
<file path=[Content_Types].xml><?xml version="1.0" encoding="utf-8"?>
<Types xmlns="http://schemas.openxmlformats.org/package/2006/content-types">
  <Default Extension="bin" ContentType="image/png"/>
  <Default Extension="emf" ContentType="image/x-emf"/>
  <Default Extension="fntdata" ContentType="application/x-fontdata"/>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25.xml" ContentType="application/vnd.openxmlformats-officedocument.presentationml.tags+xml"/>
  <Override PartName="/ppt/embeddings/oleObject1.bin" ContentType="application/vnd.openxmlformats-officedocument.oleObject"/>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6.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18.xml" ContentType="application/vnd.openxmlformats-officedocument.presentationml.tags+xml"/>
  <Override PartName="/ppt/notesSlides/notesSlide20.xml" ContentType="application/vnd.openxmlformats-officedocument.presentationml.notesSlide+xml"/>
  <Override PartName="/ppt/embeddings/oleObject2.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20"/>
    <p:sldMasterId id="2147483855" r:id="rId21"/>
    <p:sldMasterId id="2147483876" r:id="rId22"/>
    <p:sldMasterId id="2147483908" r:id="rId23"/>
    <p:sldMasterId id="2147483945" r:id="rId24"/>
    <p:sldMasterId id="2147483975" r:id="rId25"/>
  </p:sldMasterIdLst>
  <p:notesMasterIdLst>
    <p:notesMasterId r:id="rId85"/>
  </p:notesMasterIdLst>
  <p:handoutMasterIdLst>
    <p:handoutMasterId r:id="rId86"/>
  </p:handoutMasterIdLst>
  <p:sldIdLst>
    <p:sldId id="402" r:id="rId26"/>
    <p:sldId id="2147483646" r:id="rId27"/>
    <p:sldId id="2147483633" r:id="rId28"/>
    <p:sldId id="286" r:id="rId29"/>
    <p:sldId id="2147483631" r:id="rId30"/>
    <p:sldId id="259" r:id="rId31"/>
    <p:sldId id="2147479063" r:id="rId32"/>
    <p:sldId id="268" r:id="rId33"/>
    <p:sldId id="2062" r:id="rId34"/>
    <p:sldId id="292" r:id="rId35"/>
    <p:sldId id="290" r:id="rId36"/>
    <p:sldId id="256" r:id="rId37"/>
    <p:sldId id="2147477374" r:id="rId38"/>
    <p:sldId id="272" r:id="rId39"/>
    <p:sldId id="295" r:id="rId40"/>
    <p:sldId id="270" r:id="rId41"/>
    <p:sldId id="2147483632" r:id="rId42"/>
    <p:sldId id="2147477373" r:id="rId43"/>
    <p:sldId id="257" r:id="rId44"/>
    <p:sldId id="264" r:id="rId45"/>
    <p:sldId id="2147483535" r:id="rId46"/>
    <p:sldId id="273" r:id="rId47"/>
    <p:sldId id="2147483642" r:id="rId48"/>
    <p:sldId id="260" r:id="rId49"/>
    <p:sldId id="2147477338" r:id="rId50"/>
    <p:sldId id="2147483188" r:id="rId51"/>
    <p:sldId id="274" r:id="rId52"/>
    <p:sldId id="275" r:id="rId53"/>
    <p:sldId id="276" r:id="rId54"/>
    <p:sldId id="2147477341" r:id="rId55"/>
    <p:sldId id="258" r:id="rId56"/>
    <p:sldId id="2147477342" r:id="rId57"/>
    <p:sldId id="2147477339" r:id="rId58"/>
    <p:sldId id="2147483643" r:id="rId59"/>
    <p:sldId id="278" r:id="rId60"/>
    <p:sldId id="279" r:id="rId61"/>
    <p:sldId id="280" r:id="rId62"/>
    <p:sldId id="2147477343" r:id="rId63"/>
    <p:sldId id="2147483187" r:id="rId64"/>
    <p:sldId id="2147477344" r:id="rId65"/>
    <p:sldId id="281" r:id="rId66"/>
    <p:sldId id="282" r:id="rId67"/>
    <p:sldId id="265" r:id="rId68"/>
    <p:sldId id="2147483193" r:id="rId69"/>
    <p:sldId id="2147483189" r:id="rId70"/>
    <p:sldId id="283" r:id="rId71"/>
    <p:sldId id="2147483647" r:id="rId72"/>
    <p:sldId id="285" r:id="rId73"/>
    <p:sldId id="269" r:id="rId74"/>
    <p:sldId id="2147479076" r:id="rId75"/>
    <p:sldId id="287" r:id="rId76"/>
    <p:sldId id="2147477358" r:id="rId77"/>
    <p:sldId id="2147477359" r:id="rId78"/>
    <p:sldId id="271" r:id="rId79"/>
    <p:sldId id="2147483645" r:id="rId80"/>
    <p:sldId id="277" r:id="rId81"/>
    <p:sldId id="306" r:id="rId82"/>
    <p:sldId id="304" r:id="rId83"/>
    <p:sldId id="449" r:id="rId84"/>
  </p:sldIdLst>
  <p:sldSz cx="12195175" cy="6858000"/>
  <p:notesSz cx="6858000" cy="9144000"/>
  <p:embeddedFontLst>
    <p:embeddedFont>
      <p:font typeface="72 Brand" panose="020B0504030603020204" pitchFamily="34" charset="0"/>
      <p:regular r:id="rId87"/>
      <p:bold r:id="rId88"/>
      <p:italic r:id="rId89"/>
      <p:boldItalic r:id="rId90"/>
    </p:embeddedFont>
    <p:embeddedFont>
      <p:font typeface="72 Brand Medium" panose="020B0604030603020204" pitchFamily="34" charset="0"/>
      <p:regular r:id="rId91"/>
      <p:italic r:id="rId92"/>
    </p:embeddedFont>
    <p:embeddedFont>
      <p:font typeface="Calibri" panose="020F0502020204030204" pitchFamily="34" charset="0"/>
      <p:regular r:id="rId93"/>
      <p:bold r:id="rId94"/>
      <p:italic r:id="rId95"/>
      <p:boldItalic r:id="rId96"/>
    </p:embeddedFont>
    <p:embeddedFont>
      <p:font typeface="Consolas" panose="020B0609020204030204" pitchFamily="49" charset="0"/>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Segoe UI" panose="020B0502040204020203" pitchFamily="34" charset="0"/>
      <p:regular r:id="rId105"/>
      <p:bold r:id="rId106"/>
      <p:italic r:id="rId107"/>
      <p:boldItalic r:id="rId108"/>
    </p:embeddedFont>
  </p:embeddedFontLst>
  <p:custDataLst>
    <p:tags r:id="rId109"/>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DBC897-D9D8-4F89-A9FA-2473EFC39270}">
          <p14:sldIdLst>
            <p14:sldId id="402"/>
          </p14:sldIdLst>
        </p14:section>
        <p14:section name="Chapter 1/L0" id="{04864AF1-896A-485B-88EB-C63D2EFA0F15}">
          <p14:sldIdLst>
            <p14:sldId id="2147483646"/>
            <p14:sldId id="2147483633"/>
            <p14:sldId id="286"/>
            <p14:sldId id="2147483631"/>
            <p14:sldId id="259"/>
            <p14:sldId id="2147479063"/>
            <p14:sldId id="268"/>
            <p14:sldId id="2062"/>
            <p14:sldId id="292"/>
            <p14:sldId id="290"/>
          </p14:sldIdLst>
        </p14:section>
        <p14:section name="Chapter 2/L1" id="{936360E0-E58D-47E2-B7EE-C66134B6A217}">
          <p14:sldIdLst>
            <p14:sldId id="256"/>
            <p14:sldId id="2147477374"/>
            <p14:sldId id="272"/>
            <p14:sldId id="295"/>
            <p14:sldId id="270"/>
            <p14:sldId id="2147483632"/>
            <p14:sldId id="2147477373"/>
            <p14:sldId id="257"/>
            <p14:sldId id="264"/>
            <p14:sldId id="2147483535"/>
          </p14:sldIdLst>
        </p14:section>
        <p14:section name="Chapter 3/L2" id="{68A35991-916C-45E2-AC06-D3E20254DE94}">
          <p14:sldIdLst>
            <p14:sldId id="273"/>
            <p14:sldId id="2147483642"/>
            <p14:sldId id="260"/>
            <p14:sldId id="2147477338"/>
            <p14:sldId id="2147483188"/>
            <p14:sldId id="274"/>
            <p14:sldId id="275"/>
            <p14:sldId id="276"/>
            <p14:sldId id="2147477341"/>
            <p14:sldId id="258"/>
            <p14:sldId id="2147477342"/>
            <p14:sldId id="2147477339"/>
            <p14:sldId id="2147483643"/>
            <p14:sldId id="278"/>
            <p14:sldId id="279"/>
            <p14:sldId id="280"/>
            <p14:sldId id="2147477343"/>
            <p14:sldId id="2147483187"/>
            <p14:sldId id="2147477344"/>
            <p14:sldId id="281"/>
            <p14:sldId id="282"/>
            <p14:sldId id="265"/>
            <p14:sldId id="2147483193"/>
            <p14:sldId id="2147483189"/>
            <p14:sldId id="283"/>
            <p14:sldId id="2147483647"/>
            <p14:sldId id="285"/>
            <p14:sldId id="269"/>
            <p14:sldId id="2147479076"/>
            <p14:sldId id="287"/>
            <p14:sldId id="2147477358"/>
            <p14:sldId id="2147477359"/>
            <p14:sldId id="271"/>
            <p14:sldId id="2147483645"/>
            <p14:sldId id="277"/>
            <p14:sldId id="306"/>
            <p14:sldId id="304"/>
            <p14:sldId id="449"/>
          </p14:sldIdLst>
        </p14:section>
      </p14:sectionLst>
    </p:ext>
    <p:ext uri="{EFAFB233-063F-42B5-8137-9DF3F51BA10A}">
      <p15:sldGuideLst xmlns:p15="http://schemas.microsoft.com/office/powerpoint/2012/main">
        <p15:guide id="1" pos="3841" userDrawn="1">
          <p15:clr>
            <a:srgbClr val="A4A3A4"/>
          </p15:clr>
        </p15:guide>
        <p15:guide id="2" orient="horz" pos="33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A76648-E33A-5CC7-C128-0D0ABEC9BEEA}" name="Hoy, Megan" initials="HM" userId="S::megan.hoy@sap.com::36836a8f-0e0a-4628-b375-5ae02146dd27" providerId="AD"/>
  <p188:author id="{6BCA8268-6C67-D9DD-C87B-3430988FA9CC}" name="Pettigrew, Derek" initials="PD" userId="S::derek.pettigrew@sap.com::0cecc425-6445-428b-b48f-a17b7e3ee660" providerId="AD"/>
  <p188:author id="{B5FC1882-8AEB-9D69-C864-9278D2973A2D}" name="Kwolik, Tom (external - Project)" initials="" userId="S::tom.kwolik@sap.com::55433db6-e66e-460f-9946-e6ff75466d41" providerId="AD"/>
  <p188:author id="{06C3F78A-4AA5-E5C7-E8BD-E2B212C0ACFF}" name="BOTTICCHIO, Gregory" initials="BG" userId="S::gregory.botticchio@sap.com::47abe887-ebaa-4a8f-99c6-f622aa17f50d" providerId="AD"/>
  <p188:author id="{7AEB59A1-C77D-5993-E6E2-948F135E2E60}" name="IMBERTON, Francois" initials="IF" userId="S::francois.imberton@sap.com::e5ecb32d-b098-4d7d-8865-46ff94ae5e2c" providerId="AD"/>
  <p188:author id="{2A80BFA4-2CE6-118E-0424-30719561B94B}" name="AUDAS, Thierry" initials="AT" userId="S::thierry.audas@sap.com::9d75fe59-f8ff-418d-bd49-8b9ef0d23e42" providerId="AD"/>
  <p188:author id="{2D6A46A5-8C85-BE36-8EF1-2FCF0DC55C08}" name="BIGONNET, Jeanne" initials="BJ" userId="S::jeanne.bigonnet@sap.com::a16a586f-75de-4f5e-846a-ba3162124755" providerId="AD"/>
  <p188:author id="{059008BC-064B-2EE9-4955-11B8DBD1BDFD}" name="VEGA, Laura" initials="VL" userId="S::laura.vega@sap.com::3a7c323b-8dab-4b9c-8f85-e5c80087c3b3" providerId="AD"/>
  <p188:author id="{08909DD0-972B-088C-6701-546C4CF0B193}" name="Cullen, Orla" initials="CO" userId="S::orla.cullen@sap.com::8b6c7a4e-1ccb-4098-aa68-231e5163e37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D2"/>
    <a:srgbClr val="007CBE"/>
    <a:srgbClr val="005483"/>
    <a:srgbClr val="008FD3"/>
    <a:srgbClr val="006B9E"/>
    <a:srgbClr val="A6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9DCFE-6B0F-409D-B0AA-ACBCB03F2E7A}" v="2" dt="2024-03-13T15:14:21.396"/>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4" autoAdjust="0"/>
    <p:restoredTop sz="94914" autoAdjust="0"/>
  </p:normalViewPr>
  <p:slideViewPr>
    <p:cSldViewPr snapToGrid="0" showGuides="1">
      <p:cViewPr varScale="1">
        <p:scale>
          <a:sx n="155" d="100"/>
          <a:sy n="155" d="100"/>
        </p:scale>
        <p:origin x="108" y="88"/>
      </p:cViewPr>
      <p:guideLst>
        <p:guide pos="3841"/>
        <p:guide orient="horz" pos="33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2" d="100"/>
          <a:sy n="92" d="100"/>
        </p:scale>
        <p:origin x="4008" y="168"/>
      </p:cViewPr>
      <p:guideLst>
        <p:guide orient="horz" pos="2880"/>
        <p:guide pos="2160"/>
      </p:guideLst>
    </p:cSldViewPr>
  </p:notesViewPr>
  <p:gridSpacing cx="936117" cy="936117"/>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font" Target="fonts/font3.fntdata"/><Relationship Id="rId112" Type="http://schemas.openxmlformats.org/officeDocument/2006/relationships/theme" Target="theme/theme1.xml"/><Relationship Id="rId16" Type="http://schemas.openxmlformats.org/officeDocument/2006/relationships/customXml" Target="../customXml/item16.xml"/><Relationship Id="rId107" Type="http://schemas.openxmlformats.org/officeDocument/2006/relationships/font" Target="fonts/font21.fntdata"/><Relationship Id="rId11" Type="http://schemas.openxmlformats.org/officeDocument/2006/relationships/customXml" Target="../customXml/item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font" Target="fonts/font16.fntdata"/><Relationship Id="rId5" Type="http://schemas.openxmlformats.org/officeDocument/2006/relationships/customXml" Target="../customXml/item5.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Master" Target="slideMasters/slideMaster3.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tableStyles" Target="tableStyles.xml"/><Relationship Id="rId80" Type="http://schemas.openxmlformats.org/officeDocument/2006/relationships/slide" Target="slides/slide55.xml"/><Relationship Id="rId85" Type="http://schemas.openxmlformats.org/officeDocument/2006/relationships/notesMaster" Target="notesMasters/notesMaster1.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font" Target="fonts/font17.fntdata"/><Relationship Id="rId108" Type="http://schemas.openxmlformats.org/officeDocument/2006/relationships/font" Target="fonts/font22.fntdata"/><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4.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font" Target="fonts/font20.fntdata"/><Relationship Id="rId114" Type="http://schemas.microsoft.com/office/2015/10/relationships/revisionInfo" Target="revisionInfo.xml"/><Relationship Id="rId10" Type="http://schemas.openxmlformats.org/officeDocument/2006/relationships/customXml" Target="../customXml/item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4.xml"/><Relationship Id="rId109" Type="http://schemas.openxmlformats.org/officeDocument/2006/relationships/tags" Target="tags/tag1.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font" Target="fonts/font11.fntdata"/><Relationship Id="rId104" Type="http://schemas.openxmlformats.org/officeDocument/2006/relationships/font" Target="fonts/font18.fntdata"/><Relationship Id="rId7" Type="http://schemas.openxmlformats.org/officeDocument/2006/relationships/customXml" Target="../customXml/item7.xml"/><Relationship Id="rId71" Type="http://schemas.openxmlformats.org/officeDocument/2006/relationships/slide" Target="slides/slide46.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4.xml"/><Relationship Id="rId24" Type="http://schemas.openxmlformats.org/officeDocument/2006/relationships/slideMaster" Target="slideMasters/slideMaster5.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font" Target="fonts/font1.fntdata"/><Relationship Id="rId110" Type="http://schemas.openxmlformats.org/officeDocument/2006/relationships/presProps" Target="presProps.xml"/><Relationship Id="rId115" Type="http://schemas.microsoft.com/office/2018/10/relationships/authors" Target="authors.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font" Target="fonts/font14.fntdata"/><Relationship Id="rId105" Type="http://schemas.openxmlformats.org/officeDocument/2006/relationships/font" Target="fonts/font19.fntdata"/><Relationship Id="rId8" Type="http://schemas.openxmlformats.org/officeDocument/2006/relationships/customXml" Target="../customXml/item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Master" Target="slideMasters/slideMaster6.xml"/><Relationship Id="rId46" Type="http://schemas.openxmlformats.org/officeDocument/2006/relationships/slide" Target="slides/slide21.xml"/><Relationship Id="rId67" Type="http://schemas.openxmlformats.org/officeDocument/2006/relationships/slide" Target="slides/slide42.xml"/><Relationship Id="rId20" Type="http://schemas.openxmlformats.org/officeDocument/2006/relationships/slideMaster" Target="slideMasters/slideMaster1.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font" Target="fonts/font2.fntdata"/><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72 Brand" panose="020B0504030603020204" pitchFamily="34" charset="0"/>
              </a:rPr>
              <a:pPr algn="ctr"/>
              <a:t>‹#›</a:t>
            </a:fld>
            <a:endParaRPr lang="de-DE" sz="1000" dirty="0">
              <a:latin typeface="72 Brand" panose="020B0504030603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72 Brand" panose="020B0504030603020204" pitchFamily="34" charset="0"/>
              </a:defRPr>
            </a:lvl1pPr>
          </a:lstStyle>
          <a:p>
            <a:fld id="{7D8C2C35-2B8A-446E-BEC0-FD36716C29AC}" type="slidenum">
              <a:rPr lang="en-DE" smtClean="0"/>
              <a:pPr/>
              <a:t>‹#›</a:t>
            </a:fld>
            <a:endParaRPr lang="en-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72 Brand" panose="020B0504030603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72 Brand" panose="020B0504030603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72 Brand" panose="020B0504030603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elp.sap.com/viewer/6be6d1fc887046f7a5e5c1aa52505e86/latest/en-US/c9632d24952543d690663afe8087f03f.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a:t>
            </a:fld>
            <a:endParaRPr kumimoji="0" lang="en-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6361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84337-AF0D-61C5-5E8E-AA5CA8654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D6EAD-3D6B-24B7-BFB5-B3077ED38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E2E67-EB0B-4AA7-C8F9-3E243CE43AE9}"/>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5D01845B-92B0-BB76-FDA8-BE0F81E55A4C}"/>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11</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592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77C70-C7BA-1E71-39D2-D6CBB696E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984A3-4813-359F-9BBF-1C5CEE876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8526D-D32B-247E-0EC0-A7152773BDF0}"/>
              </a:ext>
            </a:extLst>
          </p:cNvPr>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12513F0F-B24C-4C24-800C-CC715B3D1CC5}"/>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12</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3501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1088776" rtl="0" eaLnBrk="1" latinLnBrk="0" hangingPunct="1">
              <a:buFont typeface="Arial" panose="020B0604020202020204" pitchFamily="34" charset="0"/>
              <a:buNone/>
            </a:pPr>
            <a:r>
              <a:rPr lang="en-US" sz="1400" b="1" i="0" kern="1200" dirty="0">
                <a:solidFill>
                  <a:schemeClr val="tx1"/>
                </a:solidFill>
                <a:latin typeface="72 Brand" panose="020B0504030603020204" pitchFamily="34" charset="0"/>
                <a:ea typeface="+mn-ea"/>
                <a:cs typeface="+mn-cs"/>
              </a:rPr>
              <a:t>Infuse trusted AI</a:t>
            </a:r>
          </a:p>
          <a:p>
            <a:pPr marL="0" indent="0" algn="l" defTabSz="1088776" rtl="0" eaLnBrk="1" latinLnBrk="0" hangingPunct="1">
              <a:buFont typeface="Arial" panose="020B0604020202020204" pitchFamily="34" charset="0"/>
              <a:buNone/>
            </a:pPr>
            <a:r>
              <a:rPr lang="en-US" sz="1400" b="0" i="0" kern="1200" dirty="0">
                <a:solidFill>
                  <a:schemeClr val="tx1"/>
                </a:solidFill>
                <a:latin typeface="72 Brand" panose="020B0504030603020204" pitchFamily="34" charset="0"/>
                <a:ea typeface="+mn-ea"/>
                <a:cs typeface="+mn-cs"/>
              </a:rPr>
              <a:t>Embrace the power of generative AI to automate reporting, discover hidden insights, and create and develop business plans with Joule copilot</a:t>
            </a:r>
          </a:p>
          <a:p>
            <a:pPr marL="0" indent="0" algn="l" defTabSz="1088776" rtl="0" eaLnBrk="1" latinLnBrk="0" hangingPunct="1">
              <a:buFont typeface="Arial" panose="020B0604020202020204" pitchFamily="34" charset="0"/>
              <a:buNone/>
            </a:pPr>
            <a:endParaRPr lang="en-US" sz="1400" b="0" i="0" kern="1200" dirty="0">
              <a:solidFill>
                <a:schemeClr val="tx1"/>
              </a:solidFill>
              <a:latin typeface="72 Brand" panose="020B0504030603020204" pitchFamily="34" charset="0"/>
              <a:ea typeface="+mn-ea"/>
              <a:cs typeface="+mn-cs"/>
            </a:endParaRPr>
          </a:p>
          <a:p>
            <a:pPr marL="182880" indent="-182880" algn="l" defTabSz="1088776" rtl="0" eaLnBrk="1" latinLnBrk="0" hangingPunct="1">
              <a:buFont typeface="Arial" panose="020B0604020202020204" pitchFamily="34" charset="0"/>
              <a:buChar char="•"/>
            </a:pPr>
            <a:r>
              <a:rPr lang="en-US" sz="1400" b="1" i="0" kern="1200" dirty="0">
                <a:solidFill>
                  <a:schemeClr val="tx1"/>
                </a:solidFill>
                <a:latin typeface="72 Brand" panose="020B0504030603020204" pitchFamily="34" charset="0"/>
                <a:ea typeface="+mn-ea"/>
                <a:cs typeface="+mn-cs"/>
              </a:rPr>
              <a:t>Enhance decision-making with trusted AI</a:t>
            </a:r>
          </a:p>
          <a:p>
            <a:pPr marL="180000" lvl="2" indent="0" algn="l" defTabSz="1088776" rtl="0" eaLnBrk="1" latinLnBrk="0" hangingPunct="1">
              <a:buClr>
                <a:schemeClr val="accent2"/>
              </a:buClr>
              <a:buSzPct val="80000"/>
              <a:buFont typeface="Symbol" pitchFamily="18" charset="2"/>
              <a:buNone/>
            </a:pPr>
            <a:r>
              <a:rPr lang="en-US" sz="1200" b="0" i="0" kern="1200" dirty="0">
                <a:solidFill>
                  <a:schemeClr val="tx1"/>
                </a:solidFill>
                <a:latin typeface="72 Brand" panose="020B0504030603020204" pitchFamily="34" charset="0"/>
                <a:ea typeface="+mn-ea"/>
                <a:cs typeface="+mn-cs"/>
              </a:rPr>
              <a:t>Perform analytics and planning tasks using the Joule copilot and generative AI for efficient data </a:t>
            </a:r>
            <a:r>
              <a:rPr lang="en-US" sz="1200" b="0" i="0" kern="1200" dirty="0" err="1">
                <a:solidFill>
                  <a:schemeClr val="tx1"/>
                </a:solidFill>
                <a:latin typeface="72 Brand" panose="020B0504030603020204" pitchFamily="34" charset="0"/>
                <a:ea typeface="+mn-ea"/>
                <a:cs typeface="+mn-cs"/>
              </a:rPr>
              <a:t>anlaysis</a:t>
            </a:r>
            <a:r>
              <a:rPr lang="en-US" sz="1200" b="0" i="0" kern="1200" dirty="0">
                <a:solidFill>
                  <a:schemeClr val="tx1"/>
                </a:solidFill>
                <a:latin typeface="72 Brand" panose="020B0504030603020204" pitchFamily="34" charset="0"/>
                <a:ea typeface="+mn-ea"/>
                <a:cs typeface="+mn-cs"/>
              </a:rPr>
              <a:t>, risk assessment, scenario modeling, and more</a:t>
            </a:r>
          </a:p>
          <a:p>
            <a:pPr marL="182880" indent="-182880" algn="l" defTabSz="1088776" rtl="0" eaLnBrk="1" latinLnBrk="0" hangingPunct="1">
              <a:buFont typeface="Arial" panose="020B0604020202020204" pitchFamily="34" charset="0"/>
              <a:buChar char="•"/>
            </a:pPr>
            <a:r>
              <a:rPr lang="en-US" sz="1400" b="1" i="0" kern="1200" dirty="0">
                <a:solidFill>
                  <a:schemeClr val="tx1"/>
                </a:solidFill>
                <a:latin typeface="72 Brand" panose="020B0504030603020204" pitchFamily="34" charset="0"/>
                <a:ea typeface="+mn-ea"/>
                <a:cs typeface="+mn-cs"/>
              </a:rPr>
              <a:t>Discover insights using natural language</a:t>
            </a:r>
          </a:p>
          <a:p>
            <a:pPr marL="180000" lvl="2" indent="0" algn="l" defTabSz="1088776" rtl="0" eaLnBrk="1" latinLnBrk="0" hangingPunct="1">
              <a:buClr>
                <a:schemeClr val="accent2"/>
              </a:buClr>
              <a:buSzPct val="80000"/>
              <a:buFont typeface="Symbol" pitchFamily="18" charset="2"/>
              <a:buNone/>
            </a:pPr>
            <a:r>
              <a:rPr lang="en-US" sz="1200" b="0" i="0" kern="1200" dirty="0">
                <a:solidFill>
                  <a:schemeClr val="tx1"/>
                </a:solidFill>
                <a:latin typeface="72 Brand" panose="020B0504030603020204" pitchFamily="34" charset="0"/>
                <a:ea typeface="+mn-ea"/>
                <a:cs typeface="+mn-cs"/>
              </a:rPr>
              <a:t>Empower business users to get instant and accurate answers about their data by asking questions using natural language</a:t>
            </a:r>
          </a:p>
          <a:p>
            <a:pPr marL="182880" indent="-182880" algn="l" defTabSz="1088776" rtl="0" eaLnBrk="1" latinLnBrk="0" hangingPunct="1">
              <a:buFont typeface="Arial" panose="020B0604020202020204" pitchFamily="34" charset="0"/>
              <a:buChar char="•"/>
            </a:pPr>
            <a:r>
              <a:rPr lang="en-US" sz="1400" b="1" i="0" kern="1200" dirty="0">
                <a:solidFill>
                  <a:schemeClr val="tx1"/>
                </a:solidFill>
                <a:latin typeface="72 Brand" panose="020B0504030603020204" pitchFamily="34" charset="0"/>
                <a:ea typeface="+mn-ea"/>
                <a:cs typeface="+mn-cs"/>
              </a:rPr>
              <a:t>Simplify complex tasks and automate workflows</a:t>
            </a:r>
          </a:p>
          <a:p>
            <a:pPr marL="180000" lvl="2" indent="0" algn="l" defTabSz="1088776" rtl="0" eaLnBrk="1" latinLnBrk="0" hangingPunct="1">
              <a:buClr>
                <a:schemeClr val="accent2"/>
              </a:buClr>
              <a:buSzPct val="80000"/>
              <a:buFont typeface="Symbol" pitchFamily="18" charset="2"/>
              <a:buNone/>
            </a:pPr>
            <a:r>
              <a:rPr lang="en-US" sz="1200" b="0" i="0" kern="1200" dirty="0">
                <a:solidFill>
                  <a:schemeClr val="tx1"/>
                </a:solidFill>
                <a:latin typeface="72 Brand" panose="020B0504030603020204" pitchFamily="34" charset="0"/>
                <a:ea typeface="+mn-ea"/>
                <a:cs typeface="+mn-cs"/>
              </a:rPr>
              <a:t>Generate scripts to augment stories and enrich data models with customized calculations using generative AI.</a:t>
            </a:r>
            <a:endParaRPr lang="en-US"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13</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730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notes] So what's SAP value proposal here? Using SAP Analytics Cloud Predictive Planning you can:</a:t>
            </a:r>
          </a:p>
          <a:p>
            <a:r>
              <a:rPr lang="en-US" dirty="0">
                <a:cs typeface="Arial"/>
              </a:rPr>
              <a:t>- use your planning models as a foundation for predictive forecasting</a:t>
            </a:r>
          </a:p>
          <a:p>
            <a:r>
              <a:rPr lang="en-US" dirty="0">
                <a:cs typeface="Arial"/>
              </a:rPr>
              <a:t>- predictive forecasts are saved into regular planning versions and consumed into stories, side to actuals, plans &amp; budget information</a:t>
            </a:r>
          </a:p>
          <a:p>
            <a:r>
              <a:rPr lang="en-US" dirty="0">
                <a:cs typeface="Arial"/>
              </a:rPr>
              <a:t>- beyond SAP Analytics Cloud, forecasted &amp; planned data can be exported back to the source systems</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14</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630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10022-06C7-34B8-EFE4-EFDF2845B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37955-BEE3-9BDE-AEA6-CD412D4B4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F45BE-BF69-1D08-098C-C2585798ECC6}"/>
              </a:ext>
            </a:extLst>
          </p:cNvPr>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0" cap="none" spc="0" normalizeH="0" baseline="0" noProof="0" dirty="0">
                <a:ln>
                  <a:noFill/>
                </a:ln>
                <a:solidFill>
                  <a:srgbClr val="333333"/>
                </a:solidFill>
                <a:effectLst/>
                <a:uLnTx/>
                <a:uFillTx/>
                <a:latin typeface="72 Brand" panose="020B0504030603020204" pitchFamily="34" charset="0"/>
                <a:ea typeface="Arial" panose="020B0604020202020204" pitchFamily="34" charset="0"/>
                <a:cs typeface="Arial"/>
              </a:rPr>
              <a:t>Deliver mission-critical analytics</a:t>
            </a:r>
          </a:p>
          <a:p>
            <a:pPr marL="0" marR="0" lvl="0" indent="0" algn="l" defTabSz="108877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0" cap="none" spc="0" normalizeH="0" baseline="0" noProof="0" dirty="0">
                <a:ln>
                  <a:noFill/>
                </a:ln>
                <a:solidFill>
                  <a:srgbClr val="333333"/>
                </a:solidFill>
                <a:effectLst/>
                <a:uLnTx/>
                <a:uFillTx/>
                <a:latin typeface="72 Brand" panose="020B0504030603020204" pitchFamily="34" charset="0"/>
                <a:ea typeface="Arial" panose="020B0604020202020204" pitchFamily="34" charset="0"/>
                <a:cs typeface="Arial"/>
              </a:rPr>
              <a:t>Elevate BI capabilities and deliver industry-specific analytics with pre-built business content</a:t>
            </a:r>
          </a:p>
          <a:p>
            <a:pPr marL="0" indent="0">
              <a:buFont typeface="Arial" panose="020B0604020202020204" pitchFamily="34" charset="0"/>
              <a:buNone/>
            </a:pPr>
            <a:endParaRPr lang="en-US" b="1" dirty="0"/>
          </a:p>
          <a:p>
            <a:pPr marL="182880" indent="-182880">
              <a:buFont typeface="Arial" panose="020B0604020202020204" pitchFamily="34" charset="0"/>
              <a:buChar char="•"/>
            </a:pPr>
            <a:r>
              <a:rPr lang="en-US" b="1" dirty="0"/>
              <a:t>Accelerate time to insight</a:t>
            </a:r>
          </a:p>
          <a:p>
            <a:pPr marL="180000" lvl="2" indent="0">
              <a:buNone/>
            </a:pPr>
            <a:r>
              <a:rPr lang="en-US" dirty="0"/>
              <a:t>Deliver dashboards and reports with pre-built business content such as KPIs, models, and data flows for your industry or function—from spend management to workforce capital.</a:t>
            </a:r>
          </a:p>
          <a:p>
            <a:pPr marL="180000" lvl="2" indent="0">
              <a:buNone/>
            </a:pPr>
            <a:endParaRPr lang="en-US" sz="1400" b="1" i="0" kern="1200" dirty="0">
              <a:solidFill>
                <a:schemeClr val="tx1"/>
              </a:solidFill>
              <a:latin typeface="72 Brand" panose="020B0504030603020204" pitchFamily="34" charset="0"/>
              <a:ea typeface="+mn-ea"/>
              <a:cs typeface="+mn-cs"/>
            </a:endParaRPr>
          </a:p>
          <a:p>
            <a:pPr marL="180000" lvl="1" indent="-180000">
              <a:buFont typeface="Wingdings" panose="05000000000000000000" pitchFamily="2" charset="2"/>
              <a:buChar char="§"/>
            </a:pPr>
            <a:r>
              <a:rPr lang="en-US" sz="1600" b="1" i="0" kern="1200" dirty="0">
                <a:solidFill>
                  <a:schemeClr val="tx1"/>
                </a:solidFill>
                <a:latin typeface="72 Brand" panose="020B0504030603020204" pitchFamily="34" charset="0"/>
                <a:ea typeface="+mn-ea"/>
                <a:cs typeface="+mn-cs"/>
              </a:rPr>
              <a:t>Deliver insights with full business context</a:t>
            </a:r>
          </a:p>
          <a:p>
            <a:pPr marL="180000" lvl="2" indent="0" algn="l" defTabSz="1088776" rtl="0" eaLnBrk="1" latinLnBrk="0" hangingPunct="1">
              <a:buClr>
                <a:schemeClr val="accent2"/>
              </a:buClr>
              <a:buSzPct val="80000"/>
              <a:buFont typeface="Symbol" pitchFamily="18" charset="2"/>
              <a:buNone/>
            </a:pPr>
            <a:r>
              <a:rPr lang="en-US" sz="1200" b="0" i="0" kern="1200" dirty="0">
                <a:solidFill>
                  <a:schemeClr val="tx1"/>
                </a:solidFill>
                <a:latin typeface="72 Brand" panose="020B0504030603020204" pitchFamily="34" charset="0"/>
                <a:ea typeface="+mn-ea"/>
                <a:cs typeface="+mn-cs"/>
              </a:rPr>
              <a:t>Provide self-service analytics across all your data experiences, while maintaining semantics of mission-critical business processes</a:t>
            </a:r>
          </a:p>
          <a:p>
            <a:pPr marL="180000" lvl="2" indent="0" algn="l" defTabSz="1088776" rtl="0" eaLnBrk="1" latinLnBrk="0" hangingPunct="1">
              <a:buClr>
                <a:schemeClr val="accent2"/>
              </a:buClr>
              <a:buSzPct val="80000"/>
              <a:buFont typeface="Symbol" pitchFamily="18" charset="2"/>
              <a:buNone/>
            </a:pPr>
            <a:endParaRPr lang="en-US" sz="1200" b="0" i="0" kern="1200" dirty="0">
              <a:solidFill>
                <a:schemeClr val="tx1"/>
              </a:solidFill>
              <a:latin typeface="72 Brand" panose="020B0504030603020204" pitchFamily="34" charset="0"/>
              <a:ea typeface="+mn-ea"/>
              <a:cs typeface="+mn-cs"/>
            </a:endParaRPr>
          </a:p>
          <a:p>
            <a:pPr marL="182880" indent="-182880" algn="l" defTabSz="1088776" rtl="0" eaLnBrk="1" latinLnBrk="0" hangingPunct="1">
              <a:buFont typeface="Arial" panose="020B0604020202020204" pitchFamily="34" charset="0"/>
              <a:buChar char="•"/>
            </a:pPr>
            <a:r>
              <a:rPr lang="en-US" sz="1400" b="1" i="0" kern="1200" dirty="0">
                <a:solidFill>
                  <a:schemeClr val="tx1"/>
                </a:solidFill>
                <a:latin typeface="72 Brand" panose="020B0504030603020204" pitchFamily="34" charset="0"/>
                <a:ea typeface="+mn-ea"/>
                <a:cs typeface="+mn-cs"/>
              </a:rPr>
              <a:t>Access insights wherever your data resides</a:t>
            </a:r>
          </a:p>
          <a:p>
            <a:pPr marL="180000" lvl="2" indent="0" algn="l" defTabSz="1088776" rtl="0" eaLnBrk="1" latinLnBrk="0" hangingPunct="1">
              <a:buClr>
                <a:schemeClr val="accent2"/>
              </a:buClr>
              <a:buSzPct val="80000"/>
              <a:buFont typeface="Symbol" pitchFamily="18" charset="2"/>
              <a:buNone/>
            </a:pPr>
            <a:r>
              <a:rPr lang="en-US" sz="1200" b="0" i="0" kern="1200" dirty="0">
                <a:solidFill>
                  <a:schemeClr val="tx1"/>
                </a:solidFill>
                <a:latin typeface="72 Brand" panose="020B0504030603020204" pitchFamily="34" charset="0"/>
                <a:ea typeface="+mn-ea"/>
                <a:cs typeface="+mn-cs"/>
              </a:rPr>
              <a:t>Integrate with native connection to SAP Datasphere to access insights across your data landscape, as well as SAP S/4HANA for a live view of financial </a:t>
            </a:r>
            <a:r>
              <a:rPr lang="en-US" sz="1200" b="0" i="0" kern="1200" dirty="0" err="1">
                <a:solidFill>
                  <a:schemeClr val="tx1"/>
                </a:solidFill>
                <a:latin typeface="72 Brand" panose="020B0504030603020204" pitchFamily="34" charset="0"/>
                <a:ea typeface="+mn-ea"/>
                <a:cs typeface="+mn-cs"/>
              </a:rPr>
              <a:t>inisghts</a:t>
            </a:r>
            <a:r>
              <a:rPr lang="en-US" sz="1200" b="0" i="0" kern="1200" dirty="0">
                <a:solidFill>
                  <a:schemeClr val="tx1"/>
                </a:solidFill>
                <a:latin typeface="72 Brand" panose="020B0504030603020204" pitchFamily="34" charset="0"/>
                <a:ea typeface="+mn-ea"/>
                <a:cs typeface="+mn-cs"/>
              </a:rPr>
              <a:t>.</a:t>
            </a:r>
          </a:p>
        </p:txBody>
      </p:sp>
      <p:sp>
        <p:nvSpPr>
          <p:cNvPr id="4" name="Slide Number Placeholder 3">
            <a:extLst>
              <a:ext uri="{FF2B5EF4-FFF2-40B4-BE49-F238E27FC236}">
                <a16:creationId xmlns:a16="http://schemas.microsoft.com/office/drawing/2014/main" id="{C5A2919A-8021-EA91-1796-5EE6D97E224F}"/>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15</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1486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16</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7115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17</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8021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1088776" rtl="0" eaLnBrk="1" latinLnBrk="0" hangingPunct="1">
              <a:buFont typeface="Arial" panose="020B0604020202020204" pitchFamily="34" charset="0"/>
              <a:buNone/>
            </a:pPr>
            <a:r>
              <a:rPr lang="en-US" sz="1400" b="1" i="0" kern="1200" dirty="0">
                <a:solidFill>
                  <a:schemeClr val="tx1"/>
                </a:solidFill>
                <a:latin typeface="72 Brand" panose="020B0504030603020204" pitchFamily="34" charset="0"/>
                <a:ea typeface="+mn-ea"/>
                <a:cs typeface="+mn-cs"/>
              </a:rPr>
              <a:t>Transform enterprise planning</a:t>
            </a:r>
          </a:p>
          <a:p>
            <a:pPr marL="0" indent="0" algn="l" defTabSz="1088776" rtl="0" eaLnBrk="1" latinLnBrk="0" hangingPunct="1">
              <a:buFont typeface="Arial" panose="020B0604020202020204" pitchFamily="34" charset="0"/>
              <a:buNone/>
            </a:pPr>
            <a:r>
              <a:rPr lang="en-US" sz="1400" b="0" i="0" kern="1200" dirty="0">
                <a:solidFill>
                  <a:schemeClr val="tx1"/>
                </a:solidFill>
                <a:latin typeface="72 Brand" panose="020B0504030603020204" pitchFamily="34" charset="0"/>
                <a:ea typeface="+mn-ea"/>
                <a:cs typeface="+mn-cs"/>
              </a:rPr>
              <a:t>Enable collaborative planning by unifying financial, supply chain, and operational planning with a single solution</a:t>
            </a:r>
          </a:p>
          <a:p>
            <a:pPr marL="0" indent="0" algn="l" defTabSz="1088776" rtl="0" eaLnBrk="1" latinLnBrk="0" hangingPunct="1">
              <a:buFont typeface="Arial" panose="020B0604020202020204" pitchFamily="34" charset="0"/>
              <a:buNone/>
            </a:pPr>
            <a:endParaRPr lang="en-US" sz="1400" b="1" i="0" kern="1200" dirty="0">
              <a:solidFill>
                <a:schemeClr val="tx1"/>
              </a:solidFill>
              <a:latin typeface="72 Brand" panose="020B0504030603020204" pitchFamily="34" charset="0"/>
              <a:ea typeface="+mn-ea"/>
              <a:cs typeface="+mn-cs"/>
            </a:endParaRPr>
          </a:p>
          <a:p>
            <a:pPr marL="182880" indent="-182880" algn="l" defTabSz="1088776" rtl="0" eaLnBrk="1" latinLnBrk="0" hangingPunct="1">
              <a:buFont typeface="Arial" panose="020B0604020202020204" pitchFamily="34" charset="0"/>
              <a:buChar char="•"/>
            </a:pPr>
            <a:r>
              <a:rPr lang="en-US" sz="1400" b="1" i="0" kern="1200" dirty="0">
                <a:solidFill>
                  <a:schemeClr val="tx1"/>
                </a:solidFill>
                <a:latin typeface="72 Brand" panose="020B0504030603020204" pitchFamily="34" charset="0"/>
                <a:ea typeface="+mn-ea"/>
                <a:cs typeface="+mn-cs"/>
              </a:rPr>
              <a:t>Run complex, data-driven simulations and forecasting</a:t>
            </a:r>
          </a:p>
          <a:p>
            <a:pPr marL="180000" lvl="2" indent="0" algn="l" defTabSz="1088776" rtl="0" eaLnBrk="1" latinLnBrk="0" hangingPunct="1">
              <a:buClr>
                <a:schemeClr val="accent2"/>
              </a:buClr>
              <a:buSzPct val="80000"/>
              <a:buFont typeface="Symbol" pitchFamily="18" charset="2"/>
              <a:buNone/>
            </a:pPr>
            <a:r>
              <a:rPr lang="en-US" sz="1200" b="0" i="0" kern="1200" dirty="0">
                <a:solidFill>
                  <a:schemeClr val="tx1"/>
                </a:solidFill>
                <a:latin typeface="72 Brand" panose="020B0504030603020204" pitchFamily="34" charset="0"/>
                <a:ea typeface="+mn-ea"/>
                <a:cs typeface="+mn-cs"/>
              </a:rPr>
              <a:t>Detect plan anomalies, simulate course corrections, and automate accurate forecasts to take the next best action with SAP Analytics Cloud compass.</a:t>
            </a:r>
          </a:p>
          <a:p>
            <a:pPr marL="180000" lvl="1" indent="-180000" algn="l" defTabSz="1088776" rtl="0" eaLnBrk="1" latinLnBrk="0" hangingPunct="1">
              <a:buClr>
                <a:schemeClr val="accent2"/>
              </a:buClr>
              <a:buSzPct val="80000"/>
              <a:buFont typeface="Arial" panose="020B0604020202020204" pitchFamily="34" charset="0"/>
              <a:buChar char="•"/>
            </a:pPr>
            <a:r>
              <a:rPr lang="en-US" sz="1600" b="1" i="0" kern="1200" dirty="0">
                <a:solidFill>
                  <a:schemeClr val="tx1"/>
                </a:solidFill>
                <a:latin typeface="72 Brand" panose="020B0504030603020204" pitchFamily="34" charset="0"/>
                <a:ea typeface="+mn-ea"/>
                <a:cs typeface="+mn-cs"/>
              </a:rPr>
              <a:t>Power cross-organizational planning with a single data management system</a:t>
            </a:r>
          </a:p>
          <a:p>
            <a:pPr marL="180000" lvl="2" indent="0" algn="l" defTabSz="1088776" rtl="0" eaLnBrk="1" latinLnBrk="0" hangingPunct="1">
              <a:buClr>
                <a:schemeClr val="accent2"/>
              </a:buClr>
              <a:buSzPct val="80000"/>
              <a:buFont typeface="Symbol" pitchFamily="18" charset="2"/>
              <a:buNone/>
            </a:pPr>
            <a:r>
              <a:rPr lang="en-US" sz="1200" b="0" i="0" kern="1200" dirty="0">
                <a:solidFill>
                  <a:schemeClr val="tx1"/>
                </a:solidFill>
                <a:latin typeface="72 Brand" panose="020B0504030603020204" pitchFamily="34" charset="0"/>
                <a:ea typeface="+mn-ea"/>
                <a:cs typeface="+mn-cs"/>
              </a:rPr>
              <a:t>Break down siloes between planning departments with one tool for data preparation, modeling, planning, and analytics with SAP Datasphere integration</a:t>
            </a:r>
          </a:p>
          <a:p>
            <a:pPr marL="182880" indent="-182880" algn="l" defTabSz="1088776" rtl="0" eaLnBrk="1" latinLnBrk="0" hangingPunct="1">
              <a:buFont typeface="Arial" panose="020B0604020202020204" pitchFamily="34" charset="0"/>
              <a:buChar char="•"/>
            </a:pPr>
            <a:r>
              <a:rPr lang="en-US" sz="1400" b="1" i="0" kern="1200" dirty="0">
                <a:solidFill>
                  <a:schemeClr val="tx1"/>
                </a:solidFill>
                <a:latin typeface="72 Brand" panose="020B0504030603020204" pitchFamily="34" charset="0"/>
                <a:ea typeface="+mn-ea"/>
                <a:cs typeface="+mn-cs"/>
              </a:rPr>
              <a:t>Implement extended Planning &amp; Analysis (xP&amp;A)</a:t>
            </a:r>
          </a:p>
          <a:p>
            <a:pPr marL="180000" lvl="2" indent="0" algn="l" defTabSz="1088776" rtl="0" eaLnBrk="1" latinLnBrk="0" hangingPunct="1">
              <a:buClr>
                <a:schemeClr val="accent2"/>
              </a:buClr>
              <a:buSzPct val="80000"/>
              <a:buFont typeface="Symbol" pitchFamily="18" charset="2"/>
              <a:buNone/>
            </a:pPr>
            <a:r>
              <a:rPr lang="en-US" sz="1200" b="0" i="0" kern="1200" dirty="0">
                <a:solidFill>
                  <a:schemeClr val="tx1"/>
                </a:solidFill>
                <a:latin typeface="72 Brand" panose="020B0504030603020204" pitchFamily="34" charset="0"/>
                <a:ea typeface="+mn-ea"/>
                <a:cs typeface="+mn-cs"/>
              </a:rPr>
              <a:t>Plan across all lines of business by combining transactions, analytics, and planning with SAP S/4HANA, SAP SuccessFactors, SAP Integrated Business Planning for Supply Chain, and third-party data</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18</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25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Deploy pre-defined content:</a:t>
            </a:r>
          </a:p>
          <a:p>
            <a:pPr marL="285750" indent="-285750">
              <a:buFontTx/>
              <a:buChar char="-"/>
            </a:pPr>
            <a:r>
              <a:rPr lang="en-US" dirty="0">
                <a:cs typeface="Arial" panose="020B0604020202020204" pitchFamily="34" charset="0"/>
              </a:rPr>
              <a:t>Ever-growing array of SAP- and Partner-provided content packages for LoBs and industries that span across the entire flow – from data ingestion to consumption with predefined dashboard</a:t>
            </a:r>
          </a:p>
          <a:p>
            <a:pPr marL="285750" indent="-285750">
              <a:buFontTx/>
              <a:buChar char="-"/>
            </a:pPr>
            <a:r>
              <a:rPr lang="en-US" dirty="0">
                <a:cs typeface="Arial" panose="020B0604020202020204" pitchFamily="34" charset="0"/>
              </a:rPr>
              <a:t>Re-use of data models with hybrid model transfer for SAP BW/4HANA as well as the ability to build on pre-defined views</a:t>
            </a:r>
          </a:p>
          <a:p>
            <a:pPr marL="285750" indent="-285750">
              <a:buFontTx/>
              <a:buChar char="-"/>
            </a:pPr>
            <a:r>
              <a:rPr lang="en-US" dirty="0">
                <a:cs typeface="Arial" panose="020B0604020202020204" pitchFamily="34" charset="0"/>
              </a:rPr>
              <a:t>External data integration through open interfaces to tools and growing number of external data providers that makes data sharing and consumption a matter of clicks</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19</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7816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CA" sz="1400" dirty="0">
                <a:cs typeface="Arial" panose="020B0604020202020204" pitchFamily="34" charset="0"/>
              </a:rPr>
              <a:t>Leverage the collection of composable and modular business content for line-of-business and industry use cases</a:t>
            </a:r>
          </a:p>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20</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78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1088776" rtl="0" eaLnBrk="1" fontAlgn="auto" latinLnBrk="0" hangingPunct="1">
              <a:lnSpc>
                <a:spcPct val="107000"/>
              </a:lnSpc>
              <a:spcBef>
                <a:spcPts val="0"/>
              </a:spcBef>
              <a:spcAft>
                <a:spcPts val="800"/>
              </a:spcAft>
              <a:buClrTx/>
              <a:buSzTx/>
              <a:buFontTx/>
              <a:buNone/>
              <a:tabLst/>
              <a:defRPr/>
            </a:pPr>
            <a:r>
              <a:rPr lang="en-US" sz="1400" i="0" dirty="0">
                <a:effectLst/>
                <a:ea typeface="Times New Roman" panose="02020603050405020304" pitchFamily="18" charset="0"/>
                <a:cs typeface="Arial" panose="020B0604020202020204" pitchFamily="34" charset="0"/>
              </a:rPr>
              <a:t>Analytics and BI has topped CIO’s priority agendas for many years. This is not changing any time soon. More than ever, data is really fueling the business priorities and the transformation of organizations today. Whether that comes to being more sustainable as a company, creating new user experiences to better </a:t>
            </a:r>
            <a:r>
              <a:rPr lang="en-US" sz="1400" i="0" dirty="0">
                <a:effectLst/>
                <a:ea typeface="Calibri" panose="020F0502020204030204" pitchFamily="34" charset="0"/>
                <a:cs typeface="Arial" panose="020B0604020202020204" pitchFamily="34" charset="0"/>
              </a:rPr>
              <a:t>serve the needs of customers, employees and society, </a:t>
            </a:r>
            <a:r>
              <a:rPr lang="en-US" sz="1400" i="0" dirty="0">
                <a:effectLst/>
                <a:ea typeface="Times New Roman" panose="02020603050405020304" pitchFamily="18" charset="0"/>
                <a:cs typeface="Arial" panose="020B0604020202020204" pitchFamily="34" charset="0"/>
              </a:rPr>
              <a:t>or getting value from generative AI, it really comes back to data driving that digital transformation.</a:t>
            </a:r>
          </a:p>
          <a:p>
            <a:pPr marL="0" marR="0">
              <a:lnSpc>
                <a:spcPct val="107000"/>
              </a:lnSpc>
              <a:spcBef>
                <a:spcPts val="0"/>
              </a:spcBef>
              <a:spcAft>
                <a:spcPts val="800"/>
              </a:spcAft>
            </a:pPr>
            <a:endParaRPr lang="en-US" sz="1400" dirty="0">
              <a:effectLst/>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400" dirty="0">
                <a:effectLst/>
                <a:ea typeface="Times New Roman" panose="02020603050405020304" pitchFamily="18" charset="0"/>
                <a:cs typeface="Arial" panose="020B0604020202020204" pitchFamily="34" charset="0"/>
              </a:rPr>
              <a:t>The ability of organizations to get value from all the data they create is as essential today as business basics like capital management and resource planning. </a:t>
            </a:r>
            <a:r>
              <a:rPr lang="en-US" sz="1400" b="0" i="0" dirty="0">
                <a:solidFill>
                  <a:srgbClr val="1A202C"/>
                </a:solidFill>
                <a:effectLst/>
                <a:cs typeface="Arial" panose="020B0604020202020204" pitchFamily="34" charset="0"/>
              </a:rPr>
              <a:t>As the volume of data surges within the enterprise, analytics and BI is becoming a critical driver of growth. </a:t>
            </a:r>
            <a:r>
              <a:rPr lang="en-US" sz="1400" dirty="0">
                <a:effectLst/>
                <a:ea typeface="Times New Roman" panose="02020603050405020304" pitchFamily="18" charset="0"/>
                <a:cs typeface="Arial" panose="020B0604020202020204" pitchFamily="34" charset="0"/>
              </a:rPr>
              <a:t>With data and analytics becoming increasingly important, data and analytics leaders are really now the new business leaders of today.  </a:t>
            </a:r>
            <a:endParaRPr lang="en-US" sz="1400"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400" dirty="0">
              <a:effectLst/>
              <a:ea typeface="Times New Roman" panose="02020603050405020304" pitchFamily="18" charset="0"/>
              <a:cs typeface="Arial" panose="020B0604020202020204" pitchFamily="34" charset="0"/>
            </a:endParaRPr>
          </a:p>
          <a:p>
            <a:pPr marL="0" marR="0" lvl="0" indent="0" algn="l" defTabSz="1088776" rtl="0" eaLnBrk="1" fontAlgn="auto" latinLnBrk="0" hangingPunct="1">
              <a:lnSpc>
                <a:spcPct val="107000"/>
              </a:lnSpc>
              <a:spcBef>
                <a:spcPts val="0"/>
              </a:spcBef>
              <a:spcAft>
                <a:spcPts val="800"/>
              </a:spcAft>
              <a:buClrTx/>
              <a:buSzTx/>
              <a:buFontTx/>
              <a:buNone/>
              <a:tabLst/>
              <a:defRPr/>
            </a:pPr>
            <a:r>
              <a:rPr lang="en-US" sz="1400" b="0" i="0" dirty="0">
                <a:solidFill>
                  <a:srgbClr val="1A202C"/>
                </a:solidFill>
                <a:effectLst/>
                <a:cs typeface="Arial" panose="020B0604020202020204" pitchFamily="34" charset="0"/>
              </a:rPr>
              <a:t>According to leading industry analyst firm IDC, the global </a:t>
            </a:r>
            <a:r>
              <a:rPr lang="en-US" sz="1400" dirty="0">
                <a:cs typeface="Arial" panose="020B0604020202020204" pitchFamily="34" charset="0"/>
              </a:rPr>
              <a:t>Big Data and Analytics (BDA) software market is expected to grow from $105Bn </a:t>
            </a:r>
            <a:r>
              <a:rPr kumimoji="0" lang="en-US" sz="1400" b="0" i="0" u="none" strike="noStrike" kern="1200" cap="none" spc="0" normalizeH="0" baseline="0" noProof="0" dirty="0">
                <a:ln>
                  <a:noFill/>
                </a:ln>
                <a:solidFill>
                  <a:srgbClr val="36AEC7">
                    <a:lumMod val="75000"/>
                  </a:srgbClr>
                </a:solidFill>
                <a:effectLst/>
                <a:uLnTx/>
                <a:uFillTx/>
                <a:ea typeface="+mn-ea"/>
                <a:cs typeface="Arial" panose="020B0604020202020204" pitchFamily="34" charset="0"/>
              </a:rPr>
              <a:t>to $253Bn in 2027 </a:t>
            </a:r>
            <a:r>
              <a:rPr lang="en-US" sz="1400" dirty="0">
                <a:cs typeface="Arial" panose="020B0604020202020204" pitchFamily="34" charset="0"/>
              </a:rPr>
              <a:t>with </a:t>
            </a:r>
            <a:r>
              <a:rPr kumimoji="0" lang="en-US" sz="1400" b="0" i="0" u="none" strike="noStrike" kern="1200" cap="none" spc="0" normalizeH="0" baseline="0" noProof="0" dirty="0">
                <a:ln>
                  <a:noFill/>
                </a:ln>
                <a:solidFill>
                  <a:srgbClr val="36AEC7">
                    <a:lumMod val="75000"/>
                  </a:srgbClr>
                </a:solidFill>
                <a:effectLst/>
                <a:uLnTx/>
                <a:uFillTx/>
                <a:ea typeface="+mn-ea"/>
                <a:cs typeface="Arial" panose="020B0604020202020204" pitchFamily="34" charset="0"/>
              </a:rPr>
              <a:t>+</a:t>
            </a:r>
            <a:r>
              <a:rPr lang="en-US" sz="1400" dirty="0">
                <a:solidFill>
                  <a:srgbClr val="36AEC7">
                    <a:lumMod val="75000"/>
                  </a:srgbClr>
                </a:solidFill>
                <a:cs typeface="Arial" panose="020B0604020202020204" pitchFamily="34" charset="0"/>
              </a:rPr>
              <a:t>19.3</a:t>
            </a:r>
            <a:r>
              <a:rPr kumimoji="0" lang="en-US" sz="1400" b="0" i="0" u="none" strike="noStrike" kern="1200" cap="none" spc="0" normalizeH="0" baseline="0" noProof="0" dirty="0">
                <a:ln>
                  <a:noFill/>
                </a:ln>
                <a:solidFill>
                  <a:srgbClr val="36AEC7">
                    <a:lumMod val="75000"/>
                  </a:srgbClr>
                </a:solidFill>
                <a:effectLst/>
                <a:uLnTx/>
                <a:uFillTx/>
                <a:ea typeface="+mn-ea"/>
                <a:cs typeface="Arial" panose="020B0604020202020204" pitchFamily="34" charset="0"/>
              </a:rPr>
              <a:t>% CAGR. (</a:t>
            </a:r>
            <a:r>
              <a:rPr kumimoji="0" lang="en-US" sz="1400" b="0" i="0" u="none" strike="noStrike" kern="1200" cap="none" spc="0" normalizeH="0" baseline="0" noProof="0" dirty="0">
                <a:ln>
                  <a:noFill/>
                </a:ln>
                <a:solidFill>
                  <a:srgbClr val="3F3F3F"/>
                </a:solidFill>
                <a:effectLst/>
                <a:uLnTx/>
                <a:uFillTx/>
                <a:ea typeface="+mn-ea"/>
                <a:cs typeface="Arial" panose="020B0604020202020204" pitchFamily="34" charset="0"/>
              </a:rPr>
              <a:t>Worldwide Big Data and Analytics Software Forecast, 2023-2027, IDC, </a:t>
            </a:r>
            <a:r>
              <a:rPr lang="en-US" sz="1400" b="0" i="0" dirty="0">
                <a:solidFill>
                  <a:srgbClr val="01010F"/>
                </a:solidFill>
                <a:effectLst/>
                <a:cs typeface="Arial" panose="020B0604020202020204" pitchFamily="34" charset="0"/>
              </a:rPr>
              <a:t>Jul 2023</a:t>
            </a:r>
            <a:r>
              <a:rPr kumimoji="0" lang="en-US" sz="1400" b="0" i="0" u="none" strike="noStrike" kern="1200" cap="none" spc="0" normalizeH="0" baseline="0" noProof="0" dirty="0">
                <a:ln>
                  <a:noFill/>
                </a:ln>
                <a:solidFill>
                  <a:srgbClr val="3F3F3F"/>
                </a:solidFill>
                <a:effectLst/>
                <a:uLnTx/>
                <a:uFillTx/>
                <a:ea typeface="+mn-ea"/>
                <a:cs typeface="Arial" panose="020B0604020202020204" pitchFamily="34" charset="0"/>
              </a:rPr>
              <a:t>)</a:t>
            </a:r>
            <a:endParaRPr kumimoji="0" lang="en-US" sz="1400" b="0" i="0" u="none" strike="noStrike" kern="1200" cap="none" spc="0" normalizeH="0" baseline="0" noProof="0" dirty="0">
              <a:ln>
                <a:noFill/>
              </a:ln>
              <a:solidFill>
                <a:srgbClr val="36AEC7">
                  <a:lumMod val="75000"/>
                </a:srgbClr>
              </a:solidFill>
              <a:effectLst/>
              <a:uLnTx/>
              <a:uFillTx/>
              <a:ea typeface="+mn-ea"/>
              <a:cs typeface="Arial" panose="020B0604020202020204" pitchFamily="34" charset="0"/>
            </a:endParaRPr>
          </a:p>
          <a:p>
            <a:pPr marL="0" marR="0">
              <a:lnSpc>
                <a:spcPct val="107000"/>
              </a:lnSpc>
              <a:spcBef>
                <a:spcPts val="0"/>
              </a:spcBef>
              <a:spcAft>
                <a:spcPts val="800"/>
              </a:spcAft>
            </a:pPr>
            <a:endParaRPr lang="en-US" sz="1400" dirty="0">
              <a:cs typeface="Arial" panose="020B0604020202020204" pitchFamily="34" charset="0"/>
            </a:endParaRPr>
          </a:p>
          <a:p>
            <a:pPr marL="0" marR="0">
              <a:lnSpc>
                <a:spcPct val="107000"/>
              </a:lnSpc>
              <a:spcBef>
                <a:spcPts val="0"/>
              </a:spcBef>
              <a:spcAft>
                <a:spcPts val="800"/>
              </a:spcAft>
            </a:pPr>
            <a:r>
              <a:rPr lang="en-US" sz="1400" dirty="0">
                <a:cs typeface="Arial" panose="020B0604020202020204" pitchFamily="34" charset="0"/>
              </a:rPr>
              <a:t>The BDA software market is made up of five primary segments:</a:t>
            </a:r>
          </a:p>
          <a:p>
            <a:pPr marL="342900" marR="0" indent="-342900">
              <a:lnSpc>
                <a:spcPct val="107000"/>
              </a:lnSpc>
              <a:spcBef>
                <a:spcPts val="0"/>
              </a:spcBef>
              <a:spcAft>
                <a:spcPts val="800"/>
              </a:spcAft>
              <a:buFont typeface="+mj-lt"/>
              <a:buAutoNum type="arabicPeriod"/>
            </a:pPr>
            <a:r>
              <a:rPr lang="en-US" sz="1400" dirty="0">
                <a:cs typeface="Arial" panose="020B0604020202020204" pitchFamily="34" charset="0"/>
              </a:rPr>
              <a:t>Analytics and business intelligence (ABI) tools and platforms</a:t>
            </a:r>
          </a:p>
          <a:p>
            <a:pPr marL="342900" marR="0" indent="-342900">
              <a:lnSpc>
                <a:spcPct val="107000"/>
              </a:lnSpc>
              <a:spcBef>
                <a:spcPts val="0"/>
              </a:spcBef>
              <a:spcAft>
                <a:spcPts val="800"/>
              </a:spcAft>
              <a:buFont typeface="+mj-lt"/>
              <a:buAutoNum type="arabicPeriod"/>
            </a:pPr>
            <a:r>
              <a:rPr lang="en-US" sz="1400" dirty="0">
                <a:cs typeface="Arial" panose="020B0604020202020204" pitchFamily="34" charset="0"/>
              </a:rPr>
              <a:t>Enterprise performance management (EPM) and analytic applications</a:t>
            </a:r>
          </a:p>
          <a:p>
            <a:pPr marL="342900" marR="0" indent="-342900">
              <a:lnSpc>
                <a:spcPct val="107000"/>
              </a:lnSpc>
              <a:spcBef>
                <a:spcPts val="0"/>
              </a:spcBef>
              <a:spcAft>
                <a:spcPts val="800"/>
              </a:spcAft>
              <a:buFont typeface="+mj-lt"/>
              <a:buAutoNum type="arabicPeriod"/>
            </a:pPr>
            <a:r>
              <a:rPr lang="en-US" sz="1400" dirty="0">
                <a:cs typeface="Arial" panose="020B0604020202020204" pitchFamily="34" charset="0"/>
              </a:rPr>
              <a:t>Analytic data management and integration platforms</a:t>
            </a:r>
          </a:p>
          <a:p>
            <a:pPr marL="342900" marR="0" indent="-342900">
              <a:lnSpc>
                <a:spcPct val="107000"/>
              </a:lnSpc>
              <a:spcBef>
                <a:spcPts val="0"/>
              </a:spcBef>
              <a:spcAft>
                <a:spcPts val="800"/>
              </a:spcAft>
              <a:buFont typeface="+mj-lt"/>
              <a:buAutoNum type="arabicPeriod"/>
            </a:pPr>
            <a:r>
              <a:rPr lang="en-US" sz="1400" dirty="0">
                <a:cs typeface="Arial" panose="020B0604020202020204" pitchFamily="34" charset="0"/>
              </a:rPr>
              <a:t>Location and geospatial data management and analytics software</a:t>
            </a:r>
          </a:p>
          <a:p>
            <a:pPr marL="342900" marR="0" indent="-342900">
              <a:lnSpc>
                <a:spcPct val="107000"/>
              </a:lnSpc>
              <a:spcBef>
                <a:spcPts val="0"/>
              </a:spcBef>
              <a:spcAft>
                <a:spcPts val="800"/>
              </a:spcAft>
              <a:buFont typeface="+mj-lt"/>
              <a:buAutoNum type="arabicPeriod"/>
            </a:pPr>
            <a:r>
              <a:rPr lang="en-US" sz="1400" dirty="0">
                <a:cs typeface="Arial" panose="020B0604020202020204" pitchFamily="34" charset="0"/>
              </a:rPr>
              <a:t>Artificial intelligence platforms, content analytics tools, and search systems</a:t>
            </a:r>
          </a:p>
          <a:p>
            <a:pPr marL="0" marR="0" indent="0">
              <a:lnSpc>
                <a:spcPct val="107000"/>
              </a:lnSpc>
              <a:spcBef>
                <a:spcPts val="0"/>
              </a:spcBef>
              <a:spcAft>
                <a:spcPts val="800"/>
              </a:spcAft>
              <a:buFont typeface="+mj-lt"/>
              <a:buNone/>
            </a:pPr>
            <a:endParaRPr lang="en-US" sz="1400" dirty="0">
              <a:cs typeface="Arial" panose="020B0604020202020204" pitchFamily="34" charset="0"/>
            </a:endParaRPr>
          </a:p>
          <a:p>
            <a:pPr marL="0" marR="0" lvl="0" indent="0" algn="l" defTabSz="1088776" rtl="0" eaLnBrk="1" fontAlgn="auto" latinLnBrk="0" hangingPunct="1">
              <a:lnSpc>
                <a:spcPct val="107000"/>
              </a:lnSpc>
              <a:spcBef>
                <a:spcPts val="0"/>
              </a:spcBef>
              <a:spcAft>
                <a:spcPts val="800"/>
              </a:spcAft>
              <a:buClrTx/>
              <a:buSzTx/>
              <a:buFont typeface="+mj-lt"/>
              <a:buNone/>
              <a:tabLst/>
              <a:defRPr/>
            </a:pPr>
            <a:r>
              <a:rPr lang="en-US" sz="1400" dirty="0">
                <a:solidFill>
                  <a:srgbClr val="444444"/>
                </a:solidFill>
                <a:effectLst/>
                <a:cs typeface="Arial" panose="020B0604020202020204" pitchFamily="34" charset="0"/>
              </a:rPr>
              <a:t>The analytics and BI market has significantly evolved and expanded through multiple waves of disruption and influence from self-service data discovery to AI infusion and unification of data and analytics.</a:t>
            </a:r>
          </a:p>
          <a:p>
            <a:pPr marL="0" marR="0" indent="0">
              <a:lnSpc>
                <a:spcPct val="107000"/>
              </a:lnSpc>
              <a:spcBef>
                <a:spcPts val="0"/>
              </a:spcBef>
              <a:spcAft>
                <a:spcPts val="800"/>
              </a:spcAft>
              <a:buFont typeface="+mj-lt"/>
              <a:buNone/>
            </a:pPr>
            <a:endParaRPr lang="en-US" sz="1800" dirty="0">
              <a:cs typeface="72" panose="020B0503030000000003" pitchFamily="34" charset="0"/>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095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panose="020B0604020202020204" pitchFamily="34" charset="0"/>
              </a:rPr>
              <a:t>SAP’s mission is dedicated to the advancement of people, technology, and business.</a:t>
            </a: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panose="020B0604020202020204" pitchFamily="34" charset="0"/>
              </a:rPr>
              <a:t>From pioneering enterprise resource planning fifty years ago… to becoming a global leader in building and implementing intelligent, sustainable business models today.</a:t>
            </a: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panose="020B0604020202020204" pitchFamily="34" charset="0"/>
              </a:rPr>
              <a:t>SAP is known for our innovative drive and duty to act with purpose. That mission still rings true today as customers navigate their digital transformation journeys.</a:t>
            </a: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panose="020B0604020202020204" pitchFamily="34" charset="0"/>
              </a:rPr>
              <a:t>The key to gaining true agility, though, is implementing a business centric platform that brings together all your applications, processes, and data into one unified environment. </a:t>
            </a: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panose="020B0604020202020204" pitchFamily="34" charset="0"/>
            </a:endParaRPr>
          </a:p>
          <a:p>
            <a:pPr marL="0" marR="0" lvl="0" indent="0" algn="l" defTabSz="1088776"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rPr>
              <a:t>SAP BTP is THE foundation on which our customers are accelerating their innovation – not just for today or tomorrow, but for </a:t>
            </a:r>
            <a:r>
              <a:rPr kumimoji="0" lang="en-US" sz="1400" b="1" i="1"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rPr>
              <a:t>years</a:t>
            </a:r>
            <a:r>
              <a:rPr kumimoji="0" lang="en-US" sz="1400" b="1" i="0"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rPr>
              <a:t> to come. </a:t>
            </a: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endParaRPr>
          </a:p>
          <a:p>
            <a:pPr marL="0" marR="0" lvl="0" indent="0" algn="l" defTabSz="1088776"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rPr>
              <a:t> </a:t>
            </a: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endParaRPr>
          </a:p>
          <a:p>
            <a:pPr marL="0" marR="0" lvl="0" indent="0" algn="l" defTabSz="1088776"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rPr>
              <a:t>We’re continuing to see massive adoption of the BTP in both new and existing customers. In the past year, we achieved high double-digit growth that is far outpacing the market.  </a:t>
            </a:r>
          </a:p>
          <a:p>
            <a:pPr marL="0" marR="0" lvl="0" indent="0" algn="l" defTabSz="1088776"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rPr>
              <a:t> </a:t>
            </a:r>
          </a:p>
          <a:p>
            <a:pPr marL="0" marR="0" lvl="0" indent="0" algn="l" defTabSz="1088776"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Calibri" panose="020F0502020204030204" pitchFamily="34" charset="0"/>
                <a:cs typeface="Arial" panose="020B0604020202020204" pitchFamily="34" charset="0"/>
              </a:rPr>
              <a:t>This equates to 17,300 customers and 1,500 partners that are live in the cloud, implementing BTP’s comprehensive portfolio of application development, automation, integration, data and analytics, and AI solutions.</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9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21</a:t>
            </a:fld>
            <a:endParaRPr kumimoji="0" lang="de-DE"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0200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IE" dirty="0"/>
              <a:t>AVENTI</a:t>
            </a:r>
          </a:p>
          <a:p>
            <a:r>
              <a:rPr lang="en-IE" dirty="0"/>
              <a:t>- icons? Try to make the slide pop a bit more</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22</a:t>
            </a:fld>
            <a:endParaRPr kumimoji="0" lang="en-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3902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24</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754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0"/>
              </a:spcBef>
              <a:spcAft>
                <a:spcPts val="1800"/>
              </a:spcAft>
              <a:buFont typeface="Wingdings" panose="05000000000000000000" pitchFamily="2" charset="2"/>
              <a:buChar char="§"/>
            </a:pPr>
            <a:r>
              <a:rPr lang="en-US" sz="1400" dirty="0"/>
              <a:t>Extensive visualization library, geo maps powered by ESRI and custom R visualizations</a:t>
            </a:r>
            <a:endParaRPr lang="en-US" sz="1400" dirty="0">
              <a:cs typeface="Arial"/>
            </a:endParaRPr>
          </a:p>
          <a:p>
            <a:pPr marL="285750" lvl="0" indent="-285750">
              <a:spcBef>
                <a:spcPts val="0"/>
              </a:spcBef>
              <a:spcAft>
                <a:spcPts val="1800"/>
              </a:spcAft>
              <a:buFont typeface="Wingdings" panose="05000000000000000000" pitchFamily="2" charset="2"/>
              <a:buChar char="§"/>
            </a:pPr>
            <a:r>
              <a:rPr lang="en-US" sz="1400" dirty="0"/>
              <a:t>Define custom calculations, calculated dimensions, aggregations and more</a:t>
            </a:r>
            <a:endParaRPr lang="en-US" sz="1400" dirty="0">
              <a:cs typeface="Arial"/>
            </a:endParaRPr>
          </a:p>
          <a:p>
            <a:pPr marL="285750" indent="-285750">
              <a:spcBef>
                <a:spcPts val="0"/>
              </a:spcBef>
              <a:spcAft>
                <a:spcPts val="1800"/>
              </a:spcAft>
              <a:buFont typeface="Wingdings" panose="05000000000000000000" pitchFamily="2" charset="2"/>
              <a:buChar char="§"/>
            </a:pPr>
            <a:r>
              <a:rPr lang="en-US" sz="1400" dirty="0"/>
              <a:t>Display variance, dynamic text, custom tooltips, CAGR and more </a:t>
            </a:r>
            <a:endParaRPr lang="en-US" sz="1400" dirty="0">
              <a:cs typeface="Arial"/>
            </a:endParaRPr>
          </a:p>
          <a:p>
            <a:pPr marL="285750" lvl="0" indent="-285750">
              <a:spcBef>
                <a:spcPts val="0"/>
              </a:spcBef>
              <a:spcAft>
                <a:spcPts val="1800"/>
              </a:spcAft>
              <a:buFont typeface="Wingdings" panose="05000000000000000000" pitchFamily="2" charset="2"/>
              <a:buChar char="§"/>
            </a:pPr>
            <a:r>
              <a:rPr lang="en-US" sz="1400" dirty="0"/>
              <a:t>Easily comment, collaborate and share content via document link with other users</a:t>
            </a:r>
          </a:p>
          <a:p>
            <a:pPr marL="285750" lvl="0" indent="-285750">
              <a:spcBef>
                <a:spcPts val="0"/>
              </a:spcBef>
              <a:spcAft>
                <a:spcPts val="1800"/>
              </a:spcAft>
              <a:buFont typeface="Wingdings" panose="05000000000000000000" pitchFamily="2" charset="2"/>
              <a:buChar char="§"/>
            </a:pPr>
            <a:r>
              <a:rPr lang="en-US" sz="1400" dirty="0">
                <a:cs typeface="Arial"/>
              </a:rPr>
              <a:t>Highly interactive with Linked Analysis, Ranking and Sorting, Filtering and Drill Functionality.</a:t>
            </a:r>
          </a:p>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25</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220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27</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9222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29</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1167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gif</a:t>
            </a:r>
          </a:p>
          <a:p>
            <a:endParaRPr lang="en-US"/>
          </a:p>
          <a:p>
            <a:r>
              <a:rPr lang="en-US"/>
              <a:t>Smart Insights is a workflow accelerator that allows a user to understand what drives a particular </a:t>
            </a:r>
            <a:r>
              <a:rPr lang="en-US" b="1"/>
              <a:t>value (</a:t>
            </a:r>
            <a:r>
              <a:rPr lang="en-US" b="0"/>
              <a:t>data point or variance)</a:t>
            </a:r>
          </a:p>
          <a:p>
            <a:r>
              <a:rPr lang="en-US" b="0"/>
              <a:t>The user can select a value and smart insights provides an explanation of that value based on the dimensions in the data . </a:t>
            </a:r>
          </a:p>
          <a:p>
            <a:r>
              <a:rPr lang="en-US" b="0"/>
              <a:t>The explanation will tell the user which values in their data (members in dimensions) influence the selected value.</a:t>
            </a:r>
          </a:p>
          <a:p>
            <a:r>
              <a:rPr lang="en-US" b="0"/>
              <a:t>For instance if we select a high point in sales revenue we may find that sales in China were the biggest contributor compared to other countries or that sales of iPhones were the biggest contributor compare to other products.</a:t>
            </a:r>
          </a:p>
          <a:p>
            <a:endParaRPr lang="en-US" b="0"/>
          </a:p>
          <a:p>
            <a:r>
              <a:rPr lang="en-US" b="0"/>
              <a:t>Smart Insights can be used to </a:t>
            </a:r>
          </a:p>
          <a:p>
            <a:pPr marL="285750" indent="-285750">
              <a:buFont typeface="Arial" panose="020B0604020202020204" pitchFamily="34" charset="0"/>
              <a:buChar char="•"/>
            </a:pPr>
            <a:r>
              <a:rPr lang="en-US" b="0"/>
              <a:t>Explain a data point</a:t>
            </a:r>
          </a:p>
          <a:p>
            <a:pPr marL="285750" indent="-285750">
              <a:buFont typeface="Arial" panose="020B0604020202020204" pitchFamily="34" charset="0"/>
              <a:buChar char="•"/>
            </a:pPr>
            <a:r>
              <a:rPr lang="en-US" b="0"/>
              <a:t>Explain a variance </a:t>
            </a:r>
          </a:p>
          <a:p>
            <a:pPr marL="285750" indent="-285750">
              <a:buFont typeface="Arial" panose="020B0604020202020204" pitchFamily="34" charset="0"/>
              <a:buChar char="•"/>
            </a:pPr>
            <a:r>
              <a:rPr lang="en-US" b="0"/>
              <a:t>Add an insight in text form to the footer of a chart to aid users in interpreting the chart.</a:t>
            </a:r>
            <a:endParaRPr lang="en-US" b="1"/>
          </a:p>
          <a:p>
            <a:endParaRPr lang="en-CA"/>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30</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6655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609A-0104-BC63-AA13-7757046B8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C365F-8C3E-B295-B250-AA0FFC7E0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6CC40-4699-D790-3BB9-5040A04CDC79}"/>
              </a:ext>
            </a:extLst>
          </p:cNvPr>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solidFill>
                <a:srgbClr val="000000"/>
              </a:solidFill>
              <a:cs typeface="Arial" panose="020B0604020202020204" pitchFamily="34" charset="0"/>
            </a:endParaRPr>
          </a:p>
        </p:txBody>
      </p:sp>
      <p:sp>
        <p:nvSpPr>
          <p:cNvPr id="4" name="Slide Number Placeholder 3">
            <a:extLst>
              <a:ext uri="{FF2B5EF4-FFF2-40B4-BE49-F238E27FC236}">
                <a16:creationId xmlns:a16="http://schemas.microsoft.com/office/drawing/2014/main" id="{66F1C6E9-0C5F-5D4D-6BD5-B7C380B9A94C}"/>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31</a:t>
            </a:fld>
            <a:endParaRPr kumimoji="0" lang="en-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9569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solidFill>
                  <a:schemeClr val="accent1"/>
                </a:solidFill>
              </a:rPr>
              <a:t>Smart Discovery </a:t>
            </a:r>
            <a:r>
              <a:rPr lang="en-US" b="0" dirty="0"/>
              <a:t>is an automated data exploration engine. Using machine learning algorithms, Smart Discovery reveals relationships and hidden patterns in your data model to drive accelerated insight discovery. </a:t>
            </a:r>
          </a:p>
          <a:p>
            <a:pPr>
              <a:defRPr/>
            </a:pPr>
            <a:endParaRPr lang="en-US" b="0" dirty="0"/>
          </a:p>
          <a:p>
            <a:pPr marL="0" marR="0" lvl="0" indent="0" algn="l" defTabSz="1087438" rtl="0" eaLnBrk="0" fontAlgn="base" latinLnBrk="0" hangingPunct="0">
              <a:lnSpc>
                <a:spcPct val="100000"/>
              </a:lnSpc>
              <a:spcBef>
                <a:spcPct val="30000"/>
              </a:spcBef>
              <a:spcAft>
                <a:spcPct val="0"/>
              </a:spcAft>
              <a:buClrTx/>
              <a:buSzTx/>
              <a:buFontTx/>
              <a:buNone/>
              <a:tabLst/>
              <a:defRPr/>
            </a:pPr>
            <a:r>
              <a:rPr lang="en-US" sz="1400" b="0" dirty="0">
                <a:solidFill>
                  <a:schemeClr val="accent1"/>
                </a:solidFill>
              </a:rPr>
              <a:t>Benefits:</a:t>
            </a:r>
          </a:p>
          <a:p>
            <a:pPr marL="285750" indent="-285750">
              <a:buFont typeface="Arial" panose="020B0604020202020204" pitchFamily="34" charset="0"/>
              <a:buChar char="•"/>
              <a:defRPr/>
            </a:pPr>
            <a:r>
              <a:rPr lang="en-US" dirty="0"/>
              <a:t>Quickly create a story which guides you to interesting trends</a:t>
            </a:r>
          </a:p>
          <a:p>
            <a:pPr marL="285750" indent="-285750">
              <a:buFont typeface="Arial" panose="020B0604020202020204" pitchFamily="34" charset="0"/>
              <a:buChar char="•"/>
              <a:defRPr/>
            </a:pPr>
            <a:r>
              <a:rPr lang="en-US" dirty="0"/>
              <a:t>Never start from scratch again!</a:t>
            </a:r>
          </a:p>
          <a:p>
            <a:pPr marL="285750" indent="-285750">
              <a:buFont typeface="Arial" panose="020B0604020202020204" pitchFamily="34" charset="0"/>
              <a:buChar char="•"/>
              <a:defRPr/>
            </a:pPr>
            <a:r>
              <a:rPr lang="en-US" dirty="0"/>
              <a:t>Spend less time on dashboard design and more time on insight discovery</a:t>
            </a:r>
          </a:p>
          <a:p>
            <a:pPr marL="285750" indent="-285750">
              <a:buFont typeface="Arial" panose="020B0604020202020204" pitchFamily="34" charset="0"/>
              <a:buChar char="•"/>
              <a:defRPr/>
            </a:pPr>
            <a:r>
              <a:rPr lang="en-US" dirty="0"/>
              <a:t>Reduce human bias in analytics through machine guided analysis </a:t>
            </a:r>
          </a:p>
          <a:p>
            <a:pPr>
              <a:defRPr/>
            </a:pPr>
            <a:endParaRPr lang="en-US" dirty="0"/>
          </a:p>
          <a:p>
            <a:pPr marL="0" marR="0" lvl="0" indent="0" algn="l" defTabSz="1087438" rtl="0" eaLnBrk="0" fontAlgn="base" latinLnBrk="0" hangingPunct="0">
              <a:lnSpc>
                <a:spcPct val="100000"/>
              </a:lnSpc>
              <a:spcBef>
                <a:spcPct val="30000"/>
              </a:spcBef>
              <a:spcAft>
                <a:spcPct val="0"/>
              </a:spcAft>
              <a:buClrTx/>
              <a:buSzTx/>
              <a:buFontTx/>
              <a:buNone/>
              <a:tabLst/>
              <a:defRPr/>
            </a:pPr>
            <a:r>
              <a:rPr lang="en-US" sz="1400" b="0" dirty="0">
                <a:solidFill>
                  <a:schemeClr val="accent1"/>
                </a:solidFill>
              </a:rPr>
              <a:t>Features:</a:t>
            </a:r>
          </a:p>
          <a:p>
            <a:pPr lvl="1">
              <a:spcAft>
                <a:spcPts val="600"/>
              </a:spcAft>
              <a:buFont typeface="Arial" panose="020B0604020202020204" pitchFamily="34" charset="0"/>
              <a:buChar char="•"/>
            </a:pPr>
            <a:r>
              <a:rPr lang="en-US" altLang="en-US" sz="1800" dirty="0">
                <a:ea typeface="BentonSans Medium" panose="02000603000000020004" pitchFamily="2" charset="0"/>
                <a:cs typeface="Arial" panose="020B0604020202020204" pitchFamily="34" charset="0"/>
              </a:rPr>
              <a:t>The visualizations included in the overview page are determined by the type and content of the data</a:t>
            </a:r>
          </a:p>
          <a:p>
            <a:pPr lvl="1">
              <a:spcAft>
                <a:spcPts val="600"/>
              </a:spcAft>
              <a:buFont typeface="Arial" panose="020B0604020202020204" pitchFamily="34" charset="0"/>
              <a:buChar char="•"/>
            </a:pPr>
            <a:r>
              <a:rPr lang="en-US" altLang="en-US" sz="1800" dirty="0">
                <a:ea typeface="BentonSans Medium" panose="02000603000000020004" pitchFamily="2" charset="0"/>
                <a:cs typeface="Arial" panose="020B0604020202020204" pitchFamily="34" charset="0"/>
              </a:rPr>
              <a:t>Automated predictive engine builds a robust  model without Data Scientist intervention</a:t>
            </a:r>
          </a:p>
          <a:p>
            <a:pPr lvl="1">
              <a:spcAft>
                <a:spcPts val="600"/>
              </a:spcAft>
              <a:buFont typeface="Arial" panose="020B0604020202020204" pitchFamily="34" charset="0"/>
              <a:buChar char="•"/>
            </a:pPr>
            <a:r>
              <a:rPr lang="en-US" altLang="en-US" sz="1800" dirty="0">
                <a:ea typeface="BentonSans Medium" panose="02000603000000020004" pitchFamily="2" charset="0"/>
                <a:cs typeface="Arial" panose="020B0604020202020204" pitchFamily="34" charset="0"/>
              </a:rPr>
              <a:t>Key Influencers, outliers and simulation pages are derived from the predictive model </a:t>
            </a:r>
          </a:p>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32</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847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a:t>The main gap with BusinessObjects is reporting (pixel perfect, pagination, advanced formatting and mass distribution), but we are doubling down our investment to natively offer use cases in SAP Analytics Cloud </a:t>
            </a:r>
          </a:p>
          <a:p>
            <a:endParaRPr lang="en-CA"/>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33</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73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Key changing customer need / market trend #1</a:t>
            </a:r>
          </a:p>
          <a:p>
            <a:endParaRPr lang="en-US" sz="1400" dirty="0">
              <a:cs typeface="Arial" panose="020B0604020202020204" pitchFamily="34" charset="0"/>
            </a:endParaRPr>
          </a:p>
          <a:p>
            <a:r>
              <a:rPr lang="en-US" sz="1400" dirty="0">
                <a:cs typeface="Arial" panose="020B0604020202020204" pitchFamily="34" charset="0"/>
              </a:rPr>
              <a:t>Augmented BI is becoming ambient and actionable for wide enterprise adoption. Traditional enterprise BI — with a rich semantic layer, OLAP, and GUI — only moved the market to about 20% adoption among decision-makers (primarily analysts and so-called “power users”). The next goal is to further democratize data and analytics for the other 80% — the non-data pros — via techniques such as conversational UI and ambient BI (embedding BI capabilities in all business and productivity applications or enabling subscriptions to ML-generated alerts). Additionally, embedding actions into BI applications enables users to assess impact and drive adoption. [Forrester, ABI Platforms 2023]</a:t>
            </a:r>
          </a:p>
          <a:p>
            <a:endParaRPr lang="en-US" sz="1400" dirty="0">
              <a:cs typeface="Arial" panose="020B0604020202020204" pitchFamily="34" charset="0"/>
            </a:endParaRPr>
          </a:p>
          <a:p>
            <a:r>
              <a:rPr lang="en-US" sz="1400" dirty="0">
                <a:cs typeface="Arial" panose="020B0604020202020204" pitchFamily="34" charset="0"/>
              </a:rPr>
              <a:t>The ABI platform market will increasingly need to focus on the needs of the analytic content consumer and business decision makers. To achieve this, automated insights must be relevant in context of a user’s goals, actions and workflow. [Gartner, ABI MQ, 2023]</a:t>
            </a:r>
          </a:p>
          <a:p>
            <a:endParaRPr lang="en-US" sz="1400" dirty="0">
              <a:cs typeface="Arial" panose="020B0604020202020204" pitchFamily="34" charset="0"/>
            </a:endParaRPr>
          </a:p>
          <a:p>
            <a:r>
              <a:rPr lang="en-US" sz="1400" b="0" i="0" u="none" strike="noStrike" baseline="0" dirty="0">
                <a:solidFill>
                  <a:srgbClr val="000000"/>
                </a:solidFill>
                <a:cs typeface="Arial" panose="020B0604020202020204" pitchFamily="34" charset="0"/>
              </a:rPr>
              <a:t>BI is evolving to support “Generative AI” innovations and “Decision Intelligence” where analytics and data visualization will be embedded in business applications at the moment decisions are needed. This shift will make sizing the analytics opportunity </a:t>
            </a:r>
          </a:p>
          <a:p>
            <a:endParaRPr lang="en-US" sz="1400" dirty="0">
              <a:cs typeface="Arial" panose="020B0604020202020204" pitchFamily="34" charset="0"/>
            </a:endParaRPr>
          </a:p>
          <a:p>
            <a:r>
              <a:rPr lang="en-US" sz="1400" dirty="0">
                <a:cs typeface="Arial" panose="020B0604020202020204" pitchFamily="34" charset="0"/>
              </a:rPr>
              <a:t>Many platforms are adding capabilities for users to easily compose low-code or no-code automation workflows and applications. This blend of capabilities is helping to expand the vision for analytics beyond simply delivering datasets and presenting dashboards. [Gartner, ABI MQ 2023]</a:t>
            </a:r>
          </a:p>
          <a:p>
            <a:endParaRPr lang="en-US" sz="1400" dirty="0">
              <a:cs typeface="Arial" panose="020B0604020202020204" pitchFamily="34" charset="0"/>
            </a:endParaRPr>
          </a:p>
          <a:p>
            <a:r>
              <a:rPr lang="en-US" sz="1400" dirty="0">
                <a:cs typeface="Arial" panose="020B0604020202020204" pitchFamily="34" charset="0"/>
              </a:rPr>
              <a:t>Composable BI is emerging from the embedded BI submarket and is a important driver of adjacent market opportunity for analytic application development with low code / no code automation workflows.</a:t>
            </a:r>
          </a:p>
          <a:p>
            <a:endParaRPr lang="en-US" sz="7200"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673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36</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3170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indent="0" fontAlgn="base">
              <a:spcBef>
                <a:spcPct val="50000"/>
              </a:spcBef>
              <a:spcAft>
                <a:spcPct val="0"/>
              </a:spcAft>
              <a:buClr>
                <a:srgbClr val="F0AB00"/>
              </a:buClr>
              <a:buSzPct val="80000"/>
              <a:buFont typeface="Arial"/>
              <a:buNone/>
            </a:pPr>
            <a:r>
              <a:rPr lang="en-US" sz="1400" dirty="0"/>
              <a:t>https://www.youtube.com/watch?v=DuY2yQ9SqzQ</a:t>
            </a:r>
          </a:p>
          <a:p>
            <a:pPr marL="0" indent="0" fontAlgn="base">
              <a:spcBef>
                <a:spcPct val="50000"/>
              </a:spcBef>
              <a:spcAft>
                <a:spcPct val="0"/>
              </a:spcAft>
              <a:buClr>
                <a:srgbClr val="F0AB00"/>
              </a:buClr>
              <a:buSzPct val="80000"/>
              <a:buFont typeface="Arial"/>
              <a:buNone/>
            </a:pPr>
            <a:endParaRPr lang="en-US" sz="1400" dirty="0"/>
          </a:p>
          <a:p>
            <a:pPr marL="0" indent="0" fontAlgn="base">
              <a:spcBef>
                <a:spcPct val="50000"/>
              </a:spcBef>
              <a:spcAft>
                <a:spcPct val="0"/>
              </a:spcAft>
              <a:buClr>
                <a:srgbClr val="F0AB00"/>
              </a:buClr>
              <a:buSzPct val="80000"/>
              <a:buFont typeface="Arial"/>
              <a:buNone/>
            </a:pPr>
            <a:r>
              <a:rPr lang="en-US" sz="1400" dirty="0"/>
              <a:t>We combined the capabilities of planning and predictive, into what we call, Predictive Planning thanks to the feedback and request of our customers and partners.  Their needs were around the ability to forecast sales, manage costs and plan for the evolution of their workforce.</a:t>
            </a:r>
          </a:p>
          <a:p>
            <a:pPr marL="0" indent="0" fontAlgn="base">
              <a:spcBef>
                <a:spcPct val="50000"/>
              </a:spcBef>
              <a:spcAft>
                <a:spcPct val="0"/>
              </a:spcAft>
              <a:buClr>
                <a:srgbClr val="F0AB00"/>
              </a:buClr>
              <a:buSzPct val="80000"/>
              <a:buFont typeface="Arial"/>
              <a:buNone/>
            </a:pPr>
            <a:endParaRPr lang="en-US" sz="1400" dirty="0"/>
          </a:p>
          <a:p>
            <a:pPr marL="0" indent="0" fontAlgn="base">
              <a:spcBef>
                <a:spcPct val="50000"/>
              </a:spcBef>
              <a:spcAft>
                <a:spcPct val="0"/>
              </a:spcAft>
              <a:buClr>
                <a:srgbClr val="F0AB00"/>
              </a:buClr>
              <a:buSzPct val="80000"/>
              <a:buFont typeface="Arial"/>
              <a:buNone/>
            </a:pPr>
            <a:r>
              <a:rPr lang="en-US" sz="1400" dirty="0"/>
              <a:t>Predictive planning will help augment and support the planning cycle and help planners make more confident decisions.</a:t>
            </a:r>
          </a:p>
          <a:p>
            <a:pPr marL="0" indent="0" fontAlgn="base">
              <a:spcBef>
                <a:spcPct val="50000"/>
              </a:spcBef>
              <a:spcAft>
                <a:spcPct val="0"/>
              </a:spcAft>
              <a:buClr>
                <a:srgbClr val="F0AB00"/>
              </a:buClr>
              <a:buSzPct val="80000"/>
              <a:buFont typeface="Arial"/>
              <a:buNone/>
            </a:pPr>
            <a:endParaRPr lang="en-US" sz="1400" dirty="0"/>
          </a:p>
          <a:p>
            <a:pPr marL="0" marR="0" lvl="0" indent="0" algn="l" defTabSz="1088776" rtl="0" eaLnBrk="1" fontAlgn="base" latinLnBrk="0" hangingPunct="1">
              <a:lnSpc>
                <a:spcPct val="100000"/>
              </a:lnSpc>
              <a:spcBef>
                <a:spcPct val="50000"/>
              </a:spcBef>
              <a:spcAft>
                <a:spcPct val="0"/>
              </a:spcAft>
              <a:buClr>
                <a:srgbClr val="F0AB00"/>
              </a:buClr>
              <a:buSzPct val="80000"/>
              <a:buFont typeface="Arial"/>
              <a:buNone/>
              <a:tabLst/>
              <a:defRPr/>
            </a:pPr>
            <a:r>
              <a:rPr lang="en-US" sz="1400" dirty="0"/>
              <a:t>Smart Predict Time series models can use planning models as data sources.</a:t>
            </a:r>
            <a:endParaRPr lang="en-US" sz="1400" dirty="0">
              <a:cs typeface="Arial"/>
            </a:endParaRPr>
          </a:p>
          <a:p>
            <a:pPr marL="0" indent="0" fontAlgn="base">
              <a:spcBef>
                <a:spcPct val="50000"/>
              </a:spcBef>
              <a:spcAft>
                <a:spcPct val="0"/>
              </a:spcAft>
              <a:buClr>
                <a:srgbClr val="F0AB00"/>
              </a:buClr>
              <a:buSzPct val="80000"/>
              <a:buFont typeface="Arial"/>
              <a:buNone/>
            </a:pPr>
            <a:endParaRPr lang="en-US" sz="1400" dirty="0"/>
          </a:p>
          <a:p>
            <a:pPr marL="0" indent="0" fontAlgn="base">
              <a:spcBef>
                <a:spcPct val="50000"/>
              </a:spcBef>
              <a:spcAft>
                <a:spcPct val="0"/>
              </a:spcAft>
              <a:buClr>
                <a:srgbClr val="F0AB00"/>
              </a:buClr>
              <a:buSzPct val="80000"/>
              <a:buFont typeface="Arial"/>
              <a:buNone/>
            </a:pPr>
            <a:r>
              <a:rPr lang="en-US" sz="1400" dirty="0"/>
              <a:t>Predictive planning brings the power of predictive to the office of CFO.  It is the tight integration between Smart Predict and our planning workflows</a:t>
            </a:r>
          </a:p>
          <a:p>
            <a:pPr marL="0" indent="0" fontAlgn="base">
              <a:spcBef>
                <a:spcPct val="50000"/>
              </a:spcBef>
              <a:spcAft>
                <a:spcPct val="0"/>
              </a:spcAft>
              <a:buClr>
                <a:srgbClr val="F0AB00"/>
              </a:buClr>
              <a:buSzPct val="80000"/>
              <a:buFont typeface="Arial"/>
              <a:buNone/>
            </a:pPr>
            <a:endParaRPr lang="en-US" sz="1400" dirty="0"/>
          </a:p>
          <a:p>
            <a:pPr marL="0" indent="0" fontAlgn="base">
              <a:spcBef>
                <a:spcPct val="50000"/>
              </a:spcBef>
              <a:spcAft>
                <a:spcPct val="0"/>
              </a:spcAft>
              <a:buClr>
                <a:srgbClr val="F0AB00"/>
              </a:buClr>
              <a:buSzPct val="80000"/>
              <a:buFont typeface="Arial"/>
              <a:buNone/>
            </a:pPr>
            <a:r>
              <a:rPr lang="en-US" sz="1400" dirty="0"/>
              <a:t>Planners add predictive forecasts back to planning models to support data-driven business decisions. </a:t>
            </a:r>
          </a:p>
          <a:p>
            <a:pPr marL="0" indent="0">
              <a:spcBef>
                <a:spcPct val="50000"/>
              </a:spcBef>
              <a:spcAft>
                <a:spcPct val="0"/>
              </a:spcAft>
              <a:buClr>
                <a:srgbClr val="F0AB00"/>
              </a:buClr>
              <a:buSzPct val="80000"/>
              <a:buFont typeface="Arial"/>
              <a:buNone/>
            </a:pPr>
            <a:endParaRPr lang="en-US" sz="1400" dirty="0">
              <a:cs typeface="Arial"/>
            </a:endParaRPr>
          </a:p>
          <a:p>
            <a:pPr rtl="0" eaLnBrk="1" fontAlgn="t" latinLnBrk="0" hangingPunct="1"/>
            <a:r>
              <a:rPr lang="en-IE" sz="1400" b="1" i="0" u="none" strike="noStrike" kern="1200" dirty="0">
                <a:solidFill>
                  <a:schemeClr val="tx1"/>
                </a:solidFill>
                <a:effectLst/>
                <a:ea typeface="+mn-ea"/>
                <a:cs typeface="+mn-cs"/>
              </a:rPr>
              <a:t>Use Case</a:t>
            </a:r>
            <a:endParaRPr lang="en-US" sz="1400" b="0" i="0" u="none" strike="noStrike" kern="1200" dirty="0">
              <a:solidFill>
                <a:schemeClr val="tx1"/>
              </a:solidFill>
              <a:effectLst/>
              <a:ea typeface="+mn-ea"/>
              <a:cs typeface="+mn-cs"/>
            </a:endParaRPr>
          </a:p>
          <a:p>
            <a:pPr rtl="0" eaLnBrk="1" fontAlgn="auto" latinLnBrk="0" hangingPunct="1"/>
            <a:r>
              <a:rPr lang="fr-FR" sz="1400" kern="0" dirty="0">
                <a:ea typeface="Arial" panose="020B0604020202020204" pitchFamily="34" charset="0"/>
                <a:cs typeface="Arial" panose="020B0604020202020204" pitchFamily="34" charset="0"/>
              </a:rPr>
              <a:t>cash flow </a:t>
            </a:r>
            <a:r>
              <a:rPr lang="fr-FR" sz="1400" kern="0" dirty="0" err="1">
                <a:ea typeface="Arial" panose="020B0604020202020204" pitchFamily="34" charset="0"/>
                <a:cs typeface="Arial" panose="020B0604020202020204" pitchFamily="34" charset="0"/>
              </a:rPr>
              <a:t>forecasting</a:t>
            </a:r>
            <a:r>
              <a:rPr lang="fr-FR" sz="1400" kern="0" dirty="0">
                <a:ea typeface="Arial" panose="020B0604020202020204" pitchFamily="34" charset="0"/>
                <a:cs typeface="Arial" panose="020B0604020202020204" pitchFamily="34" charset="0"/>
              </a:rPr>
              <a:t>, </a:t>
            </a:r>
            <a:r>
              <a:rPr lang="fr-FR" sz="1400" kern="0" dirty="0" err="1">
                <a:ea typeface="Arial" panose="020B0604020202020204" pitchFamily="34" charset="0"/>
                <a:cs typeface="Arial" panose="020B0604020202020204" pitchFamily="34" charset="0"/>
              </a:rPr>
              <a:t>resource</a:t>
            </a:r>
            <a:r>
              <a:rPr lang="fr-FR" sz="1400" kern="0" dirty="0">
                <a:ea typeface="Arial" panose="020B0604020202020204" pitchFamily="34" charset="0"/>
                <a:cs typeface="Arial" panose="020B0604020202020204" pitchFamily="34" charset="0"/>
              </a:rPr>
              <a:t> management &amp; planning</a:t>
            </a:r>
          </a:p>
          <a:p>
            <a:pPr rtl="0" eaLnBrk="1" fontAlgn="auto" latinLnBrk="0" hangingPunct="1"/>
            <a:endParaRPr lang="fr-FR" sz="1400" b="1" i="0" u="none" strike="noStrike" kern="0" dirty="0">
              <a:solidFill>
                <a:schemeClr val="tx1"/>
              </a:solidFill>
              <a:effectLst/>
              <a:ea typeface="Arial" panose="020B0604020202020204" pitchFamily="34" charset="0"/>
              <a:cs typeface="+mn-cs"/>
            </a:endParaRPr>
          </a:p>
          <a:p>
            <a:pPr rtl="0" eaLnBrk="1" fontAlgn="auto" latinLnBrk="0" hangingPunct="1"/>
            <a:r>
              <a:rPr lang="en-IE" sz="1400" b="1" i="0" u="none" strike="noStrike" kern="1200" dirty="0">
                <a:solidFill>
                  <a:schemeClr val="tx1"/>
                </a:solidFill>
                <a:effectLst/>
                <a:ea typeface="+mn-ea"/>
                <a:cs typeface="+mn-cs"/>
              </a:rPr>
              <a:t>Revenue &amp; Sales planning</a:t>
            </a:r>
            <a:endParaRPr lang="en-US" sz="1400" b="0" i="0" u="none" strike="noStrike" kern="1200" dirty="0">
              <a:solidFill>
                <a:schemeClr val="tx1"/>
              </a:solidFill>
              <a:effectLst/>
              <a:ea typeface="+mn-ea"/>
              <a:cs typeface="+mn-cs"/>
            </a:endParaRPr>
          </a:p>
          <a:p>
            <a:pPr rtl="0" eaLnBrk="1" fontAlgn="t" latinLnBrk="0" hangingPunct="1"/>
            <a:r>
              <a:rPr lang="en-IE" sz="1400" b="0" i="0" u="none" strike="noStrike" kern="1200" dirty="0">
                <a:solidFill>
                  <a:schemeClr val="tx1"/>
                </a:solidFill>
                <a:effectLst/>
                <a:ea typeface="+mn-ea"/>
                <a:cs typeface="+mn-cs"/>
              </a:rPr>
              <a:t>What is the revenue forecast per business unit?</a:t>
            </a:r>
            <a:endParaRPr lang="en-US" sz="1400" b="0" i="0" u="none" strike="noStrike" kern="1200" dirty="0">
              <a:solidFill>
                <a:schemeClr val="tx1"/>
              </a:solidFill>
              <a:effectLst/>
              <a:ea typeface="+mn-ea"/>
              <a:cs typeface="+mn-cs"/>
            </a:endParaRPr>
          </a:p>
          <a:p>
            <a:pPr rtl="0" eaLnBrk="1" fontAlgn="t" latinLnBrk="0" hangingPunct="1"/>
            <a:r>
              <a:rPr lang="en-IE" sz="1400" b="0" i="0" u="none" strike="noStrike" kern="1200" dirty="0">
                <a:solidFill>
                  <a:schemeClr val="tx1"/>
                </a:solidFill>
                <a:effectLst/>
                <a:ea typeface="+mn-ea"/>
                <a:cs typeface="+mn-cs"/>
              </a:rPr>
              <a:t>How will sales evolve for specific products in the future? </a:t>
            </a:r>
            <a:endParaRPr lang="en-US" sz="1400" b="0" i="0" u="none" strike="noStrike" kern="1200" dirty="0">
              <a:solidFill>
                <a:schemeClr val="tx1"/>
              </a:solidFill>
              <a:effectLst/>
              <a:ea typeface="+mn-ea"/>
              <a:cs typeface="+mn-cs"/>
            </a:endParaRPr>
          </a:p>
          <a:p>
            <a:pPr rtl="0" eaLnBrk="1" fontAlgn="auto" latinLnBrk="0" hangingPunct="1"/>
            <a:endParaRPr lang="en-IE" sz="1400" b="1" i="0" u="none" strike="noStrike" kern="1200" dirty="0">
              <a:solidFill>
                <a:schemeClr val="tx1"/>
              </a:solidFill>
              <a:effectLst/>
              <a:ea typeface="+mn-ea"/>
              <a:cs typeface="+mn-cs"/>
            </a:endParaRPr>
          </a:p>
          <a:p>
            <a:pPr rtl="0" eaLnBrk="1" fontAlgn="auto" latinLnBrk="0" hangingPunct="1"/>
            <a:r>
              <a:rPr lang="en-IE" sz="1400" b="1" i="0" u="none" strike="noStrike" kern="1200" dirty="0">
                <a:solidFill>
                  <a:schemeClr val="tx1"/>
                </a:solidFill>
                <a:effectLst/>
                <a:ea typeface="+mn-ea"/>
                <a:cs typeface="+mn-cs"/>
              </a:rPr>
              <a:t>Headcount planning</a:t>
            </a:r>
            <a:endParaRPr lang="en-US" sz="1400" b="0" i="0" u="none" strike="noStrike" kern="1200" dirty="0">
              <a:solidFill>
                <a:schemeClr val="tx1"/>
              </a:solidFill>
              <a:effectLst/>
              <a:ea typeface="+mn-ea"/>
              <a:cs typeface="+mn-cs"/>
            </a:endParaRPr>
          </a:p>
          <a:p>
            <a:pPr rtl="0" eaLnBrk="1" fontAlgn="t" latinLnBrk="0" hangingPunct="1"/>
            <a:r>
              <a:rPr lang="en-IE" sz="1400" b="0" i="0" u="none" strike="noStrike" kern="1200" dirty="0">
                <a:solidFill>
                  <a:schemeClr val="tx1"/>
                </a:solidFill>
                <a:effectLst/>
                <a:ea typeface="+mn-ea"/>
                <a:cs typeface="+mn-cs"/>
              </a:rPr>
              <a:t>How many employees will leave due to attrition or retirement next year?</a:t>
            </a:r>
            <a:endParaRPr lang="en-US" sz="1400" b="0" i="0" u="none" strike="noStrike" kern="1200" dirty="0">
              <a:solidFill>
                <a:schemeClr val="tx1"/>
              </a:solidFill>
              <a:effectLst/>
              <a:ea typeface="+mn-ea"/>
              <a:cs typeface="+mn-cs"/>
            </a:endParaRPr>
          </a:p>
          <a:p>
            <a:pPr rtl="0" eaLnBrk="1" fontAlgn="t" latinLnBrk="0" hangingPunct="1"/>
            <a:r>
              <a:rPr lang="en-IE" sz="1400" b="0" i="0" u="none" strike="noStrike" kern="1200" dirty="0">
                <a:solidFill>
                  <a:schemeClr val="tx1"/>
                </a:solidFill>
                <a:effectLst/>
                <a:ea typeface="+mn-ea"/>
                <a:cs typeface="+mn-cs"/>
              </a:rPr>
              <a:t>How much will it cost to recruit replacements?</a:t>
            </a:r>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37</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810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Animated gif</a:t>
            </a:r>
          </a:p>
          <a:p>
            <a:endParaRPr lang="en-US" dirty="0"/>
          </a:p>
          <a:p>
            <a:r>
              <a:rPr lang="en-US" dirty="0"/>
              <a:t>Supported for live connections: The system configuration setting Live Data Models: Enable Smart Grouping and predictive forecasting in Time Series controls enabling forecasting for Time Series Charts and Line Charts on live data connections for a tenant.</a:t>
            </a:r>
          </a:p>
          <a:p>
            <a:endParaRPr lang="en-US" dirty="0"/>
          </a:p>
          <a:p>
            <a:r>
              <a:rPr lang="en-US" b="1" dirty="0"/>
              <a:t>Forecast quality</a:t>
            </a:r>
          </a:p>
          <a:p>
            <a:r>
              <a:rPr lang="en-US" sz="1400" b="0" i="0" kern="1200" dirty="0">
                <a:solidFill>
                  <a:schemeClr val="tx1"/>
                </a:solidFill>
                <a:effectLst/>
                <a:ea typeface="+mn-ea"/>
                <a:cs typeface="+mn-cs"/>
              </a:rPr>
              <a:t>The 0 to 5 rating is based on a standard statistical quality measure of a forecast known as Mean Absolute Percentage Error or MAPE. The MAPE is expressed as a value between 0 and 1 with a high-quality forecast having a MAPE close to 0. </a:t>
            </a:r>
          </a:p>
          <a:p>
            <a:endParaRPr lang="en-US" dirty="0"/>
          </a:p>
          <a:p>
            <a:r>
              <a:rPr lang="en-US" sz="1400" b="1" i="0" kern="1200" dirty="0">
                <a:solidFill>
                  <a:schemeClr val="tx1"/>
                </a:solidFill>
                <a:effectLst/>
                <a:ea typeface="+mn-ea"/>
                <a:cs typeface="+mn-cs"/>
              </a:rPr>
              <a:t>Additional Forecast Inputs </a:t>
            </a:r>
            <a:r>
              <a:rPr lang="en-US" sz="1400" b="0" i="0" kern="1200" dirty="0">
                <a:solidFill>
                  <a:schemeClr val="tx1"/>
                </a:solidFill>
                <a:effectLst/>
                <a:ea typeface="+mn-ea"/>
                <a:cs typeface="+mn-cs"/>
              </a:rPr>
              <a:t>can be used by the Automatic Forecast algorithm to improve the accuracy of the Forecast. </a:t>
            </a:r>
          </a:p>
          <a:p>
            <a:r>
              <a:rPr lang="en-US" sz="1400" b="0" i="0" kern="1200" dirty="0">
                <a:solidFill>
                  <a:schemeClr val="tx1"/>
                </a:solidFill>
                <a:effectLst/>
                <a:ea typeface="+mn-ea"/>
                <a:cs typeface="+mn-cs"/>
              </a:rPr>
              <a:t>They are calculated measures, measure input controls or additional measures from your data model that you want to consider when creating a forecast. </a:t>
            </a:r>
          </a:p>
          <a:p>
            <a:r>
              <a:rPr lang="en-US" sz="1400" b="0" i="0" kern="1200" dirty="0">
                <a:solidFill>
                  <a:schemeClr val="tx1"/>
                </a:solidFill>
                <a:effectLst/>
                <a:ea typeface="+mn-ea"/>
                <a:cs typeface="+mn-cs"/>
              </a:rPr>
              <a:t>The option of using additional inputs is only available for Time Series Charts.  </a:t>
            </a:r>
          </a:p>
          <a:p>
            <a:r>
              <a:rPr lang="en-US" sz="1400" b="0" i="0" kern="1200" dirty="0">
                <a:solidFill>
                  <a:schemeClr val="tx1"/>
                </a:solidFill>
                <a:effectLst/>
                <a:ea typeface="+mn-ea"/>
                <a:cs typeface="+mn-cs"/>
              </a:rPr>
              <a:t>Values for selected measures must be available for the historical periods and for the future periods for which you wish to forecast. </a:t>
            </a:r>
          </a:p>
          <a:p>
            <a:r>
              <a:rPr lang="en-US" sz="1400" b="1" i="0" kern="1200" dirty="0">
                <a:solidFill>
                  <a:schemeClr val="tx1"/>
                </a:solidFill>
                <a:effectLst/>
                <a:ea typeface="+mn-ea"/>
                <a:cs typeface="+mn-cs"/>
              </a:rPr>
              <a:t>For example, </a:t>
            </a:r>
            <a:r>
              <a:rPr lang="en-US" sz="1400" b="0" i="0" kern="1200" dirty="0">
                <a:solidFill>
                  <a:schemeClr val="tx1"/>
                </a:solidFill>
                <a:effectLst/>
                <a:ea typeface="+mn-ea"/>
                <a:cs typeface="+mn-cs"/>
              </a:rPr>
              <a:t>if I am forecasting my Total expected Revenue and I want to include No of Customer Meetings as shown in Additional Forecast Inputs may improve the accuracy of the forecast, but this is not always the case as if the additional inputs do not improve the quality of the model they will not be used.</a:t>
            </a:r>
            <a:endParaRPr lang="en-US" dirty="0"/>
          </a:p>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38</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86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Wingdings" panose="05000000000000000000" pitchFamily="2" charset="2"/>
              <a:buChar char="§"/>
            </a:pPr>
            <a:r>
              <a:rPr lang="en-US" sz="1800" dirty="0"/>
              <a:t>Answer questions like:</a:t>
            </a:r>
          </a:p>
          <a:p>
            <a:pPr marL="465714" lvl="1" indent="-285750">
              <a:buFont typeface="Arial" panose="020B0604020202020204" pitchFamily="34" charset="0"/>
              <a:buChar char="•"/>
            </a:pPr>
            <a:r>
              <a:rPr lang="en-US" sz="1600" dirty="0"/>
              <a:t>What if you increase discount by 20%?</a:t>
            </a:r>
          </a:p>
          <a:p>
            <a:pPr marL="465714" lvl="1" indent="-285750">
              <a:buFont typeface="Arial" panose="020B0604020202020204" pitchFamily="34" charset="0"/>
              <a:buChar char="•"/>
            </a:pPr>
            <a:r>
              <a:rPr lang="en-US" sz="1600" dirty="0"/>
              <a:t>What if you hire more staff?</a:t>
            </a:r>
          </a:p>
          <a:p>
            <a:pPr marL="465714" lvl="1" indent="-285750">
              <a:buFont typeface="Arial" panose="020B0604020202020204" pitchFamily="34" charset="0"/>
              <a:buChar char="•"/>
            </a:pPr>
            <a:r>
              <a:rPr lang="en-US" sz="1600" dirty="0"/>
              <a:t>What if costs of goods increased?²</a:t>
            </a:r>
          </a:p>
          <a:p>
            <a:endParaRPr lang="en-DE" dirty="0">
              <a:cs typeface="Arial"/>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39</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9590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7438"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400" b="0" kern="1200" dirty="0">
                <a:solidFill>
                  <a:schemeClr val="tx1"/>
                </a:solidFill>
                <a:effectLst/>
                <a:latin typeface="Calibri" panose="020F0502020204030204" pitchFamily="34" charset="0"/>
                <a:ea typeface="+mn-ea"/>
                <a:cs typeface="+mn-cs"/>
              </a:rPr>
              <a:t>To help business users/analysts to make better decision we have decided to integrate predictive features deeply into our SAP Analytic Cloud solution, through a high level of automation. Smart Predict provides business/analysts with solutions to generate sorted lists based on expected probability (classification models), or estimates about future or unknown values (regressions models), or forecasts (time series forecasting models). These predictive models are just a means to an end, and the end is to generate future, hidden, or unknown data. The result of a predictive workflow is data generated and ready to be consumed by other parts of the business process. Insights can be found and promoted to the end user for trust building purpose in the 'debrief information’. </a:t>
            </a:r>
          </a:p>
          <a:p>
            <a:pPr>
              <a:buFont typeface="Arial" panose="020B0604020202020204" pitchFamily="34" charset="0"/>
            </a:pPr>
            <a:endParaRPr lang="en-US" sz="1400" i="1" kern="1200" dirty="0">
              <a:solidFill>
                <a:schemeClr val="tx1"/>
              </a:solidFill>
              <a:effectLst/>
              <a:latin typeface="Calibri" panose="020F0502020204030204" pitchFamily="34" charset="0"/>
            </a:endParaRPr>
          </a:p>
          <a:p>
            <a:pPr marL="0" indent="0">
              <a:buFont typeface="Arial" panose="020B0604020202020204" pitchFamily="34" charset="0"/>
              <a:buNone/>
            </a:pPr>
            <a:r>
              <a:rPr lang="en-US" sz="1400" kern="1200" dirty="0">
                <a:solidFill>
                  <a:schemeClr val="tx1"/>
                </a:solidFill>
                <a:effectLst/>
                <a:latin typeface="Calibri" panose="020F0502020204030204" pitchFamily="34" charset="0"/>
                <a:ea typeface="+mn-ea"/>
                <a:cs typeface="+mn-cs"/>
              </a:rPr>
              <a:t>We are at a point now where Smart Predict can be used on various acquired sources (and on HANA Live source in Q4 2019), to help the users to answer precise questions such as:</a:t>
            </a:r>
          </a:p>
          <a:p>
            <a:pPr marL="464820" lvl="1" indent="-285750">
              <a:buFont typeface="Arial" panose="020B0604020202020204" pitchFamily="34" charset="0"/>
              <a:buChar char="•"/>
            </a:pPr>
            <a:r>
              <a:rPr lang="en-US" sz="1400" kern="1200" dirty="0">
                <a:solidFill>
                  <a:schemeClr val="tx1"/>
                </a:solidFill>
                <a:effectLst/>
                <a:latin typeface="Calibri" panose="020F0502020204030204" pitchFamily="34" charset="0"/>
                <a:ea typeface="+mn-ea"/>
                <a:cs typeface="+mn-cs"/>
              </a:rPr>
              <a:t>Classification: "Give me the sorted list of prospects to focus on for this product"  </a:t>
            </a:r>
            <a:endParaRPr lang="en-US" sz="1400" kern="1200" dirty="0">
              <a:solidFill>
                <a:schemeClr val="tx1"/>
              </a:solidFill>
              <a:effectLst/>
              <a:latin typeface="Calibri" panose="020F0502020204030204" pitchFamily="34" charset="0"/>
            </a:endParaRPr>
          </a:p>
          <a:p>
            <a:pPr marL="464820" lvl="1" indent="-285750">
              <a:buFont typeface="Arial" panose="020B0604020202020204" pitchFamily="34" charset="0"/>
              <a:buChar char="•"/>
            </a:pPr>
            <a:r>
              <a:rPr lang="en-US" sz="1400" kern="1200" dirty="0">
                <a:solidFill>
                  <a:schemeClr val="tx1"/>
                </a:solidFill>
                <a:effectLst/>
                <a:latin typeface="Calibri" panose="020F0502020204030204" pitchFamily="34" charset="0"/>
                <a:ea typeface="+mn-ea"/>
                <a:cs typeface="+mn-cs"/>
              </a:rPr>
              <a:t>Regression: "Give me the estimates of revenue for each customer in the next 6 months" </a:t>
            </a:r>
            <a:endParaRPr lang="en-US" sz="1400" kern="1200" dirty="0">
              <a:solidFill>
                <a:schemeClr val="tx1"/>
              </a:solidFill>
              <a:effectLst/>
              <a:latin typeface="Calibri" panose="020F0502020204030204" pitchFamily="34" charset="0"/>
            </a:endParaRPr>
          </a:p>
          <a:p>
            <a:pPr marL="464820" lvl="1" indent="-285750">
              <a:buFont typeface="Arial" panose="020B0604020202020204" pitchFamily="34" charset="0"/>
              <a:buChar char="•"/>
            </a:pPr>
            <a:r>
              <a:rPr lang="en-US" sz="1400" kern="1200" dirty="0">
                <a:solidFill>
                  <a:schemeClr val="tx1"/>
                </a:solidFill>
                <a:effectLst/>
                <a:latin typeface="Calibri" panose="020F0502020204030204" pitchFamily="34" charset="0"/>
                <a:ea typeface="+mn-ea"/>
                <a:cs typeface="+mn-cs"/>
              </a:rPr>
              <a:t>Time Series: "Forecast the revenue for each product and each point of sales daily for the next 30 days</a:t>
            </a:r>
            <a:endParaRPr lang="en-CA"/>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40</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6218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41</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102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ea typeface="+mn-ea"/>
                <a:cs typeface="+mn-cs"/>
              </a:rPr>
              <a:t>Recurring schedule can be Weekly, Daily, Hourly</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ea typeface="+mn-ea"/>
                <a:cs typeface="+mn-cs"/>
              </a:rPr>
              <a:t>Admin</a:t>
            </a:r>
          </a:p>
          <a:p>
            <a:pPr marL="285750" indent="-285750">
              <a:buFont typeface="Arial" panose="020B0604020202020204" pitchFamily="34" charset="0"/>
              <a:buChar char="•"/>
            </a:pPr>
            <a:r>
              <a:rPr lang="en-US" sz="1400" b="0" i="0" kern="1200" dirty="0">
                <a:solidFill>
                  <a:schemeClr val="tx1"/>
                </a:solidFill>
                <a:effectLst/>
                <a:ea typeface="+mn-ea"/>
                <a:cs typeface="+mn-cs"/>
              </a:rPr>
              <a:t>Delete unwanted schedule created by other users</a:t>
            </a:r>
          </a:p>
          <a:p>
            <a:pPr marL="285750" indent="-285750">
              <a:buFont typeface="Arial" panose="020B0604020202020204" pitchFamily="34" charset="0"/>
              <a:buChar char="•"/>
            </a:pPr>
            <a:r>
              <a:rPr lang="en-US" sz="1400" b="0" i="0" kern="1200" dirty="0">
                <a:solidFill>
                  <a:schemeClr val="tx1"/>
                </a:solidFill>
                <a:effectLst/>
                <a:ea typeface="+mn-ea"/>
                <a:cs typeface="+mn-cs"/>
              </a:rPr>
              <a:t>Discontinue certain schedules that are not required anymore</a:t>
            </a:r>
          </a:p>
          <a:p>
            <a:pPr marL="285750" indent="-285750">
              <a:buFont typeface="Arial" panose="020B0604020202020204" pitchFamily="34" charset="0"/>
              <a:buChar char="•"/>
            </a:pPr>
            <a:r>
              <a:rPr lang="en-US" sz="1400" b="0" i="0" kern="1200" dirty="0">
                <a:solidFill>
                  <a:schemeClr val="tx1"/>
                </a:solidFill>
                <a:effectLst/>
                <a:ea typeface="+mn-ea"/>
                <a:cs typeface="+mn-cs"/>
              </a:rPr>
              <a:t>Change time of the schedules</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b="1" dirty="0"/>
              <a:t>Scheduling content with live connection</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dirty="0"/>
              <a:t>Note that you will need to enable the “</a:t>
            </a:r>
            <a:r>
              <a:rPr lang="en-US" sz="1400" b="0" i="0" kern="1200" dirty="0">
                <a:solidFill>
                  <a:schemeClr val="tx1"/>
                </a:solidFill>
                <a:effectLst/>
                <a:ea typeface="+mn-ea"/>
                <a:cs typeface="+mn-cs"/>
              </a:rPr>
              <a:t>Allow live data to leave my network” </a:t>
            </a:r>
            <a:r>
              <a:rPr lang="en-US" sz="1400" b="1" i="0" kern="1200" dirty="0">
                <a:solidFill>
                  <a:schemeClr val="tx1"/>
                </a:solidFill>
                <a:effectLst/>
                <a:ea typeface="+mn-ea"/>
                <a:cs typeface="+mn-cs"/>
              </a:rPr>
              <a:t>System </a:t>
            </a:r>
            <a:r>
              <a:rPr lang="en-US" sz="1400" b="0" i="0" kern="1200" dirty="0">
                <a:solidFill>
                  <a:schemeClr val="tx1"/>
                </a:solidFill>
                <a:effectLst/>
                <a:ea typeface="+mn-ea"/>
                <a:cs typeface="+mn-cs"/>
              </a:rPr>
              <a:t>&gt; </a:t>
            </a:r>
            <a:r>
              <a:rPr lang="en-US" sz="1400" b="1" i="0" kern="1200" dirty="0" err="1">
                <a:solidFill>
                  <a:schemeClr val="tx1"/>
                </a:solidFill>
                <a:effectLst/>
                <a:ea typeface="+mn-ea"/>
                <a:cs typeface="+mn-cs"/>
              </a:rPr>
              <a:t>Datasource</a:t>
            </a:r>
            <a:r>
              <a:rPr lang="en-US" sz="1400" b="0" i="0" kern="1200" dirty="0">
                <a:solidFill>
                  <a:schemeClr val="tx1"/>
                </a:solidFill>
                <a:effectLst/>
                <a:ea typeface="+mn-ea"/>
                <a:cs typeface="+mn-cs"/>
              </a:rPr>
              <a:t> &gt; </a:t>
            </a:r>
            <a:r>
              <a:rPr lang="en-US" sz="1400" b="1" i="0" kern="1200" dirty="0">
                <a:solidFill>
                  <a:schemeClr val="tx1"/>
                </a:solidFill>
                <a:effectLst/>
                <a:ea typeface="+mn-ea"/>
                <a:cs typeface="+mn-cs"/>
              </a:rPr>
              <a:t>Configuration</a:t>
            </a:r>
            <a:r>
              <a:rPr lang="en-US" sz="1400" b="0" i="0" kern="1200" dirty="0">
                <a:solidFill>
                  <a:schemeClr val="tx1"/>
                </a:solidFill>
                <a:effectLst/>
                <a:ea typeface="+mn-ea"/>
                <a:cs typeface="+mn-cs"/>
              </a:rPr>
              <a:t> if you wish to schedule content based on live connection because the data is needed by SAC in order for it to be rendered for scheduling.</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ea typeface="+mn-ea"/>
                <a:cs typeface="+mn-cs"/>
              </a:rPr>
              <a:t>The maximum mail delivery size allowed per email including attachment is 12Mb</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dirty="0"/>
              <a:t>Check the FAQ for more details</a:t>
            </a:r>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42</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217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43</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4231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challenge business users face in many organizations is finding the right report or analytics they need to accomplish their task.</a:t>
            </a:r>
          </a:p>
          <a:p>
            <a:endParaRPr lang="en-US"/>
          </a:p>
          <a:p>
            <a:r>
              <a:rPr lang="en-US"/>
              <a:t>Analytics Catalog addresses this challenge by centralizing access to all analytics across your organization, making it easier for users to simply search and find the analytics that they are looking for.   </a:t>
            </a:r>
          </a:p>
          <a:p>
            <a:endParaRPr lang="en-US"/>
          </a:p>
          <a:p>
            <a:r>
              <a:rPr lang="en-US"/>
              <a:t>The administrator for the SAC tenant needs to first turn this feature on in order for it to show up on their home page.</a:t>
            </a:r>
          </a:p>
          <a:p>
            <a:endParaRPr lang="en-CA"/>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44</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2410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a:t>No need to design for screen size, responsive layout dynamically auto adjusts visualizations to fit any screen size</a:t>
            </a:r>
          </a:p>
          <a:p>
            <a:endParaRPr lang="en-US"/>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2AF81FD-CAD5-3341-93BE-15B5F6028767}"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6882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6FEAA-E83E-F187-E3F8-C7AEFE5CE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28539-1367-A884-A13C-42AFE5D0A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4AE10-AAD4-6642-B934-5206F91F0690}"/>
              </a:ext>
            </a:extLst>
          </p:cNvPr>
          <p:cNvSpPr>
            <a:spLocks noGrp="1"/>
          </p:cNvSpPr>
          <p:nvPr>
            <p:ph type="body" idx="1"/>
          </p:nvPr>
        </p:nvSpPr>
        <p:spPr/>
        <p:txBody>
          <a:bodyPr>
            <a:norm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Key changing customer need / market trend #2</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The pendulum that had been favoring more distributed self-service data visualization is swinging back to the center and perhaps settling on a hybrid, semi-centralized approach for enterprise analytics and BI. Off-platform self-service tools and separate data extracts have spread data silos disconnected from the context of the business processes where the data originates. Throughout the organization, people lose faith in enterprise data while decision-making reverts to gut feeling rather than facts. This defeats the very purpose of analytics and BI. Governance and scalability are the key drivers of this new equilibrium.</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Other key market trends include the need for improved governance of analytic content creation and dissemination, and the demand for a headless, open architecture. [Gartner, ABI MQ 2023]</a:t>
            </a:r>
          </a:p>
        </p:txBody>
      </p:sp>
      <p:sp>
        <p:nvSpPr>
          <p:cNvPr id="4" name="Slide Number Placeholder 3">
            <a:extLst>
              <a:ext uri="{FF2B5EF4-FFF2-40B4-BE49-F238E27FC236}">
                <a16:creationId xmlns:a16="http://schemas.microsoft.com/office/drawing/2014/main" id="{EF8B5691-7463-6FA1-B2F0-B643CC9CA0B6}"/>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2691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fontAlgn="base">
              <a:spcBef>
                <a:spcPts val="800"/>
              </a:spcBef>
              <a:spcAft>
                <a:spcPts val="800"/>
              </a:spcAft>
              <a:buClr>
                <a:srgbClr val="F0AB00"/>
              </a:buClr>
              <a:buSzPct val="80000"/>
              <a:buFont typeface="Arial" panose="020B0604020202020204" pitchFamily="34" charset="0"/>
              <a:buNone/>
            </a:pPr>
            <a:r>
              <a:rPr lang="en-US" sz="1400" b="0" i="0" kern="1200" dirty="0">
                <a:solidFill>
                  <a:schemeClr val="tx1"/>
                </a:solidFill>
                <a:effectLst/>
                <a:ea typeface="+mn-ea"/>
                <a:cs typeface="+mn-cs"/>
              </a:rPr>
              <a:t>This year we’ve released SAP Analytics Cloud (SAC), Add-In for Microsoft Office.  We developed this new add-in for MS Office to stay in sync with Microsoft’s development of the Office 365 suite but rest assured that SAP will continue SAP Analysis for MS Office as it is still the recommend replacement for BEx analyzer and we no plans to discontinue it.</a:t>
            </a:r>
          </a:p>
          <a:p>
            <a:pPr marL="0" indent="0" fontAlgn="base">
              <a:spcBef>
                <a:spcPts val="800"/>
              </a:spcBef>
              <a:spcAft>
                <a:spcPts val="800"/>
              </a:spcAft>
              <a:buClr>
                <a:srgbClr val="F0AB00"/>
              </a:buClr>
              <a:buSzPct val="80000"/>
              <a:buFont typeface="Arial" panose="020B0604020202020204" pitchFamily="34" charset="0"/>
              <a:buNone/>
            </a:pPr>
            <a:r>
              <a:rPr lang="en-US" sz="1400" b="0" i="0" kern="1200" dirty="0">
                <a:solidFill>
                  <a:schemeClr val="tx1"/>
                </a:solidFill>
                <a:effectLst/>
                <a:ea typeface="+mn-ea"/>
                <a:cs typeface="+mn-cs"/>
              </a:rPr>
              <a:t>You can analyze SAP Analytics Cloud Analytic and Planning models based on Import Data connections. For planning, you can also add data for planning and save it back to the cloud.</a:t>
            </a:r>
          </a:p>
          <a:p>
            <a:pPr marL="0" indent="0" fontAlgn="base">
              <a:spcBef>
                <a:spcPts val="800"/>
              </a:spcBef>
              <a:spcAft>
                <a:spcPts val="800"/>
              </a:spcAft>
              <a:buClr>
                <a:srgbClr val="F0AB00"/>
              </a:buClr>
              <a:buSzPct val="80000"/>
              <a:buFont typeface="Arial" panose="020B0604020202020204" pitchFamily="34" charset="0"/>
              <a:buNone/>
            </a:pPr>
            <a:endParaRPr lang="en-US" sz="1400" b="0" i="0" kern="1200" dirty="0">
              <a:solidFill>
                <a:schemeClr val="tx1"/>
              </a:solidFill>
              <a:effectLst/>
              <a:ea typeface="+mn-ea"/>
              <a:cs typeface="+mn-cs"/>
            </a:endParaRPr>
          </a:p>
          <a:p>
            <a:pPr marL="285750" indent="-285750">
              <a:buFont typeface="Arial" panose="020B0604020202020204" pitchFamily="34" charset="0"/>
              <a:buChar char="•"/>
            </a:pPr>
            <a:r>
              <a:rPr lang="en-US" sz="1400" b="0" i="0" kern="1200" dirty="0">
                <a:solidFill>
                  <a:schemeClr val="tx1"/>
                </a:solidFill>
                <a:effectLst/>
                <a:ea typeface="+mn-ea"/>
                <a:cs typeface="+mn-cs"/>
              </a:rPr>
              <a:t>You can analyze SAP Analytics Cloud Analytic and Planning models based on Import Data connections. For planning, you can also add data for planning and save it back to the cloud.</a:t>
            </a:r>
          </a:p>
          <a:p>
            <a:pPr marL="285750" indent="-285750">
              <a:buFont typeface="Arial" panose="020B0604020202020204" pitchFamily="34" charset="0"/>
              <a:buChar char="•"/>
            </a:pPr>
            <a:r>
              <a:rPr lang="en-US" sz="1400" b="0" i="0" kern="1200" dirty="0">
                <a:solidFill>
                  <a:schemeClr val="tx1"/>
                </a:solidFill>
                <a:effectLst/>
                <a:ea typeface="+mn-ea"/>
                <a:cs typeface="+mn-cs"/>
              </a:rPr>
              <a:t>You can add one or several tables, each based on one model, to a workbook. Then you can add or remove dimensions and measures to analyze your data. For all dimensions and measures, you can also create a filter to specify your analysis.  You can also add totals in rows and columns to your table.</a:t>
            </a:r>
          </a:p>
          <a:p>
            <a:pPr marL="285750" indent="-285750">
              <a:buFont typeface="Arial" panose="020B0604020202020204" pitchFamily="34" charset="0"/>
              <a:buChar char="•"/>
            </a:pPr>
            <a:r>
              <a:rPr lang="en-US" sz="1400" b="0" i="0" kern="1200" dirty="0">
                <a:solidFill>
                  <a:schemeClr val="tx1"/>
                </a:solidFill>
                <a:effectLst/>
                <a:ea typeface="+mn-ea"/>
                <a:cs typeface="+mn-cs"/>
              </a:rPr>
              <a:t>In your analysis, you can use dimensions with hierarchies applied. You can expand and collapse the hierarchy nodes within the table.</a:t>
            </a:r>
          </a:p>
          <a:p>
            <a:pPr marL="285750" indent="-285750">
              <a:buFont typeface="Arial" panose="020B0604020202020204" pitchFamily="34" charset="0"/>
              <a:buChar char="•"/>
            </a:pPr>
            <a:r>
              <a:rPr lang="en-US" sz="1400" b="0" i="0" kern="1200" dirty="0">
                <a:solidFill>
                  <a:schemeClr val="tx1"/>
                </a:solidFill>
                <a:effectLst/>
                <a:ea typeface="+mn-ea"/>
                <a:cs typeface="+mn-cs"/>
              </a:rPr>
              <a:t>During your analysis and planning, you can update your table with the actual data from SAP Analytics Cloud at any time.</a:t>
            </a:r>
          </a:p>
          <a:p>
            <a:pPr marL="0" indent="0" fontAlgn="base">
              <a:spcBef>
                <a:spcPts val="800"/>
              </a:spcBef>
              <a:spcAft>
                <a:spcPts val="800"/>
              </a:spcAft>
              <a:buClr>
                <a:srgbClr val="F0AB00"/>
              </a:buClr>
              <a:buSzPct val="80000"/>
              <a:buFont typeface="Arial" panose="020B0604020202020204" pitchFamily="34" charset="0"/>
              <a:buNone/>
            </a:pPr>
            <a:endParaRPr lang="en-US" sz="1680" kern="1200" dirty="0">
              <a:solidFill>
                <a:schemeClr val="tx1"/>
              </a:solidFill>
              <a:effectLst/>
              <a:ea typeface="+mn-ea"/>
              <a:cs typeface="+mn-cs"/>
            </a:endParaRPr>
          </a:p>
          <a:p>
            <a:pPr marL="0" marR="0" lvl="0" indent="0" algn="l" defTabSz="1088776" rtl="0" eaLnBrk="1" fontAlgn="base" latinLnBrk="0" hangingPunct="1">
              <a:lnSpc>
                <a:spcPct val="100000"/>
              </a:lnSpc>
              <a:spcBef>
                <a:spcPts val="800"/>
              </a:spcBef>
              <a:spcAft>
                <a:spcPts val="800"/>
              </a:spcAft>
              <a:buClr>
                <a:srgbClr val="F0AB00"/>
              </a:buClr>
              <a:buSzPct val="80000"/>
              <a:buFont typeface="Arial" panose="020B0604020202020204" pitchFamily="34" charset="0"/>
              <a:buNone/>
              <a:tabLst/>
              <a:defRPr/>
            </a:pPr>
            <a:r>
              <a:rPr lang="en-US" sz="1800" b="0" i="0" kern="1200" dirty="0">
                <a:solidFill>
                  <a:schemeClr val="tx1"/>
                </a:solidFill>
                <a:effectLst/>
                <a:ea typeface="+mn-ea"/>
                <a:cs typeface="+mn-cs"/>
              </a:rPr>
              <a:t>Why would you use this instead of Analysis for Office?</a:t>
            </a:r>
          </a:p>
          <a:p>
            <a:pPr marL="285750" indent="-285750" fontAlgn="base">
              <a:spcBef>
                <a:spcPts val="800"/>
              </a:spcBef>
              <a:spcAft>
                <a:spcPts val="800"/>
              </a:spcAft>
              <a:buClr>
                <a:srgbClr val="F0AB00"/>
              </a:buClr>
              <a:buSzPct val="80000"/>
              <a:buFont typeface="Arial" panose="020B0604020202020204" pitchFamily="34" charset="0"/>
              <a:buChar char="•"/>
            </a:pPr>
            <a:r>
              <a:rPr lang="en-US" sz="1680" kern="1200" dirty="0">
                <a:solidFill>
                  <a:schemeClr val="tx1"/>
                </a:solidFill>
                <a:effectLst/>
                <a:ea typeface="+mn-ea"/>
                <a:cs typeface="+mn-cs"/>
              </a:rPr>
              <a:t>You can use this in your browser, on desktop, windows or Mac</a:t>
            </a:r>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46</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8790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Allow translation of content needs to be toggled on in the System Configuration panel</a:t>
            </a:r>
          </a:p>
          <a:p>
            <a:r>
              <a:rPr lang="en-US" dirty="0"/>
              <a:t>Then translation menu on the side bar in Files appears</a:t>
            </a:r>
          </a:p>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48</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4396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A95A1-ACCB-4F7E-8A1B-1CFF23791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567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CORS Direct Connection with Reverse Proxy allows data to safely leave network to address mobile use cases (so mobile users can access live data from mobile without </a:t>
            </a:r>
            <a:r>
              <a:rPr lang="en-CA" dirty="0" err="1"/>
              <a:t>VPN’ing</a:t>
            </a:r>
            <a:r>
              <a:rPr lang="en-CA" dirty="0"/>
              <a:t> into corporate network to access data)</a:t>
            </a:r>
          </a:p>
          <a:p>
            <a:endParaRPr lang="en-US" sz="1400" b="0" i="0" kern="1200" dirty="0">
              <a:solidFill>
                <a:schemeClr val="tx1"/>
              </a:solidFill>
              <a:effectLst/>
              <a:ea typeface="+mn-ea"/>
              <a:cs typeface="+mn-cs"/>
            </a:endParaRPr>
          </a:p>
          <a:p>
            <a:r>
              <a:rPr lang="en-US" sz="1400" b="0" i="0" kern="1200" dirty="0">
                <a:solidFill>
                  <a:schemeClr val="tx1"/>
                </a:solidFill>
                <a:effectLst/>
                <a:ea typeface="+mn-ea"/>
                <a:cs typeface="+mn-cs"/>
              </a:rPr>
              <a:t>BOE 4.2 SP6, 4.2 SP7, 4.2 SP8 or 4.3 </a:t>
            </a:r>
          </a:p>
          <a:p>
            <a:r>
              <a:rPr lang="en-US" sz="1400" b="0" i="0" kern="1200" dirty="0">
                <a:solidFill>
                  <a:schemeClr val="tx1"/>
                </a:solidFill>
                <a:effectLst/>
                <a:ea typeface="+mn-ea"/>
                <a:cs typeface="+mn-cs"/>
              </a:rPr>
              <a:t>SAP Analytics Cloud universe feature support: </a:t>
            </a:r>
            <a:r>
              <a:rPr lang="en-US" dirty="0">
                <a:hlinkClick r:id="rId3"/>
              </a:rPr>
              <a:t>https://help.sap.com/viewer/6be6d1fc887046f7a5e5c1aa52505e86/latest/en-US/c9632d24952543d690663afe8087f03f.html</a:t>
            </a:r>
            <a:endParaRPr lang="en-US" sz="1400" b="0" i="0" kern="1200" dirty="0">
              <a:solidFill>
                <a:schemeClr val="tx1"/>
              </a:solidFill>
              <a:effectLst/>
              <a:ea typeface="+mn-ea"/>
              <a:cs typeface="+mn-cs"/>
            </a:endParaRPr>
          </a:p>
          <a:p>
            <a:endParaRPr lang="en-US" sz="1400" b="0" i="0" kern="1200" dirty="0">
              <a:solidFill>
                <a:schemeClr val="tx1"/>
              </a:solidFill>
              <a:effectLst/>
              <a:ea typeface="+mn-ea"/>
              <a:cs typeface="+mn-cs"/>
            </a:endParaRPr>
          </a:p>
          <a:p>
            <a:r>
              <a:rPr lang="en-US" sz="1400" b="0" i="0" kern="1200" dirty="0">
                <a:solidFill>
                  <a:schemeClr val="tx1"/>
                </a:solidFill>
                <a:effectLst/>
                <a:ea typeface="+mn-ea"/>
                <a:cs typeface="+mn-cs"/>
              </a:rPr>
              <a:t>Minimum SAP HANA 1.0 SPS12 with SAP HANA Info Access Service (</a:t>
            </a:r>
            <a:r>
              <a:rPr lang="en-US" sz="1400" b="0" i="0" kern="1200" dirty="0" err="1">
                <a:solidFill>
                  <a:schemeClr val="tx1"/>
                </a:solidFill>
                <a:effectLst/>
                <a:ea typeface="+mn-ea"/>
                <a:cs typeface="+mn-cs"/>
              </a:rPr>
              <a:t>InA</a:t>
            </a:r>
            <a:r>
              <a:rPr lang="en-US" sz="1400" b="0" i="0" kern="1200" dirty="0">
                <a:solidFill>
                  <a:schemeClr val="tx1"/>
                </a:solidFill>
                <a:effectLst/>
                <a:ea typeface="+mn-ea"/>
                <a:cs typeface="+mn-cs"/>
              </a:rPr>
              <a:t>), version 4.10.0 is required. Higher versions are supported.</a:t>
            </a:r>
          </a:p>
          <a:p>
            <a:r>
              <a:rPr lang="en-US" sz="1400" b="0" i="0" kern="1200" dirty="0">
                <a:solidFill>
                  <a:schemeClr val="tx1"/>
                </a:solidFill>
                <a:effectLst/>
                <a:ea typeface="+mn-ea"/>
                <a:cs typeface="+mn-cs"/>
              </a:rPr>
              <a:t>Minimum SAP HANA 2.0 SP01 is required. </a:t>
            </a:r>
          </a:p>
          <a:p>
            <a:r>
              <a:rPr lang="en-US" sz="1400" b="0" i="0" kern="1200" dirty="0">
                <a:solidFill>
                  <a:schemeClr val="tx1"/>
                </a:solidFill>
                <a:effectLst/>
                <a:ea typeface="+mn-ea"/>
                <a:cs typeface="+mn-cs"/>
              </a:rPr>
              <a:t>SAP BW 7.40 SP17+, recommended to upgrade to SAP BW 7.50 or SAP BW/4 HANA 2.0</a:t>
            </a:r>
          </a:p>
          <a:p>
            <a:r>
              <a:rPr lang="en-US" sz="1400" b="0" i="0" kern="1200" dirty="0">
                <a:solidFill>
                  <a:schemeClr val="tx1"/>
                </a:solidFill>
                <a:effectLst/>
                <a:ea typeface="+mn-ea"/>
                <a:cs typeface="+mn-cs"/>
              </a:rPr>
              <a:t>SAP BW/4HANA 1.0 SP8+, recommended to upgrade to SAP BW/4HANA 2.0 SP4+</a:t>
            </a:r>
          </a:p>
          <a:p>
            <a:r>
              <a:rPr lang="en-US" sz="1400" b="0" i="0" kern="1200" dirty="0">
                <a:solidFill>
                  <a:schemeClr val="tx1"/>
                </a:solidFill>
                <a:effectLst/>
                <a:ea typeface="+mn-ea"/>
                <a:cs typeface="+mn-cs"/>
              </a:rPr>
              <a:t>On-premise: SAP S/4HANA 1610 with SAP NW release 7.51 SP2.</a:t>
            </a:r>
          </a:p>
          <a:p>
            <a:endParaRPr lang="en-CA"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51</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3594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Live connection to SQL data sources native coming next year</a:t>
            </a:r>
          </a:p>
          <a:p>
            <a:endParaRPr lang="en-CA"/>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52</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6292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CA"/>
              <a:t>Note that Live data models leverage semantics and hierarchies from live source system so full data modeling capabilities is only available for acquired data models.  </a:t>
            </a:r>
            <a:endParaRPr lang="en-US"/>
          </a:p>
          <a:p>
            <a:endParaRPr lang="en-CA"/>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53</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0347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Content embedding URL API</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Embed a story into a web application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Apply a story-level filter dynamically when using the URL API</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Specify a model, dimension, and value to filter</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Support non-default hierarchy filtering</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Support HANA and BW variables and input parameters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Deep linking to a story in Analytics Cloud mobile app</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Set window height and width using post message API</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Story REST API</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REST API returns a list of stories and story metadata</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Copy, delete and rename stories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User and team management REST APIs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Create, delete, update users and teams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Content embedding URL API</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Embed Analytics Designer content and provide a POST message JavaScript API for enabling Insight to Action scenarios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User and team management REST APIs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Support user profile management e.g. date formatting,  data access language, preferred language</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Support assigning roles which utilize concurrent session licenses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Content permission API</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Allows sharing of stories between users and teams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Tenant configuration API for Hyperscalers (AWS)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OAuth Client, Live connections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Trusted Origin, Set up Customer Identity Provider, Trusted IDP</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Content deployment management APIs for Hyperscalers (AWS)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API to deploy content packages to tenants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Tenant Provisioning API</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Create and manage SAP Analytics Cloud tenants for embedding analytical capabilities into application built and deployed in SAP Cloud Platform</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Tenant configuration API</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Live connectivity to HANA, SCP</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URL API</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Open Application in the browser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ACN API</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54</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134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CFA8A-21B3-5482-793C-92FCCE286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56691-CD0D-0ACB-9339-FBBE0BFF2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8549F-4BCF-CEF7-18BF-F783161FFA0B}"/>
              </a:ext>
            </a:extLst>
          </p:cNvPr>
          <p:cNvSpPr>
            <a:spLocks noGrp="1"/>
          </p:cNvSpPr>
          <p:nvPr>
            <p:ph type="body" idx="1"/>
          </p:nvPr>
        </p:nvSpPr>
        <p:spPr/>
        <p:txBody>
          <a:bodyPr>
            <a:normAutofit/>
          </a:bodyPr>
          <a:lstStyle/>
          <a:p>
            <a:pPr marL="0" lvl="0" indent="-295">
              <a:buClr>
                <a:srgbClr val="F0AB00"/>
              </a:buClr>
              <a:buNone/>
            </a:pPr>
            <a:endParaRPr lang="en-US" dirty="0">
              <a:cs typeface="Arial"/>
            </a:endParaRPr>
          </a:p>
        </p:txBody>
      </p:sp>
      <p:sp>
        <p:nvSpPr>
          <p:cNvPr id="4" name="Slide Number Placeholder 3">
            <a:extLst>
              <a:ext uri="{FF2B5EF4-FFF2-40B4-BE49-F238E27FC236}">
                <a16:creationId xmlns:a16="http://schemas.microsoft.com/office/drawing/2014/main" id="{8FF5E339-1ED1-879E-3307-668AE30E90D2}"/>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36715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D1D2E-D243-B18F-7196-843AC4A28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003D8-0A88-6ED8-F01F-EB0639397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2FAA8-2C62-87EE-F67B-C7CB706C93E8}"/>
              </a:ext>
            </a:extLst>
          </p:cNvPr>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D934CD83-855D-4586-31FE-174C23CE8FB6}"/>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57</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7228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D25FB-6B68-7FAA-B44C-6E163F4BD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E2F2F-58D4-343B-FB74-AA30DDBA8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962F3-3A56-0454-D7A3-32D0B064CD4B}"/>
              </a:ext>
            </a:extLst>
          </p:cNvPr>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C5FF8C23-0219-DAB6-6CF4-045C576E4B9A}"/>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58</a:t>
            </a:fld>
            <a:endParaRPr kumimoji="0" lang="en-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572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Key changing customer need / market trend #3</a:t>
            </a:r>
          </a:p>
          <a:p>
            <a:endParaRPr lang="en-US" sz="1400" dirty="0">
              <a:cs typeface="Arial" panose="020B0604020202020204" pitchFamily="34" charset="0"/>
            </a:endParaRPr>
          </a:p>
          <a:p>
            <a:r>
              <a:rPr lang="en-US" sz="1400" dirty="0">
                <a:effectLst/>
                <a:ea typeface="Calibri" panose="020F0502020204030204" pitchFamily="34" charset="0"/>
                <a:cs typeface="Arial" panose="020B0604020202020204" pitchFamily="34" charset="0"/>
              </a:rPr>
              <a:t>Today’s winning organizations hyper optimize to maximize the efficiency of all business operations – including analytics and BI – maximizing business value and impact while reducing cost.</a:t>
            </a:r>
            <a:endParaRPr lang="en-US" sz="1400" dirty="0">
              <a:cs typeface="Arial" panose="020B0604020202020204" pitchFamily="34" charset="0"/>
            </a:endParaRPr>
          </a:p>
          <a:p>
            <a:endParaRPr lang="en-US" sz="1400" dirty="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Everyone makes decisions – some are strategic, some are operational and some are tactical. You need to support the diverse, decision-making needs of your entire organization comprised of different types of people and decisions to maximize impact.</a:t>
            </a:r>
          </a:p>
          <a:p>
            <a:endParaRPr lang="en-US" sz="1400" dirty="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There are a number of steps in making a data-driven decision. Depending on who you are and where you are at in the process, you may start on any point of the continuum. You may start with a question that needs answering, or you may have received an alert that prompts you to investigate. Then you analyze what’s happening, you predict what’s likely to happen next, and you plan accordingly. Plans lead to action, and then you report on results. In order to serve the needs of all types of decision makers in an organization, an analytics solution needs to have all these capabilities. If not, the result is a lack of evaluating alternatives, understanding risk and constraints, and prescribing the right next best action.</a:t>
            </a:r>
          </a:p>
          <a:p>
            <a:endParaRPr lang="en-US" sz="1400" dirty="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424242"/>
                </a:solidFill>
                <a:cs typeface="Arial" panose="020B0604020202020204" pitchFamily="34" charset="0"/>
              </a:rPr>
              <a:t>Decision making today is complex, with data coming from multiple data sources residing in different clouds. Relevant d</a:t>
            </a:r>
            <a:r>
              <a:rPr lang="en-US" sz="1400" b="0" spc="0" dirty="0">
                <a:solidFill>
                  <a:srgbClr val="000000"/>
                </a:solidFill>
                <a:cs typeface="Arial" panose="020B0604020202020204" pitchFamily="34" charset="0"/>
              </a:rPr>
              <a:t>ata can be unavailable to a wide variety of business stakeholders. Excessive time is spent on integrating data and recreating business logic and organizations lack agility due to bottlenecks. </a:t>
            </a:r>
            <a:r>
              <a:rPr lang="en-US" sz="1400" b="0" i="0" u="none" strike="noStrike" baseline="0" dirty="0">
                <a:solidFill>
                  <a:srgbClr val="424242"/>
                </a:solidFill>
                <a:cs typeface="Arial" panose="020B0604020202020204" pitchFamily="34" charset="0"/>
              </a:rPr>
              <a:t>Technology costs can skyrocket. So, organizations want all-in-one data and analytics as a hub with cloud connectors to multiple business applications and prebuilt data models for more agility, they are widely adopting data and analytics platforms in the cloud with built-in data and analytics content. They e</a:t>
            </a:r>
            <a:r>
              <a:rPr lang="en-US" sz="1400" dirty="0">
                <a:ln w="3175">
                  <a:noFill/>
                </a:ln>
                <a:solidFill>
                  <a:srgbClr val="000000"/>
                </a:solidFill>
                <a:cs typeface="Arial" panose="020B0604020202020204" pitchFamily="34" charset="0"/>
              </a:rPr>
              <a:t>mpower b</a:t>
            </a:r>
            <a:r>
              <a:rPr lang="en-US" sz="1400" dirty="0">
                <a:cs typeface="Arial" panose="020B0604020202020204" pitchFamily="34" charset="0"/>
              </a:rPr>
              <a:t>usiness and IT stakeholders </a:t>
            </a:r>
            <a:r>
              <a:rPr lang="en-US" sz="1400" dirty="0">
                <a:ln w="3175">
                  <a:noFill/>
                </a:ln>
                <a:solidFill>
                  <a:srgbClr val="000000"/>
                </a:solidFill>
                <a:cs typeface="Arial" panose="020B0604020202020204" pitchFamily="34" charset="0"/>
              </a:rPr>
              <a:t>to drive agility and data democratization while future-proofing investments thanks to high pace of innovations in the cloud.</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3210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59</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097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Key changing customer need / market trend #4</a:t>
            </a:r>
          </a:p>
          <a:p>
            <a:endParaRPr lang="en-US" sz="1400" dirty="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cs typeface="Arial" panose="020B0604020202020204" pitchFamily="34" charset="0"/>
              </a:rPr>
              <a:t>The well-established Analytics and BI market is evolving to include augmentation through AI-infused automated insights as well as more sophisticated and tighter integration with data and data management capability, beyond data wrangling.</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i="0" u="none" strike="noStrike" baseline="0" dirty="0">
              <a:solidFill>
                <a:srgbClr val="000000"/>
              </a:solidFill>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effectLst/>
                <a:ea typeface="Calibri" panose="020F0502020204030204" pitchFamily="34" charset="0"/>
                <a:cs typeface="Arial" panose="020B0604020202020204" pitchFamily="34" charset="0"/>
              </a:rPr>
              <a:t>2023 was the year of generative AI. Yes, the world was made aware of GenAI when ChatGPT was publicly launched in November of 2022, but few knew the impact it would have at that point in time. Since then, GenAI has taken the world by storm with vendors applying the technology to make it easier to ask questions about data, making it easier to write code / SQL, making it easier to prepare data for analyses, making it easier to document data pipelines and making it easier to use software products in general. It may finally be the advent of conversational computing.</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i="0" u="none" strike="noStrike" baseline="0" dirty="0">
              <a:solidFill>
                <a:srgbClr val="000000"/>
              </a:solidFill>
              <a:cs typeface="Arial" panose="020B0604020202020204" pitchFamily="34" charset="0"/>
            </a:endParaRPr>
          </a:p>
          <a:p>
            <a:r>
              <a:rPr lang="en-US" sz="1400" dirty="0">
                <a:cs typeface="Arial" panose="020B0604020202020204" pitchFamily="34" charset="0"/>
              </a:rPr>
              <a:t>The surge of generative AI capabilities brings the collision between data and analytics spaces to an unprecedented level, giving rise to new and even restored expectations around analytics and business intelligence (ABI) innovations. </a:t>
            </a:r>
            <a:r>
              <a:rPr lang="en-US" sz="1400" b="0" i="0" u="none" strike="noStrike" baseline="0" dirty="0">
                <a:solidFill>
                  <a:srgbClr val="424242"/>
                </a:solidFill>
                <a:cs typeface="Arial" panose="020B0604020202020204" pitchFamily="34" charset="0"/>
              </a:rPr>
              <a:t>The impact of generative AI in ABI not only creates new technology, such as generative analytics experience, but also restores the expectations on other technologies, such as natural language query (NLQ), augmented analytics and natural language generation (NLG).</a:t>
            </a:r>
            <a:r>
              <a:rPr lang="en-US" sz="1400" dirty="0">
                <a:cs typeface="Arial" panose="020B0604020202020204" pitchFamily="34" charset="0"/>
              </a:rPr>
              <a:t> [Gartner, ABI Hype Cycle 2023]</a:t>
            </a:r>
          </a:p>
          <a:p>
            <a:endParaRPr lang="en-US" sz="1400" dirty="0">
              <a:cs typeface="Arial" panose="020B0604020202020204" pitchFamily="34"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Future growth will depend on the ability to address demand for AI-infused analytics, which has been defined as the use of machine learning (ML) methods to automate steps in the BIA process. Technology providers need to have a clear roadmap of how they plan to leverage AI/ML to help users automate steps of the analytics workflow, enhance human-computer interactions using natural language query, and generate explanatory narratives of analysis results. [IDC, ABI Market Analysis Perspective 2022]</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271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fontAlgn="base">
              <a:spcBef>
                <a:spcPct val="50000"/>
              </a:spcBef>
              <a:spcAft>
                <a:spcPct val="0"/>
              </a:spcAft>
              <a:buClr>
                <a:srgbClr val="F0AB00"/>
              </a:buClr>
              <a:buSzPct val="80000"/>
            </a:pPr>
            <a:r>
              <a:rPr lang="en-US" sz="1400" u="none" strike="noStrike" dirty="0">
                <a:solidFill>
                  <a:srgbClr val="000000"/>
                </a:solidFill>
                <a:effectLst/>
                <a:cs typeface="Arial" panose="020B0604020202020204" pitchFamily="34" charset="0"/>
              </a:rPr>
              <a:t>SAP data is the most valuable (enterprise) data, created from the most important (business) processes, informing the most impactful decisions.</a:t>
            </a:r>
            <a:r>
              <a:rPr lang="en-US" sz="1400" b="0" i="0" u="none" strike="noStrike" dirty="0">
                <a:solidFill>
                  <a:srgbClr val="000000"/>
                </a:solidFill>
                <a:effectLst/>
                <a:cs typeface="Arial" panose="020B0604020202020204" pitchFamily="34" charset="0"/>
              </a:rPr>
              <a:t> </a:t>
            </a:r>
            <a:r>
              <a:rPr lang="en-US" sz="1400" b="0" i="0" dirty="0">
                <a:solidFill>
                  <a:srgbClr val="000000"/>
                </a:solidFill>
                <a:effectLst/>
                <a:cs typeface="Arial" panose="020B0604020202020204" pitchFamily="34" charset="0"/>
              </a:rPr>
              <a:t>​</a:t>
            </a:r>
          </a:p>
          <a:p>
            <a:pPr fontAlgn="base">
              <a:spcBef>
                <a:spcPct val="50000"/>
              </a:spcBef>
              <a:spcAft>
                <a:spcPct val="0"/>
              </a:spcAft>
              <a:buClr>
                <a:srgbClr val="F0AB00"/>
              </a:buClr>
              <a:buSzPct val="80000"/>
            </a:pPr>
            <a:endParaRPr lang="en-US" sz="1400" b="0" i="0" dirty="0">
              <a:solidFill>
                <a:srgbClr val="000000"/>
              </a:solidFill>
              <a:effectLst/>
              <a:cs typeface="Arial" panose="020B0604020202020204" pitchFamily="34" charset="0"/>
            </a:endParaRPr>
          </a:p>
          <a:p>
            <a:pPr fontAlgn="base">
              <a:spcBef>
                <a:spcPct val="50000"/>
              </a:spcBef>
              <a:spcAft>
                <a:spcPct val="0"/>
              </a:spcAft>
              <a:buClr>
                <a:srgbClr val="F0AB00"/>
              </a:buClr>
              <a:buSzPct val="80000"/>
            </a:pPr>
            <a:r>
              <a:rPr lang="en-US" sz="1400" b="0" i="0" dirty="0">
                <a:solidFill>
                  <a:srgbClr val="000000"/>
                </a:solidFill>
                <a:effectLst/>
                <a:cs typeface="Arial" panose="020B0604020202020204" pitchFamily="34" charset="0"/>
              </a:rPr>
              <a:t>SAP customers generate 87% of total global commerce ($46 trillion) – Source: SAP Corporate Fact Sheet, October 2023</a:t>
            </a:r>
          </a:p>
          <a:p>
            <a:pPr fontAlgn="base">
              <a:spcBef>
                <a:spcPct val="50000"/>
              </a:spcBef>
              <a:spcAft>
                <a:spcPct val="0"/>
              </a:spcAft>
              <a:buClr>
                <a:srgbClr val="F0AB00"/>
              </a:buClr>
              <a:buSzPct val="80000"/>
            </a:pPr>
            <a:endParaRPr lang="en-US" sz="1400" b="0" i="0" dirty="0">
              <a:solidFill>
                <a:srgbClr val="000000"/>
              </a:solidFill>
              <a:effectLst/>
              <a:cs typeface="Arial" panose="020B0604020202020204" pitchFamily="34" charset="0"/>
            </a:endParaRPr>
          </a:p>
          <a:p>
            <a:pPr fontAlgn="base">
              <a:spcBef>
                <a:spcPct val="50000"/>
              </a:spcBef>
              <a:spcAft>
                <a:spcPct val="0"/>
              </a:spcAft>
              <a:buClr>
                <a:srgbClr val="F0AB00"/>
              </a:buClr>
              <a:buSzPct val="80000"/>
            </a:pPr>
            <a:r>
              <a:rPr lang="en-US" sz="1400" u="none" dirty="0">
                <a:solidFill>
                  <a:srgbClr val="000000"/>
                </a:solidFill>
                <a:effectLst/>
                <a:cs typeface="Arial" panose="020B0604020202020204" pitchFamily="34" charset="0"/>
              </a:rPr>
              <a:t>Even for us (SAP), with 50 years experience of best practices, expectations are higher than ever before. Business stakeholders are more demanding. </a:t>
            </a:r>
            <a:r>
              <a:rPr lang="en-US" sz="1400" u="none" dirty="0">
                <a:solidFill>
                  <a:srgbClr val="D13438"/>
                </a:solidFill>
                <a:effectLst/>
                <a:cs typeface="Arial" panose="020B0604020202020204" pitchFamily="34" charset="0"/>
              </a:rPr>
              <a:t>Enterprises must be </a:t>
            </a:r>
            <a:r>
              <a:rPr lang="en-US" sz="1400" u="none" dirty="0">
                <a:solidFill>
                  <a:srgbClr val="000000"/>
                </a:solidFill>
                <a:effectLst/>
                <a:cs typeface="Arial" panose="020B0604020202020204" pitchFamily="34" charset="0"/>
              </a:rPr>
              <a:t>more agile. And new technolog</a:t>
            </a:r>
            <a:r>
              <a:rPr lang="en-US" sz="1400" u="none" dirty="0">
                <a:solidFill>
                  <a:srgbClr val="D13438"/>
                </a:solidFill>
                <a:effectLst/>
                <a:cs typeface="Arial" panose="020B0604020202020204" pitchFamily="34" charset="0"/>
              </a:rPr>
              <a:t>y is</a:t>
            </a:r>
            <a:r>
              <a:rPr lang="en-US" sz="1400" u="none" dirty="0">
                <a:solidFill>
                  <a:srgbClr val="000000"/>
                </a:solidFill>
                <a:effectLst/>
                <a:cs typeface="Arial" panose="020B0604020202020204" pitchFamily="34" charset="0"/>
              </a:rPr>
              <a:t> promis</a:t>
            </a:r>
            <a:r>
              <a:rPr lang="en-US" sz="1400" u="none" dirty="0">
                <a:solidFill>
                  <a:srgbClr val="D13438"/>
                </a:solidFill>
                <a:effectLst/>
                <a:cs typeface="Arial" panose="020B0604020202020204" pitchFamily="34" charset="0"/>
              </a:rPr>
              <a:t>ing</a:t>
            </a:r>
            <a:r>
              <a:rPr lang="en-US" sz="1400" u="none" dirty="0">
                <a:solidFill>
                  <a:srgbClr val="000000"/>
                </a:solidFill>
                <a:effectLst/>
                <a:cs typeface="Arial" panose="020B0604020202020204" pitchFamily="34" charset="0"/>
              </a:rPr>
              <a:t> to be faster, better, cheaper, cooler.</a:t>
            </a:r>
          </a:p>
          <a:p>
            <a:pPr fontAlgn="base">
              <a:spcBef>
                <a:spcPct val="50000"/>
              </a:spcBef>
              <a:spcAft>
                <a:spcPct val="0"/>
              </a:spcAft>
              <a:buClr>
                <a:srgbClr val="F0AB00"/>
              </a:buClr>
              <a:buSzPct val="80000"/>
            </a:pPr>
            <a:endParaRPr lang="en-US" sz="1400" b="0" i="0" dirty="0">
              <a:solidFill>
                <a:srgbClr val="000000"/>
              </a:solidFill>
              <a:effectLst/>
              <a:cs typeface="Arial" panose="020B0604020202020204" pitchFamily="34" charset="0"/>
            </a:endParaRPr>
          </a:p>
          <a:p>
            <a:pPr fontAlgn="base">
              <a:spcBef>
                <a:spcPct val="50000"/>
              </a:spcBef>
              <a:spcAft>
                <a:spcPct val="0"/>
              </a:spcAft>
              <a:buClr>
                <a:srgbClr val="F0AB00"/>
              </a:buClr>
              <a:buSzPct val="80000"/>
            </a:pPr>
            <a:r>
              <a:rPr lang="en-US" sz="1400" b="0" i="0" dirty="0">
                <a:solidFill>
                  <a:srgbClr val="000000"/>
                </a:solidFill>
                <a:effectLst/>
                <a:cs typeface="Arial" panose="020B0604020202020204" pitchFamily="34" charset="0"/>
              </a:rPr>
              <a:t>Your analytics and BI platform must connect to your SAP application landscape to maximize the value of your SAP data. There’s been a fundamental error – focusing on the technology rather than the data. In fact, data has been moved to serve the technology rather than technology brought to the data. Like a tree, torn from the forest because we think it will look better in the garden, data uprooted from its business environment loses context, loses its most basic business framework and loses value. It’s no surprise that data preparation, data integration, and data quality work can make up 80% of the effort of a typical analytics and BI project – people are trying to recreate all that context that’s been lost. We’re expensively feeding and watering a tree that never before needed it. There is a better way to transform your business, by bringing new technologies – and new data - into the context-rich environment of existing business systems. You want to run live queries to SAP data sources and apps with the most functional and best performing integration, and without moving data out.</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7</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2999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dirty="0">
              <a:solidFill>
                <a:srgbClr val="3C3C3C"/>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3812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0078D-33D9-5E6E-6755-AA4C92FC3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E8F64-07DA-D25A-DE45-5014AF23B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7AB28-ACAE-C067-1B8A-7CC4915E086E}"/>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85EAF459-D165-4F35-5D86-43FC206FFA0F}"/>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10</a:t>
            </a:fld>
            <a:endPar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9622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bin"/><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bin"/><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4.bin"/><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bin"/><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bin"/><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bin"/><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4.bin"/></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4.bin"/><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bin"/><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dirty="0">
              <a:latin typeface="72 Brand" panose="020B0504030603020204" pitchFamily="34" charset="0"/>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349676674" name="LogoBlack-Dynamic" descr="{&quot;templafy&quot;:{&quot;id&quot;:&quot;a1483cb0-7cc5-42a9-9eec-729380723dfa&quot;}}"/>
          <p:cNvPicPr>
            <a:picLocks noChangeAspect="1"/>
          </p:cNvPicPr>
          <p:nvPr/>
        </p:nvPicPr>
        <p:blipFill>
          <a:blip r:embed="rId2"/>
          <a:stretch>
            <a:fillRect/>
          </a:stretch>
        </p:blipFill>
        <p:spPr>
          <a:xfrm>
            <a:off x="288006" y="360000"/>
            <a:ext cx="1300840" cy="360000"/>
          </a:xfrm>
          <a:prstGeom prst="rect">
            <a:avLst/>
          </a:prstGeom>
        </p:spPr>
      </p:pic>
      <p:sp>
        <p:nvSpPr>
          <p:cNvPr id="3" name="Classification-Dynamic" descr="{&quot;templafy&quot;:{&quot;id&quot;:&quot;26c1d2f3-1383-411f-9209-59baeceffef0&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3159755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dirty="0">
              <a:latin typeface="72 Brand" panose="020B0504030603020204" pitchFamily="34" charset="0"/>
            </a:endParaRPr>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444496632" name="LogoBlue-Dynamic" descr="{&quot;templafy&quot;:{&quot;id&quot;:&quot;61bccb9f-a2ac-4e79-9742-d79cd1fac65f&quot;}}"/>
          <p:cNvPicPr>
            <a:picLocks noChangeAspect="1"/>
          </p:cNvPicPr>
          <p:nvPr/>
        </p:nvPicPr>
        <p:blipFill>
          <a:blip r:embed="rId2"/>
          <a:stretch>
            <a:fillRect/>
          </a:stretch>
        </p:blipFill>
        <p:spPr>
          <a:xfrm>
            <a:off x="288006" y="360000"/>
            <a:ext cx="1300840" cy="360000"/>
          </a:xfrm>
          <a:prstGeom prst="rect">
            <a:avLst/>
          </a:prstGeom>
        </p:spPr>
      </p:pic>
      <p:sp>
        <p:nvSpPr>
          <p:cNvPr id="11" name="Classification-Dynamic" descr="{&quot;templafy&quot;:{&quot;id&quot;:&quot;98d561e0-64ec-4770-b063-04458027dd9c&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554761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dirty="0"/>
              <a:t>Insert page title (sentence case)</a:t>
            </a:r>
            <a:endParaRPr lang="en-US" dirty="0"/>
          </a:p>
        </p:txBody>
      </p:sp>
    </p:spTree>
    <p:extLst>
      <p:ext uri="{BB962C8B-B14F-4D97-AF65-F5344CB8AC3E}">
        <p14:creationId xmlns:p14="http://schemas.microsoft.com/office/powerpoint/2010/main" val="2528297401"/>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dirty="0"/>
              <a:t>Insert page title (sentence case)</a:t>
            </a:r>
            <a:endParaRPr lang="en-US" dirty="0"/>
          </a:p>
        </p:txBody>
      </p:sp>
      <p:pic>
        <p:nvPicPr>
          <p:cNvPr id="2" name="Picture Placeholder 14">
            <a:extLst>
              <a:ext uri="{FF2B5EF4-FFF2-40B4-BE49-F238E27FC236}">
                <a16:creationId xmlns:a16="http://schemas.microsoft.com/office/drawing/2014/main" id="{50A11AB9-CF76-155F-969F-1FCA8A0E50FA}"/>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black">
          <a:xfrm>
            <a:off x="7818120" y="0"/>
            <a:ext cx="4377055" cy="6858000"/>
          </a:xfrm>
          <a:prstGeom prst="rect">
            <a:avLst/>
          </a:prstGeom>
        </p:spPr>
      </p:pic>
      <p:sp>
        <p:nvSpPr>
          <p:cNvPr id="4" name="Slide number">
            <a:extLst>
              <a:ext uri="{FF2B5EF4-FFF2-40B4-BE49-F238E27FC236}">
                <a16:creationId xmlns:a16="http://schemas.microsoft.com/office/drawing/2014/main" id="{7FACE8F1-3A8F-C0B0-DB5B-D12F8B49D111}"/>
              </a:ext>
            </a:extLst>
          </p:cNvP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dirty="0">
              <a:latin typeface="+mn-lt"/>
            </a:endParaRPr>
          </a:p>
        </p:txBody>
      </p:sp>
    </p:spTree>
    <p:extLst>
      <p:ext uri="{BB962C8B-B14F-4D97-AF65-F5344CB8AC3E}">
        <p14:creationId xmlns:p14="http://schemas.microsoft.com/office/powerpoint/2010/main" val="310619863"/>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se1">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dirty="0"/>
              <a:t>Insert page title (sentence case)</a:t>
            </a:r>
            <a:endParaRPr lang="en-US" dirty="0"/>
          </a:p>
        </p:txBody>
      </p:sp>
    </p:spTree>
    <p:extLst>
      <p:ext uri="{BB962C8B-B14F-4D97-AF65-F5344CB8AC3E}">
        <p14:creationId xmlns:p14="http://schemas.microsoft.com/office/powerpoint/2010/main" val="1294019268"/>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7A2D691A-C207-60BC-A29E-3E5D799E8F48}"/>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mn-lt"/>
              <a:ea typeface="Arial Unicode MS" pitchFamily="34" charset="-128"/>
              <a:cs typeface="Arial Unicode MS" pitchFamily="34" charset="-128"/>
            </a:endParaRPr>
          </a:p>
        </p:txBody>
      </p:sp>
      <p:grpSp>
        <p:nvGrpSpPr>
          <p:cNvPr id="5" name="Group 4">
            <a:extLst>
              <a:ext uri="{FF2B5EF4-FFF2-40B4-BE49-F238E27FC236}">
                <a16:creationId xmlns:a16="http://schemas.microsoft.com/office/drawing/2014/main" id="{C72E9D15-EDAF-E5C9-1A62-ABE860EA123F}"/>
              </a:ext>
            </a:extLst>
          </p:cNvPr>
          <p:cNvGrpSpPr/>
          <p:nvPr/>
        </p:nvGrpSpPr>
        <p:grpSpPr>
          <a:xfrm>
            <a:off x="1369569" y="1628400"/>
            <a:ext cx="10058310" cy="4363327"/>
            <a:chOff x="2164047" y="1628400"/>
            <a:chExt cx="10058310" cy="4363327"/>
          </a:xfrm>
        </p:grpSpPr>
        <p:sp>
          <p:nvSpPr>
            <p:cNvPr id="24" name="Anvil" descr="preencoded.png">
              <a:extLst>
                <a:ext uri="{FF2B5EF4-FFF2-40B4-BE49-F238E27FC236}">
                  <a16:creationId xmlns:a16="http://schemas.microsoft.com/office/drawing/2014/main" id="{2656684C-79D5-0815-C026-F19DDC343A5A}"/>
                </a:ext>
              </a:extLst>
            </p:cNvPr>
            <p:cNvSpPr/>
            <p:nvPr/>
          </p:nvSpPr>
          <p:spPr>
            <a:xfrm>
              <a:off x="3370440" y="1628400"/>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latin typeface="+mn-lt"/>
              </a:endParaRPr>
            </a:p>
          </p:txBody>
        </p:sp>
        <p:sp>
          <p:nvSpPr>
            <p:cNvPr id="25" name="Rectangle 24">
              <a:extLst>
                <a:ext uri="{FF2B5EF4-FFF2-40B4-BE49-F238E27FC236}">
                  <a16:creationId xmlns:a16="http://schemas.microsoft.com/office/drawing/2014/main" id="{B0E56C9F-A183-0098-022D-70BE75386DD5}"/>
                </a:ext>
              </a:extLst>
            </p:cNvPr>
            <p:cNvSpPr/>
            <p:nvPr/>
          </p:nvSpPr>
          <p:spPr bwMode="gray">
            <a:xfrm>
              <a:off x="2164047" y="1628400"/>
              <a:ext cx="1206393" cy="4363327"/>
            </a:xfrm>
            <a:prstGeom prst="rect">
              <a:avLst/>
            </a:prstGeom>
            <a:solidFill>
              <a:srgbClr val="A6E0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latin typeface="72 Brand" panose="020B0504030603020204" pitchFamily="34" charset="0"/>
                <a:ea typeface="Arial Unicode MS" pitchFamily="34" charset="-128"/>
                <a:cs typeface="Arial Unicode MS" pitchFamily="34" charset="-128"/>
              </a:endParaRPr>
            </a:p>
          </p:txBody>
        </p:sp>
      </p:gr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dirty="0"/>
              <a:t>Insert page title (sentence case)</a:t>
            </a:r>
            <a:endParaRPr lang="en-US" dirty="0"/>
          </a:p>
        </p:txBody>
      </p:sp>
    </p:spTree>
    <p:extLst>
      <p:ext uri="{BB962C8B-B14F-4D97-AF65-F5344CB8AC3E}">
        <p14:creationId xmlns:p14="http://schemas.microsoft.com/office/powerpoint/2010/main" val="2767087554"/>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ase2">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4001" y="1005840"/>
            <a:ext cx="11186476" cy="1218795"/>
          </a:xfrm>
        </p:spPr>
        <p:txBody>
          <a:bodyPr/>
          <a:lstStyle>
            <a:lvl1pPr>
              <a:lnSpc>
                <a:spcPct val="90000"/>
              </a:lnSpc>
              <a:defRPr sz="4400" b="0"/>
            </a:lvl1pPr>
          </a:lstStyle>
          <a:p>
            <a:r>
              <a:rPr lang="en-US" noProof="0" dirty="0"/>
              <a:t>Insert page title</a:t>
            </a:r>
            <a:br>
              <a:rPr lang="en-US" noProof="0" dirty="0"/>
            </a:br>
            <a:r>
              <a:rPr lang="en-US" noProof="0" dirty="0"/>
              <a:t>(sentence case)</a:t>
            </a:r>
            <a:endParaRPr lang="en-US" dirty="0"/>
          </a:p>
        </p:txBody>
      </p:sp>
    </p:spTree>
    <p:extLst>
      <p:ext uri="{BB962C8B-B14F-4D97-AF65-F5344CB8AC3E}">
        <p14:creationId xmlns:p14="http://schemas.microsoft.com/office/powerpoint/2010/main" val="2058521588"/>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ase3">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AD8374F2-670D-A2E2-5D30-2B67D1E0C14A}"/>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black">
          <a:xfrm>
            <a:off x="7818120" y="0"/>
            <a:ext cx="4377055" cy="6858000"/>
          </a:xfrm>
          <a:prstGeom prst="rect">
            <a:avLst/>
          </a:prstGeom>
        </p:spPr>
      </p:pic>
      <p:sp>
        <p:nvSpPr>
          <p:cNvPr id="3" name="Title"/>
          <p:cNvSpPr>
            <a:spLocks noGrp="1"/>
          </p:cNvSpPr>
          <p:nvPr>
            <p:ph type="title" hasCustomPrompt="1"/>
          </p:nvPr>
        </p:nvSpPr>
        <p:spPr>
          <a:xfrm>
            <a:off x="504001" y="1005840"/>
            <a:ext cx="7314119" cy="1218795"/>
          </a:xfrm>
        </p:spPr>
        <p:txBody>
          <a:bodyPr/>
          <a:lstStyle>
            <a:lvl1pPr>
              <a:lnSpc>
                <a:spcPct val="90000"/>
              </a:lnSpc>
              <a:defRPr sz="4400" b="0"/>
            </a:lvl1pPr>
          </a:lstStyle>
          <a:p>
            <a:r>
              <a:rPr lang="en-US" noProof="0" dirty="0"/>
              <a:t>Insert page title</a:t>
            </a:r>
            <a:br>
              <a:rPr lang="en-US" noProof="0" dirty="0"/>
            </a:br>
            <a:r>
              <a:rPr lang="en-US" noProof="0" dirty="0"/>
              <a:t>(sentence case)</a:t>
            </a:r>
            <a:endParaRPr lang="en-US" dirty="0"/>
          </a:p>
        </p:txBody>
      </p:sp>
      <p:sp>
        <p:nvSpPr>
          <p:cNvPr id="4" name="Slide number">
            <a:extLst>
              <a:ext uri="{FF2B5EF4-FFF2-40B4-BE49-F238E27FC236}">
                <a16:creationId xmlns:a16="http://schemas.microsoft.com/office/drawing/2014/main" id="{BD50A294-9D03-37FC-D7AB-77C11B3DBA03}"/>
              </a:ext>
            </a:extLst>
          </p:cNvP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dirty="0">
              <a:latin typeface="+mn-lt"/>
            </a:endParaRPr>
          </a:p>
        </p:txBody>
      </p:sp>
    </p:spTree>
    <p:extLst>
      <p:ext uri="{BB962C8B-B14F-4D97-AF65-F5344CB8AC3E}">
        <p14:creationId xmlns:p14="http://schemas.microsoft.com/office/powerpoint/2010/main" val="3871290204"/>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557435020"/>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16544791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24685108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1546964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613052863" name="LogoBlue-Dynamic" descr="{&quot;templafy&quot;:{&quot;id&quot;:&quot;47ced336-ddc7-407b-902e-26cfc027c092&quot;}}"/>
          <p:cNvPicPr>
            <a:picLocks noChangeAspect="1"/>
          </p:cNvPicPr>
          <p:nvPr/>
        </p:nvPicPr>
        <p:blipFill>
          <a:blip r:embed="rId2"/>
          <a:stretch>
            <a:fillRect/>
          </a:stretch>
        </p:blipFill>
        <p:spPr>
          <a:xfrm>
            <a:off x="288006" y="360000"/>
            <a:ext cx="1300840" cy="360000"/>
          </a:xfrm>
          <a:prstGeom prst="rect">
            <a:avLst/>
          </a:prstGeom>
        </p:spPr>
      </p:pic>
      <p:sp>
        <p:nvSpPr>
          <p:cNvPr id="6" name="Classification-Dynamic" descr="{&quot;templafy&quot;:{&quot;id&quot;:&quot;4fbbeac1-288a-49ba-b109-8fcec90d18f4&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704"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65791850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025978415"/>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80518225"/>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6788259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02820756"/>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0073030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23926"/>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68c8689a-7a81-470c-8a82-d35a6ccb8b77&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mn-lt"/>
              </a:rPr>
              <a:t>© 2024 SAP SE or an SAP affiliate company. All rights reserved. See Legal Notice on </a:t>
            </a:r>
            <a:r>
              <a:rPr lang="en-US" sz="600" b="0" i="0" dirty="0" err="1">
                <a:latin typeface="+mn-lt"/>
              </a:rPr>
              <a:t>www.sap.com</a:t>
            </a:r>
            <a:r>
              <a:rPr lang="en-US" sz="600" b="0" i="0" dirty="0">
                <a:latin typeface="+mn-lt"/>
              </a:rPr>
              <a:t>/legal-notice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rPr lang="en-GB" dirty="0"/>
              <a:t>Thank you.</a:t>
            </a:r>
            <a:endParaRPr lang="en-US" dirty="0"/>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547427298"/>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mj-lt"/>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a:ea typeface="72 Brand" pitchFamily="34" charset="-128"/>
              <a:cs typeface="72 Brand"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645607348" name="LogoBlue-Dynamic" descr="{&quot;templafy&quot;:{&quot;id&quot;:&quot;3d5e653f-3335-43be-8dbc-d2350677d36d&quot;}}"/>
          <p:cNvPicPr>
            <a:picLocks noChangeAspect="1"/>
          </p:cNvPicPr>
          <p:nvPr/>
        </p:nvPicPr>
        <p:blipFill>
          <a:blip r:embed="rId2"/>
          <a:stretch>
            <a:fillRect/>
          </a:stretch>
        </p:blipFill>
        <p:spPr>
          <a:xfrm>
            <a:off x="288006" y="360000"/>
            <a:ext cx="727192" cy="360000"/>
          </a:xfrm>
          <a:prstGeom prst="rect">
            <a:avLst/>
          </a:prstGeom>
        </p:spPr>
      </p:pic>
      <p:sp>
        <p:nvSpPr>
          <p:cNvPr id="6" name="Classification-Dynamic" descr="{&quot;templafy&quot;:{&quot;id&quot;:&quot;8531db51-41f1-4175-ace6-ba243d628b37&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a:t>
            </a:r>
          </a:p>
        </p:txBody>
      </p:sp>
    </p:spTree>
    <p:extLst>
      <p:ext uri="{BB962C8B-B14F-4D97-AF65-F5344CB8AC3E}">
        <p14:creationId xmlns:p14="http://schemas.microsoft.com/office/powerpoint/2010/main" val="28778868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mj-lt"/>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a:ea typeface="72 Brand" pitchFamily="34" charset="-128"/>
              <a:cs typeface="72 Brand" pitchFamily="34" charset="-128"/>
            </a:endParaRPr>
          </a:p>
        </p:txBody>
      </p:sp>
      <p:pic>
        <p:nvPicPr>
          <p:cNvPr id="1054623542" name="LogoWhite-Dynamic" descr="{&quot;templafy&quot;:{&quot;id&quot;:&quot;83155f7a-4e51-4545-ac72-247c8a4b3edf&quot;}}"/>
          <p:cNvPicPr>
            <a:picLocks noChangeAspect="1"/>
          </p:cNvPicPr>
          <p:nvPr/>
        </p:nvPicPr>
        <p:blipFill>
          <a:blip r:embed="rId3"/>
          <a:stretch>
            <a:fillRect/>
          </a:stretch>
        </p:blipFill>
        <p:spPr>
          <a:xfrm>
            <a:off x="288006" y="360000"/>
            <a:ext cx="727192" cy="360000"/>
          </a:xfrm>
          <a:prstGeom prst="rect">
            <a:avLst/>
          </a:prstGeom>
        </p:spPr>
      </p:pic>
      <p:sp>
        <p:nvSpPr>
          <p:cNvPr id="7" name="Classification-Dynamic" descr="{&quot;templafy&quot;:{&quot;id&quot;:&quot;1925825d-6638-47c4-986c-b53fd224ad58&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157933085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dirty="0"/>
              <a:t>Title Goes Here</a:t>
            </a:r>
            <a:br>
              <a:rPr lang="en-US" dirty="0"/>
            </a:br>
            <a:r>
              <a:rPr lang="en-US" dirty="0"/>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265465005" name="LogoBlue-Dynamic" descr="{&quot;templafy&quot;:{&quot;id&quot;:&quot;bf70ed17-e9ae-4cab-a3a6-d89888baf312&quot;}}"/>
          <p:cNvPicPr>
            <a:picLocks noChangeAspect="1"/>
          </p:cNvPicPr>
          <p:nvPr/>
        </p:nvPicPr>
        <p:blipFill>
          <a:blip r:embed="rId2"/>
          <a:stretch>
            <a:fillRect/>
          </a:stretch>
        </p:blipFill>
        <p:spPr>
          <a:xfrm>
            <a:off x="288006" y="6218600"/>
            <a:ext cx="1300840" cy="360000"/>
          </a:xfrm>
          <a:prstGeom prst="rect">
            <a:avLst/>
          </a:prstGeom>
        </p:spPr>
      </p:pic>
      <p:sp>
        <p:nvSpPr>
          <p:cNvPr id="9" name="Classification-Dynamic" descr="{&quot;templafy&quot;:{&quot;id&quot;:&quot;adb3bdf4-570a-4420-bec6-f47560b378b0&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183850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a:ea typeface="72 Brand" pitchFamily="34" charset="-128"/>
              <a:cs typeface="72 Brand" pitchFamily="34" charset="-128"/>
            </a:endParaRPr>
          </a:p>
        </p:txBody>
      </p:sp>
      <p:pic>
        <p:nvPicPr>
          <p:cNvPr id="744222137" name="LogoWhite-Dynamic" descr="{&quot;templafy&quot;:{&quot;id&quot;:&quot;3a0a3862-c530-4c69-aa88-643f773df48c&quot;}}"/>
          <p:cNvPicPr>
            <a:picLocks noChangeAspect="1"/>
          </p:cNvPicPr>
          <p:nvPr/>
        </p:nvPicPr>
        <p:blipFill>
          <a:blip r:embed="rId4"/>
          <a:stretch>
            <a:fillRect/>
          </a:stretch>
        </p:blipFill>
        <p:spPr>
          <a:xfrm>
            <a:off x="288006" y="360000"/>
            <a:ext cx="727192" cy="360000"/>
          </a:xfrm>
          <a:prstGeom prst="rect">
            <a:avLst/>
          </a:prstGeom>
        </p:spPr>
      </p:pic>
      <p:sp>
        <p:nvSpPr>
          <p:cNvPr id="8" name="Classification-Dynamic" descr="{&quot;templafy&quot;:{&quot;id&quot;:&quot;84eeea12-3f03-474c-8feb-93fef948e84b&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241298649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6217e99d-70a4-469c-bdce-48a11257d292&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External Parties under NDA Only</a:t>
            </a:r>
          </a:p>
        </p:txBody>
      </p:sp>
      <p:pic>
        <p:nvPicPr>
          <p:cNvPr id="668495715" name="LogoBlack-Dynamic" descr="{&quot;templafy&quot;:{&quot;id&quot;:&quot;a8a518a6-f3d0-4f36-8f61-858cddadc27f&quot;}}"/>
          <p:cNvPicPr>
            <a:picLocks noChangeAspect="1"/>
          </p:cNvPicPr>
          <p:nvPr/>
        </p:nvPicPr>
        <p:blipFill>
          <a:blip r:embed="rId2"/>
          <a:stretch>
            <a:fillRect/>
          </a:stretch>
        </p:blipFill>
        <p:spPr>
          <a:xfrm>
            <a:off x="288006" y="360000"/>
            <a:ext cx="727192" cy="360000"/>
          </a:xfrm>
          <a:prstGeom prst="rect">
            <a:avLst/>
          </a:prstGeom>
        </p:spPr>
      </p:pic>
    </p:spTree>
    <p:extLst>
      <p:ext uri="{BB962C8B-B14F-4D97-AF65-F5344CB8AC3E}">
        <p14:creationId xmlns:p14="http://schemas.microsoft.com/office/powerpoint/2010/main" val="3262231348"/>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98609010" name="LogoBlue-Dynamic" descr="{&quot;templafy&quot;:{&quot;id&quot;:&quot;4d2fda13-9810-4f88-a41c-23bc8957c2fe&quot;}}"/>
          <p:cNvPicPr>
            <a:picLocks noChangeAspect="1"/>
          </p:cNvPicPr>
          <p:nvPr/>
        </p:nvPicPr>
        <p:blipFill>
          <a:blip r:embed="rId2"/>
          <a:stretch>
            <a:fillRect/>
          </a:stretch>
        </p:blipFill>
        <p:spPr>
          <a:xfrm>
            <a:off x="288006" y="6218600"/>
            <a:ext cx="727192" cy="360000"/>
          </a:xfrm>
          <a:prstGeom prst="rect">
            <a:avLst/>
          </a:prstGeom>
        </p:spPr>
      </p:pic>
      <p:sp>
        <p:nvSpPr>
          <p:cNvPr id="9" name="Classification-Dynamic" descr="{&quot;templafy&quot;:{&quot;id&quot;:&quot;30cf6fbc-ab2b-44d5-8b4d-137f5ce4cf0e&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41949336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b="0" i="0">
              <a:latin typeface="72 Brand" panose="020B0504030603020204" pitchFamily="34" charset="0"/>
            </a:endParaRPr>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a:ea typeface="72 Brand" pitchFamily="34" charset="-128"/>
              <a:cs typeface="72 Brand" pitchFamily="34" charset="-128"/>
            </a:endParaRPr>
          </a:p>
        </p:txBody>
      </p:sp>
      <p:pic>
        <p:nvPicPr>
          <p:cNvPr id="675459270" name="LogoBlue-Dynamic" descr="{&quot;templafy&quot;:{&quot;id&quot;:&quot;87f1f169-6577-49aa-a439-af2fe4299249&quot;}}"/>
          <p:cNvPicPr>
            <a:picLocks noChangeAspect="1"/>
          </p:cNvPicPr>
          <p:nvPr/>
        </p:nvPicPr>
        <p:blipFill>
          <a:blip r:embed="rId2"/>
          <a:stretch>
            <a:fillRect/>
          </a:stretch>
        </p:blipFill>
        <p:spPr>
          <a:xfrm>
            <a:off x="288006" y="360000"/>
            <a:ext cx="727192" cy="360000"/>
          </a:xfrm>
          <a:prstGeom prst="rect">
            <a:avLst/>
          </a:prstGeom>
        </p:spPr>
      </p:pic>
      <p:sp>
        <p:nvSpPr>
          <p:cNvPr id="11" name="Classification-Dynamic" descr="{&quot;templafy&quot;:{&quot;id&quot;:&quot;2f19171a-1f4a-467f-933d-17eecd52a7d5&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29915141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b="0" i="0">
              <a:latin typeface="72 Brand" panose="020B0504030603020204" pitchFamily="34" charset="0"/>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a:ea typeface="72 Brand" pitchFamily="34" charset="-128"/>
              <a:cs typeface="72 Brand" pitchFamily="34" charset="-128"/>
            </a:endParaRPr>
          </a:p>
        </p:txBody>
      </p:sp>
      <p:pic>
        <p:nvPicPr>
          <p:cNvPr id="307229612" name="LogoBlack-Dynamic" descr="{&quot;templafy&quot;:{&quot;id&quot;:&quot;5e30efb7-bb2b-4e03-a29a-74ba45737a6f&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9ac744b7-f211-4fbc-bb0d-8d659481eb0d&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151513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b="0" i="0">
              <a:latin typeface="72 Brand" panose="020B0504030603020204" pitchFamily="34" charset="0"/>
            </a:endParaRPr>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b="0" i="0">
              <a:latin typeface="72 Brand" panose="020B0504030603020204" pitchFamily="34" charset="0"/>
            </a:endParaRPr>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a:ea typeface="72 Brand" pitchFamily="34" charset="-128"/>
              <a:cs typeface="72 Brand" pitchFamily="34" charset="-128"/>
            </a:endParaRPr>
          </a:p>
        </p:txBody>
      </p:sp>
      <p:pic>
        <p:nvPicPr>
          <p:cNvPr id="604886869" name="LogoWhite-Dynamic" descr="{&quot;templafy&quot;:{&quot;id&quot;:&quot;89787350-c1c3-4388-9ee8-c26685768db5&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0a7c3862-71db-4570-8b5e-b974f4a5a19f&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26909911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b="0" i="0">
              <a:latin typeface="72 Brand" panose="020B0504030603020204" pitchFamily="34" charset="0"/>
            </a:endParaRPr>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b="0" i="0">
              <a:latin typeface="72 Brand" panose="020B0504030603020204" pitchFamily="34" charset="0"/>
            </a:endParaRPr>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a:ea typeface="72 Brand" pitchFamily="34" charset="-128"/>
              <a:cs typeface="72 Brand" pitchFamily="34" charset="-128"/>
            </a:endParaRPr>
          </a:p>
        </p:txBody>
      </p:sp>
      <p:pic>
        <p:nvPicPr>
          <p:cNvPr id="675360731" name="LogoBlack-Dynamic" descr="{&quot;templafy&quot;:{&quot;id&quot;:&quot;0a6401cd-5743-4346-aa19-f0985b57bf8d&quot;}}"/>
          <p:cNvPicPr>
            <a:picLocks noChangeAspect="1"/>
          </p:cNvPicPr>
          <p:nvPr/>
        </p:nvPicPr>
        <p:blipFill>
          <a:blip r:embed="rId2"/>
          <a:stretch>
            <a:fillRect/>
          </a:stretch>
        </p:blipFill>
        <p:spPr>
          <a:xfrm>
            <a:off x="288006" y="360000"/>
            <a:ext cx="727192" cy="360000"/>
          </a:xfrm>
          <a:prstGeom prst="rect">
            <a:avLst/>
          </a:prstGeom>
        </p:spPr>
      </p:pic>
      <p:sp>
        <p:nvSpPr>
          <p:cNvPr id="3" name="Classification-Dynamic" descr="{&quot;templafy&quot;:{&quot;id&quot;:&quot;7df1cc04-82d7-4fc5-bfa7-497fe610f7b9&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27830859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a:ea typeface="72 Brand" pitchFamily="34" charset="-128"/>
              <a:cs typeface="72 Brand" pitchFamily="34" charset="-128"/>
            </a:endParaRPr>
          </a:p>
        </p:txBody>
      </p:sp>
      <p:pic>
        <p:nvPicPr>
          <p:cNvPr id="1091206429" name="LogoBlue-Dynamic" descr="{&quot;templafy&quot;:{&quot;id&quot;:&quot;b4cbf48c-26d9-4b3b-814c-6f3c5bf41374&quot;}}"/>
          <p:cNvPicPr>
            <a:picLocks noChangeAspect="1"/>
          </p:cNvPicPr>
          <p:nvPr/>
        </p:nvPicPr>
        <p:blipFill>
          <a:blip r:embed="rId3"/>
          <a:stretch>
            <a:fillRect/>
          </a:stretch>
        </p:blipFill>
        <p:spPr>
          <a:xfrm>
            <a:off x="288006" y="360000"/>
            <a:ext cx="727192" cy="360000"/>
          </a:xfrm>
          <a:prstGeom prst="rect">
            <a:avLst/>
          </a:prstGeom>
        </p:spPr>
      </p:pic>
      <p:sp>
        <p:nvSpPr>
          <p:cNvPr id="3" name="Classification-Dynamic" descr="{&quot;templafy&quot;:{&quot;id&quot;:&quot;d0718bd5-f3b1-4dbd-a4fa-8f6e17616bdc&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36798701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b="0" i="0">
              <a:latin typeface="72 Brand" panose="020B0504030603020204" pitchFamily="34" charset="0"/>
            </a:endParaRPr>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b="0" i="0">
              <a:latin typeface="72 Brand" panose="020B0504030603020204" pitchFamily="34" charset="0"/>
            </a:endParaRPr>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115964826" name="LogoWhite-Dynamic" descr="{&quot;templafy&quot;:{&quot;id&quot;:&quot;99dad84d-5e6b-42eb-bd3e-73dfedd5a022&quot;}}"/>
          <p:cNvPicPr>
            <a:picLocks noChangeAspect="1"/>
          </p:cNvPicPr>
          <p:nvPr/>
        </p:nvPicPr>
        <p:blipFill>
          <a:blip r:embed="rId2"/>
          <a:stretch>
            <a:fillRect/>
          </a:stretch>
        </p:blipFill>
        <p:spPr>
          <a:xfrm>
            <a:off x="288006" y="360000"/>
            <a:ext cx="727192" cy="360000"/>
          </a:xfrm>
          <a:prstGeom prst="rect">
            <a:avLst/>
          </a:prstGeom>
        </p:spPr>
      </p:pic>
      <p:sp>
        <p:nvSpPr>
          <p:cNvPr id="5" name="Classification-Dynamic" descr="{&quot;templafy&quot;:{&quot;id&quot;:&quot;b4b40470-1df1-457e-b620-1b2c216c25e0&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External Parties under NDA Only</a:t>
            </a:r>
          </a:p>
        </p:txBody>
      </p:sp>
    </p:spTree>
    <p:extLst>
      <p:ext uri="{BB962C8B-B14F-4D97-AF65-F5344CB8AC3E}">
        <p14:creationId xmlns:p14="http://schemas.microsoft.com/office/powerpoint/2010/main" val="30727654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548000"/>
            <a:ext cx="11185200" cy="4787900"/>
          </a:xfrm>
        </p:spPr>
        <p:txBody>
          <a:bodyPr>
            <a:no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a:xfrm>
            <a:off x="504000" y="505381"/>
            <a:ext cx="11186476" cy="369332"/>
          </a:xfrm>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3634886685"/>
      </p:ext>
    </p:extLst>
  </p:cSld>
  <p:clrMapOvr>
    <a:masterClrMapping/>
  </p:clrMapOvr>
  <p:extLst>
    <p:ext uri="{DCECCB84-F9BA-43D5-87BE-67443E8EF086}">
      <p15:sldGuideLst xmlns:p15="http://schemas.microsoft.com/office/powerpoint/2012/main">
        <p15:guide id="1" pos="326">
          <p15:clr>
            <a:srgbClr val="FBAE40"/>
          </p15:clr>
        </p15:guide>
        <p15:guide id="2" orient="horz" pos="958">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2043881995" name="LogoBlue-Dynamic" descr="{&quot;templafy&quot;:{&quot;id&quot;:&quot;abe088aa-e0f4-4e5f-83d8-65f5f3941675&quot;}}"/>
          <p:cNvPicPr>
            <a:picLocks noChangeAspect="1"/>
          </p:cNvPicPr>
          <p:nvPr/>
        </p:nvPicPr>
        <p:blipFill>
          <a:blip r:embed="rId3"/>
          <a:stretch>
            <a:fillRect/>
          </a:stretch>
        </p:blipFill>
        <p:spPr>
          <a:xfrm>
            <a:off x="288006" y="360000"/>
            <a:ext cx="1300840" cy="360000"/>
          </a:xfrm>
          <a:prstGeom prst="rect">
            <a:avLst/>
          </a:prstGeom>
        </p:spPr>
      </p:pic>
      <p:sp>
        <p:nvSpPr>
          <p:cNvPr id="3" name="Classification-Dynamic" descr="{&quot;templafy&quot;:{&quot;id&quot;:&quot;8fb8d890-4411-45ae-b465-f4004d5e974f&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043655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061317861"/>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66828594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61591655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076174907"/>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0" y="1548000"/>
            <a:ext cx="11186477" cy="4787900"/>
          </a:xfrm>
        </p:spPr>
        <p:txBody>
          <a:bodyPr/>
          <a:lstStyle>
            <a:lvl1pPr>
              <a:defRPr/>
            </a:lvl1pPr>
          </a:lstStyle>
          <a:p>
            <a:pPr lvl="0"/>
            <a:r>
              <a:rPr lang="en-GB"/>
              <a:t>Start typing to add text without a bullet point. To add a bullet point, place the cursor at the start of this line and press tab.</a:t>
            </a:r>
            <a:endParaRPr lang="en-US" noProof="0"/>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2534783212"/>
      </p:ext>
    </p:extLst>
  </p:cSld>
  <p:clrMapOvr>
    <a:masterClrMapping/>
  </p:clrMapOvr>
  <p:extLst>
    <p:ext uri="{DCECCB84-F9BA-43D5-87BE-67443E8EF086}">
      <p15:sldGuideLst xmlns:p15="http://schemas.microsoft.com/office/powerpoint/2012/main">
        <p15:guide id="1" pos="303">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5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48000"/>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48000"/>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10789195"/>
      </p:ext>
    </p:extLst>
  </p:cSld>
  <p:clrMapOvr>
    <a:masterClrMapping/>
  </p:clrMapOvr>
  <p:extLst>
    <p:ext uri="{DCECCB84-F9BA-43D5-87BE-67443E8EF086}">
      <p15:sldGuideLst xmlns:p15="http://schemas.microsoft.com/office/powerpoint/2012/main">
        <p15:guide id="1" pos="326">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5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48000"/>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48000"/>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48000"/>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761384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58">
          <p15:clr>
            <a:srgbClr val="FBAE40"/>
          </p15:clr>
        </p15:guide>
        <p15:guide id="10" orient="horz" pos="3997">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48000"/>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48000"/>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90985881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58">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18398819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58">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2616774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58">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981"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7"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400469191"/>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48000"/>
            <a:ext cx="7092000" cy="4788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33093374"/>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5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8840997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88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48000"/>
            <a:ext cx="5328000" cy="4788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78082490"/>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48000"/>
            <a:ext cx="11185200" cy="4788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7191649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140604"/>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9" name="Copyright - Dynamic" descr="{&quot;templafy&quot;:{&quot;id&quot;:&quot;5313e425-db16-49bb-b8bc-b18f2392610b&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2024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43050"/>
            <a:ext cx="5413477" cy="846386"/>
          </a:xfrm>
        </p:spPr>
        <p:txBody>
          <a:bodyPr/>
          <a:lstStyle>
            <a:lvl1pPr>
              <a:defRPr sz="5500"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3472777712"/>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1" y="2706317"/>
            <a:ext cx="5441288" cy="997196"/>
          </a:xfrm>
        </p:spPr>
        <p:txBody>
          <a:bodyPr anchor="b" anchorCtr="0">
            <a:noAutofit/>
          </a:bodyPr>
          <a:lstStyle>
            <a:lvl1pPr>
              <a:lnSpc>
                <a:spcPct val="90000"/>
              </a:lnSpc>
              <a:defRPr sz="3598"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598" kern="0" dirty="0">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4" y="0"/>
            <a:ext cx="6119812" cy="6858000"/>
          </a:xfrm>
        </p:spPr>
        <p:txBody>
          <a:bodyPr anchor="ctr" anchorCtr="0"/>
          <a:lstStyle>
            <a:lvl1pPr algn="ctr">
              <a:defRPr/>
            </a:lvl1pPr>
          </a:lstStyle>
          <a:p>
            <a:r>
              <a:rPr lang="en-US"/>
              <a:t>Click to insert picture</a:t>
            </a:r>
          </a:p>
        </p:txBody>
      </p:sp>
      <p:pic>
        <p:nvPicPr>
          <p:cNvPr id="1271884541" name="LogoBlue-Dynamic" descr="{&quot;templafy&quot;:{&quot;id&quot;:&quot;e1ff4155-3db1-4bbb-85a7-437eca614c8d&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6" name="Classification-Dynamic" descr="{&quot;templafy&quot;:{&quot;id&quot;:&quot;1400d254-c5b0-49a9-bbba-c97223cc9af9&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36714299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Blue cover, anvil and image">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598"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8" kern="0" err="1">
              <a:ea typeface="Arial Unicode MS" pitchFamily="34" charset="-128"/>
              <a:cs typeface="Arial Unicode MS" pitchFamily="34" charset="-128"/>
            </a:endParaRPr>
          </a:p>
        </p:txBody>
      </p:sp>
      <p:pic>
        <p:nvPicPr>
          <p:cNvPr id="374474256" name="LogoWhite-Dynamic" descr="{&quot;templafy&quot;:{&quot;id&quot;:&quot;bf92befa-b263-4404-9fe3-ef1335ee58ca&quot;}}"/>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ebe7628e-813a-484c-8017-e91ee33b1f2a&quot;}}">
            <a:extLst>
              <a:ext uri="{FF2B5EF4-FFF2-40B4-BE49-F238E27FC236}">
                <a16:creationId xmlns:a16="http://schemas.microsoft.com/office/drawing/2014/main" id="{A6D6797F-FF5B-BE1A-D940-2289CF2968F7}"/>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35616057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61"/>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598"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598" kern="0" dirty="0">
              <a:ea typeface="Arial Unicode MS" pitchFamily="34" charset="-128"/>
              <a:cs typeface="Arial Unicode MS" pitchFamily="34" charset="-128"/>
            </a:endParaRPr>
          </a:p>
        </p:txBody>
      </p:sp>
      <p:pic>
        <p:nvPicPr>
          <p:cNvPr id="1379869855" name="LogoWhite-Dynamic" descr="{&quot;templafy&quot;:{&quot;id&quot;:&quot;f311321f-6dec-468e-bf1d-41970cf5b78d&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7" name="Classification-Dynamic" descr="{&quot;templafy&quot;:{&quot;id&quot;:&quot;34991d23-440a-47c2-bb45-be4011253002&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949896073"/>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masterClrMapping/>
  </p:clrMapOvr>
  <p:hf sldNum="0" hdr="0" ftr="0" dt="0"/>
  <p:extLst>
    <p:ext uri="{DCECCB84-F9BA-43D5-87BE-67443E8EF086}">
      <p15:sldGuideLst xmlns:p15="http://schemas.microsoft.com/office/powerpoint/2012/main">
        <p15:guide id="1" pos="303"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9" y="0"/>
            <a:ext cx="5092917" cy="6858000"/>
          </a:xfrm>
          <a:prstGeom prst="rect">
            <a:avLst/>
          </a:prstGeom>
          <a:solidFill>
            <a:srgbClr val="FFC932"/>
          </a:solidFill>
          <a:ln w="25400" algn="ctr">
            <a:noFill/>
            <a:miter lim="800000"/>
            <a:headEnd/>
            <a:tailEnd/>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2"/>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1" y="2706317"/>
            <a:ext cx="6633305" cy="997196"/>
          </a:xfrm>
        </p:spPr>
        <p:txBody>
          <a:bodyPr anchor="b" anchorCtr="0">
            <a:noAutofit/>
          </a:bodyPr>
          <a:lstStyle>
            <a:lvl1pPr>
              <a:lnSpc>
                <a:spcPct val="90000"/>
              </a:lnSpc>
              <a:defRPr sz="3598"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598" kern="0" dirty="0">
              <a:ea typeface="Arial Unicode MS" pitchFamily="34" charset="-128"/>
              <a:cs typeface="Arial Unicode MS" pitchFamily="34" charset="-128"/>
            </a:endParaRPr>
          </a:p>
        </p:txBody>
      </p:sp>
      <p:pic>
        <p:nvPicPr>
          <p:cNvPr id="482996304" name="LogoWhite-Dynamic" descr="{&quot;templafy&quot;:{&quot;id&quot;:&quot;a0444597-b454-4b66-be2a-62ce43b21692&quot;}}"/>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8" name="Classification-Dynamic" descr="{&quot;templafy&quot;:{&quot;id&quot;:&quot;a16dfd42-0de3-46c7-a276-e906e46a8fb7&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244459833"/>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1" y="0"/>
            <a:ext cx="12195175" cy="6858000"/>
          </a:xfrm>
          <a:prstGeom prst="rect">
            <a:avLst/>
          </a:prstGeom>
          <a:solidFill>
            <a:srgbClr val="97DD40"/>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2" y="2706317"/>
            <a:ext cx="5529704" cy="997196"/>
          </a:xfrm>
        </p:spPr>
        <p:txBody>
          <a:bodyPr anchor="b" anchorCtr="0">
            <a:noAutofit/>
          </a:bodyPr>
          <a:lstStyle>
            <a:lvl1pPr>
              <a:lnSpc>
                <a:spcPct val="90000"/>
              </a:lnSpc>
              <a:defRPr sz="3598"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8"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7"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aa57b900-42ee-45e2-901d-a9c467b9898a&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tx1"/>
                </a:solidFill>
                <a:latin typeface="72 Brand" panose="020B0504030603020204" pitchFamily="34" charset="0"/>
                <a:ea typeface="Arial Unicode MS" pitchFamily="34" charset="-128"/>
                <a:cs typeface="Arial Unicode MS" pitchFamily="34" charset="-128"/>
              </a:rPr>
              <a:t>PUBLIC</a:t>
            </a:r>
          </a:p>
        </p:txBody>
      </p:sp>
      <p:pic>
        <p:nvPicPr>
          <p:cNvPr id="866333957" name="LogoBlack-Dynamic" descr="{&quot;templafy&quot;:{&quot;id&quot;:&quot;690c104f-7e65-48cd-94b6-5b4d27d0d6fb&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Tree>
    <p:extLst>
      <p:ext uri="{BB962C8B-B14F-4D97-AF65-F5344CB8AC3E}">
        <p14:creationId xmlns:p14="http://schemas.microsoft.com/office/powerpoint/2010/main" val="1928402545"/>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1" y="4024430"/>
            <a:ext cx="10899174" cy="997196"/>
          </a:xfrm>
        </p:spPr>
        <p:txBody>
          <a:bodyPr vert="horz" wrap="square" lIns="0" tIns="0" rIns="0" bIns="0" rtlCol="0">
            <a:noAutofit/>
          </a:bodyPr>
          <a:lstStyle>
            <a:lvl1pPr>
              <a:lnSpc>
                <a:spcPct val="90000"/>
              </a:lnSpc>
              <a:defRPr lang="de-DE" sz="3598"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1" y="-1"/>
            <a:ext cx="12195175" cy="3430800"/>
          </a:xfrm>
        </p:spPr>
        <p:txBody>
          <a:bodyPr anchor="ctr" anchorCtr="0"/>
          <a:lstStyle>
            <a:lvl1pPr marL="0" marR="0" indent="0" algn="ctr" defTabSz="1088014" rtl="0" eaLnBrk="1" fontAlgn="auto" latinLnBrk="0" hangingPunct="1">
              <a:lnSpc>
                <a:spcPct val="100000"/>
              </a:lnSpc>
              <a:spcBef>
                <a:spcPts val="1799"/>
              </a:spcBef>
              <a:spcAft>
                <a:spcPts val="0"/>
              </a:spcAft>
              <a:buClr>
                <a:schemeClr val="accent1"/>
              </a:buClr>
              <a:buSzPct val="80000"/>
              <a:buFontTx/>
              <a:buNone/>
              <a:tabLst/>
              <a:defRPr/>
            </a:lvl1pPr>
          </a:lstStyle>
          <a:p>
            <a:pPr marL="0" marR="0" lvl="0" indent="0" algn="ctr" defTabSz="1088014" rtl="0" eaLnBrk="1" fontAlgn="auto" latinLnBrk="0" hangingPunct="1">
              <a:lnSpc>
                <a:spcPct val="100000"/>
              </a:lnSpc>
              <a:spcBef>
                <a:spcPts val="1799"/>
              </a:spcBef>
              <a:spcAft>
                <a:spcPts val="0"/>
              </a:spcAft>
              <a:buClr>
                <a:schemeClr val="accent1"/>
              </a:buClr>
              <a:buSzPct val="80000"/>
              <a:buFontTx/>
              <a:buNone/>
              <a:tabLst/>
              <a:defRPr/>
            </a:pPr>
            <a:r>
              <a:rPr lang="en-US"/>
              <a:t>Click to insert picture</a:t>
            </a:r>
          </a:p>
        </p:txBody>
      </p:sp>
      <p:pic>
        <p:nvPicPr>
          <p:cNvPr id="1675361044" name="LogoBlue-Dynamic" descr="{&quot;templafy&quot;:{&quot;id&quot;:&quot;9dd02216-58b9-48cc-95b4-a4fb4fb97416&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6218600"/>
            <a:ext cx="727192" cy="360000"/>
          </a:xfrm>
          <a:prstGeom prst="rect">
            <a:avLst/>
          </a:prstGeom>
        </p:spPr>
      </p:pic>
      <p:sp>
        <p:nvSpPr>
          <p:cNvPr id="9" name="Classification-Dynamic" descr="{&quot;templafy&quot;:{&quot;id&quot;:&quot;17904262-8e98-4143-ba28-5ffff2b9dc57&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1914611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2" y="1275475"/>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sz="2099" b="0" i="0">
              <a:latin typeface="72 Brand" panose="020B0504030603020204" pitchFamily="34" charset="0"/>
            </a:endParaRPr>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1" y="2706317"/>
            <a:ext cx="6026739" cy="997196"/>
          </a:xfrm>
        </p:spPr>
        <p:txBody>
          <a:bodyPr>
            <a:noAutofit/>
          </a:bodyPr>
          <a:lstStyle>
            <a:lvl1pPr>
              <a:lnSpc>
                <a:spcPct val="90000"/>
              </a:lnSpc>
              <a:defRPr sz="3598"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598" kern="0" dirty="0">
              <a:ea typeface="Arial Unicode MS" pitchFamily="34" charset="-128"/>
              <a:cs typeface="Arial Unicode MS" pitchFamily="34" charset="-128"/>
            </a:endParaRPr>
          </a:p>
        </p:txBody>
      </p:sp>
      <p:pic>
        <p:nvPicPr>
          <p:cNvPr id="135658676" name="LogoBlue-Dynamic" descr="{&quot;templafy&quot;:{&quot;id&quot;:&quot;24dda641-0340-42fc-b199-54e3bbe1e6c5&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11" name="Classification-Dynamic" descr="{&quot;templafy&quot;:{&quot;id&quot;:&quot;99d85a1f-5caa-4f35-b7df-eb9703c96eda&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3147193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1" y="0"/>
            <a:ext cx="12195175" cy="6858000"/>
          </a:xfrm>
          <a:prstGeom prst="rect">
            <a:avLst/>
          </a:prstGeom>
          <a:solidFill>
            <a:srgbClr val="A6E0FF">
              <a:alpha val="42715"/>
            </a:srgbClr>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5"/>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sz="2099" b="0" i="0">
              <a:latin typeface="72 Brand" panose="020B0504030603020204" pitchFamily="34" charset="0"/>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598"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598" kern="0" dirty="0">
              <a:ea typeface="Arial Unicode MS" pitchFamily="34" charset="-128"/>
              <a:cs typeface="Arial Unicode MS" pitchFamily="34" charset="-128"/>
            </a:endParaRPr>
          </a:p>
        </p:txBody>
      </p:sp>
      <p:pic>
        <p:nvPicPr>
          <p:cNvPr id="1990423110" name="LogoBlack-Dynamic" descr="{&quot;templafy&quot;:{&quot;id&quot;:&quot;787d00a1-4cac-4b81-b637-a99274574ec4&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ad4994d4-76c3-4624-9265-4ebe8c04ee95&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4057614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1"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sz="2099" b="0" i="0">
              <a:latin typeface="72 Brand" panose="020B0504030603020204" pitchFamily="34" charset="0"/>
            </a:endParaRPr>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sz="2099" b="0" i="0">
              <a:latin typeface="72 Brand" panose="020B0504030603020204" pitchFamily="34" charset="0"/>
            </a:endParaRPr>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1" y="2706317"/>
            <a:ext cx="6876593" cy="997196"/>
          </a:xfrm>
        </p:spPr>
        <p:txBody>
          <a:bodyPr>
            <a:noAutofit/>
          </a:bodyPr>
          <a:lstStyle>
            <a:lvl1pPr>
              <a:lnSpc>
                <a:spcPct val="90000"/>
              </a:lnSpc>
              <a:defRPr sz="3598"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598" kern="0" dirty="0">
              <a:ea typeface="Arial Unicode MS" pitchFamily="34" charset="-128"/>
              <a:cs typeface="Arial Unicode MS" pitchFamily="34" charset="-128"/>
            </a:endParaRPr>
          </a:p>
        </p:txBody>
      </p:sp>
      <p:pic>
        <p:nvPicPr>
          <p:cNvPr id="1135688672" name="LogoWhite-Dynamic" descr="{&quot;templafy&quot;:{&quot;id&quot;:&quot;468cc11e-ebc9-42f4-be65-89cdfb44a347&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b798b046-f929-4909-a836-5f798d360ff5&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41507018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1"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sz="2099" b="0" i="0">
              <a:latin typeface="72 Brand" panose="020B0504030603020204" pitchFamily="34" charset="0"/>
            </a:endParaRPr>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4" y="989323"/>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sz="2099" b="0" i="0">
              <a:latin typeface="72 Brand" panose="020B0504030603020204" pitchFamily="34" charset="0"/>
            </a:endParaRPr>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598"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598" kern="0" dirty="0">
              <a:ea typeface="Arial Unicode MS" pitchFamily="34" charset="-128"/>
              <a:cs typeface="Arial Unicode MS" pitchFamily="34" charset="-128"/>
            </a:endParaRPr>
          </a:p>
        </p:txBody>
      </p:sp>
      <p:pic>
        <p:nvPicPr>
          <p:cNvPr id="533261409" name="LogoBlack-Dynamic" descr="{&quot;templafy&quot;:{&quot;id&quot;:&quot;782e938b-415a-44f4-8cb8-5e36a066287a&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5343c1ce-9339-4eea-a569-6763265abadc&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40117878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1"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1" y="2706317"/>
            <a:ext cx="6026739" cy="997196"/>
          </a:xfrm>
        </p:spPr>
        <p:txBody>
          <a:bodyPr>
            <a:noAutofit/>
          </a:bodyPr>
          <a:lstStyle>
            <a:lvl1pPr>
              <a:lnSpc>
                <a:spcPct val="90000"/>
              </a:lnSpc>
              <a:defRPr sz="3598"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598" kern="0" dirty="0">
              <a:ea typeface="Arial Unicode MS" pitchFamily="34" charset="-128"/>
              <a:cs typeface="Arial Unicode MS" pitchFamily="34" charset="-128"/>
            </a:endParaRPr>
          </a:p>
        </p:txBody>
      </p:sp>
      <p:pic>
        <p:nvPicPr>
          <p:cNvPr id="153866429" name="LogoBlue-Dynamic" descr="{&quot;templafy&quot;:{&quot;id&quot;:&quot;2adb6e73-401a-40c8-920f-314d5e045a9a&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19fd4b9e-aabf-4332-9e0c-96b627a7d3e6&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315630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1" y="2"/>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sz="2099" b="0" i="0">
              <a:latin typeface="72 Brand" panose="020B0504030603020204" pitchFamily="34" charset="0"/>
            </a:endParaRPr>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sz="2099" b="0" i="0">
              <a:latin typeface="72 Brand" panose="020B0504030603020204" pitchFamily="34" charset="0"/>
            </a:endParaRPr>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2" y="2206502"/>
            <a:ext cx="5529704" cy="997196"/>
          </a:xfrm>
        </p:spPr>
        <p:txBody>
          <a:bodyPr>
            <a:noAutofit/>
          </a:bodyPr>
          <a:lstStyle>
            <a:lvl1pPr>
              <a:lnSpc>
                <a:spcPct val="90000"/>
              </a:lnSpc>
              <a:defRPr sz="3598"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8" kern="0" err="1">
              <a:ea typeface="Arial Unicode MS" pitchFamily="34" charset="-128"/>
              <a:cs typeface="Arial Unicode MS" pitchFamily="34" charset="-128"/>
            </a:endParaRPr>
          </a:p>
        </p:txBody>
      </p:sp>
      <p:pic>
        <p:nvPicPr>
          <p:cNvPr id="1462713959" name="LogoWhite-Dynamic" descr="{&quot;templafy&quot;:{&quot;id&quot;:&quot;ae30ed49-76db-405c-8e79-7aba1a001200&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5" name="Classification-Dynamic" descr="{&quot;templafy&quot;:{&quot;id&quot;:&quot;c0ba914e-4f09-45b0-9f6c-35c8b490f42b&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999"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3265073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014" rtl="0" eaLnBrk="1" fontAlgn="auto" latinLnBrk="0" hangingPunct="1">
              <a:lnSpc>
                <a:spcPct val="100000"/>
              </a:lnSpc>
              <a:spcBef>
                <a:spcPts val="2999"/>
              </a:spcBef>
              <a:spcAft>
                <a:spcPts val="0"/>
              </a:spcAft>
              <a:buClr>
                <a:schemeClr val="accent1"/>
              </a:buClr>
              <a:buSzPct val="80000"/>
              <a:buFontTx/>
              <a:buNone/>
              <a:tabLst/>
              <a:defRPr sz="1999" b="0"/>
            </a:lvl1pPr>
            <a:lvl2pPr marL="179874" marR="0" indent="-179874" algn="l" defTabSz="1088014"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799"/>
            </a:lvl2pPr>
            <a:lvl3pPr marL="359748" marR="0" indent="-179262" algn="l" defTabSz="1088014"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622" marR="0" indent="-179874" algn="l" defTabSz="1088014"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599"/>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2554029889"/>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398"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2653578997"/>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427200"/>
            <a:ext cx="12195175" cy="3430800"/>
          </a:xfrm>
          <a:noFill/>
        </p:spPr>
        <p:txBody>
          <a:bodyPr tIns="324000"/>
          <a:lstStyle>
            <a:lvl1pPr marL="0" marR="0" indent="0" algn="ctr" defTabSz="1088014" rtl="0" eaLnBrk="1" fontAlgn="auto" latinLnBrk="0" hangingPunct="1">
              <a:lnSpc>
                <a:spcPct val="100000"/>
              </a:lnSpc>
              <a:spcBef>
                <a:spcPts val="1199"/>
              </a:spcBef>
              <a:spcAft>
                <a:spcPts val="0"/>
              </a:spcAft>
              <a:buClr>
                <a:schemeClr val="accent1"/>
              </a:buClr>
              <a:buSzPct val="80000"/>
              <a:buFontTx/>
              <a:buNone/>
              <a:tabLst/>
              <a:defRPr sz="1599">
                <a:solidFill>
                  <a:schemeClr val="tx1"/>
                </a:solidFill>
              </a:defRPr>
            </a:lvl1pPr>
          </a:lstStyle>
          <a:p>
            <a:pPr marL="0" marR="0" lvl="0" indent="0" algn="ctr" defTabSz="1088014" rtl="0" eaLnBrk="1" fontAlgn="auto" latinLnBrk="0" hangingPunct="1">
              <a:lnSpc>
                <a:spcPct val="100000"/>
              </a:lnSpc>
              <a:spcBef>
                <a:spcPts val="1199"/>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8"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675426913"/>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8"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213805884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427477937"/>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pic>
        <p:nvPicPr>
          <p:cNvPr id="2" name="Picture Placeholder 14">
            <a:extLst>
              <a:ext uri="{FF2B5EF4-FFF2-40B4-BE49-F238E27FC236}">
                <a16:creationId xmlns:a16="http://schemas.microsoft.com/office/drawing/2014/main" id="{9C139F40-471D-675D-5657-8DC49616F553}"/>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6195"/>
          <a:stretch/>
        </p:blipFill>
        <p:spPr bwMode="black">
          <a:xfrm>
            <a:off x="7818121" y="0"/>
            <a:ext cx="4377055" cy="6858000"/>
          </a:xfrm>
          <a:prstGeom prst="rect">
            <a:avLst/>
          </a:prstGeom>
        </p:spPr>
      </p:pic>
      <p:sp>
        <p:nvSpPr>
          <p:cNvPr id="4" name="Slide number">
            <a:extLst>
              <a:ext uri="{FF2B5EF4-FFF2-40B4-BE49-F238E27FC236}">
                <a16:creationId xmlns:a16="http://schemas.microsoft.com/office/drawing/2014/main" id="{2A2D6D32-B1B2-BA53-257A-254EE05EB05B}"/>
              </a:ext>
            </a:extLst>
          </p:cNvPr>
          <p:cNvSpPr txBox="1"/>
          <p:nvPr userDrawn="1"/>
        </p:nvSpPr>
        <p:spPr bwMode="black">
          <a:xfrm>
            <a:off x="11546208" y="6536753"/>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Tree>
    <p:extLst>
      <p:ext uri="{BB962C8B-B14F-4D97-AF65-F5344CB8AC3E}">
        <p14:creationId xmlns:p14="http://schemas.microsoft.com/office/powerpoint/2010/main" val="503872714"/>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ase1">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4002"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3027173562"/>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7A2D691A-C207-60BC-A29E-3E5D799E8F48}"/>
              </a:ext>
            </a:extLst>
          </p:cNvPr>
          <p:cNvSpPr/>
          <p:nvPr userDrawn="1"/>
        </p:nvSpPr>
        <p:spPr bwMode="gray">
          <a:xfrm>
            <a:off x="1" y="0"/>
            <a:ext cx="12195175" cy="6858000"/>
          </a:xfrm>
          <a:prstGeom prst="rect">
            <a:avLst/>
          </a:prstGeom>
          <a:solidFill>
            <a:srgbClr val="A6E0FF">
              <a:alpha val="42715"/>
            </a:srgbClr>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mn-lt"/>
              <a:ea typeface="Arial Unicode MS" pitchFamily="34" charset="-128"/>
              <a:cs typeface="Arial Unicode MS" pitchFamily="34" charset="-128"/>
            </a:endParaRPr>
          </a:p>
        </p:txBody>
      </p:sp>
      <p:grpSp>
        <p:nvGrpSpPr>
          <p:cNvPr id="5" name="Group 4">
            <a:extLst>
              <a:ext uri="{FF2B5EF4-FFF2-40B4-BE49-F238E27FC236}">
                <a16:creationId xmlns:a16="http://schemas.microsoft.com/office/drawing/2014/main" id="{C72E9D15-EDAF-E5C9-1A62-ABE860EA123F}"/>
              </a:ext>
            </a:extLst>
          </p:cNvPr>
          <p:cNvGrpSpPr/>
          <p:nvPr/>
        </p:nvGrpSpPr>
        <p:grpSpPr>
          <a:xfrm>
            <a:off x="1369570" y="1628401"/>
            <a:ext cx="10058310" cy="4363327"/>
            <a:chOff x="2164047" y="1628400"/>
            <a:chExt cx="10058310" cy="4363327"/>
          </a:xfrm>
        </p:grpSpPr>
        <p:sp>
          <p:nvSpPr>
            <p:cNvPr id="24" name="Anvil" descr="preencoded.png">
              <a:extLst>
                <a:ext uri="{FF2B5EF4-FFF2-40B4-BE49-F238E27FC236}">
                  <a16:creationId xmlns:a16="http://schemas.microsoft.com/office/drawing/2014/main" id="{2656684C-79D5-0815-C026-F19DDC343A5A}"/>
                </a:ext>
              </a:extLst>
            </p:cNvPr>
            <p:cNvSpPr/>
            <p:nvPr/>
          </p:nvSpPr>
          <p:spPr>
            <a:xfrm>
              <a:off x="3370440" y="1628400"/>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sz="2099">
                <a:latin typeface="+mn-lt"/>
              </a:endParaRPr>
            </a:p>
          </p:txBody>
        </p:sp>
        <p:sp>
          <p:nvSpPr>
            <p:cNvPr id="25" name="Rectangle 24">
              <a:extLst>
                <a:ext uri="{FF2B5EF4-FFF2-40B4-BE49-F238E27FC236}">
                  <a16:creationId xmlns:a16="http://schemas.microsoft.com/office/drawing/2014/main" id="{B0E56C9F-A183-0098-022D-70BE75386DD5}"/>
                </a:ext>
              </a:extLst>
            </p:cNvPr>
            <p:cNvSpPr/>
            <p:nvPr/>
          </p:nvSpPr>
          <p:spPr bwMode="gray">
            <a:xfrm>
              <a:off x="2164047" y="1628400"/>
              <a:ext cx="1206393" cy="4363327"/>
            </a:xfrm>
            <a:prstGeom prst="rect">
              <a:avLst/>
            </a:prstGeom>
            <a:solidFill>
              <a:srgbClr val="A6E0FF"/>
            </a:solidFill>
            <a:ln w="2540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latin typeface="72 Brand" panose="020B0504030603020204" pitchFamily="34" charset="0"/>
                <a:ea typeface="Arial Unicode MS" pitchFamily="34" charset="-128"/>
                <a:cs typeface="Arial Unicode MS" pitchFamily="34" charset="-128"/>
              </a:endParaRPr>
            </a:p>
          </p:txBody>
        </p:sp>
      </p:grpSp>
      <p:sp>
        <p:nvSpPr>
          <p:cNvPr id="3" name="Title"/>
          <p:cNvSpPr>
            <a:spLocks noGrp="1"/>
          </p:cNvSpPr>
          <p:nvPr>
            <p:ph type="title" hasCustomPrompt="1"/>
          </p:nvPr>
        </p:nvSpPr>
        <p:spPr>
          <a:xfrm>
            <a:off x="504002"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1151792738"/>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ase2">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4002" y="1005842"/>
            <a:ext cx="11186476" cy="1218795"/>
          </a:xfrm>
        </p:spPr>
        <p:txBody>
          <a:bodyPr/>
          <a:lstStyle>
            <a:lvl1pPr>
              <a:lnSpc>
                <a:spcPct val="90000"/>
              </a:lnSpc>
              <a:defRPr sz="4398" b="0"/>
            </a:lvl1pPr>
          </a:lstStyle>
          <a:p>
            <a:r>
              <a:rPr lang="en-US" noProof="0"/>
              <a:t>Insert page title</a:t>
            </a:r>
            <a:br>
              <a:rPr lang="en-US" noProof="0"/>
            </a:br>
            <a:r>
              <a:rPr lang="en-US" noProof="0"/>
              <a:t>(sentence case)</a:t>
            </a:r>
            <a:endParaRPr lang="en-US"/>
          </a:p>
        </p:txBody>
      </p:sp>
    </p:spTree>
    <p:extLst>
      <p:ext uri="{BB962C8B-B14F-4D97-AF65-F5344CB8AC3E}">
        <p14:creationId xmlns:p14="http://schemas.microsoft.com/office/powerpoint/2010/main" val="2470688489"/>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ase3">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AD8374F2-670D-A2E2-5D30-2B67D1E0C14A}"/>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6195"/>
          <a:stretch/>
        </p:blipFill>
        <p:spPr bwMode="black">
          <a:xfrm>
            <a:off x="7818121" y="0"/>
            <a:ext cx="4377055" cy="6858000"/>
          </a:xfrm>
          <a:prstGeom prst="rect">
            <a:avLst/>
          </a:prstGeom>
        </p:spPr>
      </p:pic>
      <p:sp>
        <p:nvSpPr>
          <p:cNvPr id="3" name="Title"/>
          <p:cNvSpPr>
            <a:spLocks noGrp="1"/>
          </p:cNvSpPr>
          <p:nvPr>
            <p:ph type="title" hasCustomPrompt="1"/>
          </p:nvPr>
        </p:nvSpPr>
        <p:spPr>
          <a:xfrm>
            <a:off x="504002" y="1005842"/>
            <a:ext cx="7314119" cy="1218795"/>
          </a:xfrm>
        </p:spPr>
        <p:txBody>
          <a:bodyPr/>
          <a:lstStyle>
            <a:lvl1pPr>
              <a:lnSpc>
                <a:spcPct val="90000"/>
              </a:lnSpc>
              <a:defRPr sz="4398" b="0"/>
            </a:lvl1pPr>
          </a:lstStyle>
          <a:p>
            <a:r>
              <a:rPr lang="en-US" noProof="0"/>
              <a:t>Insert page title</a:t>
            </a:r>
            <a:br>
              <a:rPr lang="en-US" noProof="0"/>
            </a:br>
            <a:r>
              <a:rPr lang="en-US" noProof="0"/>
              <a:t>(sentence case)</a:t>
            </a:r>
            <a:endParaRPr lang="en-US"/>
          </a:p>
        </p:txBody>
      </p:sp>
      <p:sp>
        <p:nvSpPr>
          <p:cNvPr id="4" name="Slide number">
            <a:extLst>
              <a:ext uri="{FF2B5EF4-FFF2-40B4-BE49-F238E27FC236}">
                <a16:creationId xmlns:a16="http://schemas.microsoft.com/office/drawing/2014/main" id="{BD50A294-9D03-37FC-D7AB-77C11B3DBA03}"/>
              </a:ext>
            </a:extLst>
          </p:cNvPr>
          <p:cNvSpPr txBox="1"/>
          <p:nvPr userDrawn="1"/>
        </p:nvSpPr>
        <p:spPr bwMode="black">
          <a:xfrm>
            <a:off x="11546208" y="6536753"/>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Tree>
    <p:extLst>
      <p:ext uri="{BB962C8B-B14F-4D97-AF65-F5344CB8AC3E}">
        <p14:creationId xmlns:p14="http://schemas.microsoft.com/office/powerpoint/2010/main" val="3147476006"/>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2"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016101401"/>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351453302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2"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97225510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9"/>
            <a:ext cx="5328000" cy="2792593"/>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9"/>
            <a:ext cx="5328000" cy="2792593"/>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2"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6252230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3"/>
            <a:ext cx="3391200"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3"/>
            <a:ext cx="3391200"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3"/>
            <a:ext cx="3391200"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2"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88292158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8"/>
            <a:ext cx="2415600" cy="1871663"/>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8"/>
            <a:ext cx="2415600" cy="1871663"/>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8"/>
            <a:ext cx="2415600" cy="1871663"/>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8"/>
            <a:ext cx="2415600" cy="1871663"/>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2"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7157599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723" indent="-395723">
              <a:lnSpc>
                <a:spcPct val="90000"/>
              </a:lnSpc>
              <a:spcBef>
                <a:spcPts val="600"/>
              </a:spcBef>
              <a:defRPr sz="5996" b="0" i="0">
                <a:latin typeface="72 Brand Medium" panose="020B0504030603020204" pitchFamily="34" charset="0"/>
              </a:defRPr>
            </a:lvl1pPr>
            <a:lvl2pPr marL="395723" indent="0">
              <a:buNone/>
              <a:defRPr sz="1599"/>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39965239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4000"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2"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92731682"/>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2195175" cy="6858000"/>
          </a:xfrm>
          <a:no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9261213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i="0" kern="1200" dirty="0">
                <a:solidFill>
                  <a:schemeClr val="tx1"/>
                </a:solidFill>
                <a:latin typeface="72 Brand" panose="020B0504030603020204" pitchFamily="34" charset="0"/>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2"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09727661"/>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399"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84664759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59145"/>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9" y="2905127"/>
            <a:ext cx="1837041" cy="246221"/>
          </a:xfrm>
          <a:prstGeom prst="rect">
            <a:avLst/>
          </a:prstGeom>
          <a:noFill/>
        </p:spPr>
        <p:txBody>
          <a:bodyPr wrap="none" lIns="0" tIns="0" rIns="0" bIns="0" rtlCol="0">
            <a:spAutoFit/>
          </a:bodyPr>
          <a:lstStyle/>
          <a:p>
            <a:pPr marL="0" marR="0" lvl="0" indent="0" algn="l" defTabSz="1088232" rtl="0" eaLnBrk="1" fontAlgn="base" latinLnBrk="0" hangingPunct="1">
              <a:lnSpc>
                <a:spcPct val="100000"/>
              </a:lnSpc>
              <a:spcBef>
                <a:spcPct val="50000"/>
              </a:spcBef>
              <a:spcAft>
                <a:spcPct val="0"/>
              </a:spcAft>
              <a:buClr>
                <a:srgbClr val="F0AB00"/>
              </a:buClr>
              <a:buSzPct val="80000"/>
              <a:buFontTx/>
              <a:buNone/>
              <a:tabLst/>
              <a:defRPr/>
            </a:pPr>
            <a:r>
              <a:rPr lang="en-US" sz="1599" b="0" i="0">
                <a:latin typeface="+mn-lt"/>
              </a:rPr>
              <a:t>Contact information:</a:t>
            </a:r>
          </a:p>
        </p:txBody>
      </p:sp>
      <p:sp>
        <p:nvSpPr>
          <p:cNvPr id="9" name="Copyright - Dynamic" descr="{&quot;templafy&quot;:{&quot;id&quot;:&quot;68c8689a-7a81-470c-8a82-d35a6ccb8b77&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2024 SAP SE or an SAP affiliate company. All rights reserved. See Legal Notice on </a:t>
            </a:r>
            <a:r>
              <a:rPr lang="en-US" sz="600" b="0" i="0" err="1">
                <a:latin typeface="+mn-lt"/>
              </a:rPr>
              <a:t>www.sap.com</a:t>
            </a:r>
            <a:r>
              <a:rPr lang="en-US" sz="600" b="0" i="0">
                <a:latin typeface="+mn-lt"/>
              </a:rPr>
              <a:t>/legal-notice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9" y="1520825"/>
            <a:ext cx="5413477" cy="846386"/>
          </a:xfrm>
        </p:spPr>
        <p:txBody>
          <a:bodyPr/>
          <a:lstStyle>
            <a:lvl1pPr>
              <a:defRPr sz="5497"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207819941"/>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lvl1pPr>
              <a:defRPr/>
            </a:lvl1pPr>
          </a:lstStyle>
          <a:p>
            <a:pPr lvl="0"/>
            <a:r>
              <a:rPr lang="en-GB" dirty="0"/>
              <a:t>Start typing to add text without a bullet point. To add a bullet point, place the cursor at the start of this line and press tab.</a:t>
            </a:r>
            <a:endParaRPr lang="en-US" noProof="0"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7"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9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ght blue cover, anvil and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DB8AD035-F00A-55D4-B88A-0246E0991D34}"/>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tx1"/>
                </a:solidFill>
              </a:defRPr>
            </a:lvl1pPr>
          </a:lstStyle>
          <a:p>
            <a:r>
              <a:rPr lang="en-US" dirty="0"/>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5" name="LogoBlack-Dynamic" descr="{&quot;templafy&quot;:{&quot;id&quot;:&quot;7a943e66-11b3-493e-a755-cd29a3bb48af&quot;}}">
            <a:extLst>
              <a:ext uri="{FF2B5EF4-FFF2-40B4-BE49-F238E27FC236}">
                <a16:creationId xmlns:a16="http://schemas.microsoft.com/office/drawing/2014/main" id="{F7E638D5-3FFC-845C-1AD2-2090C99A6419}"/>
              </a:ext>
            </a:extLst>
          </p:cNvPr>
          <p:cNvPicPr>
            <a:picLocks noChangeAspect="1"/>
          </p:cNvPicPr>
          <p:nvPr userDrawn="1"/>
        </p:nvPicPr>
        <p:blipFill>
          <a:blip r:embed="rId5"/>
          <a:stretch>
            <a:fillRect/>
          </a:stretch>
        </p:blipFill>
        <p:spPr>
          <a:xfrm>
            <a:off x="288006" y="360000"/>
            <a:ext cx="1300840" cy="360000"/>
          </a:xfrm>
          <a:prstGeom prst="rect">
            <a:avLst/>
          </a:prstGeom>
        </p:spPr>
      </p:pic>
      <p:sp>
        <p:nvSpPr>
          <p:cNvPr id="6" name="Classification-Dynamic" descr="{&quot;templafy&quot;:{&quot;id&quot;:&quot;9c8296bb-9a69-4de0-bd9e-f117a5473bcc&quot;}}">
            <a:extLst>
              <a:ext uri="{FF2B5EF4-FFF2-40B4-BE49-F238E27FC236}">
                <a16:creationId xmlns:a16="http://schemas.microsoft.com/office/drawing/2014/main" id="{32F1A8E1-FACD-5EED-008E-CC021AEE1D04}"/>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0573759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7"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98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39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750" userDrawn="1">
          <p15:clr>
            <a:srgbClr val="FBAE40"/>
          </p15:clr>
        </p15:guide>
        <p15:guide id="6" orient="horz" pos="3004" userDrawn="1">
          <p15:clr>
            <a:srgbClr val="FBAE40"/>
          </p15:clr>
        </p15:guide>
        <p15:guide id="7" orient="horz" pos="3997"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2428" userDrawn="1">
          <p15:clr>
            <a:srgbClr val="FBAE40"/>
          </p15:clr>
        </p15:guide>
        <p15:guide id="11" orient="horz" pos="2743" userDrawn="1">
          <p15:clr>
            <a:srgbClr val="FBAE40"/>
          </p15:clr>
        </p15:guide>
        <p15:guide id="12" orient="horz" pos="399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16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1" userDrawn="1">
          <p15:clr>
            <a:srgbClr val="FBAE40"/>
          </p15:clr>
        </p15:guide>
        <p15:guide id="5" orient="horz" pos="317" userDrawn="1">
          <p15:clr>
            <a:srgbClr val="FBAE40"/>
          </p15:clr>
        </p15:guide>
        <p15:guide id="6" orient="horz" pos="551" userDrawn="1">
          <p15:clr>
            <a:srgbClr val="FBAE40"/>
          </p15:clr>
        </p15:guide>
        <p15:guide id="7" orient="horz" pos="98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981"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2100663578" name="LogoWhite-Dynamic" descr="{&quot;templafy&quot;:{&quot;id&quot;:&quot;e22511c6-9422-4f77-ac15-6f6457378ee5&quot;}}"/>
          <p:cNvPicPr>
            <a:picLocks noChangeAspect="1"/>
          </p:cNvPicPr>
          <p:nvPr/>
        </p:nvPicPr>
        <p:blipFill>
          <a:blip r:embed="rId3"/>
          <a:stretch>
            <a:fillRect/>
          </a:stretch>
        </p:blipFill>
        <p:spPr>
          <a:xfrm>
            <a:off x="288006" y="360000"/>
            <a:ext cx="1303866" cy="360000"/>
          </a:xfrm>
          <a:prstGeom prst="rect">
            <a:avLst/>
          </a:prstGeom>
        </p:spPr>
      </p:pic>
      <p:sp>
        <p:nvSpPr>
          <p:cNvPr id="7" name="Classification-Dynamic" descr="{&quot;templafy&quot;:{&quot;id&quot;:&quot;76af61f7-0f55-4d1d-ae69-13b31aadc9a6&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66725725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9080e083-dbb5-49e6-9bd1-d5f0fcc60f06&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mn-lt"/>
              </a:rPr>
              <a:t>© 2024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rPr lang="en-GB" dirty="0"/>
              <a:t>Thank you.</a:t>
            </a:r>
            <a:endParaRPr lang="en-US" dirty="0"/>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extLst>
    <p:ext uri="{DCECCB84-F9BA-43D5-87BE-67443E8EF086}">
      <p15:sldGuideLst xmlns:p15="http://schemas.microsoft.com/office/powerpoint/2012/main">
        <p15:guide id="1" pos="7364" userDrawn="1">
          <p15:clr>
            <a:srgbClr val="FBAE40"/>
          </p15:clr>
        </p15:guide>
        <p15:guide id="2" orient="horz" pos="958"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9" name="Title 1"/>
          <p:cNvSpPr>
            <a:spLocks noGrp="1"/>
          </p:cNvSpPr>
          <p:nvPr>
            <p:ph type="title"/>
          </p:nvPr>
        </p:nvSpPr>
        <p:spPr>
          <a:xfrm>
            <a:off x="584353" y="3894178"/>
            <a:ext cx="9146382" cy="553998"/>
          </a:xfrm>
          <a:noFill/>
        </p:spPr>
        <p:txBody>
          <a:bodyPr anchor="b" anchorCtr="0"/>
          <a:lstStyle>
            <a:lvl1pPr>
              <a:defRPr sz="3599" b="1" spc="-50" baseline="0">
                <a:solidFill>
                  <a:schemeClr val="tx1"/>
                </a:solidFill>
                <a:latin typeface="72 Brand" panose="020B0504030603020204" pitchFamily="34" charset="0"/>
                <a:cs typeface="72 Bold" panose="020B0803030000000003" pitchFamily="34" charset="0"/>
              </a:defRPr>
            </a:lvl1pPr>
          </a:lstStyle>
          <a:p>
            <a:r>
              <a:rPr lang="en-US"/>
              <a:t>Click to edit Master title style</a:t>
            </a:r>
            <a:endParaRPr lang="en-US" dirty="0"/>
          </a:p>
        </p:txBody>
      </p:sp>
      <p:sp>
        <p:nvSpPr>
          <p:cNvPr id="5" name="Text Placeholder 4"/>
          <p:cNvSpPr>
            <a:spLocks noGrp="1"/>
          </p:cNvSpPr>
          <p:nvPr>
            <p:ph type="body" sz="quarter" idx="12"/>
          </p:nvPr>
        </p:nvSpPr>
        <p:spPr>
          <a:xfrm>
            <a:off x="584353" y="4876800"/>
            <a:ext cx="9146382" cy="338554"/>
          </a:xfrm>
          <a:noFill/>
        </p:spPr>
        <p:txBody>
          <a:bodyPr/>
          <a:lstStyle>
            <a:lvl1pPr marL="0" indent="0">
              <a:spcBef>
                <a:spcPts val="0"/>
              </a:spcBef>
              <a:buNone/>
              <a:defRPr sz="2199" b="0" i="0" spc="0" baseline="0">
                <a:solidFill>
                  <a:schemeClr val="tx1"/>
                </a:solidFill>
                <a:latin typeface="72 Brand" panose="020B0504030603020204" pitchFamily="34" charset="0"/>
                <a:cs typeface="72" panose="020B0503030000000003" pitchFamily="34" charset="0"/>
              </a:defRPr>
            </a:lvl1pPr>
          </a:lstStyle>
          <a:p>
            <a:pPr lvl="0"/>
            <a:r>
              <a:rPr lang="en-US" dirty="0"/>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8A9BCBC-5BBF-4E5D-89CA-FE1F19EA8A6F}"/>
              </a:ext>
            </a:extLst>
          </p:cNvPr>
          <p:cNvSpPr>
            <a:spLocks noGrp="1"/>
          </p:cNvSpPr>
          <p:nvPr>
            <p:ph type="pic" sz="quarter" idx="11"/>
          </p:nvPr>
        </p:nvSpPr>
        <p:spPr bwMode="ltGray">
          <a:xfrm>
            <a:off x="1" y="0"/>
            <a:ext cx="12195175" cy="3426192"/>
          </a:xfrm>
          <a:blipFill>
            <a:blip r:embed="rId2"/>
            <a:stretch>
              <a:fillRect/>
            </a:stretch>
          </a:blipFill>
        </p:spPr>
        <p:txBody>
          <a:bodyPr tIns="2103120" rtlCol="0">
            <a:noAutofit/>
          </a:bodyPr>
          <a:lstStyle>
            <a:lvl1pPr marL="0" indent="0" algn="ctr">
              <a:lnSpc>
                <a:spcPct val="100000"/>
              </a:lnSpc>
              <a:buNone/>
              <a:defRPr sz="1400" b="1">
                <a:gradFill>
                  <a:gsLst>
                    <a:gs pos="0">
                      <a:schemeClr val="bg1"/>
                    </a:gs>
                    <a:gs pos="100000">
                      <a:schemeClr val="bg1"/>
                    </a:gs>
                  </a:gsLst>
                  <a:lin ang="5400000" scaled="1"/>
                </a:gradFill>
                <a:latin typeface="+mn-lt"/>
                <a:cs typeface="Segoe UI" panose="020B0502040204020203" pitchFamily="34" charset="0"/>
              </a:defRPr>
            </a:lvl1pPr>
          </a:lstStyle>
          <a:p>
            <a:pPr lvl="0"/>
            <a:r>
              <a:rPr lang="en-US" noProof="0"/>
              <a:t>Click icon to add picture</a:t>
            </a:r>
            <a:endParaRPr lang="en-US" noProof="0" dirty="0"/>
          </a:p>
        </p:txBody>
      </p:sp>
      <p:pic>
        <p:nvPicPr>
          <p:cNvPr id="10" name="Graphic 9">
            <a:extLst>
              <a:ext uri="{FF2B5EF4-FFF2-40B4-BE49-F238E27FC236}">
                <a16:creationId xmlns:a16="http://schemas.microsoft.com/office/drawing/2014/main" id="{1D7C6100-A398-4EE7-94CC-C67D14D1DF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353" y="5925113"/>
            <a:ext cx="718351" cy="343470"/>
          </a:xfrm>
          <a:prstGeom prst="rect">
            <a:avLst/>
          </a:prstGeom>
        </p:spPr>
      </p:pic>
      <p:sp>
        <p:nvSpPr>
          <p:cNvPr id="12" name="Slide number">
            <a:extLst>
              <a:ext uri="{FF2B5EF4-FFF2-40B4-BE49-F238E27FC236}">
                <a16:creationId xmlns:a16="http://schemas.microsoft.com/office/drawing/2014/main" id="{DDCF4410-ACD6-4BD8-B3A4-98949B06676A}"/>
              </a:ext>
            </a:extLst>
          </p:cNvPr>
          <p:cNvSpPr txBox="1"/>
          <p:nvPr userDrawn="1"/>
        </p:nvSpPr>
        <p:spPr bwMode="black">
          <a:xfrm>
            <a:off x="11482841" y="6549109"/>
            <a:ext cx="142705"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mn-cs"/>
              </a:rPr>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t>‹#›</a:t>
            </a:fld>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82655976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p:nvPr>
        </p:nvSpPr>
        <p:spPr>
          <a:xfrm>
            <a:off x="584353" y="2979778"/>
            <a:ext cx="9146382" cy="553998"/>
          </a:xfrm>
          <a:noFill/>
        </p:spPr>
        <p:txBody>
          <a:bodyPr anchor="b" anchorCtr="0"/>
          <a:lstStyle>
            <a:lvl1pPr>
              <a:defRPr sz="3599" b="1" spc="-50" baseline="0">
                <a:solidFill>
                  <a:schemeClr val="tx1"/>
                </a:solidFill>
                <a:latin typeface="72 Brand" panose="020B0504030603020204" pitchFamily="34" charset="0"/>
                <a:cs typeface="72 Bold" panose="020B0803030000000003" pitchFamily="34" charset="0"/>
              </a:defRPr>
            </a:lvl1pPr>
          </a:lstStyle>
          <a:p>
            <a:r>
              <a:rPr lang="en-US"/>
              <a:t>Click to edit Master title style</a:t>
            </a:r>
            <a:endParaRPr lang="en-US" dirty="0"/>
          </a:p>
        </p:txBody>
      </p:sp>
      <p:sp>
        <p:nvSpPr>
          <p:cNvPr id="5" name="Text Placeholder 4"/>
          <p:cNvSpPr>
            <a:spLocks noGrp="1"/>
          </p:cNvSpPr>
          <p:nvPr>
            <p:ph type="body" sz="quarter" idx="12"/>
          </p:nvPr>
        </p:nvSpPr>
        <p:spPr>
          <a:xfrm>
            <a:off x="584353" y="3962400"/>
            <a:ext cx="9146382" cy="338554"/>
          </a:xfrm>
          <a:noFill/>
        </p:spPr>
        <p:txBody>
          <a:bodyPr/>
          <a:lstStyle>
            <a:lvl1pPr marL="0" indent="0">
              <a:spcBef>
                <a:spcPts val="0"/>
              </a:spcBef>
              <a:buNone/>
              <a:defRPr sz="2199" b="0" i="0" spc="0" baseline="0">
                <a:solidFill>
                  <a:schemeClr val="tx1"/>
                </a:solidFill>
                <a:latin typeface="72 Brand" panose="020B0504030603020204" pitchFamily="34" charset="0"/>
                <a:cs typeface="72" panose="020B0503030000000003" pitchFamily="34" charset="0"/>
              </a:defRPr>
            </a:lvl1pPr>
          </a:lstStyle>
          <a:p>
            <a:pPr lvl="0"/>
            <a:r>
              <a:rPr lang="en-US" dirty="0"/>
              <a:t>Click to edit Master text styles</a:t>
            </a:r>
          </a:p>
        </p:txBody>
      </p:sp>
      <p:pic>
        <p:nvPicPr>
          <p:cNvPr id="8" name="Graphic 7">
            <a:extLst>
              <a:ext uri="{FF2B5EF4-FFF2-40B4-BE49-F238E27FC236}">
                <a16:creationId xmlns:a16="http://schemas.microsoft.com/office/drawing/2014/main" id="{C60BF1E3-5E80-4E3D-89D0-11687B6A8B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353" y="5925113"/>
            <a:ext cx="718351" cy="343470"/>
          </a:xfrm>
          <a:prstGeom prst="rect">
            <a:avLst/>
          </a:prstGeom>
        </p:spPr>
      </p:pic>
      <p:sp>
        <p:nvSpPr>
          <p:cNvPr id="11" name="Slide number">
            <a:extLst>
              <a:ext uri="{FF2B5EF4-FFF2-40B4-BE49-F238E27FC236}">
                <a16:creationId xmlns:a16="http://schemas.microsoft.com/office/drawing/2014/main" id="{3C3CCCB6-5635-42DF-86F7-9ABE35EDC79E}"/>
              </a:ext>
            </a:extLst>
          </p:cNvPr>
          <p:cNvSpPr txBox="1"/>
          <p:nvPr userDrawn="1"/>
        </p:nvSpPr>
        <p:spPr bwMode="black">
          <a:xfrm>
            <a:off x="11482841" y="6549109"/>
            <a:ext cx="142705"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mn-cs"/>
              </a:rPr>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t>‹#›</a:t>
            </a:fld>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grpSp>
        <p:nvGrpSpPr>
          <p:cNvPr id="14" name="Group 13">
            <a:extLst>
              <a:ext uri="{FF2B5EF4-FFF2-40B4-BE49-F238E27FC236}">
                <a16:creationId xmlns:a16="http://schemas.microsoft.com/office/drawing/2014/main" id="{32776931-9B24-4679-A8BF-E1DD468CFBBF}"/>
              </a:ext>
            </a:extLst>
          </p:cNvPr>
          <p:cNvGrpSpPr/>
          <p:nvPr userDrawn="1"/>
        </p:nvGrpSpPr>
        <p:grpSpPr>
          <a:xfrm rot="5400000">
            <a:off x="9615711" y="2620045"/>
            <a:ext cx="6858001" cy="1617917"/>
            <a:chOff x="877887" y="-2293771"/>
            <a:chExt cx="6858001" cy="1617496"/>
          </a:xfrm>
        </p:grpSpPr>
        <p:grpSp>
          <p:nvGrpSpPr>
            <p:cNvPr id="15" name="Group 14">
              <a:extLst>
                <a:ext uri="{FF2B5EF4-FFF2-40B4-BE49-F238E27FC236}">
                  <a16:creationId xmlns:a16="http://schemas.microsoft.com/office/drawing/2014/main" id="{3EBE19C6-6706-4020-B807-54DF3ECF59FF}"/>
                </a:ext>
              </a:extLst>
            </p:cNvPr>
            <p:cNvGrpSpPr/>
            <p:nvPr userDrawn="1"/>
          </p:nvGrpSpPr>
          <p:grpSpPr>
            <a:xfrm>
              <a:off x="877888" y="-1474621"/>
              <a:ext cx="6858000" cy="398296"/>
              <a:chOff x="877888" y="-1474621"/>
              <a:chExt cx="11218862" cy="398296"/>
            </a:xfrm>
          </p:grpSpPr>
          <p:sp>
            <p:nvSpPr>
              <p:cNvPr id="37" name="Rectangle 36">
                <a:extLst>
                  <a:ext uri="{FF2B5EF4-FFF2-40B4-BE49-F238E27FC236}">
                    <a16:creationId xmlns:a16="http://schemas.microsoft.com/office/drawing/2014/main" id="{3EE6E02C-9703-4824-8AA3-3CDBD4EC1718}"/>
                  </a:ext>
                </a:extLst>
              </p:cNvPr>
              <p:cNvSpPr/>
              <p:nvPr userDrawn="1"/>
            </p:nvSpPr>
            <p:spPr bwMode="auto">
              <a:xfrm>
                <a:off x="877888" y="-1474621"/>
                <a:ext cx="1370012" cy="388771"/>
              </a:xfrm>
              <a:prstGeom prst="rect">
                <a:avLst/>
              </a:prstGeom>
              <a:solidFill>
                <a:srgbClr val="5B7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Grey 5</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5B738B</a:t>
                </a:r>
              </a:p>
            </p:txBody>
          </p:sp>
          <p:sp>
            <p:nvSpPr>
              <p:cNvPr id="38" name="Rectangle 37">
                <a:extLst>
                  <a:ext uri="{FF2B5EF4-FFF2-40B4-BE49-F238E27FC236}">
                    <a16:creationId xmlns:a16="http://schemas.microsoft.com/office/drawing/2014/main" id="{8ABA6316-B48F-49DF-9A22-68C01666886D}"/>
                  </a:ext>
                </a:extLst>
              </p:cNvPr>
              <p:cNvSpPr/>
              <p:nvPr userDrawn="1"/>
            </p:nvSpPr>
            <p:spPr bwMode="auto">
              <a:xfrm>
                <a:off x="2284867" y="-1465096"/>
                <a:ext cx="1370012" cy="388771"/>
              </a:xfrm>
              <a:prstGeom prst="rect">
                <a:avLst/>
              </a:prstGeom>
              <a:solidFill>
                <a:srgbClr val="0F70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Blue 5</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0070F2</a:t>
                </a:r>
              </a:p>
            </p:txBody>
          </p:sp>
          <p:sp>
            <p:nvSpPr>
              <p:cNvPr id="39" name="Rectangle 38">
                <a:extLst>
                  <a:ext uri="{FF2B5EF4-FFF2-40B4-BE49-F238E27FC236}">
                    <a16:creationId xmlns:a16="http://schemas.microsoft.com/office/drawing/2014/main" id="{FB1072FC-C2DD-4CD6-A63E-4E988CA996CF}"/>
                  </a:ext>
                </a:extLst>
              </p:cNvPr>
              <p:cNvSpPr/>
              <p:nvPr userDrawn="1"/>
            </p:nvSpPr>
            <p:spPr bwMode="auto">
              <a:xfrm>
                <a:off x="3691846" y="-1465096"/>
                <a:ext cx="1370012" cy="388771"/>
              </a:xfrm>
              <a:prstGeom prst="rect">
                <a:avLst/>
              </a:prstGeom>
              <a:solidFill>
                <a:srgbClr val="1183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Teal 5</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07838F</a:t>
                </a:r>
              </a:p>
            </p:txBody>
          </p:sp>
          <p:sp>
            <p:nvSpPr>
              <p:cNvPr id="40" name="Rectangle 39">
                <a:extLst>
                  <a:ext uri="{FF2B5EF4-FFF2-40B4-BE49-F238E27FC236}">
                    <a16:creationId xmlns:a16="http://schemas.microsoft.com/office/drawing/2014/main" id="{82F424D9-AA02-4F74-9334-8D9AE6326055}"/>
                  </a:ext>
                </a:extLst>
              </p:cNvPr>
              <p:cNvSpPr/>
              <p:nvPr userDrawn="1"/>
            </p:nvSpPr>
            <p:spPr bwMode="auto">
              <a:xfrm>
                <a:off x="5098825" y="-1465096"/>
                <a:ext cx="1370012" cy="388771"/>
              </a:xfrm>
              <a:prstGeom prst="rect">
                <a:avLst/>
              </a:prstGeom>
              <a:solidFill>
                <a:srgbClr val="1C88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mn-ea"/>
                    <a:cs typeface="Segoe UI" pitchFamily="34" charset="0"/>
                  </a:rPr>
                  <a:t>Green</a:t>
                </a: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 5</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188918</a:t>
                </a:r>
              </a:p>
            </p:txBody>
          </p:sp>
          <p:sp>
            <p:nvSpPr>
              <p:cNvPr id="41" name="Rectangle 40">
                <a:extLst>
                  <a:ext uri="{FF2B5EF4-FFF2-40B4-BE49-F238E27FC236}">
                    <a16:creationId xmlns:a16="http://schemas.microsoft.com/office/drawing/2014/main" id="{23AB0E59-745E-49F7-830C-18ABF7E8F2D0}"/>
                  </a:ext>
                </a:extLst>
              </p:cNvPr>
              <p:cNvSpPr/>
              <p:nvPr userDrawn="1"/>
            </p:nvSpPr>
            <p:spPr bwMode="auto">
              <a:xfrm>
                <a:off x="6505804" y="-1465096"/>
                <a:ext cx="1370012" cy="388771"/>
              </a:xfrm>
              <a:prstGeom prst="rect">
                <a:avLst/>
              </a:prstGeom>
              <a:solidFill>
                <a:srgbClr val="C3541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Mango 5</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C35500</a:t>
                </a:r>
                <a:endPar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endParaRPr>
              </a:p>
            </p:txBody>
          </p:sp>
          <p:sp>
            <p:nvSpPr>
              <p:cNvPr id="42" name="Rectangle 41">
                <a:extLst>
                  <a:ext uri="{FF2B5EF4-FFF2-40B4-BE49-F238E27FC236}">
                    <a16:creationId xmlns:a16="http://schemas.microsoft.com/office/drawing/2014/main" id="{3D366C3A-6234-4E44-AEE6-98D2B1805FF4}"/>
                  </a:ext>
                </a:extLst>
              </p:cNvPr>
              <p:cNvSpPr/>
              <p:nvPr userDrawn="1"/>
            </p:nvSpPr>
            <p:spPr bwMode="auto">
              <a:xfrm>
                <a:off x="7912784" y="-1465096"/>
                <a:ext cx="1370012" cy="388771"/>
              </a:xfrm>
              <a:prstGeom prst="rect">
                <a:avLst/>
              </a:prstGeom>
              <a:solidFill>
                <a:srgbClr val="D30F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Red 5</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mn-ea"/>
                    <a:cs typeface="Segoe UI" pitchFamily="34" charset="0"/>
                  </a:rPr>
                  <a:t>D30F15</a:t>
                </a:r>
              </a:p>
            </p:txBody>
          </p:sp>
          <p:sp>
            <p:nvSpPr>
              <p:cNvPr id="43" name="Rectangle 42">
                <a:extLst>
                  <a:ext uri="{FF2B5EF4-FFF2-40B4-BE49-F238E27FC236}">
                    <a16:creationId xmlns:a16="http://schemas.microsoft.com/office/drawing/2014/main" id="{7CA781DA-1130-4DB6-9EDE-A935D4655B6D}"/>
                  </a:ext>
                </a:extLst>
              </p:cNvPr>
              <p:cNvSpPr/>
              <p:nvPr userDrawn="1"/>
            </p:nvSpPr>
            <p:spPr bwMode="auto">
              <a:xfrm>
                <a:off x="9319763" y="-1465096"/>
                <a:ext cx="1370012" cy="388771"/>
              </a:xfrm>
              <a:prstGeom prst="rect">
                <a:avLst/>
              </a:prstGeom>
              <a:solidFill>
                <a:srgbClr val="CC15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Pink 5</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CC00DC</a:t>
                </a:r>
              </a:p>
            </p:txBody>
          </p:sp>
          <p:sp>
            <p:nvSpPr>
              <p:cNvPr id="44" name="Rectangle 43">
                <a:extLst>
                  <a:ext uri="{FF2B5EF4-FFF2-40B4-BE49-F238E27FC236}">
                    <a16:creationId xmlns:a16="http://schemas.microsoft.com/office/drawing/2014/main" id="{52B81FC3-CEE5-414B-9FD4-5B10D1C7C883}"/>
                  </a:ext>
                </a:extLst>
              </p:cNvPr>
              <p:cNvSpPr/>
              <p:nvPr userDrawn="1"/>
            </p:nvSpPr>
            <p:spPr bwMode="auto">
              <a:xfrm>
                <a:off x="10726738" y="-1465096"/>
                <a:ext cx="1370012" cy="388771"/>
              </a:xfrm>
              <a:prstGeom prst="rect">
                <a:avLst/>
              </a:prstGeom>
              <a:solidFill>
                <a:srgbClr val="78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mn-ea"/>
                    <a:cs typeface="Segoe UI" pitchFamily="34" charset="0"/>
                  </a:rPr>
                  <a:t>Indigo</a:t>
                </a: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 5</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7858FF</a:t>
                </a:r>
              </a:p>
            </p:txBody>
          </p:sp>
        </p:grpSp>
        <p:grpSp>
          <p:nvGrpSpPr>
            <p:cNvPr id="16" name="Group 15">
              <a:extLst>
                <a:ext uri="{FF2B5EF4-FFF2-40B4-BE49-F238E27FC236}">
                  <a16:creationId xmlns:a16="http://schemas.microsoft.com/office/drawing/2014/main" id="{5EBB6538-5256-4320-A156-EB0FD69E2C7D}"/>
                </a:ext>
              </a:extLst>
            </p:cNvPr>
            <p:cNvGrpSpPr/>
            <p:nvPr userDrawn="1"/>
          </p:nvGrpSpPr>
          <p:grpSpPr>
            <a:xfrm>
              <a:off x="877888" y="-1884196"/>
              <a:ext cx="6858000" cy="388771"/>
              <a:chOff x="877888" y="-2293771"/>
              <a:chExt cx="11218862" cy="388771"/>
            </a:xfrm>
          </p:grpSpPr>
          <p:sp>
            <p:nvSpPr>
              <p:cNvPr id="29" name="Rectangle 28">
                <a:extLst>
                  <a:ext uri="{FF2B5EF4-FFF2-40B4-BE49-F238E27FC236}">
                    <a16:creationId xmlns:a16="http://schemas.microsoft.com/office/drawing/2014/main" id="{23CB3F74-BF5D-4A31-AA8F-CBAA2C1C8422}"/>
                  </a:ext>
                </a:extLst>
              </p:cNvPr>
              <p:cNvSpPr/>
              <p:nvPr userDrawn="1"/>
            </p:nvSpPr>
            <p:spPr bwMode="auto">
              <a:xfrm>
                <a:off x="877888" y="-2293771"/>
                <a:ext cx="1370012" cy="388771"/>
              </a:xfrm>
              <a:prstGeom prst="rect">
                <a:avLst/>
              </a:prstGeom>
              <a:solidFill>
                <a:srgbClr val="D5DAD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34495E"/>
                        </a:gs>
                        <a:gs pos="100000">
                          <a:srgbClr val="34495E"/>
                        </a:gs>
                      </a:gsLst>
                      <a:lin ang="5400000" scaled="1"/>
                    </a:gradFill>
                    <a:effectLst/>
                    <a:uLnTx/>
                    <a:uFillTx/>
                    <a:latin typeface="Arial" panose="020B0604020202020204"/>
                    <a:ea typeface="Segoe UI" pitchFamily="34" charset="0"/>
                    <a:cs typeface="Segoe UI" pitchFamily="34" charset="0"/>
                  </a:rPr>
                  <a:t>Grey 2</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34495E"/>
                        </a:gs>
                        <a:gs pos="100000">
                          <a:srgbClr val="34495E"/>
                        </a:gs>
                      </a:gsLst>
                      <a:lin ang="5400000" scaled="1"/>
                    </a:gradFill>
                    <a:effectLst/>
                    <a:uLnTx/>
                    <a:uFillTx/>
                    <a:latin typeface="Arial" panose="020B0604020202020204"/>
                    <a:ea typeface="Segoe UI" pitchFamily="34" charset="0"/>
                    <a:cs typeface="Segoe UI" pitchFamily="34" charset="0"/>
                  </a:rPr>
                  <a:t>D5DADD</a:t>
                </a:r>
              </a:p>
            </p:txBody>
          </p:sp>
          <p:sp>
            <p:nvSpPr>
              <p:cNvPr id="30" name="Rectangle 29">
                <a:extLst>
                  <a:ext uri="{FF2B5EF4-FFF2-40B4-BE49-F238E27FC236}">
                    <a16:creationId xmlns:a16="http://schemas.microsoft.com/office/drawing/2014/main" id="{C5743329-6B34-4632-ABF7-633108E797AD}"/>
                  </a:ext>
                </a:extLst>
              </p:cNvPr>
              <p:cNvSpPr/>
              <p:nvPr userDrawn="1"/>
            </p:nvSpPr>
            <p:spPr bwMode="auto">
              <a:xfrm>
                <a:off x="2284867" y="-2293771"/>
                <a:ext cx="1370012" cy="388771"/>
              </a:xfrm>
              <a:prstGeom prst="rect">
                <a:avLst/>
              </a:prstGeom>
              <a:solidFill>
                <a:srgbClr val="89D2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063FB0"/>
                        </a:gs>
                        <a:gs pos="100000">
                          <a:srgbClr val="063FB0"/>
                        </a:gs>
                      </a:gsLst>
                      <a:lin ang="5400000" scaled="1"/>
                    </a:gradFill>
                    <a:effectLst/>
                    <a:uLnTx/>
                    <a:uFillTx/>
                    <a:latin typeface="Arial" panose="020B0604020202020204"/>
                    <a:ea typeface="Segoe UI" pitchFamily="34" charset="0"/>
                    <a:cs typeface="Segoe UI" pitchFamily="34" charset="0"/>
                  </a:rPr>
                  <a:t>Blue 2</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063FB0"/>
                        </a:gs>
                        <a:gs pos="100000">
                          <a:srgbClr val="063FB0"/>
                        </a:gs>
                      </a:gsLst>
                      <a:lin ang="5400000" scaled="1"/>
                    </a:gradFill>
                    <a:effectLst/>
                    <a:uLnTx/>
                    <a:uFillTx/>
                    <a:latin typeface="Arial" panose="020B0604020202020204"/>
                    <a:ea typeface="Segoe UI" pitchFamily="34" charset="0"/>
                    <a:cs typeface="Segoe UI" pitchFamily="34" charset="0"/>
                  </a:rPr>
                  <a:t>89D1FF</a:t>
                </a:r>
              </a:p>
            </p:txBody>
          </p:sp>
          <p:sp>
            <p:nvSpPr>
              <p:cNvPr id="31" name="Rectangle 30">
                <a:extLst>
                  <a:ext uri="{FF2B5EF4-FFF2-40B4-BE49-F238E27FC236}">
                    <a16:creationId xmlns:a16="http://schemas.microsoft.com/office/drawing/2014/main" id="{E38E3172-509D-423A-B643-494B27163B1F}"/>
                  </a:ext>
                </a:extLst>
              </p:cNvPr>
              <p:cNvSpPr/>
              <p:nvPr userDrawn="1"/>
            </p:nvSpPr>
            <p:spPr bwMode="auto">
              <a:xfrm>
                <a:off x="3691846" y="-2293771"/>
                <a:ext cx="1370012" cy="388771"/>
              </a:xfrm>
              <a:prstGeom prst="rect">
                <a:avLst/>
              </a:prstGeom>
              <a:solidFill>
                <a:srgbClr val="63ED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095663"/>
                        </a:gs>
                        <a:gs pos="100000">
                          <a:srgbClr val="095663"/>
                        </a:gs>
                      </a:gsLst>
                      <a:lin ang="5400000" scaled="1"/>
                    </a:gradFill>
                    <a:effectLst/>
                    <a:uLnTx/>
                    <a:uFillTx/>
                    <a:latin typeface="Arial" panose="020B0604020202020204"/>
                    <a:ea typeface="Segoe UI" pitchFamily="34" charset="0"/>
                    <a:cs typeface="Segoe UI" pitchFamily="34" charset="0"/>
                  </a:rPr>
                  <a:t>Teal 2</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095663"/>
                        </a:gs>
                        <a:gs pos="100000">
                          <a:srgbClr val="095663"/>
                        </a:gs>
                      </a:gsLst>
                      <a:lin ang="5400000" scaled="1"/>
                    </a:gradFill>
                    <a:effectLst/>
                    <a:uLnTx/>
                    <a:uFillTx/>
                    <a:latin typeface="Arial" panose="020B0604020202020204"/>
                    <a:ea typeface="Segoe UI" pitchFamily="34" charset="0"/>
                    <a:cs typeface="Segoe UI" pitchFamily="34" charset="0"/>
                  </a:rPr>
                  <a:t>64EDD2</a:t>
                </a:r>
              </a:p>
            </p:txBody>
          </p:sp>
          <p:sp>
            <p:nvSpPr>
              <p:cNvPr id="32" name="Rectangle 31">
                <a:extLst>
                  <a:ext uri="{FF2B5EF4-FFF2-40B4-BE49-F238E27FC236}">
                    <a16:creationId xmlns:a16="http://schemas.microsoft.com/office/drawing/2014/main" id="{4AFD6F84-8D68-4CCC-AFCA-14B99E1A394B}"/>
                  </a:ext>
                </a:extLst>
              </p:cNvPr>
              <p:cNvSpPr/>
              <p:nvPr userDrawn="1"/>
            </p:nvSpPr>
            <p:spPr bwMode="auto">
              <a:xfrm>
                <a:off x="5098825" y="-2293771"/>
                <a:ext cx="1370012" cy="388771"/>
              </a:xfrm>
              <a:prstGeom prst="rect">
                <a:avLst/>
              </a:prstGeom>
              <a:solidFill>
                <a:srgbClr val="97DD3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1F582F"/>
                        </a:gs>
                        <a:gs pos="100000">
                          <a:srgbClr val="1F582F"/>
                        </a:gs>
                      </a:gsLst>
                      <a:lin ang="5400000" scaled="1"/>
                    </a:gradFill>
                    <a:effectLst/>
                    <a:uLnTx/>
                    <a:uFillTx/>
                    <a:latin typeface="Arial" panose="020B0604020202020204"/>
                    <a:ea typeface="Segoe UI" pitchFamily="34" charset="0"/>
                    <a:cs typeface="Segoe UI" pitchFamily="34" charset="0"/>
                  </a:rPr>
                  <a:t>Green 2</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1F582F"/>
                        </a:gs>
                        <a:gs pos="100000">
                          <a:srgbClr val="1F582F"/>
                        </a:gs>
                      </a:gsLst>
                      <a:lin ang="5400000" scaled="1"/>
                    </a:gradFill>
                    <a:effectLst/>
                    <a:uLnTx/>
                    <a:uFillTx/>
                    <a:latin typeface="Arial" panose="020B0604020202020204"/>
                    <a:ea typeface="Segoe UI" pitchFamily="34" charset="0"/>
                    <a:cs typeface="Segoe UI" pitchFamily="34" charset="0"/>
                  </a:rPr>
                  <a:t>97DD40</a:t>
                </a:r>
              </a:p>
            </p:txBody>
          </p:sp>
          <p:sp>
            <p:nvSpPr>
              <p:cNvPr id="33" name="Rectangle 32">
                <a:extLst>
                  <a:ext uri="{FF2B5EF4-FFF2-40B4-BE49-F238E27FC236}">
                    <a16:creationId xmlns:a16="http://schemas.microsoft.com/office/drawing/2014/main" id="{9ACF6AD2-4F54-4458-87B5-0B0DA1AB747F}"/>
                  </a:ext>
                </a:extLst>
              </p:cNvPr>
              <p:cNvSpPr/>
              <p:nvPr userDrawn="1"/>
            </p:nvSpPr>
            <p:spPr bwMode="auto">
              <a:xfrm>
                <a:off x="6505804" y="-2293771"/>
                <a:ext cx="1370012" cy="388771"/>
              </a:xfrm>
              <a:prstGeom prst="rect">
                <a:avLst/>
              </a:prstGeom>
              <a:solidFill>
                <a:srgbClr val="FFE0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8C2A09"/>
                        </a:gs>
                        <a:gs pos="100000">
                          <a:srgbClr val="8C2A09"/>
                        </a:gs>
                      </a:gsLst>
                      <a:lin ang="5400000" scaled="1"/>
                    </a:gradFill>
                    <a:effectLst/>
                    <a:uLnTx/>
                    <a:uFillTx/>
                    <a:latin typeface="Arial" panose="020B0604020202020204"/>
                    <a:ea typeface="Segoe UI" pitchFamily="34" charset="0"/>
                    <a:cs typeface="Segoe UI" pitchFamily="34" charset="0"/>
                  </a:rPr>
                  <a:t>Mango 2</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8C2A09"/>
                        </a:gs>
                        <a:gs pos="100000">
                          <a:srgbClr val="8C2A09"/>
                        </a:gs>
                      </a:gsLst>
                      <a:lin ang="5400000" scaled="1"/>
                    </a:gradFill>
                    <a:effectLst/>
                    <a:uLnTx/>
                    <a:uFillTx/>
                    <a:latin typeface="Arial" panose="020B0604020202020204"/>
                    <a:ea typeface="Segoe UI" pitchFamily="34" charset="0"/>
                    <a:cs typeface="Segoe UI" pitchFamily="34" charset="0"/>
                  </a:rPr>
                  <a:t>FFDF72</a:t>
                </a:r>
              </a:p>
            </p:txBody>
          </p:sp>
          <p:sp>
            <p:nvSpPr>
              <p:cNvPr id="34" name="Rectangle 33">
                <a:extLst>
                  <a:ext uri="{FF2B5EF4-FFF2-40B4-BE49-F238E27FC236}">
                    <a16:creationId xmlns:a16="http://schemas.microsoft.com/office/drawing/2014/main" id="{C0E7816D-EC14-4AE4-9A23-8F76EF6F7AFE}"/>
                  </a:ext>
                </a:extLst>
              </p:cNvPr>
              <p:cNvSpPr/>
              <p:nvPr userDrawn="1"/>
            </p:nvSpPr>
            <p:spPr bwMode="auto">
              <a:xfrm>
                <a:off x="7912784" y="-2293771"/>
                <a:ext cx="1370012" cy="388771"/>
              </a:xfrm>
              <a:prstGeom prst="rect">
                <a:avLst/>
              </a:prstGeom>
              <a:solidFill>
                <a:srgbClr val="FF8BB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83060C"/>
                        </a:gs>
                        <a:gs pos="100000">
                          <a:srgbClr val="83060C"/>
                        </a:gs>
                      </a:gsLst>
                      <a:lin ang="5400000" scaled="1"/>
                    </a:gradFill>
                    <a:effectLst/>
                    <a:uLnTx/>
                    <a:uFillTx/>
                    <a:latin typeface="Arial" panose="020B0604020202020204"/>
                    <a:ea typeface="Segoe UI" pitchFamily="34" charset="0"/>
                    <a:cs typeface="Segoe UI" pitchFamily="34" charset="0"/>
                  </a:rPr>
                  <a:t>Red 2</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83060C"/>
                        </a:gs>
                        <a:gs pos="100000">
                          <a:srgbClr val="83060C"/>
                        </a:gs>
                      </a:gsLst>
                      <a:lin ang="5400000" scaled="1"/>
                    </a:gradFill>
                    <a:effectLst/>
                    <a:uLnTx/>
                    <a:uFillTx/>
                    <a:latin typeface="Arial" panose="020B0604020202020204"/>
                    <a:ea typeface="Segoe UI" pitchFamily="34" charset="0"/>
                    <a:cs typeface="Segoe UI" pitchFamily="34" charset="0"/>
                  </a:rPr>
                  <a:t>FF8CB2</a:t>
                </a:r>
              </a:p>
            </p:txBody>
          </p:sp>
          <p:sp>
            <p:nvSpPr>
              <p:cNvPr id="35" name="Rectangle 34">
                <a:extLst>
                  <a:ext uri="{FF2B5EF4-FFF2-40B4-BE49-F238E27FC236}">
                    <a16:creationId xmlns:a16="http://schemas.microsoft.com/office/drawing/2014/main" id="{1A9EF7C5-3CC1-468E-A192-C11831616070}"/>
                  </a:ext>
                </a:extLst>
              </p:cNvPr>
              <p:cNvSpPr/>
              <p:nvPr userDrawn="1"/>
            </p:nvSpPr>
            <p:spPr bwMode="auto">
              <a:xfrm>
                <a:off x="9319763" y="-2293771"/>
                <a:ext cx="1370012" cy="388771"/>
              </a:xfrm>
              <a:prstGeom prst="rect">
                <a:avLst/>
              </a:prstGeom>
              <a:solidFill>
                <a:srgbClr val="FEAF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780FA4"/>
                        </a:gs>
                        <a:gs pos="100000">
                          <a:srgbClr val="780FA4"/>
                        </a:gs>
                      </a:gsLst>
                      <a:lin ang="5400000" scaled="1"/>
                    </a:gradFill>
                    <a:effectLst/>
                    <a:uLnTx/>
                    <a:uFillTx/>
                    <a:latin typeface="Arial" panose="020B0604020202020204"/>
                    <a:ea typeface="Segoe UI" pitchFamily="34" charset="0"/>
                    <a:cs typeface="Segoe UI" pitchFamily="34" charset="0"/>
                  </a:rPr>
                  <a:t>Pink 2</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780FA4"/>
                        </a:gs>
                        <a:gs pos="100000">
                          <a:srgbClr val="780FA4"/>
                        </a:gs>
                      </a:gsLst>
                      <a:lin ang="5400000" scaled="1"/>
                    </a:gradFill>
                    <a:effectLst/>
                    <a:uLnTx/>
                    <a:uFillTx/>
                    <a:latin typeface="Arial" panose="020B0604020202020204"/>
                    <a:ea typeface="Segoe UI" pitchFamily="34" charset="0"/>
                    <a:cs typeface="Segoe UI" pitchFamily="34" charset="0"/>
                  </a:rPr>
                  <a:t>FFAFED</a:t>
                </a:r>
              </a:p>
            </p:txBody>
          </p:sp>
          <p:sp>
            <p:nvSpPr>
              <p:cNvPr id="36" name="Rectangle 35">
                <a:extLst>
                  <a:ext uri="{FF2B5EF4-FFF2-40B4-BE49-F238E27FC236}">
                    <a16:creationId xmlns:a16="http://schemas.microsoft.com/office/drawing/2014/main" id="{BB2CE8FE-562E-47BB-9FD8-BDDBE0121EC0}"/>
                  </a:ext>
                </a:extLst>
              </p:cNvPr>
              <p:cNvSpPr/>
              <p:nvPr userDrawn="1"/>
            </p:nvSpPr>
            <p:spPr bwMode="auto">
              <a:xfrm>
                <a:off x="10726738" y="-2293771"/>
                <a:ext cx="1370012" cy="388771"/>
              </a:xfrm>
              <a:prstGeom prst="rect">
                <a:avLst/>
              </a:prstGeom>
              <a:solidFill>
                <a:srgbClr val="D3B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4719EE"/>
                        </a:gs>
                        <a:gs pos="100000">
                          <a:srgbClr val="4719EE"/>
                        </a:gs>
                      </a:gsLst>
                      <a:lin ang="5400000" scaled="1"/>
                    </a:gradFill>
                    <a:effectLst/>
                    <a:uLnTx/>
                    <a:uFillTx/>
                    <a:latin typeface="Arial" panose="020B0604020202020204"/>
                    <a:ea typeface="Segoe UI" pitchFamily="34" charset="0"/>
                    <a:cs typeface="Segoe UI" pitchFamily="34" charset="0"/>
                  </a:rPr>
                  <a:t>Indigo 2</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4719EE"/>
                        </a:gs>
                        <a:gs pos="100000">
                          <a:srgbClr val="4719EE"/>
                        </a:gs>
                      </a:gsLst>
                      <a:lin ang="5400000" scaled="1"/>
                    </a:gradFill>
                    <a:effectLst/>
                    <a:uLnTx/>
                    <a:uFillTx/>
                    <a:latin typeface="Arial" panose="020B0604020202020204"/>
                    <a:ea typeface="Segoe UI" pitchFamily="34" charset="0"/>
                    <a:cs typeface="Segoe UI" pitchFamily="34" charset="0"/>
                  </a:rPr>
                  <a:t>D3B6FF</a:t>
                </a:r>
              </a:p>
            </p:txBody>
          </p:sp>
        </p:grpSp>
        <p:grpSp>
          <p:nvGrpSpPr>
            <p:cNvPr id="17" name="Group 16">
              <a:extLst>
                <a:ext uri="{FF2B5EF4-FFF2-40B4-BE49-F238E27FC236}">
                  <a16:creationId xmlns:a16="http://schemas.microsoft.com/office/drawing/2014/main" id="{72EC50C4-8D1E-4589-BEC1-7AAD3788D3C4}"/>
                </a:ext>
              </a:extLst>
            </p:cNvPr>
            <p:cNvGrpSpPr/>
            <p:nvPr userDrawn="1"/>
          </p:nvGrpSpPr>
          <p:grpSpPr>
            <a:xfrm>
              <a:off x="877888" y="-1065046"/>
              <a:ext cx="6858000" cy="388771"/>
              <a:chOff x="877888" y="-1884196"/>
              <a:chExt cx="11218862" cy="388771"/>
            </a:xfrm>
          </p:grpSpPr>
          <p:sp>
            <p:nvSpPr>
              <p:cNvPr id="21" name="Rectangle 20">
                <a:extLst>
                  <a:ext uri="{FF2B5EF4-FFF2-40B4-BE49-F238E27FC236}">
                    <a16:creationId xmlns:a16="http://schemas.microsoft.com/office/drawing/2014/main" id="{8D7010A8-A119-48ED-8D99-169FE3746E6B}"/>
                  </a:ext>
                </a:extLst>
              </p:cNvPr>
              <p:cNvSpPr/>
              <p:nvPr userDrawn="1"/>
            </p:nvSpPr>
            <p:spPr bwMode="auto">
              <a:xfrm>
                <a:off x="877888" y="-1884196"/>
                <a:ext cx="1370012" cy="388771"/>
              </a:xfrm>
              <a:prstGeom prst="rect">
                <a:avLst/>
              </a:prstGeom>
              <a:solidFill>
                <a:srgbClr val="2234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A9B4BE"/>
                        </a:gs>
                        <a:gs pos="100000">
                          <a:srgbClr val="A9B4BE"/>
                        </a:gs>
                      </a:gsLst>
                      <a:lin ang="5400000" scaled="1"/>
                    </a:gradFill>
                    <a:effectLst/>
                    <a:uLnTx/>
                    <a:uFillTx/>
                    <a:latin typeface="Arial" panose="020B0604020202020204"/>
                    <a:ea typeface="Segoe UI" pitchFamily="34" charset="0"/>
                    <a:cs typeface="Segoe UI" pitchFamily="34" charset="0"/>
                  </a:rPr>
                  <a:t>Grey 8</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A9B4BE"/>
                        </a:gs>
                        <a:gs pos="100000">
                          <a:srgbClr val="A9B4BE"/>
                        </a:gs>
                      </a:gsLst>
                      <a:lin ang="5400000" scaled="1"/>
                    </a:gradFill>
                    <a:effectLst/>
                    <a:uLnTx/>
                    <a:uFillTx/>
                    <a:latin typeface="Arial" panose="020B0604020202020204"/>
                    <a:ea typeface="Segoe UI" pitchFamily="34" charset="0"/>
                    <a:cs typeface="Segoe UI" pitchFamily="34" charset="0"/>
                  </a:rPr>
                  <a:t>223548</a:t>
                </a:r>
              </a:p>
            </p:txBody>
          </p:sp>
          <p:sp>
            <p:nvSpPr>
              <p:cNvPr id="22" name="Rectangle 21">
                <a:extLst>
                  <a:ext uri="{FF2B5EF4-FFF2-40B4-BE49-F238E27FC236}">
                    <a16:creationId xmlns:a16="http://schemas.microsoft.com/office/drawing/2014/main" id="{EF9646EA-3B06-42B6-AC84-ABA5D60C6BBB}"/>
                  </a:ext>
                </a:extLst>
              </p:cNvPr>
              <p:cNvSpPr/>
              <p:nvPr userDrawn="1"/>
            </p:nvSpPr>
            <p:spPr bwMode="auto">
              <a:xfrm>
                <a:off x="2284867" y="-1884196"/>
                <a:ext cx="1370012" cy="388771"/>
              </a:xfrm>
              <a:prstGeom prst="rect">
                <a:avLst/>
              </a:prstGeom>
              <a:solidFill>
                <a:srgbClr val="0329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4CB1FF"/>
                        </a:gs>
                        <a:gs pos="100000">
                          <a:srgbClr val="4CB1FF"/>
                        </a:gs>
                      </a:gsLst>
                      <a:lin ang="5400000" scaled="1"/>
                    </a:gradFill>
                    <a:effectLst/>
                    <a:uLnTx/>
                    <a:uFillTx/>
                    <a:latin typeface="Arial" panose="020B0604020202020204"/>
                    <a:ea typeface="Segoe UI" pitchFamily="34" charset="0"/>
                    <a:cs typeface="Segoe UI" pitchFamily="34" charset="0"/>
                  </a:rPr>
                  <a:t>Blue 8</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4CB1FF"/>
                        </a:gs>
                        <a:gs pos="100000">
                          <a:srgbClr val="4CB1FF"/>
                        </a:gs>
                      </a:gsLst>
                      <a:lin ang="5400000" scaled="1"/>
                    </a:gradFill>
                    <a:effectLst/>
                    <a:uLnTx/>
                    <a:uFillTx/>
                    <a:latin typeface="Arial" panose="020B0604020202020204"/>
                    <a:ea typeface="Segoe UI" pitchFamily="34" charset="0"/>
                    <a:cs typeface="Segoe UI" pitchFamily="34" charset="0"/>
                  </a:rPr>
                  <a:t>002A86</a:t>
                </a:r>
              </a:p>
            </p:txBody>
          </p:sp>
          <p:sp>
            <p:nvSpPr>
              <p:cNvPr id="23" name="Rectangle 22">
                <a:extLst>
                  <a:ext uri="{FF2B5EF4-FFF2-40B4-BE49-F238E27FC236}">
                    <a16:creationId xmlns:a16="http://schemas.microsoft.com/office/drawing/2014/main" id="{543379E8-0C40-4B7C-A445-ABE9A9FDFFAE}"/>
                  </a:ext>
                </a:extLst>
              </p:cNvPr>
              <p:cNvSpPr/>
              <p:nvPr userDrawn="1"/>
            </p:nvSpPr>
            <p:spPr bwMode="auto">
              <a:xfrm>
                <a:off x="3691846" y="-1884196"/>
                <a:ext cx="1370012" cy="388771"/>
              </a:xfrm>
              <a:prstGeom prst="rect">
                <a:avLst/>
              </a:prstGeom>
              <a:solidFill>
                <a:srgbClr val="06414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15CEAC"/>
                        </a:gs>
                        <a:gs pos="100000">
                          <a:srgbClr val="15CEAC"/>
                        </a:gs>
                      </a:gsLst>
                      <a:lin ang="5400000" scaled="1"/>
                    </a:gradFill>
                    <a:effectLst/>
                    <a:uLnTx/>
                    <a:uFillTx/>
                    <a:latin typeface="Arial" panose="020B0604020202020204"/>
                    <a:ea typeface="Segoe UI" pitchFamily="34" charset="0"/>
                    <a:cs typeface="Segoe UI" pitchFamily="34" charset="0"/>
                  </a:rPr>
                  <a:t>Teal 8</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15CEAC"/>
                        </a:gs>
                        <a:gs pos="100000">
                          <a:srgbClr val="15CEAC"/>
                        </a:gs>
                      </a:gsLst>
                      <a:lin ang="5400000" scaled="1"/>
                    </a:gradFill>
                    <a:effectLst/>
                    <a:uLnTx/>
                    <a:uFillTx/>
                    <a:latin typeface="Arial" panose="020B0604020202020204"/>
                    <a:ea typeface="Segoe UI" pitchFamily="34" charset="0"/>
                    <a:cs typeface="Segoe UI" pitchFamily="34" charset="0"/>
                  </a:rPr>
                  <a:t>02414C</a:t>
                </a:r>
              </a:p>
            </p:txBody>
          </p:sp>
          <p:sp>
            <p:nvSpPr>
              <p:cNvPr id="24" name="Rectangle 23">
                <a:extLst>
                  <a:ext uri="{FF2B5EF4-FFF2-40B4-BE49-F238E27FC236}">
                    <a16:creationId xmlns:a16="http://schemas.microsoft.com/office/drawing/2014/main" id="{97B98FE3-4223-45D8-82FA-F2930D94F5DA}"/>
                  </a:ext>
                </a:extLst>
              </p:cNvPr>
              <p:cNvSpPr/>
              <p:nvPr userDrawn="1"/>
            </p:nvSpPr>
            <p:spPr bwMode="auto">
              <a:xfrm>
                <a:off x="5098825" y="-1884196"/>
                <a:ext cx="1370012" cy="388771"/>
              </a:xfrm>
              <a:prstGeom prst="rect">
                <a:avLst/>
              </a:prstGeom>
              <a:solidFill>
                <a:srgbClr val="17422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5DC122"/>
                        </a:gs>
                        <a:gs pos="100000">
                          <a:srgbClr val="5DC122"/>
                        </a:gs>
                      </a:gsLst>
                      <a:lin ang="5400000" scaled="1"/>
                    </a:gradFill>
                    <a:effectLst/>
                    <a:uLnTx/>
                    <a:uFillTx/>
                    <a:latin typeface="Arial" panose="020B0604020202020204"/>
                    <a:ea typeface="Segoe UI" pitchFamily="34" charset="0"/>
                    <a:cs typeface="Segoe UI" pitchFamily="34" charset="0"/>
                  </a:rPr>
                  <a:t>Green 8</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5DC122"/>
                        </a:gs>
                        <a:gs pos="100000">
                          <a:srgbClr val="5DC122"/>
                        </a:gs>
                      </a:gsLst>
                      <a:lin ang="5400000" scaled="1"/>
                    </a:gradFill>
                    <a:effectLst/>
                    <a:uLnTx/>
                    <a:uFillTx/>
                    <a:latin typeface="Arial" panose="020B0604020202020204"/>
                    <a:ea typeface="Segoe UI" pitchFamily="34" charset="0"/>
                    <a:cs typeface="Segoe UI" pitchFamily="34" charset="0"/>
                  </a:rPr>
                  <a:t>164323</a:t>
                </a:r>
              </a:p>
            </p:txBody>
          </p:sp>
          <p:sp>
            <p:nvSpPr>
              <p:cNvPr id="25" name="Rectangle 24">
                <a:extLst>
                  <a:ext uri="{FF2B5EF4-FFF2-40B4-BE49-F238E27FC236}">
                    <a16:creationId xmlns:a16="http://schemas.microsoft.com/office/drawing/2014/main" id="{C0A6FD3C-7310-47DD-B5B5-A1CCF815651F}"/>
                  </a:ext>
                </a:extLst>
              </p:cNvPr>
              <p:cNvSpPr/>
              <p:nvPr userDrawn="1"/>
            </p:nvSpPr>
            <p:spPr bwMode="auto">
              <a:xfrm>
                <a:off x="6505804" y="-1884196"/>
                <a:ext cx="1370012" cy="388771"/>
              </a:xfrm>
              <a:prstGeom prst="rect">
                <a:avLst/>
              </a:prstGeom>
              <a:solidFill>
                <a:srgbClr val="6D190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B311"/>
                        </a:gs>
                        <a:gs pos="100000">
                          <a:srgbClr val="FFB311"/>
                        </a:gs>
                      </a:gsLst>
                      <a:lin ang="5400000" scaled="1"/>
                    </a:gradFill>
                    <a:effectLst/>
                    <a:uLnTx/>
                    <a:uFillTx/>
                    <a:latin typeface="Arial" panose="020B0604020202020204"/>
                    <a:ea typeface="Segoe UI" pitchFamily="34" charset="0"/>
                    <a:cs typeface="Segoe UI" pitchFamily="34" charset="0"/>
                  </a:rPr>
                  <a:t>Mango 8</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B311"/>
                        </a:gs>
                        <a:gs pos="100000">
                          <a:srgbClr val="FFB311"/>
                        </a:gs>
                      </a:gsLst>
                      <a:lin ang="5400000" scaled="1"/>
                    </a:gradFill>
                    <a:effectLst/>
                    <a:uLnTx/>
                    <a:uFillTx/>
                    <a:latin typeface="Arial" panose="020B0604020202020204"/>
                    <a:ea typeface="Segoe UI" pitchFamily="34" charset="0"/>
                    <a:cs typeface="Segoe UI" pitchFamily="34" charset="0"/>
                  </a:rPr>
                  <a:t>6D1900</a:t>
                </a:r>
              </a:p>
            </p:txBody>
          </p:sp>
          <p:sp>
            <p:nvSpPr>
              <p:cNvPr id="26" name="Rectangle 25">
                <a:extLst>
                  <a:ext uri="{FF2B5EF4-FFF2-40B4-BE49-F238E27FC236}">
                    <a16:creationId xmlns:a16="http://schemas.microsoft.com/office/drawing/2014/main" id="{50A72BCC-ECFC-4333-9707-B888359228D4}"/>
                  </a:ext>
                </a:extLst>
              </p:cNvPr>
              <p:cNvSpPr/>
              <p:nvPr userDrawn="1"/>
            </p:nvSpPr>
            <p:spPr bwMode="auto">
              <a:xfrm>
                <a:off x="7912783" y="-1884196"/>
                <a:ext cx="1370012" cy="388771"/>
              </a:xfrm>
              <a:prstGeom prst="rect">
                <a:avLst/>
              </a:prstGeom>
              <a:solidFill>
                <a:srgbClr val="5A030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5C77"/>
                        </a:gs>
                        <a:gs pos="100000">
                          <a:srgbClr val="FF5C77"/>
                        </a:gs>
                      </a:gsLst>
                      <a:lin ang="5400000" scaled="1"/>
                    </a:gradFill>
                    <a:effectLst/>
                    <a:uLnTx/>
                    <a:uFillTx/>
                    <a:latin typeface="Arial" panose="020B0604020202020204"/>
                    <a:ea typeface="Segoe UI" pitchFamily="34" charset="0"/>
                    <a:cs typeface="Segoe UI" pitchFamily="34" charset="0"/>
                  </a:rPr>
                  <a:t>Red 8</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5C77"/>
                        </a:gs>
                        <a:gs pos="100000">
                          <a:srgbClr val="FF5C77"/>
                        </a:gs>
                      </a:gsLst>
                      <a:lin ang="5400000" scaled="1"/>
                    </a:gradFill>
                    <a:effectLst/>
                    <a:uLnTx/>
                    <a:uFillTx/>
                    <a:latin typeface="Arial" panose="020B0604020202020204"/>
                    <a:ea typeface="Segoe UI" pitchFamily="34" charset="0"/>
                    <a:cs typeface="Segoe UI" pitchFamily="34" charset="0"/>
                  </a:rPr>
                  <a:t>5A0404</a:t>
                </a:r>
              </a:p>
            </p:txBody>
          </p:sp>
          <p:sp>
            <p:nvSpPr>
              <p:cNvPr id="27" name="Rectangle 26">
                <a:extLst>
                  <a:ext uri="{FF2B5EF4-FFF2-40B4-BE49-F238E27FC236}">
                    <a16:creationId xmlns:a16="http://schemas.microsoft.com/office/drawing/2014/main" id="{06F84EDA-7592-4EC6-BAB5-FC62B3471BD6}"/>
                  </a:ext>
                </a:extLst>
              </p:cNvPr>
              <p:cNvSpPr/>
              <p:nvPr userDrawn="1"/>
            </p:nvSpPr>
            <p:spPr bwMode="auto">
              <a:xfrm>
                <a:off x="9319762" y="-1884196"/>
                <a:ext cx="1370012" cy="388771"/>
              </a:xfrm>
              <a:prstGeom prst="rect">
                <a:avLst/>
              </a:prstGeom>
              <a:solidFill>
                <a:srgbClr val="5009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8AF0"/>
                        </a:gs>
                        <a:gs pos="100000">
                          <a:srgbClr val="FF8AF0"/>
                        </a:gs>
                      </a:gsLst>
                      <a:lin ang="5400000" scaled="1"/>
                    </a:gradFill>
                    <a:effectLst/>
                    <a:uLnTx/>
                    <a:uFillTx/>
                    <a:latin typeface="Arial" panose="020B0604020202020204"/>
                    <a:ea typeface="Segoe UI" pitchFamily="34" charset="0"/>
                    <a:cs typeface="Segoe UI" pitchFamily="34" charset="0"/>
                  </a:rPr>
                  <a:t>Pink 8</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8AF0"/>
                        </a:gs>
                        <a:gs pos="100000">
                          <a:srgbClr val="FF8AF0"/>
                        </a:gs>
                      </a:gsLst>
                      <a:lin ang="5400000" scaled="1"/>
                    </a:gradFill>
                    <a:effectLst/>
                    <a:uLnTx/>
                    <a:uFillTx/>
                    <a:latin typeface="Arial" panose="020B0604020202020204"/>
                    <a:ea typeface="Segoe UI" pitchFamily="34" charset="0"/>
                    <a:cs typeface="Segoe UI" pitchFamily="34" charset="0"/>
                  </a:rPr>
                  <a:t>02414C</a:t>
                </a:r>
              </a:p>
            </p:txBody>
          </p:sp>
          <p:sp>
            <p:nvSpPr>
              <p:cNvPr id="28" name="Rectangle 27">
                <a:extLst>
                  <a:ext uri="{FF2B5EF4-FFF2-40B4-BE49-F238E27FC236}">
                    <a16:creationId xmlns:a16="http://schemas.microsoft.com/office/drawing/2014/main" id="{D70A624A-EF1A-4617-BDA0-2ACE1038D098}"/>
                  </a:ext>
                </a:extLst>
              </p:cNvPr>
              <p:cNvSpPr/>
              <p:nvPr userDrawn="1"/>
            </p:nvSpPr>
            <p:spPr bwMode="auto">
              <a:xfrm>
                <a:off x="10726738" y="-1884196"/>
                <a:ext cx="1370012" cy="388771"/>
              </a:xfrm>
              <a:prstGeom prst="rect">
                <a:avLst/>
              </a:prstGeom>
              <a:solidFill>
                <a:srgbClr val="2C19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B994FF"/>
                        </a:gs>
                        <a:gs pos="100000">
                          <a:srgbClr val="B994FF"/>
                        </a:gs>
                      </a:gsLst>
                      <a:lin ang="5400000" scaled="1"/>
                    </a:gradFill>
                    <a:effectLst/>
                    <a:uLnTx/>
                    <a:uFillTx/>
                    <a:latin typeface="Arial" panose="020B0604020202020204"/>
                    <a:ea typeface="Segoe UI" pitchFamily="34" charset="0"/>
                    <a:cs typeface="Segoe UI" pitchFamily="34" charset="0"/>
                  </a:rPr>
                  <a:t>Indigo 8</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B994FF"/>
                        </a:gs>
                        <a:gs pos="100000">
                          <a:srgbClr val="B994FF"/>
                        </a:gs>
                      </a:gsLst>
                      <a:lin ang="5400000" scaled="1"/>
                    </a:gradFill>
                    <a:effectLst/>
                    <a:uLnTx/>
                    <a:uFillTx/>
                    <a:latin typeface="Arial" panose="020B0604020202020204"/>
                    <a:ea typeface="Segoe UI" pitchFamily="34" charset="0"/>
                    <a:cs typeface="Segoe UI" pitchFamily="34" charset="0"/>
                  </a:rPr>
                  <a:t>2C13AD</a:t>
                </a:r>
              </a:p>
            </p:txBody>
          </p:sp>
        </p:grpSp>
        <p:grpSp>
          <p:nvGrpSpPr>
            <p:cNvPr id="18" name="Group 17">
              <a:extLst>
                <a:ext uri="{FF2B5EF4-FFF2-40B4-BE49-F238E27FC236}">
                  <a16:creationId xmlns:a16="http://schemas.microsoft.com/office/drawing/2014/main" id="{577C9026-EBF0-4535-8114-4522D7E78EB2}"/>
                </a:ext>
              </a:extLst>
            </p:cNvPr>
            <p:cNvGrpSpPr/>
            <p:nvPr userDrawn="1"/>
          </p:nvGrpSpPr>
          <p:grpSpPr>
            <a:xfrm>
              <a:off x="877887" y="-2293771"/>
              <a:ext cx="6858000" cy="388771"/>
              <a:chOff x="877888" y="-1884196"/>
              <a:chExt cx="2749992" cy="388771"/>
            </a:xfrm>
          </p:grpSpPr>
          <p:sp>
            <p:nvSpPr>
              <p:cNvPr id="19" name="Rectangle 18">
                <a:extLst>
                  <a:ext uri="{FF2B5EF4-FFF2-40B4-BE49-F238E27FC236}">
                    <a16:creationId xmlns:a16="http://schemas.microsoft.com/office/drawing/2014/main" id="{CB68E85B-C7A0-4A3F-8E11-6353516F93B2}"/>
                  </a:ext>
                </a:extLst>
              </p:cNvPr>
              <p:cNvSpPr/>
              <p:nvPr userDrawn="1"/>
            </p:nvSpPr>
            <p:spPr bwMode="auto">
              <a:xfrm>
                <a:off x="877888" y="-1884196"/>
                <a:ext cx="1370012" cy="388771"/>
              </a:xfrm>
              <a:prstGeom prst="rect">
                <a:avLst/>
              </a:prstGeom>
              <a:solidFill>
                <a:schemeClr val="bg1"/>
              </a:solidFill>
              <a:ln>
                <a:solidFill>
                  <a:schemeClr val="bg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000000"/>
                        </a:gs>
                        <a:gs pos="100000">
                          <a:srgbClr val="000000"/>
                        </a:gs>
                      </a:gsLst>
                      <a:lin ang="5400000" scaled="1"/>
                    </a:gradFill>
                    <a:effectLst/>
                    <a:uLnTx/>
                    <a:uFillTx/>
                    <a:latin typeface="Arial" panose="020B0604020202020204"/>
                    <a:ea typeface="Segoe UI" pitchFamily="34" charset="0"/>
                    <a:cs typeface="Segoe UI" pitchFamily="34" charset="0"/>
                  </a:rPr>
                  <a:t>White</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000000"/>
                        </a:gs>
                        <a:gs pos="100000">
                          <a:srgbClr val="000000"/>
                        </a:gs>
                      </a:gsLst>
                      <a:lin ang="5400000" scaled="1"/>
                    </a:gradFill>
                    <a:effectLst/>
                    <a:uLnTx/>
                    <a:uFillTx/>
                    <a:latin typeface="Arial" panose="020B0604020202020204"/>
                    <a:ea typeface="Segoe UI" pitchFamily="34" charset="0"/>
                    <a:cs typeface="Segoe UI" pitchFamily="34" charset="0"/>
                  </a:rPr>
                  <a:t>FFFFFF</a:t>
                </a:r>
              </a:p>
            </p:txBody>
          </p:sp>
          <p:sp>
            <p:nvSpPr>
              <p:cNvPr id="20" name="Rectangle 19">
                <a:extLst>
                  <a:ext uri="{FF2B5EF4-FFF2-40B4-BE49-F238E27FC236}">
                    <a16:creationId xmlns:a16="http://schemas.microsoft.com/office/drawing/2014/main" id="{F0DEBCE2-1A3B-4A23-AAAA-A3048CA6223B}"/>
                  </a:ext>
                </a:extLst>
              </p:cNvPr>
              <p:cNvSpPr/>
              <p:nvPr userDrawn="1"/>
            </p:nvSpPr>
            <p:spPr bwMode="auto">
              <a:xfrm>
                <a:off x="2257868" y="-1884196"/>
                <a:ext cx="1370012" cy="38877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Black</a:t>
                </a:r>
              </a:p>
              <a:p>
                <a:pPr marL="0" marR="0" lvl="0" indent="0" algn="l" defTabSz="932192"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panose="020B0604020202020204"/>
                    <a:ea typeface="Segoe UI" pitchFamily="34" charset="0"/>
                    <a:cs typeface="Segoe UI" pitchFamily="34" charset="0"/>
                  </a:rPr>
                  <a:t>000000</a:t>
                </a:r>
              </a:p>
            </p:txBody>
          </p:sp>
        </p:grpSp>
      </p:grpSp>
    </p:spTree>
    <p:extLst>
      <p:ext uri="{BB962C8B-B14F-4D97-AF65-F5344CB8AC3E}">
        <p14:creationId xmlns:p14="http://schemas.microsoft.com/office/powerpoint/2010/main" val="242554565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584353" y="1435101"/>
            <a:ext cx="11021708" cy="1612493"/>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736848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543" y="1434371"/>
            <a:ext cx="11021390" cy="1612493"/>
          </a:xfrm>
        </p:spPr>
        <p:txBody>
          <a:bodyPr/>
          <a:lstStyle>
            <a:lvl1pPr marL="0" indent="0">
              <a:buNone/>
              <a:defRPr b="0" i="0"/>
            </a:lvl1pPr>
            <a:lvl2pPr marL="228531" indent="0">
              <a:buNone/>
              <a:defRPr b="0" i="0"/>
            </a:lvl2pPr>
            <a:lvl3pPr marL="457063" indent="0">
              <a:buNone/>
              <a:defRPr b="0" i="0"/>
            </a:lvl3pPr>
            <a:lvl4pPr marL="685594" indent="0">
              <a:buNone/>
              <a:defRPr b="0" i="0"/>
            </a:lvl4pPr>
            <a:lvl5pPr marL="914126" indent="0">
              <a:buNone/>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857331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6" name="TextBox 48">
            <a:extLst>
              <a:ext uri="{FF2B5EF4-FFF2-40B4-BE49-F238E27FC236}">
                <a16:creationId xmlns:a16="http://schemas.microsoft.com/office/drawing/2014/main" id="{626282E5-6B7A-401D-BB1C-7F027256E996}"/>
              </a:ext>
            </a:extLst>
          </p:cNvPr>
          <p:cNvSpPr txBox="1">
            <a:spLocks noChangeArrowheads="1"/>
          </p:cNvSpPr>
          <p:nvPr/>
        </p:nvSpPr>
        <p:spPr bwMode="auto">
          <a:xfrm>
            <a:off x="12358730" y="-203200"/>
            <a:ext cx="57800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700">
                <a:solidFill>
                  <a:schemeClr val="tx1"/>
                </a:solidFill>
                <a:latin typeface="Segoe UI" panose="020B0502040204020203" pitchFamily="34" charset="0"/>
              </a:defRPr>
            </a:lvl1pPr>
            <a:lvl2pPr marL="742950" indent="-285750">
              <a:defRPr sz="1700">
                <a:solidFill>
                  <a:schemeClr val="tx1"/>
                </a:solidFill>
                <a:latin typeface="Segoe UI" panose="020B0502040204020203" pitchFamily="34" charset="0"/>
              </a:defRPr>
            </a:lvl2pPr>
            <a:lvl3pPr marL="1143000" indent="-228600">
              <a:defRPr sz="1700">
                <a:solidFill>
                  <a:schemeClr val="tx1"/>
                </a:solidFill>
                <a:latin typeface="Segoe UI" panose="020B0502040204020203" pitchFamily="34" charset="0"/>
              </a:defRPr>
            </a:lvl3pPr>
            <a:lvl4pPr marL="1600200" indent="-228600">
              <a:defRPr sz="1700">
                <a:solidFill>
                  <a:schemeClr val="tx1"/>
                </a:solidFill>
                <a:latin typeface="Segoe UI" panose="020B0502040204020203" pitchFamily="34" charset="0"/>
              </a:defRPr>
            </a:lvl4pPr>
            <a:lvl5pPr marL="2057400" indent="-228600">
              <a:defRPr sz="1700">
                <a:solidFill>
                  <a:schemeClr val="tx1"/>
                </a:solidFill>
                <a:latin typeface="Segoe UI" panose="020B0502040204020203" pitchFamily="34" charset="0"/>
              </a:defRPr>
            </a:lvl5pPr>
            <a:lvl6pPr marL="2514600" indent="-228600" defTabSz="912813" fontAlgn="base">
              <a:spcBef>
                <a:spcPct val="0"/>
              </a:spcBef>
              <a:spcAft>
                <a:spcPct val="0"/>
              </a:spcAft>
              <a:defRPr sz="1700">
                <a:solidFill>
                  <a:schemeClr val="tx1"/>
                </a:solidFill>
                <a:latin typeface="Segoe UI" panose="020B0502040204020203" pitchFamily="34" charset="0"/>
              </a:defRPr>
            </a:lvl6pPr>
            <a:lvl7pPr marL="2971800" indent="-228600" defTabSz="912813" fontAlgn="base">
              <a:spcBef>
                <a:spcPct val="0"/>
              </a:spcBef>
              <a:spcAft>
                <a:spcPct val="0"/>
              </a:spcAft>
              <a:defRPr sz="1700">
                <a:solidFill>
                  <a:schemeClr val="tx1"/>
                </a:solidFill>
                <a:latin typeface="Segoe UI" panose="020B0502040204020203" pitchFamily="34" charset="0"/>
              </a:defRPr>
            </a:lvl7pPr>
            <a:lvl8pPr marL="3429000" indent="-228600" defTabSz="912813" fontAlgn="base">
              <a:spcBef>
                <a:spcPct val="0"/>
              </a:spcBef>
              <a:spcAft>
                <a:spcPct val="0"/>
              </a:spcAft>
              <a:defRPr sz="1700">
                <a:solidFill>
                  <a:schemeClr val="tx1"/>
                </a:solidFill>
                <a:latin typeface="Segoe UI" panose="020B0502040204020203" pitchFamily="34" charset="0"/>
              </a:defRPr>
            </a:lvl8pPr>
            <a:lvl9pPr marL="3886200" indent="-228600" defTabSz="912813" fontAlgn="base">
              <a:spcBef>
                <a:spcPct val="0"/>
              </a:spcBef>
              <a:spcAft>
                <a:spcPct val="0"/>
              </a:spcAft>
              <a:defRPr sz="1700">
                <a:solidFill>
                  <a:schemeClr val="tx1"/>
                </a:solidFill>
                <a:latin typeface="Segoe UI" panose="020B0502040204020203" pitchFamily="34" charset="0"/>
              </a:defRPr>
            </a:lvl9pPr>
          </a:lstStyle>
          <a:p>
            <a:pPr marL="0" marR="0" lvl="0" indent="0" algn="l" defTabSz="912539"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2"/>
          </p:nvPr>
        </p:nvSpPr>
        <p:spPr>
          <a:xfrm>
            <a:off x="584353" y="1435101"/>
            <a:ext cx="5213120" cy="1612493"/>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6391352" y="1435101"/>
            <a:ext cx="5221060" cy="1612493"/>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003707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588417" y="457200"/>
            <a:ext cx="11021390" cy="553998"/>
          </a:xfrm>
        </p:spPr>
        <p:txBody>
          <a:bodyPr/>
          <a:lstStyle/>
          <a:p>
            <a:r>
              <a:rPr lang="en-US"/>
              <a:t>Click to edit Master title style</a:t>
            </a:r>
          </a:p>
        </p:txBody>
      </p:sp>
      <p:sp>
        <p:nvSpPr>
          <p:cNvPr id="4" name="Text Placeholder 3"/>
          <p:cNvSpPr>
            <a:spLocks noGrp="1"/>
          </p:cNvSpPr>
          <p:nvPr>
            <p:ph type="body" sz="quarter" idx="10"/>
          </p:nvPr>
        </p:nvSpPr>
        <p:spPr>
          <a:xfrm>
            <a:off x="584353" y="1435100"/>
            <a:ext cx="5213438" cy="1649682"/>
          </a:xfrm>
        </p:spPr>
        <p:txBody>
          <a:bodyPr/>
          <a:lstStyle>
            <a:lvl1pPr marL="0" indent="0">
              <a:spcBef>
                <a:spcPts val="1224"/>
              </a:spcBef>
              <a:buClr>
                <a:schemeClr val="tx1"/>
              </a:buClr>
              <a:buFont typeface="Wingdings" panose="05000000000000000000" pitchFamily="2" charset="2"/>
              <a:buNone/>
              <a:defRPr sz="2799" b="0">
                <a:latin typeface="Segoe UI" panose="020B0502040204020203" pitchFamily="34" charset="0"/>
                <a:cs typeface="Segoe UI" panose="020B0502040204020203" pitchFamily="34" charset="0"/>
              </a:defRPr>
            </a:lvl1pPr>
            <a:lvl2pPr marL="255511" indent="0">
              <a:buFont typeface="Wingdings" panose="05000000000000000000" pitchFamily="2" charset="2"/>
              <a:buNone/>
              <a:defRPr sz="1999" b="0" i="0"/>
            </a:lvl2pPr>
            <a:lvl3pPr marL="450715" indent="0">
              <a:buFont typeface="Wingdings" panose="05000000000000000000" pitchFamily="2" charset="2"/>
              <a:buNone/>
              <a:tabLst/>
              <a:defRPr sz="1600" b="0" i="0"/>
            </a:lvl3pPr>
            <a:lvl4pPr marL="652266" indent="0">
              <a:buFont typeface="Wingdings" panose="05000000000000000000" pitchFamily="2" charset="2"/>
              <a:buNone/>
              <a:defRPr sz="1400" b="0" i="0"/>
            </a:lvl4pPr>
            <a:lvl5pPr marL="853819" indent="0">
              <a:buFont typeface="Wingdings" panose="05000000000000000000" pitchFamily="2" charset="2"/>
              <a:buNone/>
              <a:tabLst/>
              <a:defRPr sz="1400"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2"/>
          </p:nvPr>
        </p:nvSpPr>
        <p:spPr>
          <a:xfrm>
            <a:off x="6398837" y="1435100"/>
            <a:ext cx="5213438" cy="1649682"/>
          </a:xfrm>
        </p:spPr>
        <p:txBody>
          <a:bodyPr/>
          <a:lstStyle>
            <a:lvl1pPr marL="0" indent="0">
              <a:spcBef>
                <a:spcPts val="1224"/>
              </a:spcBef>
              <a:buClr>
                <a:schemeClr val="tx1"/>
              </a:buClr>
              <a:buFont typeface="Wingdings" panose="05000000000000000000" pitchFamily="2" charset="2"/>
              <a:buNone/>
              <a:defRPr sz="2799" b="0">
                <a:latin typeface="Segoe UI" panose="020B0502040204020203" pitchFamily="34" charset="0"/>
                <a:cs typeface="Segoe UI" panose="020B0502040204020203" pitchFamily="34" charset="0"/>
              </a:defRPr>
            </a:lvl1pPr>
            <a:lvl2pPr marL="255511" indent="0">
              <a:buFont typeface="Wingdings" panose="05000000000000000000" pitchFamily="2" charset="2"/>
              <a:buNone/>
              <a:defRPr sz="1999" b="0" i="0"/>
            </a:lvl2pPr>
            <a:lvl3pPr marL="450715" indent="0">
              <a:buFont typeface="Wingdings" panose="05000000000000000000" pitchFamily="2" charset="2"/>
              <a:buNone/>
              <a:tabLst/>
              <a:defRPr sz="1600" b="0" i="0"/>
            </a:lvl3pPr>
            <a:lvl4pPr marL="652266" indent="0">
              <a:buFont typeface="Wingdings" panose="05000000000000000000" pitchFamily="2" charset="2"/>
              <a:buNone/>
              <a:defRPr sz="1400" b="0" i="0"/>
            </a:lvl4pPr>
            <a:lvl5pPr marL="853819" indent="0">
              <a:buFont typeface="Wingdings" panose="05000000000000000000" pitchFamily="2" charset="2"/>
              <a:buNone/>
              <a:tabLst/>
              <a:defRPr sz="1400"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956548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7499410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p:cNvSpPr>
            <a:spLocks noGrp="1"/>
          </p:cNvSpPr>
          <p:nvPr>
            <p:ph type="title"/>
          </p:nvPr>
        </p:nvSpPr>
        <p:spPr>
          <a:xfrm>
            <a:off x="584353" y="457200"/>
            <a:ext cx="5509854" cy="372410"/>
          </a:xfrm>
        </p:spPr>
        <p:txBody>
          <a:bodyPr tIns="64008"/>
          <a:lstStyle>
            <a:lvl1pPr>
              <a:defRPr sz="1999" spc="0">
                <a:latin typeface="72 Bold" panose="020B0803030000000003" pitchFamily="34" charset="0"/>
                <a:cs typeface="72 Bold" panose="020B08030300000000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5298816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980342570" name="LogoWhite-Dynamic" descr="{&quot;templafy&quot;:{&quot;id&quot;:&quot;33fd0f99-f5a4-4388-a422-b75449d3012b&quot;}}"/>
          <p:cNvPicPr>
            <a:picLocks noChangeAspect="1"/>
          </p:cNvPicPr>
          <p:nvPr/>
        </p:nvPicPr>
        <p:blipFill>
          <a:blip r:embed="rId4"/>
          <a:stretch>
            <a:fillRect/>
          </a:stretch>
        </p:blipFill>
        <p:spPr>
          <a:xfrm>
            <a:off x="288006" y="360000"/>
            <a:ext cx="1303866" cy="360000"/>
          </a:xfrm>
          <a:prstGeom prst="rect">
            <a:avLst/>
          </a:prstGeom>
        </p:spPr>
      </p:pic>
      <p:sp>
        <p:nvSpPr>
          <p:cNvPr id="8" name="Classification-Dynamic" descr="{&quot;templafy&quot;:{&quot;id&quot;:&quot;7862c3ad-d210-4780-b311-813ec4f76d61&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7784583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41"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p:cNvSpPr>
            <a:spLocks noGrp="1"/>
          </p:cNvSpPr>
          <p:nvPr>
            <p:ph type="title"/>
          </p:nvPr>
        </p:nvSpPr>
        <p:spPr>
          <a:xfrm>
            <a:off x="588417" y="2016461"/>
            <a:ext cx="4159445" cy="1107739"/>
          </a:xfrm>
        </p:spPr>
        <p:txBody>
          <a:bodyPr anchor="b"/>
          <a:lstStyle>
            <a:lvl1pPr>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4353" y="3535540"/>
            <a:ext cx="4163509" cy="338554"/>
          </a:xfrm>
        </p:spPr>
        <p:txBody>
          <a:bodyPr/>
          <a:lstStyle>
            <a:lvl1pPr marL="0" indent="0">
              <a:buNone/>
              <a:defRPr sz="2199">
                <a:latin typeface="72 Brand" panose="020B0504030603020204" pitchFamily="34" charset="0"/>
                <a:cs typeface="Arial" panose="020B0604020202020204" pitchFamily="34" charset="0"/>
              </a:defRPr>
            </a:lvl1pPr>
            <a:lvl2pPr marL="228531" indent="0">
              <a:buNone/>
              <a:defRPr/>
            </a:lvl2pPr>
            <a:lvl3pPr marL="457063" indent="0">
              <a:buNone/>
              <a:defRPr/>
            </a:lvl3pPr>
            <a:lvl4pPr marL="661789" indent="0">
              <a:buNone/>
              <a:defRPr/>
            </a:lvl4pPr>
            <a:lvl5pPr marL="855406"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163D4830-906E-4A43-9D2A-52DD3EC5546C}"/>
              </a:ext>
            </a:extLst>
          </p:cNvPr>
          <p:cNvSpPr>
            <a:spLocks noGrp="1"/>
          </p:cNvSpPr>
          <p:nvPr>
            <p:ph type="pic" sz="quarter" idx="11"/>
          </p:nvPr>
        </p:nvSpPr>
        <p:spPr bwMode="ltGray">
          <a:xfrm>
            <a:off x="5335389" y="0"/>
            <a:ext cx="6859786" cy="6858000"/>
          </a:xfrm>
          <a:blipFill>
            <a:blip r:embed="rId2"/>
            <a:srcRect/>
            <a:stretch>
              <a:fillRect l="139" r="-139"/>
            </a:stretch>
          </a:blipFill>
        </p:spPr>
        <p:txBody>
          <a:bodyPr tIns="2103120" rtlCol="0">
            <a:noAutofit/>
          </a:bodyPr>
          <a:lstStyle>
            <a:lvl1pPr marL="0" indent="0" algn="ctr">
              <a:lnSpc>
                <a:spcPct val="100000"/>
              </a:lnSpc>
              <a:buNone/>
              <a:defRPr sz="1400" b="1">
                <a:gradFill>
                  <a:gsLst>
                    <a:gs pos="0">
                      <a:schemeClr val="bg1"/>
                    </a:gs>
                    <a:gs pos="64000">
                      <a:schemeClr val="bg1"/>
                    </a:gs>
                  </a:gsLst>
                  <a:lin ang="5400000" scaled="1"/>
                </a:gradFill>
                <a:latin typeface="+mn-lt"/>
                <a:cs typeface="Segoe UI" panose="020B0502040204020203" pitchFamily="34" charset="0"/>
              </a:defRPr>
            </a:lvl1pPr>
          </a:lstStyle>
          <a:p>
            <a:pPr lvl="0"/>
            <a:r>
              <a:rPr lang="en-US" noProof="0"/>
              <a:t>Click icon to add picture</a:t>
            </a:r>
            <a:endParaRPr lang="en-US" noProof="0" dirty="0"/>
          </a:p>
        </p:txBody>
      </p:sp>
      <p:sp>
        <p:nvSpPr>
          <p:cNvPr id="5" name="Slide number">
            <a:extLst>
              <a:ext uri="{FF2B5EF4-FFF2-40B4-BE49-F238E27FC236}">
                <a16:creationId xmlns:a16="http://schemas.microsoft.com/office/drawing/2014/main" id="{FAD7FA30-0519-4AAE-B091-0E3F15AE3998}"/>
              </a:ext>
            </a:extLst>
          </p:cNvPr>
          <p:cNvSpPr txBox="1"/>
          <p:nvPr userDrawn="1"/>
        </p:nvSpPr>
        <p:spPr bwMode="black">
          <a:xfrm>
            <a:off x="11482841" y="6549109"/>
            <a:ext cx="142705"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mn-cs"/>
              </a:rPr>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t>‹#›</a:t>
            </a:fld>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0716777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p:cNvSpPr>
            <a:spLocks noGrp="1"/>
          </p:cNvSpPr>
          <p:nvPr>
            <p:ph type="title"/>
          </p:nvPr>
        </p:nvSpPr>
        <p:spPr>
          <a:xfrm>
            <a:off x="588417" y="2873545"/>
            <a:ext cx="4161034" cy="1107739"/>
          </a:xfrm>
        </p:spPr>
        <p:txBody>
          <a:bodyPr anchor="ctr"/>
          <a:lstStyle/>
          <a:p>
            <a:r>
              <a:rPr lang="en-US"/>
              <a:t>Click to edit Master title style</a:t>
            </a:r>
            <a:endParaRPr lang="en-US" dirty="0"/>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1B0212E1-7C82-4FC0-B5BE-AE8FFF174FEB}"/>
              </a:ext>
            </a:extLst>
          </p:cNvPr>
          <p:cNvSpPr>
            <a:spLocks noGrp="1"/>
          </p:cNvSpPr>
          <p:nvPr>
            <p:ph type="pic" sz="quarter" idx="11"/>
          </p:nvPr>
        </p:nvSpPr>
        <p:spPr bwMode="ltGray">
          <a:xfrm>
            <a:off x="5335389" y="0"/>
            <a:ext cx="6859786" cy="6858000"/>
          </a:xfrm>
          <a:blipFill>
            <a:blip r:embed="rId2"/>
            <a:srcRect/>
            <a:stretch>
              <a:fillRect l="139" r="-139"/>
            </a:stretch>
          </a:blipFill>
        </p:spPr>
        <p:txBody>
          <a:bodyPr tIns="2103120" rtlCol="0">
            <a:noAutofit/>
          </a:bodyPr>
          <a:lstStyle>
            <a:lvl1pPr marL="0" indent="0" algn="ctr">
              <a:lnSpc>
                <a:spcPct val="100000"/>
              </a:lnSpc>
              <a:buNone/>
              <a:defRPr sz="1400" b="1">
                <a:gradFill>
                  <a:gsLst>
                    <a:gs pos="0">
                      <a:schemeClr val="bg1"/>
                    </a:gs>
                    <a:gs pos="64000">
                      <a:schemeClr val="bg1"/>
                    </a:gs>
                  </a:gsLst>
                  <a:lin ang="5400000" scaled="1"/>
                </a:gradFill>
                <a:latin typeface="+mn-lt"/>
                <a:cs typeface="Segoe UI" panose="020B0502040204020203" pitchFamily="34" charset="0"/>
              </a:defRPr>
            </a:lvl1pPr>
          </a:lstStyle>
          <a:p>
            <a:pPr lvl="0"/>
            <a:r>
              <a:rPr lang="en-US" noProof="0"/>
              <a:t>Click icon to add picture</a:t>
            </a:r>
            <a:endParaRPr lang="en-US" noProof="0" dirty="0"/>
          </a:p>
        </p:txBody>
      </p:sp>
      <p:sp>
        <p:nvSpPr>
          <p:cNvPr id="4" name="Slide number">
            <a:extLst>
              <a:ext uri="{FF2B5EF4-FFF2-40B4-BE49-F238E27FC236}">
                <a16:creationId xmlns:a16="http://schemas.microsoft.com/office/drawing/2014/main" id="{F894A1B2-C9F3-419A-BFFA-1C2873A500FB}"/>
              </a:ext>
            </a:extLst>
          </p:cNvPr>
          <p:cNvSpPr txBox="1"/>
          <p:nvPr userDrawn="1"/>
        </p:nvSpPr>
        <p:spPr bwMode="black">
          <a:xfrm>
            <a:off x="11482841" y="6549109"/>
            <a:ext cx="142705"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Segoe UI" panose="020B0502040204020203" pitchFamily="34" charset="0"/>
                <a:ea typeface="+mn-ea"/>
                <a:cs typeface="+mn-cs"/>
              </a:rPr>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t>‹#›</a:t>
            </a:fld>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12463146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368" y="3033223"/>
            <a:ext cx="9146382" cy="498598"/>
          </a:xfrm>
          <a:noFill/>
        </p:spPr>
        <p:txBody>
          <a:bodyPr anchor="b" anchorCtr="0"/>
          <a:lstStyle>
            <a:lvl1pPr algn="l" defTabSz="932462" rtl="0" eaLnBrk="1" latinLnBrk="0" hangingPunct="1">
              <a:lnSpc>
                <a:spcPct val="90000"/>
              </a:lnSpc>
              <a:spcBef>
                <a:spcPct val="0"/>
              </a:spcBef>
              <a:buNone/>
              <a:defRPr lang="en-US" sz="3599" b="1" kern="1200" cap="none" spc="-50" baseline="0" dirty="0">
                <a:ln w="3175">
                  <a:noFill/>
                </a:ln>
                <a:gradFill>
                  <a:gsLst>
                    <a:gs pos="0">
                      <a:schemeClr val="tx1"/>
                    </a:gs>
                    <a:gs pos="100000">
                      <a:schemeClr val="tx1"/>
                    </a:gs>
                  </a:gsLst>
                  <a:lin ang="5400000" scaled="1"/>
                </a:gradFill>
                <a:effectLst/>
                <a:latin typeface="72 Brand" panose="020B0504030603020204" pitchFamily="34" charset="0"/>
                <a:ea typeface="+mn-ea"/>
                <a:cs typeface="72 Bold" panose="020B0803030000000003" pitchFamily="34" charset="0"/>
              </a:defRPr>
            </a:lvl1pPr>
          </a:lstStyle>
          <a:p>
            <a:r>
              <a:rPr lang="en-US"/>
              <a:t>Click to edit Master title style</a:t>
            </a:r>
            <a:endParaRPr lang="en-US" dirty="0"/>
          </a:p>
        </p:txBody>
      </p:sp>
      <p:sp>
        <p:nvSpPr>
          <p:cNvPr id="5" name="Text Placeholder 4"/>
          <p:cNvSpPr>
            <a:spLocks noGrp="1"/>
          </p:cNvSpPr>
          <p:nvPr>
            <p:ph type="body" sz="quarter" idx="12"/>
          </p:nvPr>
        </p:nvSpPr>
        <p:spPr>
          <a:xfrm>
            <a:off x="585368" y="3977319"/>
            <a:ext cx="9146382" cy="338554"/>
          </a:xfrm>
          <a:noFill/>
        </p:spPr>
        <p:txBody>
          <a:bodyPr/>
          <a:lstStyle>
            <a:lvl1pPr marL="0" indent="0">
              <a:spcBef>
                <a:spcPts val="0"/>
              </a:spcBef>
              <a:spcAft>
                <a:spcPts val="0"/>
              </a:spcAft>
              <a:buFont typeface="Arial" panose="020B0604020202020204" pitchFamily="34" charset="0"/>
              <a:buNone/>
              <a:defRPr sz="2199" b="0" i="0" spc="0" baseline="0">
                <a:solidFill>
                  <a:schemeClr val="tx1"/>
                </a:solidFill>
                <a:latin typeface="72 Brand" panose="020B0504030603020204" pitchFamily="34" charset="0"/>
                <a:cs typeface="72" panose="020B0503030000000003" pitchFamily="34" charset="0"/>
              </a:defRPr>
            </a:lvl1pPr>
          </a:lstStyle>
          <a:p>
            <a:pPr lvl="0"/>
            <a:r>
              <a:rPr lang="en-US" dirty="0"/>
              <a:t>Click to edit Master text styles</a:t>
            </a:r>
          </a:p>
        </p:txBody>
      </p:sp>
    </p:spTree>
    <p:extLst>
      <p:ext uri="{BB962C8B-B14F-4D97-AF65-F5344CB8AC3E}">
        <p14:creationId xmlns:p14="http://schemas.microsoft.com/office/powerpoint/2010/main" val="408104369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p:nvPr>
        </p:nvSpPr>
        <p:spPr>
          <a:xfrm>
            <a:off x="585368" y="3033223"/>
            <a:ext cx="9146382" cy="498598"/>
          </a:xfrm>
          <a:noFill/>
        </p:spPr>
        <p:txBody>
          <a:bodyPr anchor="b" anchorCtr="0"/>
          <a:lstStyle>
            <a:lvl1pPr algn="l" defTabSz="932462" rtl="0" eaLnBrk="1" latinLnBrk="0" hangingPunct="1">
              <a:lnSpc>
                <a:spcPct val="90000"/>
              </a:lnSpc>
              <a:spcBef>
                <a:spcPct val="0"/>
              </a:spcBef>
              <a:buNone/>
              <a:defRPr lang="en-US" sz="3599" b="1" kern="1200" cap="none" spc="-50" baseline="0" dirty="0">
                <a:ln w="3175">
                  <a:noFill/>
                </a:ln>
                <a:solidFill>
                  <a:schemeClr val="tx1"/>
                </a:solidFill>
                <a:effectLst/>
                <a:latin typeface="72 Brand" panose="020B0504030603020204" pitchFamily="34" charset="0"/>
                <a:ea typeface="+mn-ea"/>
                <a:cs typeface="72 Bold" panose="020B0803030000000003" pitchFamily="34" charset="0"/>
              </a:defRPr>
            </a:lvl1pPr>
          </a:lstStyle>
          <a:p>
            <a:r>
              <a:rPr lang="en-US"/>
              <a:t>Click to edit Master title style</a:t>
            </a:r>
            <a:endParaRPr lang="en-US" dirty="0"/>
          </a:p>
        </p:txBody>
      </p:sp>
      <p:sp>
        <p:nvSpPr>
          <p:cNvPr id="5" name="Text Placeholder 4"/>
          <p:cNvSpPr>
            <a:spLocks noGrp="1"/>
          </p:cNvSpPr>
          <p:nvPr>
            <p:ph type="body" sz="quarter" idx="12"/>
          </p:nvPr>
        </p:nvSpPr>
        <p:spPr>
          <a:xfrm>
            <a:off x="585368" y="3977319"/>
            <a:ext cx="9146382" cy="338554"/>
          </a:xfrm>
          <a:noFill/>
        </p:spPr>
        <p:txBody>
          <a:bodyPr/>
          <a:lstStyle>
            <a:lvl1pPr marL="0" indent="0">
              <a:spcBef>
                <a:spcPts val="0"/>
              </a:spcBef>
              <a:spcAft>
                <a:spcPts val="0"/>
              </a:spcAft>
              <a:buFont typeface="Arial" panose="020B0604020202020204" pitchFamily="34" charset="0"/>
              <a:buNone/>
              <a:defRPr sz="2199" b="0" i="0" spc="0" baseline="0">
                <a:solidFill>
                  <a:schemeClr val="tx1"/>
                </a:solidFill>
                <a:latin typeface="72 Brand" panose="020B0504030603020204" pitchFamily="34" charset="0"/>
                <a:cs typeface="72" panose="020B0503030000000003" pitchFamily="34" charset="0"/>
              </a:defRPr>
            </a:lvl1pPr>
          </a:lstStyle>
          <a:p>
            <a:pPr lvl="0"/>
            <a:r>
              <a:rPr lang="en-US" dirty="0"/>
              <a:t>Click to edit Master text styles</a:t>
            </a:r>
          </a:p>
        </p:txBody>
      </p:sp>
    </p:spTree>
    <p:extLst>
      <p:ext uri="{BB962C8B-B14F-4D97-AF65-F5344CB8AC3E}">
        <p14:creationId xmlns:p14="http://schemas.microsoft.com/office/powerpoint/2010/main" val="394065020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368" y="3035808"/>
            <a:ext cx="9146382" cy="498598"/>
          </a:xfrm>
          <a:noFill/>
        </p:spPr>
        <p:txBody>
          <a:bodyPr anchor="b" anchorCtr="0"/>
          <a:lstStyle>
            <a:lvl1pPr algn="l" defTabSz="932462" rtl="0" eaLnBrk="1" latinLnBrk="0" hangingPunct="1">
              <a:lnSpc>
                <a:spcPct val="90000"/>
              </a:lnSpc>
              <a:spcBef>
                <a:spcPct val="0"/>
              </a:spcBef>
              <a:buNone/>
              <a:defRPr lang="en-US" sz="3599" b="1" kern="1200" cap="none" spc="-50" baseline="0" dirty="0">
                <a:ln w="3175">
                  <a:noFill/>
                </a:ln>
                <a:gradFill>
                  <a:gsLst>
                    <a:gs pos="0">
                      <a:schemeClr val="tx1"/>
                    </a:gs>
                    <a:gs pos="100000">
                      <a:schemeClr val="tx1"/>
                    </a:gs>
                  </a:gsLst>
                  <a:lin ang="5400000" scaled="1"/>
                </a:gradFill>
                <a:effectLst/>
                <a:latin typeface="72 Brand" panose="020B0504030603020204" pitchFamily="34" charset="0"/>
                <a:ea typeface="+mn-ea"/>
                <a:cs typeface="72 Bold" panose="020B08030300000000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5045456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p:nvPr>
        </p:nvSpPr>
        <p:spPr>
          <a:xfrm>
            <a:off x="585368" y="3035808"/>
            <a:ext cx="9146382" cy="498598"/>
          </a:xfrm>
          <a:noFill/>
        </p:spPr>
        <p:txBody>
          <a:bodyPr anchor="b" anchorCtr="0"/>
          <a:lstStyle>
            <a:lvl1pPr algn="l" defTabSz="932462" rtl="0" eaLnBrk="1" latinLnBrk="0" hangingPunct="1">
              <a:lnSpc>
                <a:spcPct val="90000"/>
              </a:lnSpc>
              <a:spcBef>
                <a:spcPct val="0"/>
              </a:spcBef>
              <a:buNone/>
              <a:defRPr lang="en-US" sz="3599" b="1" kern="1200" cap="none" spc="-50" baseline="0" dirty="0">
                <a:ln w="3175">
                  <a:noFill/>
                </a:ln>
                <a:solidFill>
                  <a:schemeClr val="tx1"/>
                </a:solidFill>
                <a:effectLst/>
                <a:latin typeface="72 Brand" panose="020B0504030603020204" pitchFamily="34" charset="0"/>
                <a:ea typeface="+mn-ea"/>
                <a:cs typeface="72 Bold" panose="020B08030300000000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3816858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12892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9334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4" descr="This layout should only be used for developer code. The font used is a monospace font which is ideal for showing code."/>
          <p:cNvSpPr>
            <a:spLocks noGrp="1"/>
          </p:cNvSpPr>
          <p:nvPr>
            <p:ph type="body" sz="quarter" idx="10"/>
          </p:nvPr>
        </p:nvSpPr>
        <p:spPr>
          <a:xfrm>
            <a:off x="588417" y="1436690"/>
            <a:ext cx="11021390" cy="1908215"/>
          </a:xfrm>
        </p:spPr>
        <p:txBody>
          <a:bodyPr/>
          <a:lstStyle>
            <a:lvl1pPr marL="0" indent="0">
              <a:buNone/>
              <a:defRPr sz="2799">
                <a:solidFill>
                  <a:schemeClr val="tx1"/>
                </a:solidFill>
                <a:latin typeface="Consolas" panose="020B0609020204030204" pitchFamily="49" charset="0"/>
                <a:cs typeface="Consolas" panose="020B0609020204030204" pitchFamily="49" charset="0"/>
              </a:defRPr>
            </a:lvl1pPr>
            <a:lvl2pPr marL="346449" indent="0">
              <a:buNone/>
              <a:defRPr sz="2399">
                <a:solidFill>
                  <a:schemeClr val="tx1"/>
                </a:solidFill>
                <a:latin typeface="Consolas" panose="020B0609020204030204" pitchFamily="49" charset="0"/>
                <a:cs typeface="Consolas" panose="020B0609020204030204" pitchFamily="49" charset="0"/>
              </a:defRPr>
            </a:lvl2pPr>
            <a:lvl3pPr marL="584432" indent="0">
              <a:buNone/>
              <a:defRPr sz="1999">
                <a:solidFill>
                  <a:schemeClr val="tx1"/>
                </a:solidFill>
                <a:latin typeface="Consolas" panose="020B0609020204030204" pitchFamily="49" charset="0"/>
                <a:cs typeface="Consolas" panose="020B0609020204030204" pitchFamily="49" charset="0"/>
              </a:defRPr>
            </a:lvl3pPr>
            <a:lvl4pPr marL="814319" indent="0">
              <a:buNone/>
              <a:defRPr sz="1799">
                <a:solidFill>
                  <a:schemeClr val="tx1"/>
                </a:solidFill>
                <a:latin typeface="Consolas" panose="020B0609020204030204" pitchFamily="49" charset="0"/>
                <a:cs typeface="Consolas" panose="020B0609020204030204" pitchFamily="49" charset="0"/>
              </a:defRPr>
            </a:lvl4pPr>
            <a:lvl5pPr marL="1050682" indent="0">
              <a:buNone/>
              <a:defRPr sz="1799">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74764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7" name="Contact information">
            <a:extLst>
              <a:ext uri="{FF2B5EF4-FFF2-40B4-BE49-F238E27FC236}">
                <a16:creationId xmlns:a16="http://schemas.microsoft.com/office/drawing/2014/main" id="{7113F415-65C4-4ED8-81EB-71635591D424}"/>
              </a:ext>
            </a:extLst>
          </p:cNvPr>
          <p:cNvSpPr>
            <a:spLocks noGrp="1"/>
          </p:cNvSpPr>
          <p:nvPr>
            <p:ph type="body" sz="quarter" idx="10" hasCustomPrompt="1"/>
          </p:nvPr>
        </p:nvSpPr>
        <p:spPr>
          <a:xfrm>
            <a:off x="584352" y="2905487"/>
            <a:ext cx="5514824" cy="2501010"/>
          </a:xfrm>
        </p:spPr>
        <p:txBody>
          <a:bodyPr anchor="t" anchorCtr="0">
            <a:noAutofit/>
          </a:bodyPr>
          <a:lstStyle>
            <a:lvl1pPr marL="0" indent="0">
              <a:spcBef>
                <a:spcPts val="0"/>
              </a:spcBef>
              <a:spcAft>
                <a:spcPts val="1200"/>
              </a:spcAft>
              <a:buNone/>
              <a:defRPr sz="1600" b="1">
                <a:gradFill>
                  <a:gsLst>
                    <a:gs pos="0">
                      <a:schemeClr val="tx1"/>
                    </a:gs>
                    <a:gs pos="100000">
                      <a:schemeClr val="tx1"/>
                    </a:gs>
                  </a:gsLst>
                  <a:lin ang="5400000" scaled="1"/>
                </a:gradFill>
                <a:latin typeface="72 Brand" panose="020B0504030603020204" pitchFamily="34" charset="0"/>
                <a:cs typeface="72 Bold" panose="020B0803030000000003" pitchFamily="34" charset="0"/>
              </a:defRPr>
            </a:lvl1pPr>
            <a:lvl2pPr marL="0" indent="0">
              <a:spcBef>
                <a:spcPts val="0"/>
              </a:spcBef>
              <a:buNone/>
              <a:defRPr sz="1600" b="0" i="0">
                <a:gradFill>
                  <a:gsLst>
                    <a:gs pos="0">
                      <a:schemeClr val="tx1"/>
                    </a:gs>
                    <a:gs pos="100000">
                      <a:schemeClr val="tx1"/>
                    </a:gs>
                  </a:gsLst>
                  <a:lin ang="5400000" scaled="1"/>
                </a:gradFill>
                <a:latin typeface="72 Brand" panose="020B0504030603020204" pitchFamily="34" charset="0"/>
              </a:defRPr>
            </a:lvl2pPr>
          </a:lstStyle>
          <a:p>
            <a:r>
              <a:rPr lang="en-US" dirty="0"/>
              <a:t>Contact information:</a:t>
            </a:r>
          </a:p>
          <a:p>
            <a:pPr lvl="1"/>
            <a:r>
              <a:rPr lang="en-US" dirty="0"/>
              <a:t>First name Last name</a:t>
            </a:r>
          </a:p>
          <a:p>
            <a:pPr lvl="1"/>
            <a:r>
              <a:rPr lang="en-US" dirty="0"/>
              <a:t>Title</a:t>
            </a:r>
          </a:p>
          <a:p>
            <a:pPr lvl="1"/>
            <a:r>
              <a:rPr lang="en-US" dirty="0"/>
              <a:t>LinkedIn name</a:t>
            </a:r>
          </a:p>
          <a:p>
            <a:pPr lvl="1"/>
            <a:r>
              <a:rPr lang="en-US" dirty="0"/>
              <a:t>Twitter handle</a:t>
            </a:r>
          </a:p>
        </p:txBody>
      </p:sp>
      <p:sp>
        <p:nvSpPr>
          <p:cNvPr id="8" name="Thank you">
            <a:extLst>
              <a:ext uri="{FF2B5EF4-FFF2-40B4-BE49-F238E27FC236}">
                <a16:creationId xmlns:a16="http://schemas.microsoft.com/office/drawing/2014/main" id="{72621CA0-04F6-4A2B-9513-294768346988}"/>
              </a:ext>
            </a:extLst>
          </p:cNvPr>
          <p:cNvSpPr>
            <a:spLocks noGrp="1"/>
          </p:cNvSpPr>
          <p:nvPr>
            <p:ph type="ctrTitle" hasCustomPrompt="1"/>
          </p:nvPr>
        </p:nvSpPr>
        <p:spPr bwMode="gray">
          <a:xfrm>
            <a:off x="584352" y="1765299"/>
            <a:ext cx="5514824" cy="631660"/>
          </a:xfrm>
        </p:spPr>
        <p:txBody>
          <a:bodyPr anchor="t" anchorCtr="0">
            <a:noAutofit/>
          </a:bodyPr>
          <a:lstStyle>
            <a:lvl1pPr>
              <a:defRPr sz="3599">
                <a:gradFill>
                  <a:gsLst>
                    <a:gs pos="0">
                      <a:schemeClr val="tx1"/>
                    </a:gs>
                    <a:gs pos="100000">
                      <a:schemeClr val="tx1"/>
                    </a:gs>
                  </a:gsLst>
                  <a:lin ang="5400000" scaled="1"/>
                </a:gradFill>
                <a:latin typeface="72 Brand" panose="020B0504030603020204" pitchFamily="34" charset="0"/>
                <a:cs typeface="72 Bold" panose="020B0803030000000003" pitchFamily="34" charset="0"/>
              </a:defRPr>
            </a:lvl1pPr>
          </a:lstStyle>
          <a:p>
            <a:r>
              <a:rPr lang="en-US" dirty="0"/>
              <a:t>Thank you.</a:t>
            </a:r>
            <a:endParaRPr lang="de-DE" dirty="0"/>
          </a:p>
        </p:txBody>
      </p:sp>
      <p:pic>
        <p:nvPicPr>
          <p:cNvPr id="10" name="Graphic 9">
            <a:extLst>
              <a:ext uri="{FF2B5EF4-FFF2-40B4-BE49-F238E27FC236}">
                <a16:creationId xmlns:a16="http://schemas.microsoft.com/office/drawing/2014/main" id="{756BF64F-D8F7-49F6-8ED0-542D942CDC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353" y="5925113"/>
            <a:ext cx="718351" cy="343470"/>
          </a:xfrm>
          <a:prstGeom prst="rect">
            <a:avLst/>
          </a:prstGeom>
        </p:spPr>
      </p:pic>
      <p:sp>
        <p:nvSpPr>
          <p:cNvPr id="6" name="Copyright Placeholder" descr="{&quot;templafy&quot;:{&quot;id&quot;:&quot;ba9fff8e-a26f-4604-9418-39eec7243848&quot;}}">
            <a:extLst>
              <a:ext uri="{FF2B5EF4-FFF2-40B4-BE49-F238E27FC236}">
                <a16:creationId xmlns:a16="http://schemas.microsoft.com/office/drawing/2014/main" id="{2104F1F6-DC9C-4268-A890-004FD02FCB52}"/>
              </a:ext>
            </a:extLst>
          </p:cNvPr>
          <p:cNvSpPr txBox="1">
            <a:spLocks/>
          </p:cNvSpPr>
          <p:nvPr userDrawn="1"/>
        </p:nvSpPr>
        <p:spPr>
          <a:xfrm>
            <a:off x="585020" y="6536751"/>
            <a:ext cx="10158244" cy="138498"/>
          </a:xfrm>
          <a:prstGeom prst="rect">
            <a:avLst/>
          </a:prstGeom>
          <a:solidFill>
            <a:schemeClr val="bg1"/>
          </a:solidFill>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231" rtl="0" eaLnBrk="1" fontAlgn="base" latinLnBrk="0" hangingPunct="1">
              <a:lnSpc>
                <a:spcPct val="100000"/>
              </a:lnSpc>
              <a:spcBef>
                <a:spcPts val="1799"/>
              </a:spcBef>
              <a:spcAft>
                <a:spcPct val="0"/>
              </a:spcAft>
              <a:buClr>
                <a:srgbClr val="0070F2"/>
              </a:buClr>
              <a:buSzPct val="80000"/>
              <a:buFont typeface="Arial" panose="020B0604020202020204" pitchFamily="34" charset="0"/>
              <a:buNone/>
              <a:tabLst/>
              <a:defRPr/>
            </a:pPr>
            <a:r>
              <a:rPr kumimoji="0" lang="en-US" sz="600" b="0" i="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rPr>
              <a:t>© 2024 SAP SE or an SAP affiliate company. All rights reserved. See Legal Notice on www.sap.com/legal-notice for use terms, disclaimers, disclosures, or restrictions related to SAP Materials for general audiences.</a:t>
            </a:r>
          </a:p>
        </p:txBody>
      </p:sp>
    </p:spTree>
    <p:extLst>
      <p:ext uri="{BB962C8B-B14F-4D97-AF65-F5344CB8AC3E}">
        <p14:creationId xmlns:p14="http://schemas.microsoft.com/office/powerpoint/2010/main" val="398181434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lue cover, anvil and image">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250636174" name="LogoWhite-Dynamic" descr="{&quot;templafy&quot;:{&quot;id&quot;:&quot;7325e523-2a83-4753-aabd-0679fe8fc6ad&quot;}}"/>
          <p:cNvPicPr>
            <a:picLocks noChangeAspect="1"/>
          </p:cNvPicPr>
          <p:nvPr/>
        </p:nvPicPr>
        <p:blipFill>
          <a:blip r:embed="rId7"/>
          <a:stretch>
            <a:fillRect/>
          </a:stretch>
        </p:blipFill>
        <p:spPr>
          <a:xfrm>
            <a:off x="288006" y="360000"/>
            <a:ext cx="1303866" cy="360000"/>
          </a:xfrm>
          <a:prstGeom prst="rect">
            <a:avLst/>
          </a:prstGeom>
        </p:spPr>
      </p:pic>
      <p:sp>
        <p:nvSpPr>
          <p:cNvPr id="3" name="Classification-Dynamic" descr="{&quot;templafy&quot;:{&quot;id&quot;:&quot;bf0683fb-051b-4048-89fc-b5b017e5d872&quot;}}">
            <a:extLst>
              <a:ext uri="{FF2B5EF4-FFF2-40B4-BE49-F238E27FC236}">
                <a16:creationId xmlns:a16="http://schemas.microsoft.com/office/drawing/2014/main" id="{A6D6797F-FF5B-BE1A-D940-2289CF2968F7}"/>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474570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i="0">
                <a:solidFill>
                  <a:schemeClr val="tx1"/>
                </a:solidFill>
                <a:latin typeface="72 Brand" panose="020B0504030603020204" pitchFamily="34" charset="0"/>
                <a:ea typeface="72 Brand" panose="020B0504030603020204" pitchFamily="34" charset="0"/>
                <a:cs typeface="72" panose="020B0503030000000003" pitchFamily="34" charset="0"/>
              </a:defRPr>
            </a:lvl1pPr>
          </a:lstStyle>
          <a:p>
            <a:r>
              <a:rPr lang="en-US" dirty="0"/>
              <a:t>Click to edit Master title style</a:t>
            </a:r>
          </a:p>
        </p:txBody>
      </p:sp>
      <p:sp>
        <p:nvSpPr>
          <p:cNvPr id="5" name="Text Placeholder 4"/>
          <p:cNvSpPr>
            <a:spLocks noGrp="1"/>
          </p:cNvSpPr>
          <p:nvPr>
            <p:ph type="body" sz="quarter" idx="12"/>
          </p:nvPr>
        </p:nvSpPr>
        <p:spPr bwMode="white">
          <a:xfrm>
            <a:off x="584353" y="1436690"/>
            <a:ext cx="11021708" cy="2215991"/>
          </a:xfrm>
        </p:spPr>
        <p:txBody>
          <a:bodyPr/>
          <a:lstStyle>
            <a:lvl1pPr>
              <a:defRPr sz="3599" b="0" i="0">
                <a:latin typeface="72 Brand" panose="020B0504030603020204" pitchFamily="34" charset="0"/>
                <a:cs typeface="72" panose="020B0503030000000003" pitchFamily="34" charset="0"/>
              </a:defRPr>
            </a:lvl1pPr>
            <a:lvl2pPr>
              <a:defRPr sz="2799" b="0" i="0">
                <a:latin typeface="72 Brand" panose="020B0504030603020204" pitchFamily="34" charset="0"/>
                <a:cs typeface="72" panose="020B0503030000000003" pitchFamily="34" charset="0"/>
              </a:defRPr>
            </a:lvl2pPr>
            <a:lvl3pPr>
              <a:defRPr sz="2399" b="0" i="0">
                <a:latin typeface="72 Brand" panose="020B0504030603020204" pitchFamily="34" charset="0"/>
                <a:cs typeface="72" panose="020B0503030000000003" pitchFamily="34" charset="0"/>
              </a:defRPr>
            </a:lvl3pPr>
            <a:lvl4pPr>
              <a:defRPr sz="1999" b="0" i="0">
                <a:latin typeface="72 Brand" panose="020B0504030603020204" pitchFamily="34" charset="0"/>
                <a:cs typeface="72" panose="020B0503030000000003" pitchFamily="34" charset="0"/>
              </a:defRPr>
            </a:lvl4pPr>
            <a:lvl5pPr>
              <a:defRPr sz="1799" b="0" i="0">
                <a:latin typeface="72 Brand" panose="020B0504030603020204" pitchFamily="34" charset="0"/>
                <a:cs typeface="72" panose="020B05030300000000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Next slide"/>
          <p:cNvSpPr>
            <a:spLocks noGrp="1"/>
          </p:cNvSpPr>
          <p:nvPr>
            <p:ph type="body" sz="quarter" idx="11"/>
          </p:nvPr>
        </p:nvSpPr>
        <p:spPr>
          <a:xfrm>
            <a:off x="1" y="6269040"/>
            <a:ext cx="12195176" cy="588963"/>
          </a:xfrm>
          <a:prstGeom prst="rect">
            <a:avLst/>
          </a:prstGeom>
          <a:solidFill>
            <a:srgbClr val="FFFF99"/>
          </a:solidFill>
        </p:spPr>
        <p:txBody>
          <a:bodyPr lIns="155457" tIns="77729" rIns="155457" bIns="45720" anchor="b">
            <a:noAutofit/>
          </a:bodyPr>
          <a:lstStyle>
            <a:lvl1pPr algn="r">
              <a:buFont typeface="Arial" pitchFamily="34" charset="0"/>
              <a:buNone/>
              <a:defRPr sz="3699" b="0" i="0" spc="-51" baseline="0">
                <a:solidFill>
                  <a:srgbClr val="000000"/>
                </a:solidFill>
                <a:effectLst/>
                <a:latin typeface="72 Brand" panose="020B0504030603020204" pitchFamily="34" charset="0"/>
                <a:ea typeface="72 Brand" panose="020B0504030603020204" pitchFamily="34" charset="0"/>
                <a:cs typeface="72" panose="020B0503030000000003" pitchFamily="34" charset="0"/>
              </a:defRPr>
            </a:lvl1pPr>
          </a:lstStyle>
          <a:p>
            <a:pPr lvl="0"/>
            <a:r>
              <a:rPr lang="en-US" dirty="0"/>
              <a:t>Click to edit Master text styles</a:t>
            </a:r>
          </a:p>
        </p:txBody>
      </p:sp>
    </p:spTree>
    <p:extLst>
      <p:ext uri="{BB962C8B-B14F-4D97-AF65-F5344CB8AC3E}">
        <p14:creationId xmlns:p14="http://schemas.microsoft.com/office/powerpoint/2010/main" val="39477024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1271884541" name="LogoBlue-Dynamic" descr="{&quot;templafy&quot;:{&quot;id&quot;:&quot;e1ff4155-3db1-4bbb-85a7-437eca614c8d&quot;}}"/>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6" name="Classification-Dynamic" descr="{&quot;templafy&quot;:{&quot;id&quot;:&quot;1400d254-c5b0-49a9-bbba-c97223cc9af9&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3601635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379869855" name="LogoWhite-Dynamic" descr="{&quot;templafy&quot;:{&quot;id&quot;:&quot;f311321f-6dec-468e-bf1d-41970cf5b78d&quot;}}"/>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7" name="Classification-Dynamic" descr="{&quot;templafy&quot;:{&quot;id&quot;:&quot;34991d23-440a-47c2-bb45-be4011253002&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041776561"/>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chemeClr val="bg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0" y="0"/>
            <a:ext cx="7226300" cy="6858000"/>
          </a:xfrm>
          <a:prstGeom prst="rect">
            <a:avLst/>
          </a:prstGeom>
          <a:solidFill>
            <a:srgbClr val="002A86"/>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482996304" name="LogoWhite-Dynamic" descr="{&quot;templafy&quot;:{&quot;id&quot;:&quot;a0444597-b454-4b66-be2a-62ce43b21692&quot;}}"/>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Tree>
    <p:extLst>
      <p:ext uri="{BB962C8B-B14F-4D97-AF65-F5344CB8AC3E}">
        <p14:creationId xmlns:p14="http://schemas.microsoft.com/office/powerpoint/2010/main" val="2897710109"/>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aa57b900-42ee-45e2-901d-a9c467b9898a&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pic>
        <p:nvPicPr>
          <p:cNvPr id="866333957" name="LogoBlack-Dynamic" descr="{&quot;templafy&quot;:{&quot;id&quot;:&quot;690c104f-7e65-48cd-94b6-5b4d27d0d6fb&quot;}}"/>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Tree>
    <p:extLst>
      <p:ext uri="{BB962C8B-B14F-4D97-AF65-F5344CB8AC3E}">
        <p14:creationId xmlns:p14="http://schemas.microsoft.com/office/powerpoint/2010/main" val="541624516"/>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dirty="0"/>
              <a:t>Title Goes Here</a:t>
            </a:r>
            <a:br>
              <a:rPr lang="en-US" dirty="0"/>
            </a:br>
            <a:r>
              <a:rPr lang="en-US" dirty="0"/>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1675361044" name="LogoBlue-Dynamic" descr="{&quot;templafy&quot;:{&quot;id&quot;:&quot;9dd02216-58b9-48cc-95b4-a4fb4fb97416&quot;}}"/>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8006" y="6218600"/>
            <a:ext cx="727192" cy="360000"/>
          </a:xfrm>
          <a:prstGeom prst="rect">
            <a:avLst/>
          </a:prstGeom>
        </p:spPr>
      </p:pic>
      <p:sp>
        <p:nvSpPr>
          <p:cNvPr id="9" name="Classification-Dynamic" descr="{&quot;templafy&quot;:{&quot;id&quot;:&quot;17904262-8e98-4143-ba28-5ffff2b9dc57&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34875532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35658676" name="LogoBlue-Dynamic" descr="{&quot;templafy&quot;:{&quot;id&quot;:&quot;24dda641-0340-42fc-b199-54e3bbe1e6c5&quot;}}"/>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11" name="Classification-Dynamic" descr="{&quot;templafy&quot;:{&quot;id&quot;:&quot;99d85a1f-5caa-4f35-b7df-eb9703c96eda&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9055598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B8629-1B70-61B2-F7CD-B004D43D40E3}"/>
              </a:ext>
            </a:extLst>
          </p:cNvPr>
          <p:cNvSpPr/>
          <p:nvPr userDrawn="1"/>
        </p:nvSpPr>
        <p:spPr bwMode="gray">
          <a:xfrm>
            <a:off x="4986111" y="0"/>
            <a:ext cx="7209063" cy="6858000"/>
          </a:xfrm>
          <a:prstGeom prst="rect">
            <a:avLst/>
          </a:prstGeom>
          <a:solidFill>
            <a:srgbClr val="448FF7"/>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44A0A9D8-5289-5C60-20AC-A6464948A094}"/>
              </a:ext>
            </a:extLst>
          </p:cNvPr>
          <p:cNvSpPr/>
          <p:nvPr userDrawn="1"/>
        </p:nvSpPr>
        <p:spPr bwMode="gray">
          <a:xfrm>
            <a:off x="0" y="0"/>
            <a:ext cx="4986112" cy="6858000"/>
          </a:xfrm>
          <a:prstGeom prst="rect">
            <a:avLst/>
          </a:prstGeom>
          <a:solidFill>
            <a:srgbClr val="00144A"/>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990423110" name="LogoBlack-Dynamic" descr="{&quot;templafy&quot;:{&quot;id&quot;:&quot;787d00a1-4cac-4b81-b637-a99274574ec4&quot;}}"/>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pic>
        <p:nvPicPr>
          <p:cNvPr id="5" name="Picture 4">
            <a:extLst>
              <a:ext uri="{FF2B5EF4-FFF2-40B4-BE49-F238E27FC236}">
                <a16:creationId xmlns:a16="http://schemas.microsoft.com/office/drawing/2014/main" id="{4BEA9E6F-D3FC-92D1-4FC8-65B5A5FF738A}"/>
              </a:ext>
            </a:extLst>
          </p:cNvPr>
          <p:cNvPicPr>
            <a:picLocks noChangeAspect="1"/>
          </p:cNvPicPr>
          <p:nvPr userDrawn="1"/>
        </p:nvPicPr>
        <p:blipFill>
          <a:blip r:embed="rId3"/>
          <a:stretch>
            <a:fillRect/>
          </a:stretch>
        </p:blipFill>
        <p:spPr>
          <a:xfrm>
            <a:off x="6097587" y="1643449"/>
            <a:ext cx="5577422" cy="2774837"/>
          </a:xfrm>
          <a:prstGeom prst="rect">
            <a:avLst/>
          </a:prstGeom>
        </p:spPr>
      </p:pic>
      <p:pic>
        <p:nvPicPr>
          <p:cNvPr id="18" name="Picture 17">
            <a:extLst>
              <a:ext uri="{FF2B5EF4-FFF2-40B4-BE49-F238E27FC236}">
                <a16:creationId xmlns:a16="http://schemas.microsoft.com/office/drawing/2014/main" id="{9C175706-618F-316C-100D-3F4A1A4528A6}"/>
              </a:ext>
            </a:extLst>
          </p:cNvPr>
          <p:cNvPicPr>
            <a:picLocks noChangeAspect="1"/>
          </p:cNvPicPr>
          <p:nvPr userDrawn="1"/>
        </p:nvPicPr>
        <p:blipFill>
          <a:blip r:embed="rId4"/>
          <a:stretch>
            <a:fillRect/>
          </a:stretch>
        </p:blipFill>
        <p:spPr>
          <a:xfrm>
            <a:off x="6415836" y="234778"/>
            <a:ext cx="4940924" cy="6623222"/>
          </a:xfrm>
          <a:prstGeom prst="rect">
            <a:avLst/>
          </a:prstGeom>
        </p:spPr>
      </p:pic>
    </p:spTree>
    <p:extLst>
      <p:ext uri="{BB962C8B-B14F-4D97-AF65-F5344CB8AC3E}">
        <p14:creationId xmlns:p14="http://schemas.microsoft.com/office/powerpoint/2010/main" val="2617506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135688672" name="LogoWhite-Dynamic" descr="{&quot;templafy&quot;:{&quot;id&quot;:&quot;468cc11e-ebc9-42f4-be65-89cdfb44a347&quot;}}"/>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b798b046-f929-4909-a836-5f798d360ff5&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36425590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533261409" name="LogoBlack-Dynamic" descr="{&quot;templafy&quot;:{&quot;id&quot;:&quot;782e938b-415a-44f4-8cb8-5e36a066287a&quot;}}"/>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5343c1ce-9339-4eea-a569-6763265abadc&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40182908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dirty="0">
              <a:latin typeface="72 Brand" panose="020B0504030603020204" pitchFamily="34" charset="0"/>
            </a:endParaRPr>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dirty="0">
              <a:latin typeface="72 Brand" panose="020B0504030603020204" pitchFamily="34" charset="0"/>
            </a:endParaRPr>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846333109" name="LogoWhite-Dynamic" descr="{&quot;templafy&quot;:{&quot;id&quot;:&quot;b38740d8-7a19-4764-9794-dfd9caf1a520&quot;}}"/>
          <p:cNvPicPr>
            <a:picLocks noChangeAspect="1"/>
          </p:cNvPicPr>
          <p:nvPr/>
        </p:nvPicPr>
        <p:blipFill>
          <a:blip r:embed="rId2"/>
          <a:stretch>
            <a:fillRect/>
          </a:stretch>
        </p:blipFill>
        <p:spPr>
          <a:xfrm>
            <a:off x="288006" y="360000"/>
            <a:ext cx="1303866" cy="360000"/>
          </a:xfrm>
          <a:prstGeom prst="rect">
            <a:avLst/>
          </a:prstGeom>
        </p:spPr>
      </p:pic>
      <p:sp>
        <p:nvSpPr>
          <p:cNvPr id="5" name="Classification-Dynamic" descr="{&quot;templafy&quot;:{&quot;id&quot;:&quot;41c824a2-fd4e-4915-a55e-b34f1f80b11b&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979749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53866429" name="LogoBlue-Dynamic" descr="{&quot;templafy&quot;:{&quot;id&quot;:&quot;2adb6e73-401a-40c8-920f-314d5e045a9a&quot;}}"/>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19fd4b9e-aabf-4332-9e0c-96b627a7d3e6&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017222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462713959" name="LogoWhite-Dynamic" descr="{&quot;templafy&quot;:{&quot;id&quot;:&quot;ae30ed49-76db-405c-8e79-7aba1a001200&quot;}}"/>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5" name="Classification-Dynamic" descr="{&quot;templafy&quot;:{&quot;id&quot;:&quot;c0ba914e-4f09-45b0-9f6c-35c8b490f42b&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69760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dirty="0"/>
              <a:t>Agenda</a:t>
            </a:r>
          </a:p>
        </p:txBody>
      </p:sp>
    </p:spTree>
    <p:extLst>
      <p:ext uri="{BB962C8B-B14F-4D97-AF65-F5344CB8AC3E}">
        <p14:creationId xmlns:p14="http://schemas.microsoft.com/office/powerpoint/2010/main" val="2438873040"/>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2974685431"/>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11662523"/>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131106567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dirty="0"/>
              <a:t>Insert page title (sentence case)</a:t>
            </a:r>
            <a:endParaRPr lang="en-US" dirty="0"/>
          </a:p>
        </p:txBody>
      </p:sp>
    </p:spTree>
    <p:extLst>
      <p:ext uri="{BB962C8B-B14F-4D97-AF65-F5344CB8AC3E}">
        <p14:creationId xmlns:p14="http://schemas.microsoft.com/office/powerpoint/2010/main" val="3670994867"/>
      </p:ext>
    </p:extLst>
  </p:cSld>
  <p:clrMapOvr>
    <a:masterClrMapping/>
  </p:clrMapOvr>
  <p:extLst>
    <p:ext uri="{DCECCB84-F9BA-43D5-87BE-67443E8EF086}">
      <p15:sldGuideLst xmlns:p15="http://schemas.microsoft.com/office/powerpoint/2012/main">
        <p15:guide id="1" pos="303">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guide id="6" pos="409" userDrawn="1">
          <p15:clr>
            <a:srgbClr val="FBAE40"/>
          </p15:clr>
        </p15:guide>
        <p15:guide id="7" orient="horz" pos="14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lvl1pPr>
              <a:defRPr/>
            </a:lvl1pPr>
          </a:lstStyle>
          <a:p>
            <a:pPr lvl="0"/>
            <a:r>
              <a:rPr lang="en-GB" dirty="0"/>
              <a:t>Start typing to add text without a bullet point. To add a bullet point, place the cursor at the start of this line and press tab.</a:t>
            </a:r>
            <a:endParaRPr lang="en-US" noProof="0"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dirty="0"/>
              <a:t>Insert page title (sentence case)</a:t>
            </a:r>
            <a:endParaRPr lang="en-US" dirty="0"/>
          </a:p>
        </p:txBody>
      </p:sp>
    </p:spTree>
    <p:extLst>
      <p:ext uri="{BB962C8B-B14F-4D97-AF65-F5344CB8AC3E}">
        <p14:creationId xmlns:p14="http://schemas.microsoft.com/office/powerpoint/2010/main" val="3551916950"/>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029478081"/>
      </p:ext>
    </p:extLst>
  </p:cSld>
  <p:clrMapOvr>
    <a:masterClrMapping/>
  </p:clrMapOvr>
  <p:extLst>
    <p:ext uri="{DCECCB84-F9BA-43D5-87BE-67443E8EF086}">
      <p15:sldGuideLst xmlns:p15="http://schemas.microsoft.com/office/powerpoint/2012/main">
        <p15:guide id="1" pos="317">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8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536806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39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dirty="0">
              <a:latin typeface="72 Brand" panose="020B0504030603020204" pitchFamily="34" charset="0"/>
            </a:endParaRPr>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dirty="0">
              <a:latin typeface="72 Brand" panose="020B0504030603020204" pitchFamily="34" charset="0"/>
            </a:endParaRPr>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174533508" name="LogoWhite-Dynamic" descr="{&quot;templafy&quot;:{&quot;id&quot;:&quot;b43bc156-b6b3-4747-a0f1-c8c8d2627f27&quot;}}"/>
          <p:cNvPicPr>
            <a:picLocks noChangeAspect="1"/>
          </p:cNvPicPr>
          <p:nvPr/>
        </p:nvPicPr>
        <p:blipFill>
          <a:blip r:embed="rId2"/>
          <a:stretch>
            <a:fillRect/>
          </a:stretch>
        </p:blipFill>
        <p:spPr>
          <a:xfrm>
            <a:off x="288006" y="360000"/>
            <a:ext cx="1303866" cy="360000"/>
          </a:xfrm>
          <a:prstGeom prst="rect">
            <a:avLst/>
          </a:prstGeom>
        </p:spPr>
      </p:pic>
      <p:sp>
        <p:nvSpPr>
          <p:cNvPr id="3" name="Classification-Dynamic" descr="{&quot;templafy&quot;:{&quot;id&quot;:&quot;728925b4-eeff-4b59-aab2-7df69f31a1d1&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4293282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4544357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5267068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81">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94447846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266950487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10504404"/>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8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0599981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234447094"/>
      </p:ext>
    </p:extLst>
  </p:cSld>
  <p:clrMapOvr>
    <a:masterClrMapping/>
  </p:clrMapOvr>
  <p:extLst>
    <p:ext uri="{DCECCB84-F9BA-43D5-87BE-67443E8EF086}">
      <p15:sldGuideLst xmlns:p15="http://schemas.microsoft.com/office/powerpoint/2012/main">
        <p15:guide id="1" pos="317">
          <p15:clr>
            <a:srgbClr val="FBAE40"/>
          </p15:clr>
        </p15:guide>
        <p15:guide id="2" orient="horz" pos="981">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31498189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981">
          <p15:clr>
            <a:srgbClr val="FBAE40"/>
          </p15:clr>
        </p15:guide>
        <p15:guide id="5" orient="horz" pos="3991">
          <p15:clr>
            <a:srgbClr val="FBAE40"/>
          </p15:clr>
        </p15:guide>
        <p15:guide id="6" pos="736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804231"/>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68c8689a-7a81-470c-8a82-d35a6ccb8b77&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mn-lt"/>
              </a:rPr>
              <a:t>© 2024 SAP SE or an SAP affiliate company. All rights reserved. See Legal Notice on </a:t>
            </a:r>
            <a:r>
              <a:rPr lang="en-US" sz="600" b="0" i="0" dirty="0" err="1">
                <a:latin typeface="+mn-lt"/>
              </a:rPr>
              <a:t>www.sap.com</a:t>
            </a:r>
            <a:r>
              <a:rPr lang="en-US" sz="600" b="0" i="0" dirty="0">
                <a:latin typeface="+mn-lt"/>
              </a:rPr>
              <a:t>/legal-notice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rPr lang="en-GB" dirty="0"/>
              <a:t>Thank you.</a:t>
            </a:r>
            <a:endParaRPr lang="en-US" dirty="0"/>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2718204581"/>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58">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dirty="0">
              <a:latin typeface="72 Brand" panose="020B0504030603020204" pitchFamily="34" charset="0"/>
            </a:endParaRPr>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dirty="0">
              <a:latin typeface="72 Brand" panose="020B0504030603020204" pitchFamily="34" charset="0"/>
            </a:endParaRPr>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78048307" name="LogoBlack-Dynamic" descr="{&quot;templafy&quot;:{&quot;id&quot;:&quot;b04848b5-63db-4469-8266-e1ed580cb9a8&quot;}}"/>
          <p:cNvPicPr>
            <a:picLocks noChangeAspect="1"/>
          </p:cNvPicPr>
          <p:nvPr/>
        </p:nvPicPr>
        <p:blipFill>
          <a:blip r:embed="rId2"/>
          <a:stretch>
            <a:fillRect/>
          </a:stretch>
        </p:blipFill>
        <p:spPr>
          <a:xfrm>
            <a:off x="288006" y="360000"/>
            <a:ext cx="1300840" cy="360000"/>
          </a:xfrm>
          <a:prstGeom prst="rect">
            <a:avLst/>
          </a:prstGeom>
        </p:spPr>
      </p:pic>
      <p:sp>
        <p:nvSpPr>
          <p:cNvPr id="3" name="Classification-Dynamic" descr="{&quot;templafy&quot;:{&quot;id&quot;:&quot;0f8cc30c-bd3c-49f8-8f13-7a53096c26f6&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910220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Light blue cover, anvil and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DB8AD035-F00A-55D4-B88A-0246E0991D34}"/>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tx1"/>
                </a:solidFill>
              </a:defRPr>
            </a:lvl1pPr>
          </a:lstStyle>
          <a:p>
            <a:r>
              <a:rPr lang="en-US" dirty="0"/>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5" name="LogoBlack-Dynamic" descr="{&quot;templafy&quot;:{&quot;id&quot;:&quot;7a943e66-11b3-493e-a755-cd29a3bb48af&quot;}}">
            <a:extLst>
              <a:ext uri="{FF2B5EF4-FFF2-40B4-BE49-F238E27FC236}">
                <a16:creationId xmlns:a16="http://schemas.microsoft.com/office/drawing/2014/main" id="{F7E638D5-3FFC-845C-1AD2-2090C99A6419}"/>
              </a:ext>
            </a:extLst>
          </p:cNvPr>
          <p:cNvPicPr>
            <a:picLocks noChangeAspect="1"/>
          </p:cNvPicPr>
          <p:nvPr userDrawn="1"/>
        </p:nvPicPr>
        <p:blipFill>
          <a:blip r:embed="rId5"/>
          <a:stretch>
            <a:fillRect/>
          </a:stretch>
        </p:blipFill>
        <p:spPr>
          <a:xfrm>
            <a:off x="288006" y="360000"/>
            <a:ext cx="1300840" cy="360000"/>
          </a:xfrm>
          <a:prstGeom prst="rect">
            <a:avLst/>
          </a:prstGeom>
        </p:spPr>
      </p:pic>
      <p:sp>
        <p:nvSpPr>
          <p:cNvPr id="6" name="Classification-Dynamic" descr="{&quot;templafy&quot;:{&quot;id&quot;:&quot;9c8296bb-9a69-4de0-bd9e-f117a5473bcc&quot;}}">
            <a:extLst>
              <a:ext uri="{FF2B5EF4-FFF2-40B4-BE49-F238E27FC236}">
                <a16:creationId xmlns:a16="http://schemas.microsoft.com/office/drawing/2014/main" id="{32F1A8E1-FACD-5EED-008E-CC021AEE1D04}"/>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8777000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508079" y="6569535"/>
            <a:ext cx="1007936" cy="259506"/>
          </a:xfrm>
          <a:prstGeom prst="rect">
            <a:avLst/>
          </a:prstGeom>
        </p:spPr>
        <p:txBody>
          <a:bodyPr vert="horz" lIns="91440" tIns="45720" rIns="91440" bIns="45720" rtlCol="0" anchor="ctr"/>
          <a:lstStyle>
            <a:lvl1pPr marL="0" algn="r" defTabSz="1088449"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endParaRPr lang="en-US">
              <a:solidFill>
                <a:srgbClr val="000000">
                  <a:lumMod val="65000"/>
                  <a:lumOff val="35000"/>
                </a:srgbClr>
              </a:solidFill>
            </a:endParaRPr>
          </a:p>
        </p:txBody>
      </p:sp>
      <p:sp>
        <p:nvSpPr>
          <p:cNvPr id="8" name="Slide Number Placeholder 11"/>
          <p:cNvSpPr>
            <a:spLocks noGrp="1"/>
          </p:cNvSpPr>
          <p:nvPr>
            <p:ph type="sldNum" sz="quarter" idx="4"/>
          </p:nvPr>
        </p:nvSpPr>
        <p:spPr>
          <a:xfrm>
            <a:off x="11516017" y="6574290"/>
            <a:ext cx="356276" cy="249996"/>
          </a:xfrm>
          <a:prstGeom prst="rect">
            <a:avLst/>
          </a:prstGeom>
        </p:spPr>
        <p:txBody>
          <a:bodyPr vert="horz" lIns="91440" tIns="45720" rIns="91440" bIns="45720" rtlCol="0" anchor="ctr"/>
          <a:lstStyle>
            <a:lvl1pPr algn="r">
              <a:defRPr sz="1200">
                <a:solidFill>
                  <a:schemeClr val="tx1">
                    <a:tint val="75000"/>
                  </a:schemeClr>
                </a:solidFill>
              </a:defRPr>
            </a:lvl1pPr>
          </a:lstStyle>
          <a:p>
            <a:fld id="{52D116E8-C1B7-4800-ACA1-0CD42BEC2FD7}" type="slidenum">
              <a:rPr lang="en-US" sz="1000" smtClean="0">
                <a:solidFill>
                  <a:srgbClr val="CCCCCC">
                    <a:lumMod val="25000"/>
                  </a:srgbClr>
                </a:solidFill>
              </a:rPr>
              <a:pPr/>
              <a:t>‹#›</a:t>
            </a:fld>
            <a:endParaRPr lang="en-US">
              <a:solidFill>
                <a:srgbClr val="000000">
                  <a:tint val="75000"/>
                </a:srgbClr>
              </a:solidFill>
            </a:endParaRPr>
          </a:p>
        </p:txBody>
      </p:sp>
      <p:sp>
        <p:nvSpPr>
          <p:cNvPr id="6" name="Title 1"/>
          <p:cNvSpPr>
            <a:spLocks noGrp="1"/>
          </p:cNvSpPr>
          <p:nvPr>
            <p:ph type="title" hasCustomPrompt="1"/>
          </p:nvPr>
        </p:nvSpPr>
        <p:spPr bwMode="gray">
          <a:xfrm>
            <a:off x="334827" y="424546"/>
            <a:ext cx="11537467" cy="615553"/>
          </a:xfrm>
        </p:spPr>
        <p:txBody>
          <a:bodyPr/>
          <a:lstStyle>
            <a:lvl1pPr>
              <a:defRPr lang="en-US" sz="3999" b="1" kern="1200" baseline="0" dirty="0">
                <a:solidFill>
                  <a:schemeClr val="tx1"/>
                </a:solidFill>
                <a:latin typeface="Arial" panose="020B0604020202020204" pitchFamily="34" charset="0"/>
                <a:ea typeface="+mj-ea"/>
                <a:cs typeface="Arial" panose="020B0604020202020204" pitchFamily="34" charset="0"/>
              </a:defRPr>
            </a:lvl1pPr>
          </a:lstStyle>
          <a:p>
            <a:r>
              <a:rPr lang="en-US"/>
              <a:t>Short Slide Title</a:t>
            </a:r>
          </a:p>
        </p:txBody>
      </p:sp>
      <p:sp>
        <p:nvSpPr>
          <p:cNvPr id="7" name="Text Placeholder 3"/>
          <p:cNvSpPr>
            <a:spLocks noGrp="1"/>
          </p:cNvSpPr>
          <p:nvPr>
            <p:ph type="body" sz="quarter" idx="13" hasCustomPrompt="1"/>
          </p:nvPr>
        </p:nvSpPr>
        <p:spPr>
          <a:xfrm>
            <a:off x="346105" y="938896"/>
            <a:ext cx="11526188" cy="253093"/>
          </a:xfrm>
        </p:spPr>
        <p:txBody>
          <a:bodyPr/>
          <a:lstStyle>
            <a:lvl1pPr marL="0" indent="0">
              <a:buNone/>
              <a:defRPr sz="1600" baseline="0">
                <a:solidFill>
                  <a:schemeClr val="tx1"/>
                </a:solidFill>
                <a:latin typeface="+mn-lt"/>
                <a:cs typeface="Arial" panose="020B0604020202020204" pitchFamily="34" charset="0"/>
              </a:defRPr>
            </a:lvl1pPr>
          </a:lstStyle>
          <a:p>
            <a:pPr lvl="0"/>
            <a:r>
              <a:rPr lang="en-US" noProof="0"/>
              <a:t>Some catchy subtitle goes here</a:t>
            </a:r>
          </a:p>
        </p:txBody>
      </p:sp>
    </p:spTree>
    <p:extLst>
      <p:ext uri="{BB962C8B-B14F-4D97-AF65-F5344CB8AC3E}">
        <p14:creationId xmlns:p14="http://schemas.microsoft.com/office/powerpoint/2010/main" val="9936838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1271884541" name="LogoBlue-Dynamic" descr="{&quot;templafy&quot;:{&quot;id&quot;:&quot;e1ff4155-3db1-4bbb-85a7-437eca614c8d&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6" name="Classification-Dynamic" descr="{&quot;templafy&quot;:{&quot;id&quot;:&quot;1400d254-c5b0-49a9-bbba-c97223cc9af9&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5086702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Blue cover, anvil and image">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374474256" name="LogoWhite-Dynamic" descr="{&quot;templafy&quot;:{&quot;id&quot;:&quot;bf92befa-b263-4404-9fe3-ef1335ee58ca&quot;}}"/>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ebe7628e-813a-484c-8017-e91ee33b1f2a&quot;}}">
            <a:extLst>
              <a:ext uri="{FF2B5EF4-FFF2-40B4-BE49-F238E27FC236}">
                <a16:creationId xmlns:a16="http://schemas.microsoft.com/office/drawing/2014/main" id="{A6D6797F-FF5B-BE1A-D940-2289CF2968F7}"/>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6384483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379869855" name="LogoWhite-Dynamic" descr="{&quot;templafy&quot;:{&quot;id&quot;:&quot;f311321f-6dec-468e-bf1d-41970cf5b78d&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7" name="Classification-Dynamic" descr="{&quot;templafy&quot;:{&quot;id&quot;:&quot;34991d23-440a-47c2-bb45-be4011253002&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696852130"/>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482996304" name="LogoWhite-Dynamic" descr="{&quot;templafy&quot;:{&quot;id&quot;:&quot;a0444597-b454-4b66-be2a-62ce43b21692&quot;}}"/>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8" name="Classification-Dynamic" descr="{&quot;templafy&quot;:{&quot;id&quot;:&quot;a16dfd42-0de3-46c7-a276-e906e46a8fb7&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86410739"/>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aa57b900-42ee-45e2-901d-a9c467b9898a&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pic>
        <p:nvPicPr>
          <p:cNvPr id="866333957" name="LogoBlack-Dynamic" descr="{&quot;templafy&quot;:{&quot;id&quot;:&quot;690c104f-7e65-48cd-94b6-5b4d27d0d6fb&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Tree>
    <p:extLst>
      <p:ext uri="{BB962C8B-B14F-4D97-AF65-F5344CB8AC3E}">
        <p14:creationId xmlns:p14="http://schemas.microsoft.com/office/powerpoint/2010/main" val="4083496379"/>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dirty="0"/>
              <a:t>Title Goes Here</a:t>
            </a:r>
            <a:br>
              <a:rPr lang="en-US" dirty="0"/>
            </a:br>
            <a:r>
              <a:rPr lang="en-US" dirty="0"/>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1675361044" name="LogoBlue-Dynamic" descr="{&quot;templafy&quot;:{&quot;id&quot;:&quot;9dd02216-58b9-48cc-95b4-a4fb4fb97416&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6218600"/>
            <a:ext cx="727192" cy="360000"/>
          </a:xfrm>
          <a:prstGeom prst="rect">
            <a:avLst/>
          </a:prstGeom>
        </p:spPr>
      </p:pic>
      <p:sp>
        <p:nvSpPr>
          <p:cNvPr id="9" name="Classification-Dynamic" descr="{&quot;templafy&quot;:{&quot;id&quot;:&quot;17904262-8e98-4143-ba28-5ffff2b9dc57&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929349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b="0" i="0" dirty="0">
              <a:latin typeface="72 Brand" panose="020B0504030603020204" pitchFamily="34" charset="0"/>
            </a:endParaRPr>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35658676" name="LogoBlue-Dynamic" descr="{&quot;templafy&quot;:{&quot;id&quot;:&quot;24dda641-0340-42fc-b199-54e3bbe1e6c5&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11" name="Classification-Dynamic" descr="{&quot;templafy&quot;:{&quot;id&quot;:&quot;99d85a1f-5caa-4f35-b7df-eb9703c96eda&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7316739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b="0" i="0" dirty="0">
              <a:latin typeface="72 Brand" panose="020B0504030603020204" pitchFamily="34" charset="0"/>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990423110" name="LogoBlack-Dynamic" descr="{&quot;templafy&quot;:{&quot;id&quot;:&quot;787d00a1-4cac-4b81-b637-a99274574ec4&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ad4994d4-76c3-4624-9265-4ebe8c04ee95&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30722140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9c8296bb-9a69-4de0-bd9e-f117a5473bcc&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pic>
        <p:nvPicPr>
          <p:cNvPr id="1911079731" name="LogoBlack-Dynamic" descr="{&quot;templafy&quot;:{&quot;id&quot;:&quot;7a943e66-11b3-493e-a755-cd29a3bb48af&quot;}}"/>
          <p:cNvPicPr>
            <a:picLocks noChangeAspect="1"/>
          </p:cNvPicPr>
          <p:nvPr/>
        </p:nvPicPr>
        <p:blipFill>
          <a:blip r:embed="rId2"/>
          <a:stretch>
            <a:fillRect/>
          </a:stretch>
        </p:blipFill>
        <p:spPr>
          <a:xfrm>
            <a:off x="288006" y="360000"/>
            <a:ext cx="1300840" cy="360000"/>
          </a:xfrm>
          <a:prstGeom prst="rect">
            <a:avLst/>
          </a:prstGeom>
        </p:spPr>
      </p:pic>
    </p:spTree>
    <p:extLst>
      <p:ext uri="{BB962C8B-B14F-4D97-AF65-F5344CB8AC3E}">
        <p14:creationId xmlns:p14="http://schemas.microsoft.com/office/powerpoint/2010/main" val="10849978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b="0" i="0" dirty="0">
              <a:latin typeface="72 Brand" panose="020B0504030603020204" pitchFamily="34" charset="0"/>
            </a:endParaRPr>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b="0" i="0" dirty="0">
              <a:latin typeface="72 Brand" panose="020B0504030603020204" pitchFamily="34" charset="0"/>
            </a:endParaRPr>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135688672" name="LogoWhite-Dynamic" descr="{&quot;templafy&quot;:{&quot;id&quot;:&quot;468cc11e-ebc9-42f4-be65-89cdfb44a347&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b798b046-f929-4909-a836-5f798d360ff5&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7959492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b="0" i="0" dirty="0">
              <a:latin typeface="72 Brand" panose="020B0504030603020204" pitchFamily="34" charset="0"/>
            </a:endParaRPr>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b="0" i="0" dirty="0">
              <a:latin typeface="72 Brand" panose="020B0504030603020204" pitchFamily="34" charset="0"/>
            </a:endParaRPr>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533261409" name="LogoBlack-Dynamic" descr="{&quot;templafy&quot;:{&quot;id&quot;:&quot;782e938b-415a-44f4-8cb8-5e36a066287a&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5343c1ce-9339-4eea-a569-6763265abadc&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9330649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53866429" name="LogoBlue-Dynamic" descr="{&quot;templafy&quot;:{&quot;id&quot;:&quot;2adb6e73-401a-40c8-920f-314d5e045a9a&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3" name="Classification-Dynamic" descr="{&quot;templafy&quot;:{&quot;id&quot;:&quot;19fd4b9e-aabf-4332-9e0c-96b627a7d3e6&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4975723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b="0" i="0" dirty="0">
              <a:latin typeface="72 Brand" panose="020B0504030603020204" pitchFamily="34" charset="0"/>
            </a:endParaRPr>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b="0" i="0" dirty="0">
              <a:latin typeface="72 Brand" panose="020B0504030603020204" pitchFamily="34" charset="0"/>
            </a:endParaRPr>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Arial Unicode MS" pitchFamily="34" charset="-128"/>
              <a:cs typeface="Arial Unicode MS" pitchFamily="34" charset="-128"/>
            </a:endParaRPr>
          </a:p>
        </p:txBody>
      </p:sp>
      <p:pic>
        <p:nvPicPr>
          <p:cNvPr id="1462713959" name="LogoWhite-Dynamic" descr="{&quot;templafy&quot;:{&quot;id&quot;:&quot;ae30ed49-76db-405c-8e79-7aba1a001200&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727192" cy="360000"/>
          </a:xfrm>
          <a:prstGeom prst="rect">
            <a:avLst/>
          </a:prstGeom>
        </p:spPr>
      </p:pic>
      <p:sp>
        <p:nvSpPr>
          <p:cNvPr id="5" name="Classification-Dynamic" descr="{&quot;templafy&quot;:{&quot;id&quot;:&quot;c0ba914e-4f09-45b0-9f6c-35c8b490f42b&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2528714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dirty="0"/>
              <a:t>Agenda</a:t>
            </a:r>
          </a:p>
        </p:txBody>
      </p:sp>
    </p:spTree>
    <p:extLst>
      <p:ext uri="{BB962C8B-B14F-4D97-AF65-F5344CB8AC3E}">
        <p14:creationId xmlns:p14="http://schemas.microsoft.com/office/powerpoint/2010/main" val="1258256135"/>
      </p:ext>
    </p:extLst>
  </p:cSld>
  <p:clrMapOvr>
    <a:masterClrMapping/>
  </p:clrMapOvr>
  <p:extLst>
    <p:ext uri="{DCECCB84-F9BA-43D5-87BE-67443E8EF086}">
      <p15:sldGuideLst xmlns:p15="http://schemas.microsoft.com/office/powerpoint/2012/main">
        <p15:guide id="1" pos="303">
          <p15:clr>
            <a:srgbClr val="FBAE40"/>
          </p15:clr>
        </p15:guide>
        <p15:guide id="2" orient="horz" pos="981">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1144996223"/>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134100069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77928263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Divider Page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B0FFF9-EB57-AE06-1690-CAB7BB3133F6}"/>
              </a:ext>
            </a:extLst>
          </p:cNvPr>
          <p:cNvPicPr>
            <a:picLocks noChangeAspect="1"/>
          </p:cNvPicPr>
          <p:nvPr userDrawn="1"/>
        </p:nvPicPr>
        <p:blipFill>
          <a:blip r:embed="rId2"/>
          <a:srcRect/>
          <a:stretch/>
        </p:blipFill>
        <p:spPr>
          <a:xfrm>
            <a:off x="-8467" y="-4763"/>
            <a:ext cx="12208934" cy="6867525"/>
          </a:xfrm>
          <a:prstGeom prst="rect">
            <a:avLst/>
          </a:prstGeom>
        </p:spPr>
      </p:pic>
      <p:sp>
        <p:nvSpPr>
          <p:cNvPr id="2" name="Divider text"/>
          <p:cNvSpPr>
            <a:spLocks noGrp="1"/>
          </p:cNvSpPr>
          <p:nvPr>
            <p:ph type="ctrTitle" hasCustomPrompt="1"/>
          </p:nvPr>
        </p:nvSpPr>
        <p:spPr bwMode="black">
          <a:xfrm>
            <a:off x="504000" y="2975246"/>
            <a:ext cx="11185200" cy="677108"/>
          </a:xfrm>
        </p:spPr>
        <p:txBody>
          <a:bodyPr anchor="t" anchorCtr="0">
            <a:noAutofit/>
          </a:bodyPr>
          <a:lstStyle>
            <a:lvl1pPr algn="ct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1557642923"/>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3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2975246"/>
            <a:ext cx="11185200" cy="677108"/>
          </a:xfrm>
        </p:spPr>
        <p:txBody>
          <a:bodyPr anchor="t" anchorCtr="0">
            <a:noAutofit/>
          </a:bodyPr>
          <a:lstStyle>
            <a:lvl1pPr>
              <a:defRPr sz="4400" b="0" i="0">
                <a:solidFill>
                  <a:schemeClr val="bg1"/>
                </a:solidFill>
                <a:latin typeface="72 Brand Medium" panose="020B0504030603020204" pitchFamily="34" charset="0"/>
              </a:defRPr>
            </a:lvl1pPr>
          </a:lstStyle>
          <a:p>
            <a:r>
              <a:rPr lang="en-US" dirty="0"/>
              <a:t>Divider page</a:t>
            </a:r>
            <a:endParaRPr lang="de-DE" dirty="0"/>
          </a:p>
        </p:txBody>
      </p:sp>
      <p:pic>
        <p:nvPicPr>
          <p:cNvPr id="7" name="Picture 6">
            <a:extLst>
              <a:ext uri="{FF2B5EF4-FFF2-40B4-BE49-F238E27FC236}">
                <a16:creationId xmlns:a16="http://schemas.microsoft.com/office/drawing/2014/main" id="{56BA7C4B-3E83-2AEA-FFF8-E9C2CD948B5D}"/>
              </a:ext>
            </a:extLst>
          </p:cNvPr>
          <p:cNvPicPr>
            <a:picLocks noChangeAspect="1"/>
          </p:cNvPicPr>
          <p:nvPr userDrawn="1"/>
        </p:nvPicPr>
        <p:blipFill>
          <a:blip r:embed="rId2"/>
          <a:stretch>
            <a:fillRect/>
          </a:stretch>
        </p:blipFill>
        <p:spPr>
          <a:xfrm>
            <a:off x="-16933" y="-8467"/>
            <a:ext cx="12217400" cy="6874934"/>
          </a:xfrm>
          <a:prstGeom prst="rect">
            <a:avLst/>
          </a:prstGeom>
        </p:spPr>
      </p:pic>
    </p:spTree>
    <p:extLst>
      <p:ext uri="{BB962C8B-B14F-4D97-AF65-F5344CB8AC3E}">
        <p14:creationId xmlns:p14="http://schemas.microsoft.com/office/powerpoint/2010/main" val="321653473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6.xml"/><Relationship Id="rId21" Type="http://schemas.openxmlformats.org/officeDocument/2006/relationships/slideLayout" Target="../slideLayouts/slideLayout21.xml"/><Relationship Id="rId42" Type="http://schemas.openxmlformats.org/officeDocument/2006/relationships/tags" Target="../tags/tag11.xml"/><Relationship Id="rId63" Type="http://schemas.openxmlformats.org/officeDocument/2006/relationships/tags" Target="../tags/tag32.xml"/><Relationship Id="rId84" Type="http://schemas.openxmlformats.org/officeDocument/2006/relationships/tags" Target="../tags/tag53.xml"/><Relationship Id="rId138" Type="http://schemas.openxmlformats.org/officeDocument/2006/relationships/tags" Target="../tags/tag107.xml"/><Relationship Id="rId107" Type="http://schemas.openxmlformats.org/officeDocument/2006/relationships/tags" Target="../tags/tag76.xml"/><Relationship Id="rId11" Type="http://schemas.openxmlformats.org/officeDocument/2006/relationships/slideLayout" Target="../slideLayouts/slideLayout11.xml"/><Relationship Id="rId32" Type="http://schemas.openxmlformats.org/officeDocument/2006/relationships/theme" Target="../theme/theme1.xml"/><Relationship Id="rId53" Type="http://schemas.openxmlformats.org/officeDocument/2006/relationships/tags" Target="../tags/tag22.xml"/><Relationship Id="rId74" Type="http://schemas.openxmlformats.org/officeDocument/2006/relationships/tags" Target="../tags/tag43.xml"/><Relationship Id="rId128" Type="http://schemas.openxmlformats.org/officeDocument/2006/relationships/tags" Target="../tags/tag97.xml"/><Relationship Id="rId149" Type="http://schemas.openxmlformats.org/officeDocument/2006/relationships/tags" Target="../tags/tag118.xml"/><Relationship Id="rId5" Type="http://schemas.openxmlformats.org/officeDocument/2006/relationships/slideLayout" Target="../slideLayouts/slideLayout5.xml"/><Relationship Id="rId95" Type="http://schemas.openxmlformats.org/officeDocument/2006/relationships/tags" Target="../tags/tag6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tags" Target="../tags/tag12.xml"/><Relationship Id="rId48" Type="http://schemas.openxmlformats.org/officeDocument/2006/relationships/tags" Target="../tags/tag17.xml"/><Relationship Id="rId64" Type="http://schemas.openxmlformats.org/officeDocument/2006/relationships/tags" Target="../tags/tag33.xml"/><Relationship Id="rId69" Type="http://schemas.openxmlformats.org/officeDocument/2006/relationships/tags" Target="../tags/tag38.xml"/><Relationship Id="rId113" Type="http://schemas.openxmlformats.org/officeDocument/2006/relationships/tags" Target="../tags/tag82.xml"/><Relationship Id="rId118" Type="http://schemas.openxmlformats.org/officeDocument/2006/relationships/tags" Target="../tags/tag87.xml"/><Relationship Id="rId134" Type="http://schemas.openxmlformats.org/officeDocument/2006/relationships/tags" Target="../tags/tag103.xml"/><Relationship Id="rId139" Type="http://schemas.openxmlformats.org/officeDocument/2006/relationships/tags" Target="../tags/tag108.xml"/><Relationship Id="rId80" Type="http://schemas.openxmlformats.org/officeDocument/2006/relationships/tags" Target="../tags/tag49.xml"/><Relationship Id="rId85" Type="http://schemas.openxmlformats.org/officeDocument/2006/relationships/tags" Target="../tags/tag54.xml"/><Relationship Id="rId150" Type="http://schemas.openxmlformats.org/officeDocument/2006/relationships/tags" Target="../tags/tag119.xml"/><Relationship Id="rId155" Type="http://schemas.openxmlformats.org/officeDocument/2006/relationships/tags" Target="../tags/tag124.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2.xml"/><Relationship Id="rId38" Type="http://schemas.openxmlformats.org/officeDocument/2006/relationships/tags" Target="../tags/tag7.xml"/><Relationship Id="rId59" Type="http://schemas.openxmlformats.org/officeDocument/2006/relationships/tags" Target="../tags/tag28.xml"/><Relationship Id="rId103" Type="http://schemas.openxmlformats.org/officeDocument/2006/relationships/tags" Target="../tags/tag72.xml"/><Relationship Id="rId108" Type="http://schemas.openxmlformats.org/officeDocument/2006/relationships/tags" Target="../tags/tag77.xml"/><Relationship Id="rId124" Type="http://schemas.openxmlformats.org/officeDocument/2006/relationships/tags" Target="../tags/tag93.xml"/><Relationship Id="rId129" Type="http://schemas.openxmlformats.org/officeDocument/2006/relationships/tags" Target="../tags/tag98.xml"/><Relationship Id="rId54" Type="http://schemas.openxmlformats.org/officeDocument/2006/relationships/tags" Target="../tags/tag23.xml"/><Relationship Id="rId70" Type="http://schemas.openxmlformats.org/officeDocument/2006/relationships/tags" Target="../tags/tag39.xml"/><Relationship Id="rId75" Type="http://schemas.openxmlformats.org/officeDocument/2006/relationships/tags" Target="../tags/tag44.xml"/><Relationship Id="rId91" Type="http://schemas.openxmlformats.org/officeDocument/2006/relationships/tags" Target="../tags/tag60.xml"/><Relationship Id="rId96" Type="http://schemas.openxmlformats.org/officeDocument/2006/relationships/tags" Target="../tags/tag65.xml"/><Relationship Id="rId140" Type="http://schemas.openxmlformats.org/officeDocument/2006/relationships/tags" Target="../tags/tag109.xml"/><Relationship Id="rId145" Type="http://schemas.openxmlformats.org/officeDocument/2006/relationships/tags" Target="../tags/tag114.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18.xml"/><Relationship Id="rId114" Type="http://schemas.openxmlformats.org/officeDocument/2006/relationships/tags" Target="../tags/tag83.xml"/><Relationship Id="rId119" Type="http://schemas.openxmlformats.org/officeDocument/2006/relationships/tags" Target="../tags/tag88.xml"/><Relationship Id="rId44" Type="http://schemas.openxmlformats.org/officeDocument/2006/relationships/tags" Target="../tags/tag13.xml"/><Relationship Id="rId60" Type="http://schemas.openxmlformats.org/officeDocument/2006/relationships/tags" Target="../tags/tag29.xml"/><Relationship Id="rId65" Type="http://schemas.openxmlformats.org/officeDocument/2006/relationships/tags" Target="../tags/tag34.xml"/><Relationship Id="rId81" Type="http://schemas.openxmlformats.org/officeDocument/2006/relationships/tags" Target="../tags/tag50.xml"/><Relationship Id="rId86" Type="http://schemas.openxmlformats.org/officeDocument/2006/relationships/tags" Target="../tags/tag55.xml"/><Relationship Id="rId130" Type="http://schemas.openxmlformats.org/officeDocument/2006/relationships/tags" Target="../tags/tag99.xml"/><Relationship Id="rId135" Type="http://schemas.openxmlformats.org/officeDocument/2006/relationships/tags" Target="../tags/tag104.xml"/><Relationship Id="rId151" Type="http://schemas.openxmlformats.org/officeDocument/2006/relationships/tags" Target="../tags/tag12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8.xml"/><Relationship Id="rId109" Type="http://schemas.openxmlformats.org/officeDocument/2006/relationships/tags" Target="../tags/tag78.xml"/><Relationship Id="rId34" Type="http://schemas.openxmlformats.org/officeDocument/2006/relationships/tags" Target="../tags/tag3.xml"/><Relationship Id="rId50" Type="http://schemas.openxmlformats.org/officeDocument/2006/relationships/tags" Target="../tags/tag19.xml"/><Relationship Id="rId55" Type="http://schemas.openxmlformats.org/officeDocument/2006/relationships/tags" Target="../tags/tag24.xml"/><Relationship Id="rId76" Type="http://schemas.openxmlformats.org/officeDocument/2006/relationships/tags" Target="../tags/tag45.xml"/><Relationship Id="rId97" Type="http://schemas.openxmlformats.org/officeDocument/2006/relationships/tags" Target="../tags/tag66.xml"/><Relationship Id="rId104" Type="http://schemas.openxmlformats.org/officeDocument/2006/relationships/tags" Target="../tags/tag73.xml"/><Relationship Id="rId120" Type="http://schemas.openxmlformats.org/officeDocument/2006/relationships/tags" Target="../tags/tag89.xml"/><Relationship Id="rId125" Type="http://schemas.openxmlformats.org/officeDocument/2006/relationships/tags" Target="../tags/tag94.xml"/><Relationship Id="rId141" Type="http://schemas.openxmlformats.org/officeDocument/2006/relationships/tags" Target="../tags/tag110.xml"/><Relationship Id="rId146" Type="http://schemas.openxmlformats.org/officeDocument/2006/relationships/tags" Target="../tags/tag115.xml"/><Relationship Id="rId7" Type="http://schemas.openxmlformats.org/officeDocument/2006/relationships/slideLayout" Target="../slideLayouts/slideLayout7.xml"/><Relationship Id="rId71" Type="http://schemas.openxmlformats.org/officeDocument/2006/relationships/tags" Target="../tags/tag40.xml"/><Relationship Id="rId92" Type="http://schemas.openxmlformats.org/officeDocument/2006/relationships/tags" Target="../tags/tag6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9.xml"/><Relationship Id="rId45" Type="http://schemas.openxmlformats.org/officeDocument/2006/relationships/tags" Target="../tags/tag14.xml"/><Relationship Id="rId66" Type="http://schemas.openxmlformats.org/officeDocument/2006/relationships/tags" Target="../tags/tag35.xml"/><Relationship Id="rId87" Type="http://schemas.openxmlformats.org/officeDocument/2006/relationships/tags" Target="../tags/tag56.xml"/><Relationship Id="rId110" Type="http://schemas.openxmlformats.org/officeDocument/2006/relationships/tags" Target="../tags/tag79.xml"/><Relationship Id="rId115" Type="http://schemas.openxmlformats.org/officeDocument/2006/relationships/tags" Target="../tags/tag84.xml"/><Relationship Id="rId131" Type="http://schemas.openxmlformats.org/officeDocument/2006/relationships/tags" Target="../tags/tag100.xml"/><Relationship Id="rId136" Type="http://schemas.openxmlformats.org/officeDocument/2006/relationships/tags" Target="../tags/tag105.xml"/><Relationship Id="rId61" Type="http://schemas.openxmlformats.org/officeDocument/2006/relationships/tags" Target="../tags/tag30.xml"/><Relationship Id="rId82" Type="http://schemas.openxmlformats.org/officeDocument/2006/relationships/tags" Target="../tags/tag51.xml"/><Relationship Id="rId152" Type="http://schemas.openxmlformats.org/officeDocument/2006/relationships/tags" Target="../tags/tag12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4.xml"/><Relationship Id="rId56" Type="http://schemas.openxmlformats.org/officeDocument/2006/relationships/tags" Target="../tags/tag25.xml"/><Relationship Id="rId77" Type="http://schemas.openxmlformats.org/officeDocument/2006/relationships/tags" Target="../tags/tag46.xml"/><Relationship Id="rId100" Type="http://schemas.openxmlformats.org/officeDocument/2006/relationships/tags" Target="../tags/tag69.xml"/><Relationship Id="rId105" Type="http://schemas.openxmlformats.org/officeDocument/2006/relationships/tags" Target="../tags/tag74.xml"/><Relationship Id="rId126" Type="http://schemas.openxmlformats.org/officeDocument/2006/relationships/tags" Target="../tags/tag95.xml"/><Relationship Id="rId147" Type="http://schemas.openxmlformats.org/officeDocument/2006/relationships/tags" Target="../tags/tag116.xml"/><Relationship Id="rId8" Type="http://schemas.openxmlformats.org/officeDocument/2006/relationships/slideLayout" Target="../slideLayouts/slideLayout8.xml"/><Relationship Id="rId51" Type="http://schemas.openxmlformats.org/officeDocument/2006/relationships/tags" Target="../tags/tag20.xml"/><Relationship Id="rId72" Type="http://schemas.openxmlformats.org/officeDocument/2006/relationships/tags" Target="../tags/tag41.xml"/><Relationship Id="rId93" Type="http://schemas.openxmlformats.org/officeDocument/2006/relationships/tags" Target="../tags/tag62.xml"/><Relationship Id="rId98" Type="http://schemas.openxmlformats.org/officeDocument/2006/relationships/tags" Target="../tags/tag67.xml"/><Relationship Id="rId121" Type="http://schemas.openxmlformats.org/officeDocument/2006/relationships/tags" Target="../tags/tag90.xml"/><Relationship Id="rId142" Type="http://schemas.openxmlformats.org/officeDocument/2006/relationships/tags" Target="../tags/tag11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5.xml"/><Relationship Id="rId67" Type="http://schemas.openxmlformats.org/officeDocument/2006/relationships/tags" Target="../tags/tag36.xml"/><Relationship Id="rId116" Type="http://schemas.openxmlformats.org/officeDocument/2006/relationships/tags" Target="../tags/tag85.xml"/><Relationship Id="rId137" Type="http://schemas.openxmlformats.org/officeDocument/2006/relationships/tags" Target="../tags/tag106.xml"/><Relationship Id="rId20" Type="http://schemas.openxmlformats.org/officeDocument/2006/relationships/slideLayout" Target="../slideLayouts/slideLayout20.xml"/><Relationship Id="rId41" Type="http://schemas.openxmlformats.org/officeDocument/2006/relationships/tags" Target="../tags/tag10.xml"/><Relationship Id="rId62" Type="http://schemas.openxmlformats.org/officeDocument/2006/relationships/tags" Target="../tags/tag31.xml"/><Relationship Id="rId83" Type="http://schemas.openxmlformats.org/officeDocument/2006/relationships/tags" Target="../tags/tag52.xml"/><Relationship Id="rId88" Type="http://schemas.openxmlformats.org/officeDocument/2006/relationships/tags" Target="../tags/tag57.xml"/><Relationship Id="rId111" Type="http://schemas.openxmlformats.org/officeDocument/2006/relationships/tags" Target="../tags/tag80.xml"/><Relationship Id="rId132" Type="http://schemas.openxmlformats.org/officeDocument/2006/relationships/tags" Target="../tags/tag101.xml"/><Relationship Id="rId153" Type="http://schemas.openxmlformats.org/officeDocument/2006/relationships/tags" Target="../tags/tag122.xml"/><Relationship Id="rId15" Type="http://schemas.openxmlformats.org/officeDocument/2006/relationships/slideLayout" Target="../slideLayouts/slideLayout15.xml"/><Relationship Id="rId36" Type="http://schemas.openxmlformats.org/officeDocument/2006/relationships/tags" Target="../tags/tag5.xml"/><Relationship Id="rId57" Type="http://schemas.openxmlformats.org/officeDocument/2006/relationships/tags" Target="../tags/tag26.xml"/><Relationship Id="rId106" Type="http://schemas.openxmlformats.org/officeDocument/2006/relationships/tags" Target="../tags/tag75.xml"/><Relationship Id="rId127" Type="http://schemas.openxmlformats.org/officeDocument/2006/relationships/tags" Target="../tags/tag9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21.xml"/><Relationship Id="rId73" Type="http://schemas.openxmlformats.org/officeDocument/2006/relationships/tags" Target="../tags/tag42.xml"/><Relationship Id="rId78" Type="http://schemas.openxmlformats.org/officeDocument/2006/relationships/tags" Target="../tags/tag47.xml"/><Relationship Id="rId94" Type="http://schemas.openxmlformats.org/officeDocument/2006/relationships/tags" Target="../tags/tag63.xml"/><Relationship Id="rId99" Type="http://schemas.openxmlformats.org/officeDocument/2006/relationships/tags" Target="../tags/tag68.xml"/><Relationship Id="rId101" Type="http://schemas.openxmlformats.org/officeDocument/2006/relationships/tags" Target="../tags/tag70.xml"/><Relationship Id="rId122" Type="http://schemas.openxmlformats.org/officeDocument/2006/relationships/tags" Target="../tags/tag91.xml"/><Relationship Id="rId143" Type="http://schemas.openxmlformats.org/officeDocument/2006/relationships/tags" Target="../tags/tag112.xml"/><Relationship Id="rId148" Type="http://schemas.openxmlformats.org/officeDocument/2006/relationships/tags" Target="../tags/tag117.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ags" Target="../tags/tag16.xml"/><Relationship Id="rId68" Type="http://schemas.openxmlformats.org/officeDocument/2006/relationships/tags" Target="../tags/tag37.xml"/><Relationship Id="rId89" Type="http://schemas.openxmlformats.org/officeDocument/2006/relationships/tags" Target="../tags/tag58.xml"/><Relationship Id="rId112" Type="http://schemas.openxmlformats.org/officeDocument/2006/relationships/tags" Target="../tags/tag81.xml"/><Relationship Id="rId133" Type="http://schemas.openxmlformats.org/officeDocument/2006/relationships/tags" Target="../tags/tag102.xml"/><Relationship Id="rId154" Type="http://schemas.openxmlformats.org/officeDocument/2006/relationships/tags" Target="../tags/tag123.xml"/><Relationship Id="rId16" Type="http://schemas.openxmlformats.org/officeDocument/2006/relationships/slideLayout" Target="../slideLayouts/slideLayout16.xml"/><Relationship Id="rId37" Type="http://schemas.openxmlformats.org/officeDocument/2006/relationships/tags" Target="../tags/tag6.xml"/><Relationship Id="rId58" Type="http://schemas.openxmlformats.org/officeDocument/2006/relationships/tags" Target="../tags/tag27.xml"/><Relationship Id="rId79" Type="http://schemas.openxmlformats.org/officeDocument/2006/relationships/tags" Target="../tags/tag48.xml"/><Relationship Id="rId102" Type="http://schemas.openxmlformats.org/officeDocument/2006/relationships/tags" Target="../tags/tag71.xml"/><Relationship Id="rId123" Type="http://schemas.openxmlformats.org/officeDocument/2006/relationships/tags" Target="../tags/tag92.xml"/><Relationship Id="rId144" Type="http://schemas.openxmlformats.org/officeDocument/2006/relationships/tags" Target="../tags/tag113.xml"/><Relationship Id="rId90" Type="http://schemas.openxmlformats.org/officeDocument/2006/relationships/tags" Target="../tags/tag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ags" Target="../tags/tag12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15.emf"/><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210.xml"/><Relationship Id="rId21" Type="http://schemas.openxmlformats.org/officeDocument/2006/relationships/slideLayout" Target="../slideLayouts/slideLayout71.xml"/><Relationship Id="rId42" Type="http://schemas.openxmlformats.org/officeDocument/2006/relationships/tags" Target="../tags/tag135.xml"/><Relationship Id="rId63" Type="http://schemas.openxmlformats.org/officeDocument/2006/relationships/tags" Target="../tags/tag156.xml"/><Relationship Id="rId84" Type="http://schemas.openxmlformats.org/officeDocument/2006/relationships/tags" Target="../tags/tag177.xml"/><Relationship Id="rId138" Type="http://schemas.openxmlformats.org/officeDocument/2006/relationships/tags" Target="../tags/tag231.xml"/><Relationship Id="rId107" Type="http://schemas.openxmlformats.org/officeDocument/2006/relationships/tags" Target="../tags/tag200.xml"/><Relationship Id="rId11" Type="http://schemas.openxmlformats.org/officeDocument/2006/relationships/slideLayout" Target="../slideLayouts/slideLayout61.xml"/><Relationship Id="rId32" Type="http://schemas.openxmlformats.org/officeDocument/2006/relationships/theme" Target="../theme/theme3.xml"/><Relationship Id="rId53" Type="http://schemas.openxmlformats.org/officeDocument/2006/relationships/tags" Target="../tags/tag146.xml"/><Relationship Id="rId74" Type="http://schemas.openxmlformats.org/officeDocument/2006/relationships/tags" Target="../tags/tag167.xml"/><Relationship Id="rId128" Type="http://schemas.openxmlformats.org/officeDocument/2006/relationships/tags" Target="../tags/tag221.xml"/><Relationship Id="rId149" Type="http://schemas.openxmlformats.org/officeDocument/2006/relationships/tags" Target="../tags/tag242.xml"/><Relationship Id="rId5" Type="http://schemas.openxmlformats.org/officeDocument/2006/relationships/slideLayout" Target="../slideLayouts/slideLayout55.xml"/><Relationship Id="rId95" Type="http://schemas.openxmlformats.org/officeDocument/2006/relationships/tags" Target="../tags/tag188.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43" Type="http://schemas.openxmlformats.org/officeDocument/2006/relationships/tags" Target="../tags/tag136.xml"/><Relationship Id="rId48" Type="http://schemas.openxmlformats.org/officeDocument/2006/relationships/tags" Target="../tags/tag141.xml"/><Relationship Id="rId64" Type="http://schemas.openxmlformats.org/officeDocument/2006/relationships/tags" Target="../tags/tag157.xml"/><Relationship Id="rId69" Type="http://schemas.openxmlformats.org/officeDocument/2006/relationships/tags" Target="../tags/tag162.xml"/><Relationship Id="rId113" Type="http://schemas.openxmlformats.org/officeDocument/2006/relationships/tags" Target="../tags/tag206.xml"/><Relationship Id="rId118" Type="http://schemas.openxmlformats.org/officeDocument/2006/relationships/tags" Target="../tags/tag211.xml"/><Relationship Id="rId134" Type="http://schemas.openxmlformats.org/officeDocument/2006/relationships/tags" Target="../tags/tag227.xml"/><Relationship Id="rId139" Type="http://schemas.openxmlformats.org/officeDocument/2006/relationships/tags" Target="../tags/tag232.xml"/><Relationship Id="rId80" Type="http://schemas.openxmlformats.org/officeDocument/2006/relationships/tags" Target="../tags/tag173.xml"/><Relationship Id="rId85" Type="http://schemas.openxmlformats.org/officeDocument/2006/relationships/tags" Target="../tags/tag178.xml"/><Relationship Id="rId150" Type="http://schemas.openxmlformats.org/officeDocument/2006/relationships/tags" Target="../tags/tag243.xml"/><Relationship Id="rId155" Type="http://schemas.openxmlformats.org/officeDocument/2006/relationships/tags" Target="../tags/tag248.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33" Type="http://schemas.openxmlformats.org/officeDocument/2006/relationships/tags" Target="../tags/tag126.xml"/><Relationship Id="rId38" Type="http://schemas.openxmlformats.org/officeDocument/2006/relationships/tags" Target="../tags/tag131.xml"/><Relationship Id="rId59" Type="http://schemas.openxmlformats.org/officeDocument/2006/relationships/tags" Target="../tags/tag152.xml"/><Relationship Id="rId103" Type="http://schemas.openxmlformats.org/officeDocument/2006/relationships/tags" Target="../tags/tag196.xml"/><Relationship Id="rId108" Type="http://schemas.openxmlformats.org/officeDocument/2006/relationships/tags" Target="../tags/tag201.xml"/><Relationship Id="rId124" Type="http://schemas.openxmlformats.org/officeDocument/2006/relationships/tags" Target="../tags/tag217.xml"/><Relationship Id="rId129" Type="http://schemas.openxmlformats.org/officeDocument/2006/relationships/tags" Target="../tags/tag222.xml"/><Relationship Id="rId54" Type="http://schemas.openxmlformats.org/officeDocument/2006/relationships/tags" Target="../tags/tag147.xml"/><Relationship Id="rId70" Type="http://schemas.openxmlformats.org/officeDocument/2006/relationships/tags" Target="../tags/tag163.xml"/><Relationship Id="rId75" Type="http://schemas.openxmlformats.org/officeDocument/2006/relationships/tags" Target="../tags/tag168.xml"/><Relationship Id="rId91" Type="http://schemas.openxmlformats.org/officeDocument/2006/relationships/tags" Target="../tags/tag184.xml"/><Relationship Id="rId96" Type="http://schemas.openxmlformats.org/officeDocument/2006/relationships/tags" Target="../tags/tag189.xml"/><Relationship Id="rId140" Type="http://schemas.openxmlformats.org/officeDocument/2006/relationships/tags" Target="../tags/tag233.xml"/><Relationship Id="rId145" Type="http://schemas.openxmlformats.org/officeDocument/2006/relationships/tags" Target="../tags/tag238.xml"/><Relationship Id="rId1" Type="http://schemas.openxmlformats.org/officeDocument/2006/relationships/slideLayout" Target="../slideLayouts/slideLayout51.xml"/><Relationship Id="rId6" Type="http://schemas.openxmlformats.org/officeDocument/2006/relationships/slideLayout" Target="../slideLayouts/slideLayout56.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49" Type="http://schemas.openxmlformats.org/officeDocument/2006/relationships/tags" Target="../tags/tag142.xml"/><Relationship Id="rId114" Type="http://schemas.openxmlformats.org/officeDocument/2006/relationships/tags" Target="../tags/tag207.xml"/><Relationship Id="rId119" Type="http://schemas.openxmlformats.org/officeDocument/2006/relationships/tags" Target="../tags/tag212.xml"/><Relationship Id="rId44" Type="http://schemas.openxmlformats.org/officeDocument/2006/relationships/tags" Target="../tags/tag137.xml"/><Relationship Id="rId60" Type="http://schemas.openxmlformats.org/officeDocument/2006/relationships/tags" Target="../tags/tag153.xml"/><Relationship Id="rId65" Type="http://schemas.openxmlformats.org/officeDocument/2006/relationships/tags" Target="../tags/tag158.xml"/><Relationship Id="rId81" Type="http://schemas.openxmlformats.org/officeDocument/2006/relationships/tags" Target="../tags/tag174.xml"/><Relationship Id="rId86" Type="http://schemas.openxmlformats.org/officeDocument/2006/relationships/tags" Target="../tags/tag179.xml"/><Relationship Id="rId130" Type="http://schemas.openxmlformats.org/officeDocument/2006/relationships/tags" Target="../tags/tag223.xml"/><Relationship Id="rId135" Type="http://schemas.openxmlformats.org/officeDocument/2006/relationships/tags" Target="../tags/tag228.xml"/><Relationship Id="rId151" Type="http://schemas.openxmlformats.org/officeDocument/2006/relationships/tags" Target="../tags/tag244.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9" Type="http://schemas.openxmlformats.org/officeDocument/2006/relationships/tags" Target="../tags/tag132.xml"/><Relationship Id="rId109" Type="http://schemas.openxmlformats.org/officeDocument/2006/relationships/tags" Target="../tags/tag202.xml"/><Relationship Id="rId34" Type="http://schemas.openxmlformats.org/officeDocument/2006/relationships/tags" Target="../tags/tag127.xml"/><Relationship Id="rId50" Type="http://schemas.openxmlformats.org/officeDocument/2006/relationships/tags" Target="../tags/tag143.xml"/><Relationship Id="rId55" Type="http://schemas.openxmlformats.org/officeDocument/2006/relationships/tags" Target="../tags/tag148.xml"/><Relationship Id="rId76" Type="http://schemas.openxmlformats.org/officeDocument/2006/relationships/tags" Target="../tags/tag169.xml"/><Relationship Id="rId97" Type="http://schemas.openxmlformats.org/officeDocument/2006/relationships/tags" Target="../tags/tag190.xml"/><Relationship Id="rId104" Type="http://schemas.openxmlformats.org/officeDocument/2006/relationships/tags" Target="../tags/tag197.xml"/><Relationship Id="rId120" Type="http://schemas.openxmlformats.org/officeDocument/2006/relationships/tags" Target="../tags/tag213.xml"/><Relationship Id="rId125" Type="http://schemas.openxmlformats.org/officeDocument/2006/relationships/tags" Target="../tags/tag218.xml"/><Relationship Id="rId141" Type="http://schemas.openxmlformats.org/officeDocument/2006/relationships/tags" Target="../tags/tag234.xml"/><Relationship Id="rId146" Type="http://schemas.openxmlformats.org/officeDocument/2006/relationships/tags" Target="../tags/tag239.xml"/><Relationship Id="rId7" Type="http://schemas.openxmlformats.org/officeDocument/2006/relationships/slideLayout" Target="../slideLayouts/slideLayout57.xml"/><Relationship Id="rId71" Type="http://schemas.openxmlformats.org/officeDocument/2006/relationships/tags" Target="../tags/tag164.xml"/><Relationship Id="rId92" Type="http://schemas.openxmlformats.org/officeDocument/2006/relationships/tags" Target="../tags/tag185.xml"/><Relationship Id="rId2" Type="http://schemas.openxmlformats.org/officeDocument/2006/relationships/slideLayout" Target="../slideLayouts/slideLayout52.xml"/><Relationship Id="rId29" Type="http://schemas.openxmlformats.org/officeDocument/2006/relationships/slideLayout" Target="../slideLayouts/slideLayout79.xml"/><Relationship Id="rId24" Type="http://schemas.openxmlformats.org/officeDocument/2006/relationships/slideLayout" Target="../slideLayouts/slideLayout74.xml"/><Relationship Id="rId40" Type="http://schemas.openxmlformats.org/officeDocument/2006/relationships/tags" Target="../tags/tag133.xml"/><Relationship Id="rId45" Type="http://schemas.openxmlformats.org/officeDocument/2006/relationships/tags" Target="../tags/tag138.xml"/><Relationship Id="rId66" Type="http://schemas.openxmlformats.org/officeDocument/2006/relationships/tags" Target="../tags/tag159.xml"/><Relationship Id="rId87" Type="http://schemas.openxmlformats.org/officeDocument/2006/relationships/tags" Target="../tags/tag180.xml"/><Relationship Id="rId110" Type="http://schemas.openxmlformats.org/officeDocument/2006/relationships/tags" Target="../tags/tag203.xml"/><Relationship Id="rId115" Type="http://schemas.openxmlformats.org/officeDocument/2006/relationships/tags" Target="../tags/tag208.xml"/><Relationship Id="rId131" Type="http://schemas.openxmlformats.org/officeDocument/2006/relationships/tags" Target="../tags/tag224.xml"/><Relationship Id="rId136" Type="http://schemas.openxmlformats.org/officeDocument/2006/relationships/tags" Target="../tags/tag229.xml"/><Relationship Id="rId61" Type="http://schemas.openxmlformats.org/officeDocument/2006/relationships/tags" Target="../tags/tag154.xml"/><Relationship Id="rId82" Type="http://schemas.openxmlformats.org/officeDocument/2006/relationships/tags" Target="../tags/tag175.xml"/><Relationship Id="rId152" Type="http://schemas.openxmlformats.org/officeDocument/2006/relationships/tags" Target="../tags/tag245.xml"/><Relationship Id="rId19" Type="http://schemas.openxmlformats.org/officeDocument/2006/relationships/slideLayout" Target="../slideLayouts/slideLayout69.xml"/><Relationship Id="rId14" Type="http://schemas.openxmlformats.org/officeDocument/2006/relationships/slideLayout" Target="../slideLayouts/slideLayout64.xml"/><Relationship Id="rId30" Type="http://schemas.openxmlformats.org/officeDocument/2006/relationships/slideLayout" Target="../slideLayouts/slideLayout80.xml"/><Relationship Id="rId35" Type="http://schemas.openxmlformats.org/officeDocument/2006/relationships/tags" Target="../tags/tag128.xml"/><Relationship Id="rId56" Type="http://schemas.openxmlformats.org/officeDocument/2006/relationships/tags" Target="../tags/tag149.xml"/><Relationship Id="rId77" Type="http://schemas.openxmlformats.org/officeDocument/2006/relationships/tags" Target="../tags/tag170.xml"/><Relationship Id="rId100" Type="http://schemas.openxmlformats.org/officeDocument/2006/relationships/tags" Target="../tags/tag193.xml"/><Relationship Id="rId105" Type="http://schemas.openxmlformats.org/officeDocument/2006/relationships/tags" Target="../tags/tag198.xml"/><Relationship Id="rId126" Type="http://schemas.openxmlformats.org/officeDocument/2006/relationships/tags" Target="../tags/tag219.xml"/><Relationship Id="rId147" Type="http://schemas.openxmlformats.org/officeDocument/2006/relationships/tags" Target="../tags/tag240.xml"/><Relationship Id="rId8" Type="http://schemas.openxmlformats.org/officeDocument/2006/relationships/slideLayout" Target="../slideLayouts/slideLayout58.xml"/><Relationship Id="rId51" Type="http://schemas.openxmlformats.org/officeDocument/2006/relationships/tags" Target="../tags/tag144.xml"/><Relationship Id="rId72" Type="http://schemas.openxmlformats.org/officeDocument/2006/relationships/tags" Target="../tags/tag165.xml"/><Relationship Id="rId93" Type="http://schemas.openxmlformats.org/officeDocument/2006/relationships/tags" Target="../tags/tag186.xml"/><Relationship Id="rId98" Type="http://schemas.openxmlformats.org/officeDocument/2006/relationships/tags" Target="../tags/tag191.xml"/><Relationship Id="rId121" Type="http://schemas.openxmlformats.org/officeDocument/2006/relationships/tags" Target="../tags/tag214.xml"/><Relationship Id="rId142" Type="http://schemas.openxmlformats.org/officeDocument/2006/relationships/tags" Target="../tags/tag235.xml"/><Relationship Id="rId3" Type="http://schemas.openxmlformats.org/officeDocument/2006/relationships/slideLayout" Target="../slideLayouts/slideLayout53.xml"/><Relationship Id="rId25" Type="http://schemas.openxmlformats.org/officeDocument/2006/relationships/slideLayout" Target="../slideLayouts/slideLayout75.xml"/><Relationship Id="rId46" Type="http://schemas.openxmlformats.org/officeDocument/2006/relationships/tags" Target="../tags/tag139.xml"/><Relationship Id="rId67" Type="http://schemas.openxmlformats.org/officeDocument/2006/relationships/tags" Target="../tags/tag160.xml"/><Relationship Id="rId116" Type="http://schemas.openxmlformats.org/officeDocument/2006/relationships/tags" Target="../tags/tag209.xml"/><Relationship Id="rId137" Type="http://schemas.openxmlformats.org/officeDocument/2006/relationships/tags" Target="../tags/tag230.xml"/><Relationship Id="rId20" Type="http://schemas.openxmlformats.org/officeDocument/2006/relationships/slideLayout" Target="../slideLayouts/slideLayout70.xml"/><Relationship Id="rId41" Type="http://schemas.openxmlformats.org/officeDocument/2006/relationships/tags" Target="../tags/tag134.xml"/><Relationship Id="rId62" Type="http://schemas.openxmlformats.org/officeDocument/2006/relationships/tags" Target="../tags/tag155.xml"/><Relationship Id="rId83" Type="http://schemas.openxmlformats.org/officeDocument/2006/relationships/tags" Target="../tags/tag176.xml"/><Relationship Id="rId88" Type="http://schemas.openxmlformats.org/officeDocument/2006/relationships/tags" Target="../tags/tag181.xml"/><Relationship Id="rId111" Type="http://schemas.openxmlformats.org/officeDocument/2006/relationships/tags" Target="../tags/tag204.xml"/><Relationship Id="rId132" Type="http://schemas.openxmlformats.org/officeDocument/2006/relationships/tags" Target="../tags/tag225.xml"/><Relationship Id="rId153" Type="http://schemas.openxmlformats.org/officeDocument/2006/relationships/tags" Target="../tags/tag246.xml"/><Relationship Id="rId15" Type="http://schemas.openxmlformats.org/officeDocument/2006/relationships/slideLayout" Target="../slideLayouts/slideLayout65.xml"/><Relationship Id="rId36" Type="http://schemas.openxmlformats.org/officeDocument/2006/relationships/tags" Target="../tags/tag129.xml"/><Relationship Id="rId57" Type="http://schemas.openxmlformats.org/officeDocument/2006/relationships/tags" Target="../tags/tag150.xml"/><Relationship Id="rId106" Type="http://schemas.openxmlformats.org/officeDocument/2006/relationships/tags" Target="../tags/tag199.xml"/><Relationship Id="rId127" Type="http://schemas.openxmlformats.org/officeDocument/2006/relationships/tags" Target="../tags/tag220.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52" Type="http://schemas.openxmlformats.org/officeDocument/2006/relationships/tags" Target="../tags/tag145.xml"/><Relationship Id="rId73" Type="http://schemas.openxmlformats.org/officeDocument/2006/relationships/tags" Target="../tags/tag166.xml"/><Relationship Id="rId78" Type="http://schemas.openxmlformats.org/officeDocument/2006/relationships/tags" Target="../tags/tag171.xml"/><Relationship Id="rId94" Type="http://schemas.openxmlformats.org/officeDocument/2006/relationships/tags" Target="../tags/tag187.xml"/><Relationship Id="rId99" Type="http://schemas.openxmlformats.org/officeDocument/2006/relationships/tags" Target="../tags/tag192.xml"/><Relationship Id="rId101" Type="http://schemas.openxmlformats.org/officeDocument/2006/relationships/tags" Target="../tags/tag194.xml"/><Relationship Id="rId122" Type="http://schemas.openxmlformats.org/officeDocument/2006/relationships/tags" Target="../tags/tag215.xml"/><Relationship Id="rId143" Type="http://schemas.openxmlformats.org/officeDocument/2006/relationships/tags" Target="../tags/tag236.xml"/><Relationship Id="rId148" Type="http://schemas.openxmlformats.org/officeDocument/2006/relationships/tags" Target="../tags/tag24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26" Type="http://schemas.openxmlformats.org/officeDocument/2006/relationships/slideLayout" Target="../slideLayouts/slideLayout76.xml"/><Relationship Id="rId47" Type="http://schemas.openxmlformats.org/officeDocument/2006/relationships/tags" Target="../tags/tag140.xml"/><Relationship Id="rId68" Type="http://schemas.openxmlformats.org/officeDocument/2006/relationships/tags" Target="../tags/tag161.xml"/><Relationship Id="rId89" Type="http://schemas.openxmlformats.org/officeDocument/2006/relationships/tags" Target="../tags/tag182.xml"/><Relationship Id="rId112" Type="http://schemas.openxmlformats.org/officeDocument/2006/relationships/tags" Target="../tags/tag205.xml"/><Relationship Id="rId133" Type="http://schemas.openxmlformats.org/officeDocument/2006/relationships/tags" Target="../tags/tag226.xml"/><Relationship Id="rId154" Type="http://schemas.openxmlformats.org/officeDocument/2006/relationships/tags" Target="../tags/tag247.xml"/><Relationship Id="rId16" Type="http://schemas.openxmlformats.org/officeDocument/2006/relationships/slideLayout" Target="../slideLayouts/slideLayout66.xml"/><Relationship Id="rId37" Type="http://schemas.openxmlformats.org/officeDocument/2006/relationships/tags" Target="../tags/tag130.xml"/><Relationship Id="rId58" Type="http://schemas.openxmlformats.org/officeDocument/2006/relationships/tags" Target="../tags/tag151.xml"/><Relationship Id="rId79" Type="http://schemas.openxmlformats.org/officeDocument/2006/relationships/tags" Target="../tags/tag172.xml"/><Relationship Id="rId102" Type="http://schemas.openxmlformats.org/officeDocument/2006/relationships/tags" Target="../tags/tag195.xml"/><Relationship Id="rId123" Type="http://schemas.openxmlformats.org/officeDocument/2006/relationships/tags" Target="../tags/tag216.xml"/><Relationship Id="rId144" Type="http://schemas.openxmlformats.org/officeDocument/2006/relationships/tags" Target="../tags/tag237.xml"/><Relationship Id="rId90" Type="http://schemas.openxmlformats.org/officeDocument/2006/relationships/tags" Target="../tags/tag183.xml"/></Relationships>
</file>

<file path=ppt/slideMasters/_rels/slideMaster4.xml.rels><?xml version="1.0" encoding="UTF-8" standalone="yes"?>
<Relationships xmlns="http://schemas.openxmlformats.org/package/2006/relationships"><Relationship Id="rId117" Type="http://schemas.openxmlformats.org/officeDocument/2006/relationships/tags" Target="../tags/tag328.xml"/><Relationship Id="rId21" Type="http://schemas.openxmlformats.org/officeDocument/2006/relationships/slideLayout" Target="../slideLayouts/slideLayout102.xml"/><Relationship Id="rId42" Type="http://schemas.openxmlformats.org/officeDocument/2006/relationships/tags" Target="../tags/tag253.xml"/><Relationship Id="rId63" Type="http://schemas.openxmlformats.org/officeDocument/2006/relationships/tags" Target="../tags/tag274.xml"/><Relationship Id="rId84" Type="http://schemas.openxmlformats.org/officeDocument/2006/relationships/tags" Target="../tags/tag295.xml"/><Relationship Id="rId138" Type="http://schemas.openxmlformats.org/officeDocument/2006/relationships/tags" Target="../tags/tag349.xml"/><Relationship Id="rId159" Type="http://schemas.openxmlformats.org/officeDocument/2006/relationships/tags" Target="../tags/tag370.xml"/><Relationship Id="rId107" Type="http://schemas.openxmlformats.org/officeDocument/2006/relationships/tags" Target="../tags/tag318.xml"/><Relationship Id="rId11" Type="http://schemas.openxmlformats.org/officeDocument/2006/relationships/slideLayout" Target="../slideLayouts/slideLayout92.xml"/><Relationship Id="rId32" Type="http://schemas.openxmlformats.org/officeDocument/2006/relationships/slideLayout" Target="../slideLayouts/slideLayout113.xml"/><Relationship Id="rId53" Type="http://schemas.openxmlformats.org/officeDocument/2006/relationships/tags" Target="../tags/tag264.xml"/><Relationship Id="rId74" Type="http://schemas.openxmlformats.org/officeDocument/2006/relationships/tags" Target="../tags/tag285.xml"/><Relationship Id="rId128" Type="http://schemas.openxmlformats.org/officeDocument/2006/relationships/tags" Target="../tags/tag339.xml"/><Relationship Id="rId149" Type="http://schemas.openxmlformats.org/officeDocument/2006/relationships/tags" Target="../tags/tag360.xml"/><Relationship Id="rId5" Type="http://schemas.openxmlformats.org/officeDocument/2006/relationships/slideLayout" Target="../slideLayouts/slideLayout86.xml"/><Relationship Id="rId95" Type="http://schemas.openxmlformats.org/officeDocument/2006/relationships/tags" Target="../tags/tag306.xml"/><Relationship Id="rId160" Type="http://schemas.openxmlformats.org/officeDocument/2006/relationships/tags" Target="../tags/tag371.xml"/><Relationship Id="rId22" Type="http://schemas.openxmlformats.org/officeDocument/2006/relationships/slideLayout" Target="../slideLayouts/slideLayout103.xml"/><Relationship Id="rId43" Type="http://schemas.openxmlformats.org/officeDocument/2006/relationships/tags" Target="../tags/tag254.xml"/><Relationship Id="rId64" Type="http://schemas.openxmlformats.org/officeDocument/2006/relationships/tags" Target="../tags/tag275.xml"/><Relationship Id="rId118" Type="http://schemas.openxmlformats.org/officeDocument/2006/relationships/tags" Target="../tags/tag329.xml"/><Relationship Id="rId139" Type="http://schemas.openxmlformats.org/officeDocument/2006/relationships/tags" Target="../tags/tag350.xml"/><Relationship Id="rId80" Type="http://schemas.openxmlformats.org/officeDocument/2006/relationships/tags" Target="../tags/tag291.xml"/><Relationship Id="rId85" Type="http://schemas.openxmlformats.org/officeDocument/2006/relationships/tags" Target="../tags/tag296.xml"/><Relationship Id="rId150" Type="http://schemas.openxmlformats.org/officeDocument/2006/relationships/tags" Target="../tags/tag361.xml"/><Relationship Id="rId155" Type="http://schemas.openxmlformats.org/officeDocument/2006/relationships/tags" Target="../tags/tag366.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33" Type="http://schemas.openxmlformats.org/officeDocument/2006/relationships/slideLayout" Target="../slideLayouts/slideLayout114.xml"/><Relationship Id="rId38" Type="http://schemas.openxmlformats.org/officeDocument/2006/relationships/tags" Target="../tags/tag249.xml"/><Relationship Id="rId59" Type="http://schemas.openxmlformats.org/officeDocument/2006/relationships/tags" Target="../tags/tag270.xml"/><Relationship Id="rId103" Type="http://schemas.openxmlformats.org/officeDocument/2006/relationships/tags" Target="../tags/tag314.xml"/><Relationship Id="rId108" Type="http://schemas.openxmlformats.org/officeDocument/2006/relationships/tags" Target="../tags/tag319.xml"/><Relationship Id="rId124" Type="http://schemas.openxmlformats.org/officeDocument/2006/relationships/tags" Target="../tags/tag335.xml"/><Relationship Id="rId129" Type="http://schemas.openxmlformats.org/officeDocument/2006/relationships/tags" Target="../tags/tag340.xml"/><Relationship Id="rId54" Type="http://schemas.openxmlformats.org/officeDocument/2006/relationships/tags" Target="../tags/tag265.xml"/><Relationship Id="rId70" Type="http://schemas.openxmlformats.org/officeDocument/2006/relationships/tags" Target="../tags/tag281.xml"/><Relationship Id="rId75" Type="http://schemas.openxmlformats.org/officeDocument/2006/relationships/tags" Target="../tags/tag286.xml"/><Relationship Id="rId91" Type="http://schemas.openxmlformats.org/officeDocument/2006/relationships/tags" Target="../tags/tag302.xml"/><Relationship Id="rId96" Type="http://schemas.openxmlformats.org/officeDocument/2006/relationships/tags" Target="../tags/tag307.xml"/><Relationship Id="rId140" Type="http://schemas.openxmlformats.org/officeDocument/2006/relationships/tags" Target="../tags/tag351.xml"/><Relationship Id="rId145" Type="http://schemas.openxmlformats.org/officeDocument/2006/relationships/tags" Target="../tags/tag356.xml"/><Relationship Id="rId1" Type="http://schemas.openxmlformats.org/officeDocument/2006/relationships/slideLayout" Target="../slideLayouts/slideLayout82.xml"/><Relationship Id="rId6" Type="http://schemas.openxmlformats.org/officeDocument/2006/relationships/slideLayout" Target="../slideLayouts/slideLayout87.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49" Type="http://schemas.openxmlformats.org/officeDocument/2006/relationships/tags" Target="../tags/tag260.xml"/><Relationship Id="rId114" Type="http://schemas.openxmlformats.org/officeDocument/2006/relationships/tags" Target="../tags/tag325.xml"/><Relationship Id="rId119" Type="http://schemas.openxmlformats.org/officeDocument/2006/relationships/tags" Target="../tags/tag330.xml"/><Relationship Id="rId44" Type="http://schemas.openxmlformats.org/officeDocument/2006/relationships/tags" Target="../tags/tag255.xml"/><Relationship Id="rId60" Type="http://schemas.openxmlformats.org/officeDocument/2006/relationships/tags" Target="../tags/tag271.xml"/><Relationship Id="rId65" Type="http://schemas.openxmlformats.org/officeDocument/2006/relationships/tags" Target="../tags/tag276.xml"/><Relationship Id="rId81" Type="http://schemas.openxmlformats.org/officeDocument/2006/relationships/tags" Target="../tags/tag292.xml"/><Relationship Id="rId86" Type="http://schemas.openxmlformats.org/officeDocument/2006/relationships/tags" Target="../tags/tag297.xml"/><Relationship Id="rId130" Type="http://schemas.openxmlformats.org/officeDocument/2006/relationships/tags" Target="../tags/tag341.xml"/><Relationship Id="rId135" Type="http://schemas.openxmlformats.org/officeDocument/2006/relationships/tags" Target="../tags/tag346.xml"/><Relationship Id="rId151" Type="http://schemas.openxmlformats.org/officeDocument/2006/relationships/tags" Target="../tags/tag362.xml"/><Relationship Id="rId156" Type="http://schemas.openxmlformats.org/officeDocument/2006/relationships/tags" Target="../tags/tag367.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tags" Target="../tags/tag250.xml"/><Relationship Id="rId109" Type="http://schemas.openxmlformats.org/officeDocument/2006/relationships/tags" Target="../tags/tag320.xml"/><Relationship Id="rId34" Type="http://schemas.openxmlformats.org/officeDocument/2006/relationships/slideLayout" Target="../slideLayouts/slideLayout115.xml"/><Relationship Id="rId50" Type="http://schemas.openxmlformats.org/officeDocument/2006/relationships/tags" Target="../tags/tag261.xml"/><Relationship Id="rId55" Type="http://schemas.openxmlformats.org/officeDocument/2006/relationships/tags" Target="../tags/tag266.xml"/><Relationship Id="rId76" Type="http://schemas.openxmlformats.org/officeDocument/2006/relationships/tags" Target="../tags/tag287.xml"/><Relationship Id="rId97" Type="http://schemas.openxmlformats.org/officeDocument/2006/relationships/tags" Target="../tags/tag308.xml"/><Relationship Id="rId104" Type="http://schemas.openxmlformats.org/officeDocument/2006/relationships/tags" Target="../tags/tag315.xml"/><Relationship Id="rId120" Type="http://schemas.openxmlformats.org/officeDocument/2006/relationships/tags" Target="../tags/tag331.xml"/><Relationship Id="rId125" Type="http://schemas.openxmlformats.org/officeDocument/2006/relationships/tags" Target="../tags/tag336.xml"/><Relationship Id="rId141" Type="http://schemas.openxmlformats.org/officeDocument/2006/relationships/tags" Target="../tags/tag352.xml"/><Relationship Id="rId146" Type="http://schemas.openxmlformats.org/officeDocument/2006/relationships/tags" Target="../tags/tag357.xml"/><Relationship Id="rId7" Type="http://schemas.openxmlformats.org/officeDocument/2006/relationships/slideLayout" Target="../slideLayouts/slideLayout88.xml"/><Relationship Id="rId71" Type="http://schemas.openxmlformats.org/officeDocument/2006/relationships/tags" Target="../tags/tag282.xml"/><Relationship Id="rId92" Type="http://schemas.openxmlformats.org/officeDocument/2006/relationships/tags" Target="../tags/tag303.xml"/><Relationship Id="rId2" Type="http://schemas.openxmlformats.org/officeDocument/2006/relationships/slideLayout" Target="../slideLayouts/slideLayout83.xml"/><Relationship Id="rId29" Type="http://schemas.openxmlformats.org/officeDocument/2006/relationships/slideLayout" Target="../slideLayouts/slideLayout110.xml"/><Relationship Id="rId24" Type="http://schemas.openxmlformats.org/officeDocument/2006/relationships/slideLayout" Target="../slideLayouts/slideLayout105.xml"/><Relationship Id="rId40" Type="http://schemas.openxmlformats.org/officeDocument/2006/relationships/tags" Target="../tags/tag251.xml"/><Relationship Id="rId45" Type="http://schemas.openxmlformats.org/officeDocument/2006/relationships/tags" Target="../tags/tag256.xml"/><Relationship Id="rId66" Type="http://schemas.openxmlformats.org/officeDocument/2006/relationships/tags" Target="../tags/tag277.xml"/><Relationship Id="rId87" Type="http://schemas.openxmlformats.org/officeDocument/2006/relationships/tags" Target="../tags/tag298.xml"/><Relationship Id="rId110" Type="http://schemas.openxmlformats.org/officeDocument/2006/relationships/tags" Target="../tags/tag321.xml"/><Relationship Id="rId115" Type="http://schemas.openxmlformats.org/officeDocument/2006/relationships/tags" Target="../tags/tag326.xml"/><Relationship Id="rId131" Type="http://schemas.openxmlformats.org/officeDocument/2006/relationships/tags" Target="../tags/tag342.xml"/><Relationship Id="rId136" Type="http://schemas.openxmlformats.org/officeDocument/2006/relationships/tags" Target="../tags/tag347.xml"/><Relationship Id="rId157" Type="http://schemas.openxmlformats.org/officeDocument/2006/relationships/tags" Target="../tags/tag368.xml"/><Relationship Id="rId61" Type="http://schemas.openxmlformats.org/officeDocument/2006/relationships/tags" Target="../tags/tag272.xml"/><Relationship Id="rId82" Type="http://schemas.openxmlformats.org/officeDocument/2006/relationships/tags" Target="../tags/tag293.xml"/><Relationship Id="rId152" Type="http://schemas.openxmlformats.org/officeDocument/2006/relationships/tags" Target="../tags/tag363.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56" Type="http://schemas.openxmlformats.org/officeDocument/2006/relationships/tags" Target="../tags/tag267.xml"/><Relationship Id="rId77" Type="http://schemas.openxmlformats.org/officeDocument/2006/relationships/tags" Target="../tags/tag288.xml"/><Relationship Id="rId100" Type="http://schemas.openxmlformats.org/officeDocument/2006/relationships/tags" Target="../tags/tag311.xml"/><Relationship Id="rId105" Type="http://schemas.openxmlformats.org/officeDocument/2006/relationships/tags" Target="../tags/tag316.xml"/><Relationship Id="rId126" Type="http://schemas.openxmlformats.org/officeDocument/2006/relationships/tags" Target="../tags/tag337.xml"/><Relationship Id="rId147" Type="http://schemas.openxmlformats.org/officeDocument/2006/relationships/tags" Target="../tags/tag358.xml"/><Relationship Id="rId8" Type="http://schemas.openxmlformats.org/officeDocument/2006/relationships/slideLayout" Target="../slideLayouts/slideLayout89.xml"/><Relationship Id="rId51" Type="http://schemas.openxmlformats.org/officeDocument/2006/relationships/tags" Target="../tags/tag262.xml"/><Relationship Id="rId72" Type="http://schemas.openxmlformats.org/officeDocument/2006/relationships/tags" Target="../tags/tag283.xml"/><Relationship Id="rId93" Type="http://schemas.openxmlformats.org/officeDocument/2006/relationships/tags" Target="../tags/tag304.xml"/><Relationship Id="rId98" Type="http://schemas.openxmlformats.org/officeDocument/2006/relationships/tags" Target="../tags/tag309.xml"/><Relationship Id="rId121" Type="http://schemas.openxmlformats.org/officeDocument/2006/relationships/tags" Target="../tags/tag332.xml"/><Relationship Id="rId142" Type="http://schemas.openxmlformats.org/officeDocument/2006/relationships/tags" Target="../tags/tag353.xml"/><Relationship Id="rId3" Type="http://schemas.openxmlformats.org/officeDocument/2006/relationships/slideLayout" Target="../slideLayouts/slideLayout84.xml"/><Relationship Id="rId25" Type="http://schemas.openxmlformats.org/officeDocument/2006/relationships/slideLayout" Target="../slideLayouts/slideLayout106.xml"/><Relationship Id="rId46" Type="http://schemas.openxmlformats.org/officeDocument/2006/relationships/tags" Target="../tags/tag257.xml"/><Relationship Id="rId67" Type="http://schemas.openxmlformats.org/officeDocument/2006/relationships/tags" Target="../tags/tag278.xml"/><Relationship Id="rId116" Type="http://schemas.openxmlformats.org/officeDocument/2006/relationships/tags" Target="../tags/tag327.xml"/><Relationship Id="rId137" Type="http://schemas.openxmlformats.org/officeDocument/2006/relationships/tags" Target="../tags/tag348.xml"/><Relationship Id="rId158" Type="http://schemas.openxmlformats.org/officeDocument/2006/relationships/tags" Target="../tags/tag369.xml"/><Relationship Id="rId20" Type="http://schemas.openxmlformats.org/officeDocument/2006/relationships/slideLayout" Target="../slideLayouts/slideLayout101.xml"/><Relationship Id="rId41" Type="http://schemas.openxmlformats.org/officeDocument/2006/relationships/tags" Target="../tags/tag252.xml"/><Relationship Id="rId62" Type="http://schemas.openxmlformats.org/officeDocument/2006/relationships/tags" Target="../tags/tag273.xml"/><Relationship Id="rId83" Type="http://schemas.openxmlformats.org/officeDocument/2006/relationships/tags" Target="../tags/tag294.xml"/><Relationship Id="rId88" Type="http://schemas.openxmlformats.org/officeDocument/2006/relationships/tags" Target="../tags/tag299.xml"/><Relationship Id="rId111" Type="http://schemas.openxmlformats.org/officeDocument/2006/relationships/tags" Target="../tags/tag322.xml"/><Relationship Id="rId132" Type="http://schemas.openxmlformats.org/officeDocument/2006/relationships/tags" Target="../tags/tag343.xml"/><Relationship Id="rId153" Type="http://schemas.openxmlformats.org/officeDocument/2006/relationships/tags" Target="../tags/tag364.xml"/><Relationship Id="rId15" Type="http://schemas.openxmlformats.org/officeDocument/2006/relationships/slideLayout" Target="../slideLayouts/slideLayout96.xml"/><Relationship Id="rId36" Type="http://schemas.openxmlformats.org/officeDocument/2006/relationships/slideLayout" Target="../slideLayouts/slideLayout117.xml"/><Relationship Id="rId57" Type="http://schemas.openxmlformats.org/officeDocument/2006/relationships/tags" Target="../tags/tag268.xml"/><Relationship Id="rId106" Type="http://schemas.openxmlformats.org/officeDocument/2006/relationships/tags" Target="../tags/tag317.xml"/><Relationship Id="rId127" Type="http://schemas.openxmlformats.org/officeDocument/2006/relationships/tags" Target="../tags/tag3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52" Type="http://schemas.openxmlformats.org/officeDocument/2006/relationships/tags" Target="../tags/tag263.xml"/><Relationship Id="rId73" Type="http://schemas.openxmlformats.org/officeDocument/2006/relationships/tags" Target="../tags/tag284.xml"/><Relationship Id="rId78" Type="http://schemas.openxmlformats.org/officeDocument/2006/relationships/tags" Target="../tags/tag289.xml"/><Relationship Id="rId94" Type="http://schemas.openxmlformats.org/officeDocument/2006/relationships/tags" Target="../tags/tag305.xml"/><Relationship Id="rId99" Type="http://schemas.openxmlformats.org/officeDocument/2006/relationships/tags" Target="../tags/tag310.xml"/><Relationship Id="rId101" Type="http://schemas.openxmlformats.org/officeDocument/2006/relationships/tags" Target="../tags/tag312.xml"/><Relationship Id="rId122" Type="http://schemas.openxmlformats.org/officeDocument/2006/relationships/tags" Target="../tags/tag333.xml"/><Relationship Id="rId143" Type="http://schemas.openxmlformats.org/officeDocument/2006/relationships/tags" Target="../tags/tag354.xml"/><Relationship Id="rId148" Type="http://schemas.openxmlformats.org/officeDocument/2006/relationships/tags" Target="../tags/tag359.xml"/><Relationship Id="rId4" Type="http://schemas.openxmlformats.org/officeDocument/2006/relationships/slideLayout" Target="../slideLayouts/slideLayout85.xml"/><Relationship Id="rId9" Type="http://schemas.openxmlformats.org/officeDocument/2006/relationships/slideLayout" Target="../slideLayouts/slideLayout90.xml"/><Relationship Id="rId26" Type="http://schemas.openxmlformats.org/officeDocument/2006/relationships/slideLayout" Target="../slideLayouts/slideLayout107.xml"/><Relationship Id="rId47" Type="http://schemas.openxmlformats.org/officeDocument/2006/relationships/tags" Target="../tags/tag258.xml"/><Relationship Id="rId68" Type="http://schemas.openxmlformats.org/officeDocument/2006/relationships/tags" Target="../tags/tag279.xml"/><Relationship Id="rId89" Type="http://schemas.openxmlformats.org/officeDocument/2006/relationships/tags" Target="../tags/tag300.xml"/><Relationship Id="rId112" Type="http://schemas.openxmlformats.org/officeDocument/2006/relationships/tags" Target="../tags/tag323.xml"/><Relationship Id="rId133" Type="http://schemas.openxmlformats.org/officeDocument/2006/relationships/tags" Target="../tags/tag344.xml"/><Relationship Id="rId154" Type="http://schemas.openxmlformats.org/officeDocument/2006/relationships/tags" Target="../tags/tag365.xml"/><Relationship Id="rId16" Type="http://schemas.openxmlformats.org/officeDocument/2006/relationships/slideLayout" Target="../slideLayouts/slideLayout97.xml"/><Relationship Id="rId37" Type="http://schemas.openxmlformats.org/officeDocument/2006/relationships/theme" Target="../theme/theme4.xml"/><Relationship Id="rId58" Type="http://schemas.openxmlformats.org/officeDocument/2006/relationships/tags" Target="../tags/tag269.xml"/><Relationship Id="rId79" Type="http://schemas.openxmlformats.org/officeDocument/2006/relationships/tags" Target="../tags/tag290.xml"/><Relationship Id="rId102" Type="http://schemas.openxmlformats.org/officeDocument/2006/relationships/tags" Target="../tags/tag313.xml"/><Relationship Id="rId123" Type="http://schemas.openxmlformats.org/officeDocument/2006/relationships/tags" Target="../tags/tag334.xml"/><Relationship Id="rId144" Type="http://schemas.openxmlformats.org/officeDocument/2006/relationships/tags" Target="../tags/tag355.xml"/><Relationship Id="rId90" Type="http://schemas.openxmlformats.org/officeDocument/2006/relationships/tags" Target="../tags/tag301.xml"/><Relationship Id="rId27" Type="http://schemas.openxmlformats.org/officeDocument/2006/relationships/slideLayout" Target="../slideLayouts/slideLayout108.xml"/><Relationship Id="rId48" Type="http://schemas.openxmlformats.org/officeDocument/2006/relationships/tags" Target="../tags/tag259.xml"/><Relationship Id="rId69" Type="http://schemas.openxmlformats.org/officeDocument/2006/relationships/tags" Target="../tags/tag280.xml"/><Relationship Id="rId113" Type="http://schemas.openxmlformats.org/officeDocument/2006/relationships/tags" Target="../tags/tag324.xml"/><Relationship Id="rId134" Type="http://schemas.openxmlformats.org/officeDocument/2006/relationships/tags" Target="../tags/tag345.xml"/></Relationships>
</file>

<file path=ppt/slideMasters/_rels/slideMaster5.xml.rels><?xml version="1.0" encoding="UTF-8" standalone="yes"?>
<Relationships xmlns="http://schemas.openxmlformats.org/package/2006/relationships"><Relationship Id="rId117" Type="http://schemas.openxmlformats.org/officeDocument/2006/relationships/tags" Target="../tags/tag458.xml"/><Relationship Id="rId21" Type="http://schemas.openxmlformats.org/officeDocument/2006/relationships/slideLayout" Target="../slideLayouts/slideLayout138.xml"/><Relationship Id="rId42" Type="http://schemas.openxmlformats.org/officeDocument/2006/relationships/tags" Target="../tags/tag383.xml"/><Relationship Id="rId63" Type="http://schemas.openxmlformats.org/officeDocument/2006/relationships/tags" Target="../tags/tag404.xml"/><Relationship Id="rId84" Type="http://schemas.openxmlformats.org/officeDocument/2006/relationships/tags" Target="../tags/tag425.xml"/><Relationship Id="rId138" Type="http://schemas.openxmlformats.org/officeDocument/2006/relationships/tags" Target="../tags/tag479.xml"/><Relationship Id="rId107" Type="http://schemas.openxmlformats.org/officeDocument/2006/relationships/tags" Target="../tags/tag448.xml"/><Relationship Id="rId11" Type="http://schemas.openxmlformats.org/officeDocument/2006/relationships/slideLayout" Target="../slideLayouts/slideLayout128.xml"/><Relationship Id="rId32" Type="http://schemas.openxmlformats.org/officeDocument/2006/relationships/tags" Target="../tags/tag373.xml"/><Relationship Id="rId53" Type="http://schemas.openxmlformats.org/officeDocument/2006/relationships/tags" Target="../tags/tag394.xml"/><Relationship Id="rId74" Type="http://schemas.openxmlformats.org/officeDocument/2006/relationships/tags" Target="../tags/tag415.xml"/><Relationship Id="rId128" Type="http://schemas.openxmlformats.org/officeDocument/2006/relationships/tags" Target="../tags/tag469.xml"/><Relationship Id="rId149" Type="http://schemas.openxmlformats.org/officeDocument/2006/relationships/tags" Target="../tags/tag490.xml"/><Relationship Id="rId5" Type="http://schemas.openxmlformats.org/officeDocument/2006/relationships/slideLayout" Target="../slideLayouts/slideLayout122.xml"/><Relationship Id="rId95" Type="http://schemas.openxmlformats.org/officeDocument/2006/relationships/tags" Target="../tags/tag436.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43" Type="http://schemas.openxmlformats.org/officeDocument/2006/relationships/tags" Target="../tags/tag384.xml"/><Relationship Id="rId48" Type="http://schemas.openxmlformats.org/officeDocument/2006/relationships/tags" Target="../tags/tag389.xml"/><Relationship Id="rId64" Type="http://schemas.openxmlformats.org/officeDocument/2006/relationships/tags" Target="../tags/tag405.xml"/><Relationship Id="rId69" Type="http://schemas.openxmlformats.org/officeDocument/2006/relationships/tags" Target="../tags/tag410.xml"/><Relationship Id="rId113" Type="http://schemas.openxmlformats.org/officeDocument/2006/relationships/tags" Target="../tags/tag454.xml"/><Relationship Id="rId118" Type="http://schemas.openxmlformats.org/officeDocument/2006/relationships/tags" Target="../tags/tag459.xml"/><Relationship Id="rId134" Type="http://schemas.openxmlformats.org/officeDocument/2006/relationships/tags" Target="../tags/tag475.xml"/><Relationship Id="rId139" Type="http://schemas.openxmlformats.org/officeDocument/2006/relationships/tags" Target="../tags/tag480.xml"/><Relationship Id="rId80" Type="http://schemas.openxmlformats.org/officeDocument/2006/relationships/tags" Target="../tags/tag421.xml"/><Relationship Id="rId85" Type="http://schemas.openxmlformats.org/officeDocument/2006/relationships/tags" Target="../tags/tag426.xml"/><Relationship Id="rId150" Type="http://schemas.openxmlformats.org/officeDocument/2006/relationships/tags" Target="../tags/tag491.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33" Type="http://schemas.openxmlformats.org/officeDocument/2006/relationships/tags" Target="../tags/tag374.xml"/><Relationship Id="rId38" Type="http://schemas.openxmlformats.org/officeDocument/2006/relationships/tags" Target="../tags/tag379.xml"/><Relationship Id="rId59" Type="http://schemas.openxmlformats.org/officeDocument/2006/relationships/tags" Target="../tags/tag400.xml"/><Relationship Id="rId103" Type="http://schemas.openxmlformats.org/officeDocument/2006/relationships/tags" Target="../tags/tag444.xml"/><Relationship Id="rId108" Type="http://schemas.openxmlformats.org/officeDocument/2006/relationships/tags" Target="../tags/tag449.xml"/><Relationship Id="rId124" Type="http://schemas.openxmlformats.org/officeDocument/2006/relationships/tags" Target="../tags/tag465.xml"/><Relationship Id="rId129" Type="http://schemas.openxmlformats.org/officeDocument/2006/relationships/tags" Target="../tags/tag470.xml"/><Relationship Id="rId54" Type="http://schemas.openxmlformats.org/officeDocument/2006/relationships/tags" Target="../tags/tag395.xml"/><Relationship Id="rId70" Type="http://schemas.openxmlformats.org/officeDocument/2006/relationships/tags" Target="../tags/tag411.xml"/><Relationship Id="rId75" Type="http://schemas.openxmlformats.org/officeDocument/2006/relationships/tags" Target="../tags/tag416.xml"/><Relationship Id="rId91" Type="http://schemas.openxmlformats.org/officeDocument/2006/relationships/tags" Target="../tags/tag432.xml"/><Relationship Id="rId96" Type="http://schemas.openxmlformats.org/officeDocument/2006/relationships/tags" Target="../tags/tag437.xml"/><Relationship Id="rId140" Type="http://schemas.openxmlformats.org/officeDocument/2006/relationships/tags" Target="../tags/tag481.xml"/><Relationship Id="rId145" Type="http://schemas.openxmlformats.org/officeDocument/2006/relationships/tags" Target="../tags/tag48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49" Type="http://schemas.openxmlformats.org/officeDocument/2006/relationships/tags" Target="../tags/tag390.xml"/><Relationship Id="rId114" Type="http://schemas.openxmlformats.org/officeDocument/2006/relationships/tags" Target="../tags/tag455.xml"/><Relationship Id="rId119" Type="http://schemas.openxmlformats.org/officeDocument/2006/relationships/tags" Target="../tags/tag460.xml"/><Relationship Id="rId44" Type="http://schemas.openxmlformats.org/officeDocument/2006/relationships/tags" Target="../tags/tag385.xml"/><Relationship Id="rId60" Type="http://schemas.openxmlformats.org/officeDocument/2006/relationships/tags" Target="../tags/tag401.xml"/><Relationship Id="rId65" Type="http://schemas.openxmlformats.org/officeDocument/2006/relationships/tags" Target="../tags/tag406.xml"/><Relationship Id="rId81" Type="http://schemas.openxmlformats.org/officeDocument/2006/relationships/tags" Target="../tags/tag422.xml"/><Relationship Id="rId86" Type="http://schemas.openxmlformats.org/officeDocument/2006/relationships/tags" Target="../tags/tag427.xml"/><Relationship Id="rId130" Type="http://schemas.openxmlformats.org/officeDocument/2006/relationships/tags" Target="../tags/tag471.xml"/><Relationship Id="rId135" Type="http://schemas.openxmlformats.org/officeDocument/2006/relationships/tags" Target="../tags/tag476.xml"/><Relationship Id="rId151" Type="http://schemas.openxmlformats.org/officeDocument/2006/relationships/tags" Target="../tags/tag492.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9" Type="http://schemas.openxmlformats.org/officeDocument/2006/relationships/tags" Target="../tags/tag380.xml"/><Relationship Id="rId109" Type="http://schemas.openxmlformats.org/officeDocument/2006/relationships/tags" Target="../tags/tag450.xml"/><Relationship Id="rId34" Type="http://schemas.openxmlformats.org/officeDocument/2006/relationships/tags" Target="../tags/tag375.xml"/><Relationship Id="rId50" Type="http://schemas.openxmlformats.org/officeDocument/2006/relationships/tags" Target="../tags/tag391.xml"/><Relationship Id="rId55" Type="http://schemas.openxmlformats.org/officeDocument/2006/relationships/tags" Target="../tags/tag396.xml"/><Relationship Id="rId76" Type="http://schemas.openxmlformats.org/officeDocument/2006/relationships/tags" Target="../tags/tag417.xml"/><Relationship Id="rId97" Type="http://schemas.openxmlformats.org/officeDocument/2006/relationships/tags" Target="../tags/tag438.xml"/><Relationship Id="rId104" Type="http://schemas.openxmlformats.org/officeDocument/2006/relationships/tags" Target="../tags/tag445.xml"/><Relationship Id="rId120" Type="http://schemas.openxmlformats.org/officeDocument/2006/relationships/tags" Target="../tags/tag461.xml"/><Relationship Id="rId125" Type="http://schemas.openxmlformats.org/officeDocument/2006/relationships/tags" Target="../tags/tag466.xml"/><Relationship Id="rId141" Type="http://schemas.openxmlformats.org/officeDocument/2006/relationships/tags" Target="../tags/tag482.xml"/><Relationship Id="rId146" Type="http://schemas.openxmlformats.org/officeDocument/2006/relationships/tags" Target="../tags/tag487.xml"/><Relationship Id="rId7" Type="http://schemas.openxmlformats.org/officeDocument/2006/relationships/slideLayout" Target="../slideLayouts/slideLayout124.xml"/><Relationship Id="rId71" Type="http://schemas.openxmlformats.org/officeDocument/2006/relationships/tags" Target="../tags/tag412.xml"/><Relationship Id="rId92" Type="http://schemas.openxmlformats.org/officeDocument/2006/relationships/tags" Target="../tags/tag433.xml"/><Relationship Id="rId2" Type="http://schemas.openxmlformats.org/officeDocument/2006/relationships/slideLayout" Target="../slideLayouts/slideLayout119.xml"/><Relationship Id="rId29" Type="http://schemas.openxmlformats.org/officeDocument/2006/relationships/slideLayout" Target="../slideLayouts/slideLayout146.xml"/><Relationship Id="rId24" Type="http://schemas.openxmlformats.org/officeDocument/2006/relationships/slideLayout" Target="../slideLayouts/slideLayout141.xml"/><Relationship Id="rId40" Type="http://schemas.openxmlformats.org/officeDocument/2006/relationships/tags" Target="../tags/tag381.xml"/><Relationship Id="rId45" Type="http://schemas.openxmlformats.org/officeDocument/2006/relationships/tags" Target="../tags/tag386.xml"/><Relationship Id="rId66" Type="http://schemas.openxmlformats.org/officeDocument/2006/relationships/tags" Target="../tags/tag407.xml"/><Relationship Id="rId87" Type="http://schemas.openxmlformats.org/officeDocument/2006/relationships/tags" Target="../tags/tag428.xml"/><Relationship Id="rId110" Type="http://schemas.openxmlformats.org/officeDocument/2006/relationships/tags" Target="../tags/tag451.xml"/><Relationship Id="rId115" Type="http://schemas.openxmlformats.org/officeDocument/2006/relationships/tags" Target="../tags/tag456.xml"/><Relationship Id="rId131" Type="http://schemas.openxmlformats.org/officeDocument/2006/relationships/tags" Target="../tags/tag472.xml"/><Relationship Id="rId136" Type="http://schemas.openxmlformats.org/officeDocument/2006/relationships/tags" Target="../tags/tag477.xml"/><Relationship Id="rId61" Type="http://schemas.openxmlformats.org/officeDocument/2006/relationships/tags" Target="../tags/tag402.xml"/><Relationship Id="rId82" Type="http://schemas.openxmlformats.org/officeDocument/2006/relationships/tags" Target="../tags/tag423.xml"/><Relationship Id="rId152" Type="http://schemas.openxmlformats.org/officeDocument/2006/relationships/tags" Target="../tags/tag493.xml"/><Relationship Id="rId19" Type="http://schemas.openxmlformats.org/officeDocument/2006/relationships/slideLayout" Target="../slideLayouts/slideLayout136.xml"/><Relationship Id="rId14" Type="http://schemas.openxmlformats.org/officeDocument/2006/relationships/slideLayout" Target="../slideLayouts/slideLayout131.xml"/><Relationship Id="rId30" Type="http://schemas.openxmlformats.org/officeDocument/2006/relationships/theme" Target="../theme/theme5.xml"/><Relationship Id="rId35" Type="http://schemas.openxmlformats.org/officeDocument/2006/relationships/tags" Target="../tags/tag376.xml"/><Relationship Id="rId56" Type="http://schemas.openxmlformats.org/officeDocument/2006/relationships/tags" Target="../tags/tag397.xml"/><Relationship Id="rId77" Type="http://schemas.openxmlformats.org/officeDocument/2006/relationships/tags" Target="../tags/tag418.xml"/><Relationship Id="rId100" Type="http://schemas.openxmlformats.org/officeDocument/2006/relationships/tags" Target="../tags/tag441.xml"/><Relationship Id="rId105" Type="http://schemas.openxmlformats.org/officeDocument/2006/relationships/tags" Target="../tags/tag446.xml"/><Relationship Id="rId126" Type="http://schemas.openxmlformats.org/officeDocument/2006/relationships/tags" Target="../tags/tag467.xml"/><Relationship Id="rId147" Type="http://schemas.openxmlformats.org/officeDocument/2006/relationships/tags" Target="../tags/tag488.xml"/><Relationship Id="rId8" Type="http://schemas.openxmlformats.org/officeDocument/2006/relationships/slideLayout" Target="../slideLayouts/slideLayout125.xml"/><Relationship Id="rId51" Type="http://schemas.openxmlformats.org/officeDocument/2006/relationships/tags" Target="../tags/tag392.xml"/><Relationship Id="rId72" Type="http://schemas.openxmlformats.org/officeDocument/2006/relationships/tags" Target="../tags/tag413.xml"/><Relationship Id="rId93" Type="http://schemas.openxmlformats.org/officeDocument/2006/relationships/tags" Target="../tags/tag434.xml"/><Relationship Id="rId98" Type="http://schemas.openxmlformats.org/officeDocument/2006/relationships/tags" Target="../tags/tag439.xml"/><Relationship Id="rId121" Type="http://schemas.openxmlformats.org/officeDocument/2006/relationships/tags" Target="../tags/tag462.xml"/><Relationship Id="rId142" Type="http://schemas.openxmlformats.org/officeDocument/2006/relationships/tags" Target="../tags/tag483.xml"/><Relationship Id="rId3" Type="http://schemas.openxmlformats.org/officeDocument/2006/relationships/slideLayout" Target="../slideLayouts/slideLayout120.xml"/><Relationship Id="rId25" Type="http://schemas.openxmlformats.org/officeDocument/2006/relationships/slideLayout" Target="../slideLayouts/slideLayout142.xml"/><Relationship Id="rId46" Type="http://schemas.openxmlformats.org/officeDocument/2006/relationships/tags" Target="../tags/tag387.xml"/><Relationship Id="rId67" Type="http://schemas.openxmlformats.org/officeDocument/2006/relationships/tags" Target="../tags/tag408.xml"/><Relationship Id="rId116" Type="http://schemas.openxmlformats.org/officeDocument/2006/relationships/tags" Target="../tags/tag457.xml"/><Relationship Id="rId137" Type="http://schemas.openxmlformats.org/officeDocument/2006/relationships/tags" Target="../tags/tag478.xml"/><Relationship Id="rId20" Type="http://schemas.openxmlformats.org/officeDocument/2006/relationships/slideLayout" Target="../slideLayouts/slideLayout137.xml"/><Relationship Id="rId41" Type="http://schemas.openxmlformats.org/officeDocument/2006/relationships/tags" Target="../tags/tag382.xml"/><Relationship Id="rId62" Type="http://schemas.openxmlformats.org/officeDocument/2006/relationships/tags" Target="../tags/tag403.xml"/><Relationship Id="rId83" Type="http://schemas.openxmlformats.org/officeDocument/2006/relationships/tags" Target="../tags/tag424.xml"/><Relationship Id="rId88" Type="http://schemas.openxmlformats.org/officeDocument/2006/relationships/tags" Target="../tags/tag429.xml"/><Relationship Id="rId111" Type="http://schemas.openxmlformats.org/officeDocument/2006/relationships/tags" Target="../tags/tag452.xml"/><Relationship Id="rId132" Type="http://schemas.openxmlformats.org/officeDocument/2006/relationships/tags" Target="../tags/tag473.xml"/><Relationship Id="rId153" Type="http://schemas.openxmlformats.org/officeDocument/2006/relationships/tags" Target="../tags/tag494.xml"/><Relationship Id="rId15" Type="http://schemas.openxmlformats.org/officeDocument/2006/relationships/slideLayout" Target="../slideLayouts/slideLayout132.xml"/><Relationship Id="rId36" Type="http://schemas.openxmlformats.org/officeDocument/2006/relationships/tags" Target="../tags/tag377.xml"/><Relationship Id="rId57" Type="http://schemas.openxmlformats.org/officeDocument/2006/relationships/tags" Target="../tags/tag398.xml"/><Relationship Id="rId106" Type="http://schemas.openxmlformats.org/officeDocument/2006/relationships/tags" Target="../tags/tag447.xml"/><Relationship Id="rId127" Type="http://schemas.openxmlformats.org/officeDocument/2006/relationships/tags" Target="../tags/tag468.xml"/><Relationship Id="rId10" Type="http://schemas.openxmlformats.org/officeDocument/2006/relationships/slideLayout" Target="../slideLayouts/slideLayout127.xml"/><Relationship Id="rId31" Type="http://schemas.openxmlformats.org/officeDocument/2006/relationships/tags" Target="../tags/tag372.xml"/><Relationship Id="rId52" Type="http://schemas.openxmlformats.org/officeDocument/2006/relationships/tags" Target="../tags/tag393.xml"/><Relationship Id="rId73" Type="http://schemas.openxmlformats.org/officeDocument/2006/relationships/tags" Target="../tags/tag414.xml"/><Relationship Id="rId78" Type="http://schemas.openxmlformats.org/officeDocument/2006/relationships/tags" Target="../tags/tag419.xml"/><Relationship Id="rId94" Type="http://schemas.openxmlformats.org/officeDocument/2006/relationships/tags" Target="../tags/tag435.xml"/><Relationship Id="rId99" Type="http://schemas.openxmlformats.org/officeDocument/2006/relationships/tags" Target="../tags/tag440.xml"/><Relationship Id="rId101" Type="http://schemas.openxmlformats.org/officeDocument/2006/relationships/tags" Target="../tags/tag442.xml"/><Relationship Id="rId122" Type="http://schemas.openxmlformats.org/officeDocument/2006/relationships/tags" Target="../tags/tag463.xml"/><Relationship Id="rId143" Type="http://schemas.openxmlformats.org/officeDocument/2006/relationships/tags" Target="../tags/tag484.xml"/><Relationship Id="rId148" Type="http://schemas.openxmlformats.org/officeDocument/2006/relationships/tags" Target="../tags/tag489.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26" Type="http://schemas.openxmlformats.org/officeDocument/2006/relationships/slideLayout" Target="../slideLayouts/slideLayout143.xml"/><Relationship Id="rId47" Type="http://schemas.openxmlformats.org/officeDocument/2006/relationships/tags" Target="../tags/tag388.xml"/><Relationship Id="rId68" Type="http://schemas.openxmlformats.org/officeDocument/2006/relationships/tags" Target="../tags/tag409.xml"/><Relationship Id="rId89" Type="http://schemas.openxmlformats.org/officeDocument/2006/relationships/tags" Target="../tags/tag430.xml"/><Relationship Id="rId112" Type="http://schemas.openxmlformats.org/officeDocument/2006/relationships/tags" Target="../tags/tag453.xml"/><Relationship Id="rId133" Type="http://schemas.openxmlformats.org/officeDocument/2006/relationships/tags" Target="../tags/tag474.xml"/><Relationship Id="rId16" Type="http://schemas.openxmlformats.org/officeDocument/2006/relationships/slideLayout" Target="../slideLayouts/slideLayout133.xml"/><Relationship Id="rId37" Type="http://schemas.openxmlformats.org/officeDocument/2006/relationships/tags" Target="../tags/tag378.xml"/><Relationship Id="rId58" Type="http://schemas.openxmlformats.org/officeDocument/2006/relationships/tags" Target="../tags/tag399.xml"/><Relationship Id="rId79" Type="http://schemas.openxmlformats.org/officeDocument/2006/relationships/tags" Target="../tags/tag420.xml"/><Relationship Id="rId102" Type="http://schemas.openxmlformats.org/officeDocument/2006/relationships/tags" Target="../tags/tag443.xml"/><Relationship Id="rId123" Type="http://schemas.openxmlformats.org/officeDocument/2006/relationships/tags" Target="../tags/tag464.xml"/><Relationship Id="rId144" Type="http://schemas.openxmlformats.org/officeDocument/2006/relationships/tags" Target="../tags/tag485.xml"/><Relationship Id="rId90" Type="http://schemas.openxmlformats.org/officeDocument/2006/relationships/tags" Target="../tags/tag431.xml"/></Relationships>
</file>

<file path=ppt/slideMasters/_rels/slideMaster6.xml.rels><?xml version="1.0" encoding="UTF-8" standalone="yes"?>
<Relationships xmlns="http://schemas.openxmlformats.org/package/2006/relationships"><Relationship Id="rId117" Type="http://schemas.openxmlformats.org/officeDocument/2006/relationships/tags" Target="../tags/tag576.xml"/><Relationship Id="rId21" Type="http://schemas.openxmlformats.org/officeDocument/2006/relationships/slideLayout" Target="../slideLayouts/slideLayout167.xml"/><Relationship Id="rId42" Type="http://schemas.openxmlformats.org/officeDocument/2006/relationships/tags" Target="../tags/tag501.xml"/><Relationship Id="rId63" Type="http://schemas.openxmlformats.org/officeDocument/2006/relationships/tags" Target="../tags/tag522.xml"/><Relationship Id="rId84" Type="http://schemas.openxmlformats.org/officeDocument/2006/relationships/tags" Target="../tags/tag543.xml"/><Relationship Id="rId138" Type="http://schemas.openxmlformats.org/officeDocument/2006/relationships/tags" Target="../tags/tag597.xml"/><Relationship Id="rId107" Type="http://schemas.openxmlformats.org/officeDocument/2006/relationships/tags" Target="../tags/tag566.xml"/><Relationship Id="rId11" Type="http://schemas.openxmlformats.org/officeDocument/2006/relationships/slideLayout" Target="../slideLayouts/slideLayout157.xml"/><Relationship Id="rId32" Type="http://schemas.openxmlformats.org/officeDocument/2006/relationships/slideLayout" Target="../slideLayouts/slideLayout178.xml"/><Relationship Id="rId53" Type="http://schemas.openxmlformats.org/officeDocument/2006/relationships/tags" Target="../tags/tag512.xml"/><Relationship Id="rId74" Type="http://schemas.openxmlformats.org/officeDocument/2006/relationships/tags" Target="../tags/tag533.xml"/><Relationship Id="rId128" Type="http://schemas.openxmlformats.org/officeDocument/2006/relationships/tags" Target="../tags/tag587.xml"/><Relationship Id="rId149" Type="http://schemas.openxmlformats.org/officeDocument/2006/relationships/tags" Target="../tags/tag608.xml"/><Relationship Id="rId5" Type="http://schemas.openxmlformats.org/officeDocument/2006/relationships/slideLayout" Target="../slideLayouts/slideLayout151.xml"/><Relationship Id="rId95" Type="http://schemas.openxmlformats.org/officeDocument/2006/relationships/tags" Target="../tags/tag554.xml"/><Relationship Id="rId22" Type="http://schemas.openxmlformats.org/officeDocument/2006/relationships/slideLayout" Target="../slideLayouts/slideLayout168.xml"/><Relationship Id="rId43" Type="http://schemas.openxmlformats.org/officeDocument/2006/relationships/tags" Target="../tags/tag502.xml"/><Relationship Id="rId64" Type="http://schemas.openxmlformats.org/officeDocument/2006/relationships/tags" Target="../tags/tag523.xml"/><Relationship Id="rId118" Type="http://schemas.openxmlformats.org/officeDocument/2006/relationships/tags" Target="../tags/tag577.xml"/><Relationship Id="rId139" Type="http://schemas.openxmlformats.org/officeDocument/2006/relationships/tags" Target="../tags/tag598.xml"/><Relationship Id="rId80" Type="http://schemas.openxmlformats.org/officeDocument/2006/relationships/tags" Target="../tags/tag539.xml"/><Relationship Id="rId85" Type="http://schemas.openxmlformats.org/officeDocument/2006/relationships/tags" Target="../tags/tag544.xml"/><Relationship Id="rId150" Type="http://schemas.openxmlformats.org/officeDocument/2006/relationships/tags" Target="../tags/tag609.xml"/><Relationship Id="rId155" Type="http://schemas.openxmlformats.org/officeDocument/2006/relationships/tags" Target="../tags/tag614.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33" Type="http://schemas.openxmlformats.org/officeDocument/2006/relationships/slideLayout" Target="../slideLayouts/slideLayout179.xml"/><Relationship Id="rId38" Type="http://schemas.openxmlformats.org/officeDocument/2006/relationships/tags" Target="../tags/tag497.xml"/><Relationship Id="rId59" Type="http://schemas.openxmlformats.org/officeDocument/2006/relationships/tags" Target="../tags/tag518.xml"/><Relationship Id="rId103" Type="http://schemas.openxmlformats.org/officeDocument/2006/relationships/tags" Target="../tags/tag562.xml"/><Relationship Id="rId108" Type="http://schemas.openxmlformats.org/officeDocument/2006/relationships/tags" Target="../tags/tag567.xml"/><Relationship Id="rId124" Type="http://schemas.openxmlformats.org/officeDocument/2006/relationships/tags" Target="../tags/tag583.xml"/><Relationship Id="rId129" Type="http://schemas.openxmlformats.org/officeDocument/2006/relationships/tags" Target="../tags/tag588.xml"/><Relationship Id="rId54" Type="http://schemas.openxmlformats.org/officeDocument/2006/relationships/tags" Target="../tags/tag513.xml"/><Relationship Id="rId70" Type="http://schemas.openxmlformats.org/officeDocument/2006/relationships/tags" Target="../tags/tag529.xml"/><Relationship Id="rId75" Type="http://schemas.openxmlformats.org/officeDocument/2006/relationships/tags" Target="../tags/tag534.xml"/><Relationship Id="rId91" Type="http://schemas.openxmlformats.org/officeDocument/2006/relationships/tags" Target="../tags/tag550.xml"/><Relationship Id="rId96" Type="http://schemas.openxmlformats.org/officeDocument/2006/relationships/tags" Target="../tags/tag555.xml"/><Relationship Id="rId140" Type="http://schemas.openxmlformats.org/officeDocument/2006/relationships/tags" Target="../tags/tag599.xml"/><Relationship Id="rId145" Type="http://schemas.openxmlformats.org/officeDocument/2006/relationships/tags" Target="../tags/tag604.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49" Type="http://schemas.openxmlformats.org/officeDocument/2006/relationships/tags" Target="../tags/tag508.xml"/><Relationship Id="rId114" Type="http://schemas.openxmlformats.org/officeDocument/2006/relationships/tags" Target="../tags/tag573.xml"/><Relationship Id="rId119" Type="http://schemas.openxmlformats.org/officeDocument/2006/relationships/tags" Target="../tags/tag578.xml"/><Relationship Id="rId44" Type="http://schemas.openxmlformats.org/officeDocument/2006/relationships/tags" Target="../tags/tag503.xml"/><Relationship Id="rId60" Type="http://schemas.openxmlformats.org/officeDocument/2006/relationships/tags" Target="../tags/tag519.xml"/><Relationship Id="rId65" Type="http://schemas.openxmlformats.org/officeDocument/2006/relationships/tags" Target="../tags/tag524.xml"/><Relationship Id="rId81" Type="http://schemas.openxmlformats.org/officeDocument/2006/relationships/tags" Target="../tags/tag540.xml"/><Relationship Id="rId86" Type="http://schemas.openxmlformats.org/officeDocument/2006/relationships/tags" Target="../tags/tag545.xml"/><Relationship Id="rId130" Type="http://schemas.openxmlformats.org/officeDocument/2006/relationships/tags" Target="../tags/tag589.xml"/><Relationship Id="rId135" Type="http://schemas.openxmlformats.org/officeDocument/2006/relationships/tags" Target="../tags/tag594.xml"/><Relationship Id="rId151" Type="http://schemas.openxmlformats.org/officeDocument/2006/relationships/tags" Target="../tags/tag610.xml"/><Relationship Id="rId156" Type="http://schemas.openxmlformats.org/officeDocument/2006/relationships/tags" Target="../tags/tag615.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9" Type="http://schemas.openxmlformats.org/officeDocument/2006/relationships/tags" Target="../tags/tag498.xml"/><Relationship Id="rId109" Type="http://schemas.openxmlformats.org/officeDocument/2006/relationships/tags" Target="../tags/tag568.xml"/><Relationship Id="rId34" Type="http://schemas.openxmlformats.org/officeDocument/2006/relationships/slideLayout" Target="../slideLayouts/slideLayout180.xml"/><Relationship Id="rId50" Type="http://schemas.openxmlformats.org/officeDocument/2006/relationships/tags" Target="../tags/tag509.xml"/><Relationship Id="rId55" Type="http://schemas.openxmlformats.org/officeDocument/2006/relationships/tags" Target="../tags/tag514.xml"/><Relationship Id="rId76" Type="http://schemas.openxmlformats.org/officeDocument/2006/relationships/tags" Target="../tags/tag535.xml"/><Relationship Id="rId97" Type="http://schemas.openxmlformats.org/officeDocument/2006/relationships/tags" Target="../tags/tag556.xml"/><Relationship Id="rId104" Type="http://schemas.openxmlformats.org/officeDocument/2006/relationships/tags" Target="../tags/tag563.xml"/><Relationship Id="rId120" Type="http://schemas.openxmlformats.org/officeDocument/2006/relationships/tags" Target="../tags/tag579.xml"/><Relationship Id="rId125" Type="http://schemas.openxmlformats.org/officeDocument/2006/relationships/tags" Target="../tags/tag584.xml"/><Relationship Id="rId141" Type="http://schemas.openxmlformats.org/officeDocument/2006/relationships/tags" Target="../tags/tag600.xml"/><Relationship Id="rId146" Type="http://schemas.openxmlformats.org/officeDocument/2006/relationships/tags" Target="../tags/tag605.xml"/><Relationship Id="rId7" Type="http://schemas.openxmlformats.org/officeDocument/2006/relationships/slideLayout" Target="../slideLayouts/slideLayout153.xml"/><Relationship Id="rId71" Type="http://schemas.openxmlformats.org/officeDocument/2006/relationships/tags" Target="../tags/tag530.xml"/><Relationship Id="rId92" Type="http://schemas.openxmlformats.org/officeDocument/2006/relationships/tags" Target="../tags/tag551.xml"/><Relationship Id="rId2" Type="http://schemas.openxmlformats.org/officeDocument/2006/relationships/slideLayout" Target="../slideLayouts/slideLayout148.xml"/><Relationship Id="rId29" Type="http://schemas.openxmlformats.org/officeDocument/2006/relationships/slideLayout" Target="../slideLayouts/slideLayout175.xml"/><Relationship Id="rId24" Type="http://schemas.openxmlformats.org/officeDocument/2006/relationships/slideLayout" Target="../slideLayouts/slideLayout170.xml"/><Relationship Id="rId40" Type="http://schemas.openxmlformats.org/officeDocument/2006/relationships/tags" Target="../tags/tag499.xml"/><Relationship Id="rId45" Type="http://schemas.openxmlformats.org/officeDocument/2006/relationships/tags" Target="../tags/tag504.xml"/><Relationship Id="rId66" Type="http://schemas.openxmlformats.org/officeDocument/2006/relationships/tags" Target="../tags/tag525.xml"/><Relationship Id="rId87" Type="http://schemas.openxmlformats.org/officeDocument/2006/relationships/tags" Target="../tags/tag546.xml"/><Relationship Id="rId110" Type="http://schemas.openxmlformats.org/officeDocument/2006/relationships/tags" Target="../tags/tag569.xml"/><Relationship Id="rId115" Type="http://schemas.openxmlformats.org/officeDocument/2006/relationships/tags" Target="../tags/tag574.xml"/><Relationship Id="rId131" Type="http://schemas.openxmlformats.org/officeDocument/2006/relationships/tags" Target="../tags/tag590.xml"/><Relationship Id="rId136" Type="http://schemas.openxmlformats.org/officeDocument/2006/relationships/tags" Target="../tags/tag595.xml"/><Relationship Id="rId157" Type="http://schemas.openxmlformats.org/officeDocument/2006/relationships/tags" Target="../tags/tag616.xml"/><Relationship Id="rId61" Type="http://schemas.openxmlformats.org/officeDocument/2006/relationships/tags" Target="../tags/tag520.xml"/><Relationship Id="rId82" Type="http://schemas.openxmlformats.org/officeDocument/2006/relationships/tags" Target="../tags/tag541.xml"/><Relationship Id="rId152" Type="http://schemas.openxmlformats.org/officeDocument/2006/relationships/tags" Target="../tags/tag611.xml"/><Relationship Id="rId19" Type="http://schemas.openxmlformats.org/officeDocument/2006/relationships/slideLayout" Target="../slideLayouts/slideLayout165.xml"/><Relationship Id="rId14" Type="http://schemas.openxmlformats.org/officeDocument/2006/relationships/slideLayout" Target="../slideLayouts/slideLayout160.xml"/><Relationship Id="rId30" Type="http://schemas.openxmlformats.org/officeDocument/2006/relationships/slideLayout" Target="../slideLayouts/slideLayout176.xml"/><Relationship Id="rId35" Type="http://schemas.openxmlformats.org/officeDocument/2006/relationships/theme" Target="../theme/theme6.xml"/><Relationship Id="rId56" Type="http://schemas.openxmlformats.org/officeDocument/2006/relationships/tags" Target="../tags/tag515.xml"/><Relationship Id="rId77" Type="http://schemas.openxmlformats.org/officeDocument/2006/relationships/tags" Target="../tags/tag536.xml"/><Relationship Id="rId100" Type="http://schemas.openxmlformats.org/officeDocument/2006/relationships/tags" Target="../tags/tag559.xml"/><Relationship Id="rId105" Type="http://schemas.openxmlformats.org/officeDocument/2006/relationships/tags" Target="../tags/tag564.xml"/><Relationship Id="rId126" Type="http://schemas.openxmlformats.org/officeDocument/2006/relationships/tags" Target="../tags/tag585.xml"/><Relationship Id="rId147" Type="http://schemas.openxmlformats.org/officeDocument/2006/relationships/tags" Target="../tags/tag606.xml"/><Relationship Id="rId8" Type="http://schemas.openxmlformats.org/officeDocument/2006/relationships/slideLayout" Target="../slideLayouts/slideLayout154.xml"/><Relationship Id="rId51" Type="http://schemas.openxmlformats.org/officeDocument/2006/relationships/tags" Target="../tags/tag510.xml"/><Relationship Id="rId72" Type="http://schemas.openxmlformats.org/officeDocument/2006/relationships/tags" Target="../tags/tag531.xml"/><Relationship Id="rId93" Type="http://schemas.openxmlformats.org/officeDocument/2006/relationships/tags" Target="../tags/tag552.xml"/><Relationship Id="rId98" Type="http://schemas.openxmlformats.org/officeDocument/2006/relationships/tags" Target="../tags/tag557.xml"/><Relationship Id="rId121" Type="http://schemas.openxmlformats.org/officeDocument/2006/relationships/tags" Target="../tags/tag580.xml"/><Relationship Id="rId142" Type="http://schemas.openxmlformats.org/officeDocument/2006/relationships/tags" Target="../tags/tag601.xml"/><Relationship Id="rId3" Type="http://schemas.openxmlformats.org/officeDocument/2006/relationships/slideLayout" Target="../slideLayouts/slideLayout149.xml"/><Relationship Id="rId25" Type="http://schemas.openxmlformats.org/officeDocument/2006/relationships/slideLayout" Target="../slideLayouts/slideLayout171.xml"/><Relationship Id="rId46" Type="http://schemas.openxmlformats.org/officeDocument/2006/relationships/tags" Target="../tags/tag505.xml"/><Relationship Id="rId67" Type="http://schemas.openxmlformats.org/officeDocument/2006/relationships/tags" Target="../tags/tag526.xml"/><Relationship Id="rId116" Type="http://schemas.openxmlformats.org/officeDocument/2006/relationships/tags" Target="../tags/tag575.xml"/><Relationship Id="rId137" Type="http://schemas.openxmlformats.org/officeDocument/2006/relationships/tags" Target="../tags/tag596.xml"/><Relationship Id="rId158" Type="http://schemas.openxmlformats.org/officeDocument/2006/relationships/tags" Target="../tags/tag617.xml"/><Relationship Id="rId20" Type="http://schemas.openxmlformats.org/officeDocument/2006/relationships/slideLayout" Target="../slideLayouts/slideLayout166.xml"/><Relationship Id="rId41" Type="http://schemas.openxmlformats.org/officeDocument/2006/relationships/tags" Target="../tags/tag500.xml"/><Relationship Id="rId62" Type="http://schemas.openxmlformats.org/officeDocument/2006/relationships/tags" Target="../tags/tag521.xml"/><Relationship Id="rId83" Type="http://schemas.openxmlformats.org/officeDocument/2006/relationships/tags" Target="../tags/tag542.xml"/><Relationship Id="rId88" Type="http://schemas.openxmlformats.org/officeDocument/2006/relationships/tags" Target="../tags/tag547.xml"/><Relationship Id="rId111" Type="http://schemas.openxmlformats.org/officeDocument/2006/relationships/tags" Target="../tags/tag570.xml"/><Relationship Id="rId132" Type="http://schemas.openxmlformats.org/officeDocument/2006/relationships/tags" Target="../tags/tag591.xml"/><Relationship Id="rId153" Type="http://schemas.openxmlformats.org/officeDocument/2006/relationships/tags" Target="../tags/tag612.xml"/><Relationship Id="rId15" Type="http://schemas.openxmlformats.org/officeDocument/2006/relationships/slideLayout" Target="../slideLayouts/slideLayout161.xml"/><Relationship Id="rId36" Type="http://schemas.openxmlformats.org/officeDocument/2006/relationships/tags" Target="../tags/tag495.xml"/><Relationship Id="rId57" Type="http://schemas.openxmlformats.org/officeDocument/2006/relationships/tags" Target="../tags/tag516.xml"/><Relationship Id="rId106" Type="http://schemas.openxmlformats.org/officeDocument/2006/relationships/tags" Target="../tags/tag565.xml"/><Relationship Id="rId127" Type="http://schemas.openxmlformats.org/officeDocument/2006/relationships/tags" Target="../tags/tag586.xml"/><Relationship Id="rId10" Type="http://schemas.openxmlformats.org/officeDocument/2006/relationships/slideLayout" Target="../slideLayouts/slideLayout156.xml"/><Relationship Id="rId31" Type="http://schemas.openxmlformats.org/officeDocument/2006/relationships/slideLayout" Target="../slideLayouts/slideLayout177.xml"/><Relationship Id="rId52" Type="http://schemas.openxmlformats.org/officeDocument/2006/relationships/tags" Target="../tags/tag511.xml"/><Relationship Id="rId73" Type="http://schemas.openxmlformats.org/officeDocument/2006/relationships/tags" Target="../tags/tag532.xml"/><Relationship Id="rId78" Type="http://schemas.openxmlformats.org/officeDocument/2006/relationships/tags" Target="../tags/tag537.xml"/><Relationship Id="rId94" Type="http://schemas.openxmlformats.org/officeDocument/2006/relationships/tags" Target="../tags/tag553.xml"/><Relationship Id="rId99" Type="http://schemas.openxmlformats.org/officeDocument/2006/relationships/tags" Target="../tags/tag558.xml"/><Relationship Id="rId101" Type="http://schemas.openxmlformats.org/officeDocument/2006/relationships/tags" Target="../tags/tag560.xml"/><Relationship Id="rId122" Type="http://schemas.openxmlformats.org/officeDocument/2006/relationships/tags" Target="../tags/tag581.xml"/><Relationship Id="rId143" Type="http://schemas.openxmlformats.org/officeDocument/2006/relationships/tags" Target="../tags/tag602.xml"/><Relationship Id="rId148" Type="http://schemas.openxmlformats.org/officeDocument/2006/relationships/tags" Target="../tags/tag60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26" Type="http://schemas.openxmlformats.org/officeDocument/2006/relationships/slideLayout" Target="../slideLayouts/slideLayout172.xml"/><Relationship Id="rId47" Type="http://schemas.openxmlformats.org/officeDocument/2006/relationships/tags" Target="../tags/tag506.xml"/><Relationship Id="rId68" Type="http://schemas.openxmlformats.org/officeDocument/2006/relationships/tags" Target="../tags/tag527.xml"/><Relationship Id="rId89" Type="http://schemas.openxmlformats.org/officeDocument/2006/relationships/tags" Target="../tags/tag548.xml"/><Relationship Id="rId112" Type="http://schemas.openxmlformats.org/officeDocument/2006/relationships/tags" Target="../tags/tag571.xml"/><Relationship Id="rId133" Type="http://schemas.openxmlformats.org/officeDocument/2006/relationships/tags" Target="../tags/tag592.xml"/><Relationship Id="rId154" Type="http://schemas.openxmlformats.org/officeDocument/2006/relationships/tags" Target="../tags/tag613.xml"/><Relationship Id="rId16" Type="http://schemas.openxmlformats.org/officeDocument/2006/relationships/slideLayout" Target="../slideLayouts/slideLayout162.xml"/><Relationship Id="rId37" Type="http://schemas.openxmlformats.org/officeDocument/2006/relationships/tags" Target="../tags/tag496.xml"/><Relationship Id="rId58" Type="http://schemas.openxmlformats.org/officeDocument/2006/relationships/tags" Target="../tags/tag517.xml"/><Relationship Id="rId79" Type="http://schemas.openxmlformats.org/officeDocument/2006/relationships/tags" Target="../tags/tag538.xml"/><Relationship Id="rId102" Type="http://schemas.openxmlformats.org/officeDocument/2006/relationships/tags" Target="../tags/tag561.xml"/><Relationship Id="rId123" Type="http://schemas.openxmlformats.org/officeDocument/2006/relationships/tags" Target="../tags/tag582.xml"/><Relationship Id="rId144" Type="http://schemas.openxmlformats.org/officeDocument/2006/relationships/tags" Target="../tags/tag603.xml"/><Relationship Id="rId90" Type="http://schemas.openxmlformats.org/officeDocument/2006/relationships/tags" Target="../tags/tag549.xml"/><Relationship Id="rId27" Type="http://schemas.openxmlformats.org/officeDocument/2006/relationships/slideLayout" Target="../slideLayouts/slideLayout173.xml"/><Relationship Id="rId48" Type="http://schemas.openxmlformats.org/officeDocument/2006/relationships/tags" Target="../tags/tag507.xml"/><Relationship Id="rId69" Type="http://schemas.openxmlformats.org/officeDocument/2006/relationships/tags" Target="../tags/tag528.xml"/><Relationship Id="rId113" Type="http://schemas.openxmlformats.org/officeDocument/2006/relationships/tags" Target="../tags/tag572.xml"/><Relationship Id="rId134" Type="http://schemas.openxmlformats.org/officeDocument/2006/relationships/tags" Target="../tags/tag5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dirty="0">
              <a:latin typeface="+mn-lt"/>
            </a:endParaRPr>
          </a:p>
        </p:txBody>
      </p:sp>
      <p:sp>
        <p:nvSpPr>
          <p:cNvPr id="12" name="Copyright Placeholder" descr="{&quot;templafy&quot;:{&quot;id&quot;:&quot;e1a9ec41-e422-458b-b3ef-47b8d4a16d41&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72 Brand" panose="020B0504030603020204" pitchFamily="34" charset="0"/>
              </a:rPr>
              <a:t>Public</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GB" dirty="0"/>
              <a:t>Start typing to add text without a bullet point. To add a bullet point, place the cursor at the start of this line and press tab.</a:t>
            </a: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3"/>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4"/>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5"/>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6"/>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7"/>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dirty="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dirty="0">
                <a:latin typeface="72 Brand" panose="020B0504030603020204" pitchFamily="34" charset="0"/>
                <a:ea typeface="Arial Unicode MS" pitchFamily="34" charset="-128"/>
                <a:cs typeface="Arial Unicode MS"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dirty="0">
                <a:ln>
                  <a:noFill/>
                </a:ln>
                <a:solidFill>
                  <a:schemeClr val="tx2"/>
                </a:solidFill>
                <a:effectLst/>
                <a:uLnTx/>
                <a:uFillTx/>
                <a:latin typeface="72 Brand" panose="020B0504030603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90" r:id="rId1"/>
    <p:sldLayoutId id="2147483795" r:id="rId2"/>
    <p:sldLayoutId id="2147483780" r:id="rId3"/>
    <p:sldLayoutId id="2147483787" r:id="rId4"/>
    <p:sldLayoutId id="2147483784" r:id="rId5"/>
    <p:sldLayoutId id="2147483794" r:id="rId6"/>
    <p:sldLayoutId id="2147483791" r:id="rId7"/>
    <p:sldLayoutId id="2147483792" r:id="rId8"/>
    <p:sldLayoutId id="2147483777" r:id="rId9"/>
    <p:sldLayoutId id="2147483789" r:id="rId10"/>
    <p:sldLayoutId id="2147483773" r:id="rId11"/>
    <p:sldLayoutId id="2147483788" r:id="rId12"/>
    <p:sldLayoutId id="2147483793" r:id="rId13"/>
    <p:sldLayoutId id="2147483741" r:id="rId14"/>
    <p:sldLayoutId id="2147483765" r:id="rId15"/>
    <p:sldLayoutId id="2147483767" r:id="rId16"/>
    <p:sldLayoutId id="2147483786" r:id="rId17"/>
    <p:sldLayoutId id="2147483743" r:id="rId18"/>
    <p:sldLayoutId id="2147483774" r:id="rId19"/>
    <p:sldLayoutId id="2147483745" r:id="rId20"/>
    <p:sldLayoutId id="2147483760" r:id="rId21"/>
    <p:sldLayoutId id="2147483768" r:id="rId22"/>
    <p:sldLayoutId id="2147483769" r:id="rId23"/>
    <p:sldLayoutId id="2147483770" r:id="rId24"/>
    <p:sldLayoutId id="2147483744" r:id="rId25"/>
    <p:sldLayoutId id="2147483757" r:id="rId26"/>
    <p:sldLayoutId id="2147483771" r:id="rId27"/>
    <p:sldLayoutId id="2147483763" r:id="rId28"/>
    <p:sldLayoutId id="2147483751" r:id="rId29"/>
    <p:sldLayoutId id="2147483756" r:id="rId30"/>
    <p:sldLayoutId id="2147483740" r:id="rId31"/>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CD58F79-1132-34B3-906A-84B653DF2481}"/>
              </a:ext>
            </a:extLst>
          </p:cNvPr>
          <p:cNvGraphicFramePr>
            <a:graphicFrameLocks noChangeAspect="1"/>
          </p:cNvGraphicFramePr>
          <p:nvPr userDrawn="1">
            <p:custDataLst>
              <p:tags r:id="rId21"/>
            </p:custDataLst>
            <p:extLst>
              <p:ext uri="{D42A27DB-BD31-4B8C-83A1-F6EECF244321}">
                <p14:modId xmlns:p14="http://schemas.microsoft.com/office/powerpoint/2010/main" val="2643053357"/>
              </p:ext>
            </p:extLst>
          </p:nvPr>
        </p:nvGraphicFramePr>
        <p:xfrm>
          <a:off x="1589" y="1588"/>
          <a:ext cx="1228" cy="1588"/>
        </p:xfrm>
        <a:graphic>
          <a:graphicData uri="http://schemas.openxmlformats.org/presentationml/2006/ole">
            <mc:AlternateContent xmlns:mc="http://schemas.openxmlformats.org/markup-compatibility/2006">
              <mc:Choice xmlns:v="urn:schemas-microsoft-com:vml" Requires="v">
                <p:oleObj name="think-cell Slide" r:id="rId22" imgW="7772400" imgH="10058400" progId="TCLayout.ActiveDocument.1">
                  <p:embed/>
                </p:oleObj>
              </mc:Choice>
              <mc:Fallback>
                <p:oleObj name="think-cell Slide" r:id="rId22" imgW="7772400" imgH="10058400" progId="TCLayout.ActiveDocument.1">
                  <p:embed/>
                  <p:pic>
                    <p:nvPicPr>
                      <p:cNvPr id="5" name="think-cell data - do not delete" hidden="1">
                        <a:extLst>
                          <a:ext uri="{FF2B5EF4-FFF2-40B4-BE49-F238E27FC236}">
                            <a16:creationId xmlns:a16="http://schemas.microsoft.com/office/drawing/2014/main" id="{DCD58F79-1132-34B3-906A-84B653DF2481}"/>
                          </a:ext>
                        </a:extLst>
                      </p:cNvPr>
                      <p:cNvPicPr/>
                      <p:nvPr/>
                    </p:nvPicPr>
                    <p:blipFill>
                      <a:blip r:embed="rId23"/>
                      <a:stretch>
                        <a:fillRect/>
                      </a:stretch>
                    </p:blipFill>
                    <p:spPr>
                      <a:xfrm>
                        <a:off x="1589" y="1588"/>
                        <a:ext cx="122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F8DD38F-4A35-4671-BE35-E2D589FC8333}"/>
              </a:ext>
            </a:extLst>
          </p:cNvPr>
          <p:cNvSpPr>
            <a:spLocks noGrp="1"/>
          </p:cNvSpPr>
          <p:nvPr userDrawn="1">
            <p:ph type="title"/>
          </p:nvPr>
        </p:nvSpPr>
        <p:spPr>
          <a:xfrm>
            <a:off x="589117" y="469640"/>
            <a:ext cx="11020119" cy="554038"/>
          </a:xfrm>
          <a:prstGeom prst="rect">
            <a:avLst/>
          </a:prstGeom>
        </p:spPr>
        <p:txBody>
          <a:bodyPr vert="horz" wrap="square" lIns="0" tIns="0" rIns="0" bIns="0" rtlCol="0" anchor="t">
            <a:spAutoFit/>
          </a:bodyPr>
          <a:lstStyle/>
          <a:p>
            <a:r>
              <a:rPr lang="en-US"/>
              <a:t>Click to edit Master title style</a:t>
            </a:r>
            <a:endParaRPr lang="en-US" dirty="0"/>
          </a:p>
        </p:txBody>
      </p:sp>
      <p:sp>
        <p:nvSpPr>
          <p:cNvPr id="1027" name="Text Placeholder 3">
            <a:extLst>
              <a:ext uri="{FF2B5EF4-FFF2-40B4-BE49-F238E27FC236}">
                <a16:creationId xmlns:a16="http://schemas.microsoft.com/office/drawing/2014/main" id="{C506EEC7-28C3-447D-A092-08572597C259}"/>
              </a:ext>
            </a:extLst>
          </p:cNvPr>
          <p:cNvSpPr>
            <a:spLocks noGrp="1" noChangeArrowheads="1"/>
          </p:cNvSpPr>
          <p:nvPr userDrawn="1">
            <p:ph type="body" idx="1"/>
          </p:nvPr>
        </p:nvSpPr>
        <p:spPr bwMode="auto">
          <a:xfrm>
            <a:off x="584353" y="1435100"/>
            <a:ext cx="1102170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grpSp>
        <p:nvGrpSpPr>
          <p:cNvPr id="1028" name="GRID" hidden="1">
            <a:extLst>
              <a:ext uri="{FF2B5EF4-FFF2-40B4-BE49-F238E27FC236}">
                <a16:creationId xmlns:a16="http://schemas.microsoft.com/office/drawing/2014/main" id="{A2A9D185-79AB-4AD0-89DA-D60F0C62253C}"/>
              </a:ext>
            </a:extLst>
          </p:cNvPr>
          <p:cNvGrpSpPr>
            <a:grpSpLocks/>
          </p:cNvGrpSpPr>
          <p:nvPr/>
        </p:nvGrpSpPr>
        <p:grpSpPr bwMode="auto">
          <a:xfrm>
            <a:off x="1" y="0"/>
            <a:ext cx="12195175" cy="6858000"/>
            <a:chOff x="0" y="0"/>
            <a:chExt cx="12192000" cy="6858000"/>
          </a:xfrm>
        </p:grpSpPr>
        <p:cxnSp>
          <p:nvCxnSpPr>
            <p:cNvPr id="7" name="Straight Connector 6">
              <a:extLst>
                <a:ext uri="{FF2B5EF4-FFF2-40B4-BE49-F238E27FC236}">
                  <a16:creationId xmlns:a16="http://schemas.microsoft.com/office/drawing/2014/main" id="{B3E11977-8CF9-485D-ACE5-33EEB0D46437}"/>
                </a:ext>
              </a:extLst>
            </p:cNvPr>
            <p:cNvCxnSpPr/>
            <p:nvPr/>
          </p:nvCxnSpPr>
          <p:spPr>
            <a:xfrm>
              <a:off x="0" y="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BB5E38-506A-44DD-A315-56E157E16AF0}"/>
                </a:ext>
              </a:extLst>
            </p:cNvPr>
            <p:cNvCxnSpPr/>
            <p:nvPr/>
          </p:nvCxnSpPr>
          <p:spPr>
            <a:xfrm>
              <a:off x="0" y="2921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40CB70-5AC0-476B-AA40-C2241BEB8DFF}"/>
                </a:ext>
              </a:extLst>
            </p:cNvPr>
            <p:cNvCxnSpPr/>
            <p:nvPr/>
          </p:nvCxnSpPr>
          <p:spPr>
            <a:xfrm>
              <a:off x="0" y="585788"/>
              <a:ext cx="12188825"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CEF339-045A-4996-8036-3371D72B7792}"/>
                </a:ext>
              </a:extLst>
            </p:cNvPr>
            <p:cNvCxnSpPr/>
            <p:nvPr/>
          </p:nvCxnSpPr>
          <p:spPr>
            <a:xfrm>
              <a:off x="0" y="6272213"/>
              <a:ext cx="12188825"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CC50FD-86C8-42F8-9D68-7DADB5458B31}"/>
                </a:ext>
              </a:extLst>
            </p:cNvPr>
            <p:cNvCxnSpPr/>
            <p:nvPr/>
          </p:nvCxnSpPr>
          <p:spPr>
            <a:xfrm>
              <a:off x="0" y="65659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D4A581-DE57-4A63-996B-BE800760E15C}"/>
                </a:ext>
              </a:extLst>
            </p:cNvPr>
            <p:cNvCxnSpPr/>
            <p:nvPr/>
          </p:nvCxnSpPr>
          <p:spPr>
            <a:xfrm>
              <a:off x="0" y="68580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ABA573-5574-4F8A-A22B-83348FDE631E}"/>
                </a:ext>
              </a:extLst>
            </p:cNvPr>
            <p:cNvCxnSpPr/>
            <p:nvPr/>
          </p:nvCxnSpPr>
          <p:spPr>
            <a:xfrm>
              <a:off x="0" y="87788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0EC732-F52C-4DCC-969C-5C03983A6864}"/>
                </a:ext>
              </a:extLst>
            </p:cNvPr>
            <p:cNvCxnSpPr/>
            <p:nvPr/>
          </p:nvCxnSpPr>
          <p:spPr>
            <a:xfrm>
              <a:off x="0" y="116998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970F0B-BC66-48A4-AFE3-81E6AD0DF714}"/>
                </a:ext>
              </a:extLst>
            </p:cNvPr>
            <p:cNvCxnSpPr/>
            <p:nvPr/>
          </p:nvCxnSpPr>
          <p:spPr>
            <a:xfrm>
              <a:off x="0" y="14636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18F09C-04FE-456E-B005-DCF9AD18BDE2}"/>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9FE731-4088-4B63-9BDA-0CECFD8FE6BF}"/>
                </a:ext>
              </a:extLst>
            </p:cNvPr>
            <p:cNvCxnSpPr/>
            <p:nvPr/>
          </p:nvCxnSpPr>
          <p:spPr>
            <a:xfrm>
              <a:off x="585788"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232B1C-BA17-47D7-8EC4-A6FA94639357}"/>
                </a:ext>
              </a:extLst>
            </p:cNvPr>
            <p:cNvCxnSpPr/>
            <p:nvPr/>
          </p:nvCxnSpPr>
          <p:spPr>
            <a:xfrm>
              <a:off x="2921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0B7A88-07B8-4006-83A4-9775E56330FC}"/>
                </a:ext>
              </a:extLst>
            </p:cNvPr>
            <p:cNvCxnSpPr/>
            <p:nvPr/>
          </p:nvCxnSpPr>
          <p:spPr>
            <a:xfrm>
              <a:off x="87788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95DC405-8389-4A07-9075-49586FC5C38A}"/>
                </a:ext>
              </a:extLst>
            </p:cNvPr>
            <p:cNvCxnSpPr/>
            <p:nvPr/>
          </p:nvCxnSpPr>
          <p:spPr>
            <a:xfrm>
              <a:off x="116998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98523BC-FB5E-4A17-8196-29101995A258}"/>
                </a:ext>
              </a:extLst>
            </p:cNvPr>
            <p:cNvCxnSpPr/>
            <p:nvPr/>
          </p:nvCxnSpPr>
          <p:spPr>
            <a:xfrm>
              <a:off x="11022013"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CD9206-271F-48E7-BF40-5D3BA0E55523}"/>
                </a:ext>
              </a:extLst>
            </p:cNvPr>
            <p:cNvCxnSpPr/>
            <p:nvPr/>
          </p:nvCxnSpPr>
          <p:spPr>
            <a:xfrm>
              <a:off x="11606213"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29F7B5-876C-4712-8DC6-7CADEB1A6132}"/>
                </a:ext>
              </a:extLst>
            </p:cNvPr>
            <p:cNvCxnSpPr/>
            <p:nvPr/>
          </p:nvCxnSpPr>
          <p:spPr>
            <a:xfrm>
              <a:off x="11314113"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EA0CCB-1F5D-4570-AA71-CDC176FF7307}"/>
                </a:ext>
              </a:extLst>
            </p:cNvPr>
            <p:cNvCxnSpPr/>
            <p:nvPr/>
          </p:nvCxnSpPr>
          <p:spPr>
            <a:xfrm>
              <a:off x="118999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24AB1E-218C-429C-B96B-6F40E2E367C5}"/>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BACA4F-5C8E-4A1D-A2F2-2B9C468C19AB}"/>
                </a:ext>
              </a:extLst>
            </p:cNvPr>
            <p:cNvCxnSpPr/>
            <p:nvPr/>
          </p:nvCxnSpPr>
          <p:spPr>
            <a:xfrm>
              <a:off x="0" y="17557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8D1FD41-F515-4223-9316-CF49B10CA595}"/>
                </a:ext>
              </a:extLst>
            </p:cNvPr>
            <p:cNvCxnSpPr/>
            <p:nvPr/>
          </p:nvCxnSpPr>
          <p:spPr>
            <a:xfrm>
              <a:off x="0" y="20478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F3AD4F-5C51-48A8-90BA-A2B91CD10C8B}"/>
                </a:ext>
              </a:extLst>
            </p:cNvPr>
            <p:cNvCxnSpPr/>
            <p:nvPr/>
          </p:nvCxnSpPr>
          <p:spPr>
            <a:xfrm>
              <a:off x="0" y="23415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0521A3-05EF-4F79-8505-9E2B2C339477}"/>
                </a:ext>
              </a:extLst>
            </p:cNvPr>
            <p:cNvCxnSpPr/>
            <p:nvPr/>
          </p:nvCxnSpPr>
          <p:spPr>
            <a:xfrm>
              <a:off x="0" y="26336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8810284-E24B-4D8D-BF44-856187577D2E}"/>
                </a:ext>
              </a:extLst>
            </p:cNvPr>
            <p:cNvCxnSpPr/>
            <p:nvPr/>
          </p:nvCxnSpPr>
          <p:spPr>
            <a:xfrm>
              <a:off x="0" y="29257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9626754-7ED6-4733-A6F7-0E45D9C47A48}"/>
                </a:ext>
              </a:extLst>
            </p:cNvPr>
            <p:cNvCxnSpPr/>
            <p:nvPr/>
          </p:nvCxnSpPr>
          <p:spPr>
            <a:xfrm>
              <a:off x="0" y="32194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52ADDF-24EC-47E3-83F8-3918E93DE11D}"/>
                </a:ext>
              </a:extLst>
            </p:cNvPr>
            <p:cNvCxnSpPr/>
            <p:nvPr/>
          </p:nvCxnSpPr>
          <p:spPr>
            <a:xfrm>
              <a:off x="0" y="35115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AE4D0A-1497-4DA2-88D3-3815D6D31063}"/>
                </a:ext>
              </a:extLst>
            </p:cNvPr>
            <p:cNvCxnSpPr/>
            <p:nvPr/>
          </p:nvCxnSpPr>
          <p:spPr>
            <a:xfrm>
              <a:off x="0" y="38036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DC60C3-9A65-4C10-AECB-C4427D8D5D31}"/>
                </a:ext>
              </a:extLst>
            </p:cNvPr>
            <p:cNvCxnSpPr/>
            <p:nvPr/>
          </p:nvCxnSpPr>
          <p:spPr>
            <a:xfrm>
              <a:off x="0" y="40957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9FB55BF-AEB3-4AB1-B936-CBBF4162DAD5}"/>
                </a:ext>
              </a:extLst>
            </p:cNvPr>
            <p:cNvCxnSpPr/>
            <p:nvPr/>
          </p:nvCxnSpPr>
          <p:spPr>
            <a:xfrm>
              <a:off x="0" y="43894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890F9C-92E3-48D3-B57D-EF175EC62B01}"/>
                </a:ext>
              </a:extLst>
            </p:cNvPr>
            <p:cNvCxnSpPr/>
            <p:nvPr/>
          </p:nvCxnSpPr>
          <p:spPr>
            <a:xfrm>
              <a:off x="0" y="46815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66EE5B9-25FA-4221-91A5-6C39DC942699}"/>
                </a:ext>
              </a:extLst>
            </p:cNvPr>
            <p:cNvCxnSpPr/>
            <p:nvPr/>
          </p:nvCxnSpPr>
          <p:spPr>
            <a:xfrm>
              <a:off x="0" y="49736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FA7A0E3-84C0-4C49-BE98-62AF2F82E299}"/>
                </a:ext>
              </a:extLst>
            </p:cNvPr>
            <p:cNvCxnSpPr/>
            <p:nvPr/>
          </p:nvCxnSpPr>
          <p:spPr>
            <a:xfrm>
              <a:off x="0" y="52673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93ACC3E-E2E4-4C54-8203-100979D0BA58}"/>
                </a:ext>
              </a:extLst>
            </p:cNvPr>
            <p:cNvCxnSpPr/>
            <p:nvPr/>
          </p:nvCxnSpPr>
          <p:spPr>
            <a:xfrm>
              <a:off x="0" y="55594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31AC7C3-0670-4E5F-863D-1A6F8AA689A9}"/>
                </a:ext>
              </a:extLst>
            </p:cNvPr>
            <p:cNvCxnSpPr/>
            <p:nvPr/>
          </p:nvCxnSpPr>
          <p:spPr>
            <a:xfrm>
              <a:off x="0" y="58515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A8AF3FCD-9C81-4FDC-B538-783D0C0F93B7}"/>
              </a:ext>
            </a:extLst>
          </p:cNvPr>
          <p:cNvSpPr/>
          <p:nvPr/>
        </p:nvSpPr>
        <p:spPr bwMode="auto">
          <a:xfrm>
            <a:off x="1" y="0"/>
            <a:ext cx="585940" cy="58578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32" tIns="146266" rIns="182832" bIns="146266"/>
          <a:lstStyle/>
          <a:p>
            <a:pPr marL="0" marR="0" lvl="0" indent="0" algn="ctr" defTabSz="932192" rtl="0" eaLnBrk="1" fontAlgn="base" latinLnBrk="0" hangingPunct="1">
              <a:lnSpc>
                <a:spcPct val="90000"/>
              </a:lnSpc>
              <a:spcBef>
                <a:spcPct val="0"/>
              </a:spcBef>
              <a:spcAft>
                <a:spcPct val="0"/>
              </a:spcAft>
              <a:buClrTx/>
              <a:buSzTx/>
              <a:buFontTx/>
              <a:buNone/>
              <a:tabLst/>
              <a:defRPr/>
            </a:pPr>
            <a:endParaRPr kumimoji="0" lang="en-US" sz="2399" b="0" i="0" u="none" strike="noStrike" kern="1200" cap="none" spc="0" normalizeH="0" baseline="0" noProof="0" dirty="0">
              <a:ln>
                <a:noFill/>
              </a:ln>
              <a:gradFill>
                <a:gsLst>
                  <a:gs pos="0">
                    <a:srgbClr val="FFFFFF"/>
                  </a:gs>
                  <a:gs pos="100000">
                    <a:srgbClr val="FFFFFF"/>
                  </a:gs>
                </a:gsLst>
                <a:lin ang="5400000" scaled="0"/>
              </a:gradFill>
              <a:effectLst/>
              <a:uLnTx/>
              <a:uFillTx/>
              <a:latin typeface="Arial" panose="020B0604020202020204"/>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33EF2950-F2B6-4DD3-A9C0-1CF8A171AA34}"/>
              </a:ext>
            </a:extLst>
          </p:cNvPr>
          <p:cNvSpPr/>
          <p:nvPr/>
        </p:nvSpPr>
        <p:spPr bwMode="auto">
          <a:xfrm>
            <a:off x="0" y="0"/>
            <a:ext cx="292176" cy="29210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32" tIns="146266" rIns="182832" bIns="146266"/>
          <a:lstStyle/>
          <a:p>
            <a:pPr marL="0" marR="0" lvl="0" indent="0" algn="ctr" defTabSz="932192" rtl="0" eaLnBrk="1" fontAlgn="base" latinLnBrk="0" hangingPunct="1">
              <a:lnSpc>
                <a:spcPct val="90000"/>
              </a:lnSpc>
              <a:spcBef>
                <a:spcPct val="0"/>
              </a:spcBef>
              <a:spcAft>
                <a:spcPct val="0"/>
              </a:spcAft>
              <a:buClrTx/>
              <a:buSzTx/>
              <a:buFontTx/>
              <a:buNone/>
              <a:tabLst/>
              <a:defRPr/>
            </a:pPr>
            <a:endParaRPr kumimoji="0" lang="en-US" sz="2399" b="0" i="0" u="none" strike="noStrike" kern="1200" cap="none" spc="0" normalizeH="0" baseline="0" noProof="0" dirty="0">
              <a:ln>
                <a:noFill/>
              </a:ln>
              <a:gradFill>
                <a:gsLst>
                  <a:gs pos="0">
                    <a:srgbClr val="FFFFFF"/>
                  </a:gs>
                  <a:gs pos="100000">
                    <a:srgbClr val="FFFFFF"/>
                  </a:gs>
                </a:gsLst>
                <a:lin ang="5400000" scaled="0"/>
              </a:gradFill>
              <a:effectLst/>
              <a:uLnTx/>
              <a:uFillTx/>
              <a:latin typeface="Arial" panose="020B0604020202020204"/>
              <a:ea typeface="Segoe UI" pitchFamily="34" charset="0"/>
              <a:cs typeface="Segoe UI" pitchFamily="34" charset="0"/>
            </a:endParaRPr>
          </a:p>
        </p:txBody>
      </p:sp>
      <p:sp>
        <p:nvSpPr>
          <p:cNvPr id="47" name="Slide number">
            <a:extLst>
              <a:ext uri="{FF2B5EF4-FFF2-40B4-BE49-F238E27FC236}">
                <a16:creationId xmlns:a16="http://schemas.microsoft.com/office/drawing/2014/main" id="{78A77D8C-4052-44F0-B298-BB9D28111FB8}"/>
              </a:ext>
            </a:extLst>
          </p:cNvPr>
          <p:cNvSpPr txBox="1"/>
          <p:nvPr userDrawn="1"/>
        </p:nvSpPr>
        <p:spPr bwMode="black">
          <a:xfrm>
            <a:off x="11481276" y="6549109"/>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72" panose="020B0503030000000003" pitchFamily="34" charset="0"/>
              </a:rPr>
              <a:pPr marL="0" marR="0" lvl="0" indent="0" algn="r" defTabSz="912539" rtl="0" eaLnBrk="0" fontAlgn="base" latinLnBrk="0" hangingPunct="0">
                <a:lnSpc>
                  <a:spcPct val="100000"/>
                </a:lnSpc>
                <a:spcBef>
                  <a:spcPct val="0"/>
                </a:spcBef>
                <a:spcAft>
                  <a:spcPct val="0"/>
                </a:spcAft>
                <a:buClr>
                  <a:srgbClr val="000000"/>
                </a:buClr>
                <a:buSzTx/>
                <a:buFont typeface="Arial" pitchFamily="34" charset="0"/>
                <a:buNone/>
                <a:tabLst/>
                <a:defRPr/>
              </a:pPr>
              <a:t>‹#›</a:t>
            </a:fld>
            <a:endPar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endParaRPr>
          </a:p>
        </p:txBody>
      </p:sp>
      <p:sp>
        <p:nvSpPr>
          <p:cNvPr id="6" name="Copyright Placeholder" descr="{&quot;templafy&quot;:{&quot;id&quot;:&quot;be2f68a4-ac27-4285-8386-774396cddee3&quot;}}">
            <a:extLst>
              <a:ext uri="{FF2B5EF4-FFF2-40B4-BE49-F238E27FC236}">
                <a16:creationId xmlns:a16="http://schemas.microsoft.com/office/drawing/2014/main" id="{D00406AB-D499-9872-9FFD-0D4ECF8C1D42}"/>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Arial" panose="020B0604020202020204" pitchFamily="34" charset="0"/>
              </a:rPr>
              <a:t>Public</a:t>
            </a:r>
          </a:p>
        </p:txBody>
      </p:sp>
    </p:spTree>
    <p:extLst>
      <p:ext uri="{BB962C8B-B14F-4D97-AF65-F5344CB8AC3E}">
        <p14:creationId xmlns:p14="http://schemas.microsoft.com/office/powerpoint/2010/main" val="1428497530"/>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Lst>
  <p:transition>
    <p:fade/>
  </p:transition>
  <p:hf sldNum="0" hdr="0" ftr="0" dt="0"/>
  <p:txStyles>
    <p:titleStyle>
      <a:lvl1pPr algn="l" defTabSz="931583" rtl="0" eaLnBrk="1" fontAlgn="base" hangingPunct="1">
        <a:spcBef>
          <a:spcPct val="0"/>
        </a:spcBef>
        <a:spcAft>
          <a:spcPct val="0"/>
        </a:spcAft>
        <a:defRPr lang="en-US" sz="3599" b="1" kern="1200" spc="-50" dirty="0">
          <a:ln w="3175">
            <a:noFill/>
          </a:ln>
          <a:solidFill>
            <a:schemeClr val="tx1"/>
          </a:solidFill>
          <a:latin typeface="72 Brand" panose="020B0504030603020204" pitchFamily="34" charset="0"/>
          <a:ea typeface="+mn-ea"/>
          <a:cs typeface="72 Bold" panose="020B0803030000000003" pitchFamily="34" charset="0"/>
        </a:defRPr>
      </a:lvl1pPr>
      <a:lvl2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2pPr>
      <a:lvl3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3pPr>
      <a:lvl4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4pPr>
      <a:lvl5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5pPr>
      <a:lvl6pPr marL="457063"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6pPr>
      <a:lvl7pPr marL="914126"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7pPr>
      <a:lvl8pPr marL="1371189"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8pPr>
      <a:lvl9pPr marL="1828251"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9pPr>
    </p:titleStyle>
    <p:bodyStyle>
      <a:lvl1pPr marL="228531" indent="-228531" algn="l" defTabSz="931583" rtl="0" eaLnBrk="1" fontAlgn="base" hangingPunct="1">
        <a:spcBef>
          <a:spcPct val="20000"/>
        </a:spcBef>
        <a:spcAft>
          <a:spcPct val="0"/>
        </a:spcAft>
        <a:buSzPct val="90000"/>
        <a:buFont typeface="Wingdings" panose="05000000000000000000" pitchFamily="2" charset="2"/>
        <a:buChar char=""/>
        <a:defRPr sz="2799" b="0" i="0" kern="1200">
          <a:solidFill>
            <a:schemeClr val="tx1"/>
          </a:solidFill>
          <a:latin typeface="72 Brand" panose="020B0504030603020204" pitchFamily="34" charset="0"/>
          <a:ea typeface="+mn-ea"/>
          <a:cs typeface="72" panose="020B0503030000000003" pitchFamily="34" charset="0"/>
        </a:defRPr>
      </a:lvl1pPr>
      <a:lvl2pPr marL="457063" indent="-228531" algn="l" defTabSz="931583" rtl="0" eaLnBrk="1" fontAlgn="base" hangingPunct="1">
        <a:spcBef>
          <a:spcPct val="20000"/>
        </a:spcBef>
        <a:spcAft>
          <a:spcPct val="0"/>
        </a:spcAft>
        <a:buSzPct val="90000"/>
        <a:buFont typeface="Wingdings" panose="05000000000000000000" pitchFamily="2" charset="2"/>
        <a:buChar char=""/>
        <a:defRPr sz="1999" b="0" i="0" kern="1200">
          <a:solidFill>
            <a:schemeClr val="tx1"/>
          </a:solidFill>
          <a:latin typeface="72 Brand" panose="020B0504030603020204" pitchFamily="34" charset="0"/>
          <a:ea typeface="+mn-ea"/>
          <a:cs typeface="72" panose="020B0503030000000003" pitchFamily="34" charset="0"/>
        </a:defRPr>
      </a:lvl2pPr>
      <a:lvl3pPr marL="657028" indent="-199965" algn="l" defTabSz="931583" rtl="0" eaLnBrk="1" fontAlgn="base" hangingPunct="1">
        <a:spcBef>
          <a:spcPct val="20000"/>
        </a:spcBef>
        <a:spcAft>
          <a:spcPct val="0"/>
        </a:spcAft>
        <a:buSzPct val="90000"/>
        <a:buFont typeface="Wingdings" panose="05000000000000000000" pitchFamily="2" charset="2"/>
        <a:buChar char=""/>
        <a:defRPr sz="1600" b="0" i="0" kern="1200">
          <a:solidFill>
            <a:schemeClr val="tx1"/>
          </a:solidFill>
          <a:latin typeface="72 Brand" panose="020B0504030603020204" pitchFamily="34" charset="0"/>
          <a:ea typeface="+mn-ea"/>
          <a:cs typeface="72" panose="020B0503030000000003" pitchFamily="34" charset="0"/>
        </a:defRPr>
      </a:lvl3pPr>
      <a:lvl4pPr marL="842710" indent="-180921" algn="l" defTabSz="931583" rtl="0" eaLnBrk="1" fontAlgn="base" hangingPunct="1">
        <a:spcBef>
          <a:spcPct val="20000"/>
        </a:spcBef>
        <a:spcAft>
          <a:spcPct val="0"/>
        </a:spcAft>
        <a:buSzPct val="90000"/>
        <a:buFont typeface="Wingdings" panose="05000000000000000000" pitchFamily="2" charset="2"/>
        <a:buChar char=""/>
        <a:defRPr sz="1400" b="0" i="0" kern="1200">
          <a:solidFill>
            <a:schemeClr val="tx1"/>
          </a:solidFill>
          <a:latin typeface="72 Brand" panose="020B0504030603020204" pitchFamily="34" charset="0"/>
          <a:ea typeface="+mn-ea"/>
          <a:cs typeface="72" panose="020B0503030000000003" pitchFamily="34" charset="0"/>
        </a:defRPr>
      </a:lvl4pPr>
      <a:lvl5pPr marL="1023631" indent="-168225" algn="l" defTabSz="931583" rtl="0" eaLnBrk="1" fontAlgn="base" hangingPunct="1">
        <a:spcBef>
          <a:spcPct val="20000"/>
        </a:spcBef>
        <a:spcAft>
          <a:spcPct val="0"/>
        </a:spcAft>
        <a:buSzPct val="90000"/>
        <a:buFont typeface="Wingdings" panose="05000000000000000000" pitchFamily="2" charset="2"/>
        <a:buChar char=""/>
        <a:defRPr sz="1400" b="0" i="0" kern="1200">
          <a:solidFill>
            <a:schemeClr val="tx1"/>
          </a:solidFill>
          <a:latin typeface="72 Brand" panose="020B0504030603020204" pitchFamily="34" charset="0"/>
          <a:ea typeface="+mn-ea"/>
          <a:cs typeface="72" panose="020B0503030000000003" pitchFamily="34" charset="0"/>
        </a:defRPr>
      </a:lvl5pPr>
      <a:lvl6pPr marL="2564270"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0503"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734"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966"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462" rtl="0" eaLnBrk="1" latinLnBrk="0" hangingPunct="1">
        <a:defRPr sz="1799" kern="1200">
          <a:solidFill>
            <a:schemeClr val="tx1"/>
          </a:solidFill>
          <a:latin typeface="+mn-lt"/>
          <a:ea typeface="+mn-ea"/>
          <a:cs typeface="+mn-cs"/>
        </a:defRPr>
      </a:lvl1pPr>
      <a:lvl2pPr marL="466231" algn="l" defTabSz="932462" rtl="0" eaLnBrk="1" latinLnBrk="0" hangingPunct="1">
        <a:defRPr sz="1799" kern="1200">
          <a:solidFill>
            <a:schemeClr val="tx1"/>
          </a:solidFill>
          <a:latin typeface="+mn-lt"/>
          <a:ea typeface="+mn-ea"/>
          <a:cs typeface="+mn-cs"/>
        </a:defRPr>
      </a:lvl2pPr>
      <a:lvl3pPr marL="932462" algn="l" defTabSz="932462" rtl="0" eaLnBrk="1" latinLnBrk="0" hangingPunct="1">
        <a:defRPr sz="1799" kern="1200">
          <a:solidFill>
            <a:schemeClr val="tx1"/>
          </a:solidFill>
          <a:latin typeface="+mn-lt"/>
          <a:ea typeface="+mn-ea"/>
          <a:cs typeface="+mn-cs"/>
        </a:defRPr>
      </a:lvl3pPr>
      <a:lvl4pPr marL="1398693" algn="l" defTabSz="932462" rtl="0" eaLnBrk="1" latinLnBrk="0" hangingPunct="1">
        <a:defRPr sz="1799" kern="1200">
          <a:solidFill>
            <a:schemeClr val="tx1"/>
          </a:solidFill>
          <a:latin typeface="+mn-lt"/>
          <a:ea typeface="+mn-ea"/>
          <a:cs typeface="+mn-cs"/>
        </a:defRPr>
      </a:lvl4pPr>
      <a:lvl5pPr marL="1864924" algn="l" defTabSz="932462" rtl="0" eaLnBrk="1" latinLnBrk="0" hangingPunct="1">
        <a:defRPr sz="1799" kern="1200">
          <a:solidFill>
            <a:schemeClr val="tx1"/>
          </a:solidFill>
          <a:latin typeface="+mn-lt"/>
          <a:ea typeface="+mn-ea"/>
          <a:cs typeface="+mn-cs"/>
        </a:defRPr>
      </a:lvl5pPr>
      <a:lvl6pPr marL="2331156" algn="l" defTabSz="932462" rtl="0" eaLnBrk="1" latinLnBrk="0" hangingPunct="1">
        <a:defRPr sz="1799" kern="1200">
          <a:solidFill>
            <a:schemeClr val="tx1"/>
          </a:solidFill>
          <a:latin typeface="+mn-lt"/>
          <a:ea typeface="+mn-ea"/>
          <a:cs typeface="+mn-cs"/>
        </a:defRPr>
      </a:lvl6pPr>
      <a:lvl7pPr marL="2797387" algn="l" defTabSz="932462" rtl="0" eaLnBrk="1" latinLnBrk="0" hangingPunct="1">
        <a:defRPr sz="1799" kern="1200">
          <a:solidFill>
            <a:schemeClr val="tx1"/>
          </a:solidFill>
          <a:latin typeface="+mn-lt"/>
          <a:ea typeface="+mn-ea"/>
          <a:cs typeface="+mn-cs"/>
        </a:defRPr>
      </a:lvl7pPr>
      <a:lvl8pPr marL="3263618" algn="l" defTabSz="932462" rtl="0" eaLnBrk="1" latinLnBrk="0" hangingPunct="1">
        <a:defRPr sz="1799" kern="1200">
          <a:solidFill>
            <a:schemeClr val="tx1"/>
          </a:solidFill>
          <a:latin typeface="+mn-lt"/>
          <a:ea typeface="+mn-ea"/>
          <a:cs typeface="+mn-cs"/>
        </a:defRPr>
      </a:lvl8pPr>
      <a:lvl9pPr marL="3729850" algn="l" defTabSz="932462"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0">
          <p15:clr>
            <a:srgbClr val="F26B43"/>
          </p15:clr>
        </p15:guide>
        <p15:guide id="2" pos="360">
          <p15:clr>
            <a:srgbClr val="F26B43"/>
          </p15:clr>
        </p15:guide>
        <p15:guide id="3" pos="7320">
          <p15:clr>
            <a:srgbClr val="F26B43"/>
          </p15:clr>
        </p15:guide>
        <p15:guide id="4" orient="horz" pos="368">
          <p15:clr>
            <a:srgbClr val="F26B43"/>
          </p15:clr>
        </p15:guide>
        <p15:guide id="5" pos="184">
          <p15:clr>
            <a:srgbClr val="F26B43"/>
          </p15:clr>
        </p15:guide>
        <p15:guide id="6" pos="7496">
          <p15:clr>
            <a:srgbClr val="F26B43"/>
          </p15:clr>
        </p15:guide>
        <p15:guide id="7" orient="horz" pos="175">
          <p15:clr>
            <a:srgbClr val="F26B43"/>
          </p15:clr>
        </p15:guide>
        <p15:guide id="8" orient="horz" pos="41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dirty="0">
              <a:latin typeface="+mn-lt"/>
            </a:endParaRPr>
          </a:p>
        </p:txBody>
      </p:sp>
      <p:sp>
        <p:nvSpPr>
          <p:cNvPr id="12" name="Copyright Placeholder" descr="{&quot;templafy&quot;:{&quot;id&quot;:&quot;8960db9f-55d6-4683-a7ef-5191a33a6538&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mn-lt"/>
                <a:cs typeface="72" panose="020B0503030000000003" pitchFamily="34" charset="0"/>
              </a:rPr>
              <a:t>Public</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GB" dirty="0"/>
              <a:t>Start typing to add text without a bullet point. To add a bullet point, place the cursor at the start of this line and press tab.</a:t>
            </a: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3"/>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4"/>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5"/>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6"/>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7"/>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dirty="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dirty="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dirty="0">
                <a:latin typeface="Arial" panose="020B0604020202020204" pitchFamily="34" charset="0"/>
                <a:ea typeface="Arial Unicode MS" pitchFamily="34" charset="-128"/>
                <a:cs typeface="Arial Unicode MS"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402931746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dirty="0">
              <a:latin typeface="+mn-lt"/>
            </a:endParaRP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GB" dirty="0"/>
              <a:t>Start typing to add text without a bullet point. To add a bullet point, place the cursor at the start of this line and press tab.</a:t>
            </a: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8"/>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9"/>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40"/>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4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41"/>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42"/>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dirty="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dirty="0">
                <a:latin typeface="72 Brand" panose="020B0504030603020204" pitchFamily="34" charset="0"/>
                <a:ea typeface="Arial Unicode MS" pitchFamily="34" charset="-128"/>
                <a:cs typeface="Arial Unicode MS"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dirty="0">
                <a:ln>
                  <a:noFill/>
                </a:ln>
                <a:solidFill>
                  <a:schemeClr val="tx2"/>
                </a:solidFill>
                <a:effectLst/>
                <a:uLnTx/>
                <a:uFillTx/>
                <a:latin typeface="72 Brand" panose="020B0504030603020204" pitchFamily="34" charset="0"/>
                <a:ea typeface="Arial Unicode MS" pitchFamily="34" charset="-128"/>
                <a:cs typeface="Arial Unicode MS" pitchFamily="34" charset="-128"/>
              </a:rPr>
              <a:t>DRAFT</a:t>
            </a:r>
          </a:p>
        </p:txBody>
      </p:sp>
      <p:sp>
        <p:nvSpPr>
          <p:cNvPr id="5" name="Copyright Placeholder" descr="{&quot;templafy&quot;:{&quot;id&quot;:&quot;8960db9f-55d6-4683-a7ef-5191a33a6538&quot;}}">
            <a:extLst>
              <a:ext uri="{FF2B5EF4-FFF2-40B4-BE49-F238E27FC236}">
                <a16:creationId xmlns:a16="http://schemas.microsoft.com/office/drawing/2014/main" id="{F44B4708-73A8-FF1A-9115-D9DAB32A2B4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mn-lt"/>
                <a:cs typeface="72" panose="020B0503030000000003" pitchFamily="34" charset="0"/>
              </a:rPr>
              <a:t>Public</a:t>
            </a:r>
          </a:p>
        </p:txBody>
      </p:sp>
    </p:spTree>
    <p:extLst>
      <p:ext uri="{BB962C8B-B14F-4D97-AF65-F5344CB8AC3E}">
        <p14:creationId xmlns:p14="http://schemas.microsoft.com/office/powerpoint/2010/main" val="80333271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44"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e35a4628-e27a-4e27-ae1d-2c2e1fdec4e7&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72 Brand" panose="020B0504030603020204" pitchFamily="34" charset="0"/>
              </a:rPr>
              <a:t>INTERNAL – SAP and External Parties under NDA Only</a:t>
            </a:r>
          </a:p>
        </p:txBody>
      </p:sp>
      <p:sp>
        <p:nvSpPr>
          <p:cNvPr id="3" name="Text Placeholder"/>
          <p:cNvSpPr>
            <a:spLocks noGrp="1"/>
          </p:cNvSpPr>
          <p:nvPr userDrawn="1">
            <p:ph type="body" idx="1"/>
          </p:nvPr>
        </p:nvSpPr>
        <p:spPr bwMode="black">
          <a:xfrm>
            <a:off x="504001" y="1548560"/>
            <a:ext cx="11186476" cy="4788000"/>
          </a:xfrm>
          <a:prstGeom prst="rect">
            <a:avLst/>
          </a:prstGeom>
        </p:spPr>
        <p:txBody>
          <a:bodyPr vert="horz" lIns="0" tIns="0" rIns="0" bIns="0" rtlCol="0">
            <a:noAutofit/>
          </a:bodyPr>
          <a:lstStyle/>
          <a:p>
            <a:pPr lvl="0"/>
            <a:r>
              <a:rPr lang="en-GB"/>
              <a:t>Start typing to add text without a bullet point. To add a bullet point, place the cursor at the start of this line and press tab.</a:t>
            </a:r>
            <a:endParaRPr lang="en-US" noProof="0"/>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1"/>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2"/>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5"/>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3"/>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7"/>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8"/>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4"/>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5"/>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72 Brand" panose="020B0504030603020204" pitchFamily="34" charset="0"/>
                <a:ea typeface="72 Brand" pitchFamily="34" charset="-128"/>
                <a:cs typeface="72 Brand" pitchFamily="34" charset="-128"/>
              </a:rPr>
              <a:t>DRAFT</a:t>
            </a:r>
          </a:p>
        </p:txBody>
      </p:sp>
    </p:spTree>
    <p:extLst>
      <p:ext uri="{BB962C8B-B14F-4D97-AF65-F5344CB8AC3E}">
        <p14:creationId xmlns:p14="http://schemas.microsoft.com/office/powerpoint/2010/main" val="1229920861"/>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8" y="6536753"/>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8960db9f-55d6-4683-a7ef-5191a33a6538&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72 Brand" panose="020B0504030603020204" pitchFamily="34" charset="0"/>
              </a:rPr>
              <a:t>Public</a:t>
            </a:r>
          </a:p>
        </p:txBody>
      </p:sp>
      <p:sp>
        <p:nvSpPr>
          <p:cNvPr id="3" name="Text Placeholder"/>
          <p:cNvSpPr>
            <a:spLocks noGrp="1"/>
          </p:cNvSpPr>
          <p:nvPr userDrawn="1">
            <p:ph type="body" idx="1"/>
          </p:nvPr>
        </p:nvSpPr>
        <p:spPr bwMode="black">
          <a:xfrm>
            <a:off x="504002" y="1548560"/>
            <a:ext cx="11186476" cy="4716000"/>
          </a:xfrm>
          <a:prstGeom prst="rect">
            <a:avLst/>
          </a:prstGeom>
        </p:spPr>
        <p:txBody>
          <a:bodyPr vert="horz" lIns="0" tIns="0" rIns="0" bIns="0" rtlCol="0">
            <a:normAutofit/>
          </a:bodyPr>
          <a:lstStyle/>
          <a:p>
            <a:pPr lvl="0"/>
            <a:r>
              <a:rPr lang="en-GB"/>
              <a:t>Start typing to add text without a bullet point. To add a bullet point, place the cursor at the start of this line and press tab.</a:t>
            </a:r>
            <a:endParaRPr lang="en-US" noProof="0"/>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2"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6"/>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5"/>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7"/>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5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8"/>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4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b="0" i="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9"/>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40"/>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sz="2099" b="0" i="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sz="2099" b="0" i="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9" y="5984670"/>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72 Brand" panose="020B0504030603020204" pitchFamily="34" charset="0"/>
                <a:ea typeface="Arial Unicode MS" pitchFamily="34" charset="-128"/>
                <a:cs typeface="Arial Unicode MS"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defTabSz="913943"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defTabSz="913943"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defTabSz="913943"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defTabSz="913943"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defTabSz="913943"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defTabSz="913943"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5"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177" tIns="143177" rIns="143177" bIns="143177" rtlCol="0" anchor="t"/>
          <a:lstStyle/>
          <a:p>
            <a:pPr marL="0" marR="0" lvl="0" indent="0" defTabSz="91394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1199"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1199" b="0" i="0" u="none" strike="noStrike" kern="0" cap="none" spc="0" normalizeH="0" baseline="0" noProof="0">
                <a:ln>
                  <a:noFill/>
                </a:ln>
                <a:solidFill>
                  <a:srgbClr val="0A0A0A"/>
                </a:solidFill>
                <a:effectLst/>
                <a:uLnTx/>
                <a:uFillTx/>
                <a:latin typeface="72 Brand" panose="020B0504030603020204" pitchFamily="34" charset="0"/>
              </a:rPr>
              <a:t>&lt;/date&gt;: </a:t>
            </a:r>
          </a:p>
          <a:p>
            <a:pPr marL="0" marR="0" lvl="0" indent="0" defTabSz="913943"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5"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177" tIns="143177" rIns="143177" bIns="143177" rtlCol="0" anchor="t"/>
          <a:lstStyle/>
          <a:p>
            <a:pPr marL="0" marR="0" lvl="0" indent="0" defTabSz="91394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1199"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1199" b="0" i="0" u="none" strike="noStrike" kern="0" cap="none" spc="0" normalizeH="0" baseline="0" noProof="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4" y="2819464"/>
            <a:ext cx="6361889" cy="1219077"/>
          </a:xfrm>
          <a:prstGeom prst="rect">
            <a:avLst/>
          </a:prstGeom>
          <a:noFill/>
          <a:ln w="25400" algn="ctr">
            <a:noFill/>
            <a:miter lim="800000"/>
            <a:headEnd/>
            <a:tailEnd/>
          </a:ln>
        </p:spPr>
        <p:txBody>
          <a:bodyPr lIns="89953" tIns="71963" rIns="89953" bIns="71963" rtlCol="0" anchor="ctr"/>
          <a:lstStyle/>
          <a:p>
            <a:pPr marR="0" algn="ctr" defTabSz="913943" eaLnBrk="1" fontAlgn="base" latinLnBrk="0" hangingPunct="1">
              <a:lnSpc>
                <a:spcPct val="100000"/>
              </a:lnSpc>
              <a:spcBef>
                <a:spcPct val="50000"/>
              </a:spcBef>
              <a:spcAft>
                <a:spcPct val="0"/>
              </a:spcAft>
              <a:buClr>
                <a:srgbClr val="F0AB00"/>
              </a:buClr>
              <a:buSzPct val="80000"/>
              <a:tabLst/>
            </a:pPr>
            <a:r>
              <a:rPr kumimoji="0" lang="en-US" sz="8796" b="0" i="0" u="none" strike="noStrike" kern="0" cap="none" spc="0" normalizeH="0" baseline="0" noProof="0">
                <a:ln>
                  <a:noFill/>
                </a:ln>
                <a:solidFill>
                  <a:schemeClr val="tx2"/>
                </a:solidFill>
                <a:effectLst/>
                <a:uLnTx/>
                <a:uFillTx/>
                <a:latin typeface="72 Brand" panose="020B0504030603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3052860416"/>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 id="2147483993" r:id="rId18"/>
    <p:sldLayoutId id="2147483994" r:id="rId19"/>
    <p:sldLayoutId id="2147483995" r:id="rId20"/>
    <p:sldLayoutId id="2147483996" r:id="rId21"/>
    <p:sldLayoutId id="2147483997" r:id="rId22"/>
    <p:sldLayoutId id="2147483998" r:id="rId23"/>
    <p:sldLayoutId id="2147483999" r:id="rId24"/>
    <p:sldLayoutId id="2147484000" r:id="rId25"/>
    <p:sldLayoutId id="2147484001" r:id="rId26"/>
    <p:sldLayoutId id="2147484002" r:id="rId27"/>
    <p:sldLayoutId id="2147484003" r:id="rId28"/>
    <p:sldLayoutId id="2147484004" r:id="rId29"/>
    <p:sldLayoutId id="2147484005" r:id="rId30"/>
    <p:sldLayoutId id="2147484006" r:id="rId31"/>
    <p:sldLayoutId id="2147484007" r:id="rId32"/>
    <p:sldLayoutId id="2147484008" r:id="rId33"/>
    <p:sldLayoutId id="2147484009" r:id="rId34"/>
  </p:sldLayoutIdLst>
  <p:hf hdr="0" ftr="0" dt="0"/>
  <p:txStyles>
    <p:titleStyle>
      <a:lvl1pPr algn="l" defTabSz="1088014" rtl="0" eaLnBrk="1" latinLnBrk="0" hangingPunct="1">
        <a:spcBef>
          <a:spcPct val="0"/>
        </a:spcBef>
        <a:buNone/>
        <a:defRPr sz="2399" b="0" i="0" kern="1200" baseline="0">
          <a:solidFill>
            <a:schemeClr val="tx1"/>
          </a:solidFill>
          <a:latin typeface="72 Brand Medium" panose="020B0504030603020204" pitchFamily="34" charset="0"/>
          <a:ea typeface="+mj-ea"/>
          <a:cs typeface="+mj-cs"/>
        </a:defRPr>
      </a:lvl1pPr>
    </p:titleStyle>
    <p:bodyStyle>
      <a:lvl1pPr marL="0" indent="0" algn="l" defTabSz="1088014" rtl="0" eaLnBrk="1" latinLnBrk="0" hangingPunct="1">
        <a:spcBef>
          <a:spcPts val="1799"/>
        </a:spcBef>
        <a:buClrTx/>
        <a:buSzPct val="80000"/>
        <a:buFont typeface="Roboto" panose="02000000000000000000" pitchFamily="2" charset="0"/>
        <a:buChar char="​"/>
        <a:defRPr sz="1999" b="0" i="0" kern="1200">
          <a:solidFill>
            <a:schemeClr val="tx1"/>
          </a:solidFill>
          <a:latin typeface="72 Brand" panose="020B0504030603020204" pitchFamily="34" charset="0"/>
          <a:ea typeface="+mn-ea"/>
          <a:cs typeface="+mn-cs"/>
        </a:defRPr>
      </a:lvl1pPr>
      <a:lvl2pPr marL="179874" indent="-179874" algn="l" defTabSz="1088014" rtl="0" eaLnBrk="1" latinLnBrk="0" hangingPunct="1">
        <a:spcBef>
          <a:spcPts val="600"/>
        </a:spcBef>
        <a:buClr>
          <a:schemeClr val="tx1"/>
        </a:buClr>
        <a:buSzPct val="100000"/>
        <a:buFont typeface="Arial" panose="020B0604020202020204" pitchFamily="34" charset="0"/>
        <a:buChar char="•"/>
        <a:defRPr sz="1799" b="0" i="0" kern="1200">
          <a:solidFill>
            <a:schemeClr val="tx1"/>
          </a:solidFill>
          <a:latin typeface="72 Brand" panose="020B0504030603020204" pitchFamily="34" charset="0"/>
          <a:ea typeface="+mn-ea"/>
          <a:cs typeface="+mn-cs"/>
        </a:defRPr>
      </a:lvl2pPr>
      <a:lvl3pPr marL="358596" indent="-179298" algn="l" defTabSz="1088014" rtl="0" eaLnBrk="1" latinLnBrk="0" hangingPunct="1">
        <a:spcBef>
          <a:spcPts val="300"/>
        </a:spcBef>
        <a:buClr>
          <a:schemeClr val="tx1"/>
        </a:buClr>
        <a:buSzPct val="100000"/>
        <a:buFont typeface="Arial" panose="020B0604020202020204" pitchFamily="34" charset="0"/>
        <a:buChar char="–"/>
        <a:defRPr lang="en-US" sz="1799" b="0" i="0" kern="1200" noProof="0" dirty="0" smtClean="0">
          <a:solidFill>
            <a:schemeClr val="tx1"/>
          </a:solidFill>
          <a:latin typeface="72 Brand" panose="020B0504030603020204" pitchFamily="34" charset="0"/>
          <a:ea typeface="+mn-ea"/>
          <a:cs typeface="+mn-cs"/>
        </a:defRPr>
      </a:lvl3pPr>
      <a:lvl4pPr marL="539622" indent="-179874" algn="l" defTabSz="1088014" rtl="0" eaLnBrk="1" latinLnBrk="0" hangingPunct="1">
        <a:spcBef>
          <a:spcPts val="300"/>
        </a:spcBef>
        <a:buClr>
          <a:schemeClr val="tx1"/>
        </a:buClr>
        <a:buSzPct val="80000"/>
        <a:buFont typeface="Courier New" panose="02070309020205020404" pitchFamily="49" charset="0"/>
        <a:buChar char="o"/>
        <a:defRPr sz="1599" b="0" i="0" kern="1200">
          <a:solidFill>
            <a:schemeClr val="tx1"/>
          </a:solidFill>
          <a:latin typeface="72 Brand" panose="020B0504030603020204" pitchFamily="34" charset="0"/>
          <a:ea typeface="+mn-ea"/>
          <a:cs typeface="+mn-cs"/>
        </a:defRPr>
      </a:lvl4pPr>
      <a:lvl5pPr marL="719496" indent="-179874" algn="l" defTabSz="1088014" rtl="0" eaLnBrk="1" latinLnBrk="0" hangingPunct="1">
        <a:spcBef>
          <a:spcPts val="100"/>
        </a:spcBef>
        <a:buClr>
          <a:schemeClr val="tx1"/>
        </a:buClr>
        <a:buSzPct val="100000"/>
        <a:buFont typeface="Symbol" panose="05050102010706020507" pitchFamily="18" charset="2"/>
        <a:buChar char="-"/>
        <a:defRPr sz="1399" b="0" i="0" kern="1200" baseline="0">
          <a:solidFill>
            <a:schemeClr val="tx1"/>
          </a:solidFill>
          <a:latin typeface="72 Brand" panose="020B0504030603020204" pitchFamily="34" charset="0"/>
          <a:ea typeface="+mn-ea"/>
          <a:cs typeface="+mn-cs"/>
        </a:defRPr>
      </a:lvl5pPr>
      <a:lvl6pPr marL="2992038"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045"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052"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060"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014" rtl="0" eaLnBrk="1" latinLnBrk="0" hangingPunct="1">
        <a:defRPr sz="2099" kern="1200">
          <a:solidFill>
            <a:schemeClr val="tx1"/>
          </a:solidFill>
          <a:latin typeface="+mn-lt"/>
          <a:ea typeface="+mn-ea"/>
          <a:cs typeface="+mn-cs"/>
        </a:defRPr>
      </a:lvl1pPr>
      <a:lvl2pPr marL="544007" algn="l" defTabSz="1088014" rtl="0" eaLnBrk="1" latinLnBrk="0" hangingPunct="1">
        <a:defRPr sz="2099" kern="1200">
          <a:solidFill>
            <a:schemeClr val="tx1"/>
          </a:solidFill>
          <a:latin typeface="+mn-lt"/>
          <a:ea typeface="+mn-ea"/>
          <a:cs typeface="+mn-cs"/>
        </a:defRPr>
      </a:lvl2pPr>
      <a:lvl3pPr marL="1088014" algn="l" defTabSz="1088014" rtl="0" eaLnBrk="1" latinLnBrk="0" hangingPunct="1">
        <a:defRPr sz="2099" kern="1200">
          <a:solidFill>
            <a:schemeClr val="tx1"/>
          </a:solidFill>
          <a:latin typeface="+mn-lt"/>
          <a:ea typeface="+mn-ea"/>
          <a:cs typeface="+mn-cs"/>
        </a:defRPr>
      </a:lvl3pPr>
      <a:lvl4pPr marL="1632021" algn="l" defTabSz="1088014" rtl="0" eaLnBrk="1" latinLnBrk="0" hangingPunct="1">
        <a:defRPr sz="2099" kern="1200">
          <a:solidFill>
            <a:schemeClr val="tx1"/>
          </a:solidFill>
          <a:latin typeface="+mn-lt"/>
          <a:ea typeface="+mn-ea"/>
          <a:cs typeface="+mn-cs"/>
        </a:defRPr>
      </a:lvl4pPr>
      <a:lvl5pPr marL="2176027" algn="l" defTabSz="1088014" rtl="0" eaLnBrk="1" latinLnBrk="0" hangingPunct="1">
        <a:defRPr sz="2099" kern="1200">
          <a:solidFill>
            <a:schemeClr val="tx1"/>
          </a:solidFill>
          <a:latin typeface="+mn-lt"/>
          <a:ea typeface="+mn-ea"/>
          <a:cs typeface="+mn-cs"/>
        </a:defRPr>
      </a:lvl5pPr>
      <a:lvl6pPr marL="2720035" algn="l" defTabSz="1088014" rtl="0" eaLnBrk="1" latinLnBrk="0" hangingPunct="1">
        <a:defRPr sz="2099" kern="1200">
          <a:solidFill>
            <a:schemeClr val="tx1"/>
          </a:solidFill>
          <a:latin typeface="+mn-lt"/>
          <a:ea typeface="+mn-ea"/>
          <a:cs typeface="+mn-cs"/>
        </a:defRPr>
      </a:lvl6pPr>
      <a:lvl7pPr marL="3264042" algn="l" defTabSz="1088014" rtl="0" eaLnBrk="1" latinLnBrk="0" hangingPunct="1">
        <a:defRPr sz="2099" kern="1200">
          <a:solidFill>
            <a:schemeClr val="tx1"/>
          </a:solidFill>
          <a:latin typeface="+mn-lt"/>
          <a:ea typeface="+mn-ea"/>
          <a:cs typeface="+mn-cs"/>
        </a:defRPr>
      </a:lvl7pPr>
      <a:lvl8pPr marL="3808049" algn="l" defTabSz="1088014" rtl="0" eaLnBrk="1" latinLnBrk="0" hangingPunct="1">
        <a:defRPr sz="2099" kern="1200">
          <a:solidFill>
            <a:schemeClr val="tx1"/>
          </a:solidFill>
          <a:latin typeface="+mn-lt"/>
          <a:ea typeface="+mn-ea"/>
          <a:cs typeface="+mn-cs"/>
        </a:defRPr>
      </a:lvl8pPr>
      <a:lvl9pPr marL="4352056" algn="l" defTabSz="1088014"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customXml" Target="../../customXml/item18.xml"/><Relationship Id="rId1" Type="http://schemas.openxmlformats.org/officeDocument/2006/relationships/customXml" Target="../../customXml/item19.xml"/><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customXml" Target="../../customXml/item11.xml"/><Relationship Id="rId1" Type="http://schemas.openxmlformats.org/officeDocument/2006/relationships/customXml" Target="../../customXml/item5.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customXml" Target="../../customXml/item17.xml"/><Relationship Id="rId1" Type="http://schemas.openxmlformats.org/officeDocument/2006/relationships/customXml" Target="../../customXml/item7.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sv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74.xml"/><Relationship Id="rId5" Type="http://schemas.openxmlformats.org/officeDocument/2006/relationships/image" Target="../media/image58.sv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74.xml"/><Relationship Id="rId5" Type="http://schemas.openxmlformats.org/officeDocument/2006/relationships/image" Target="../media/image66.sv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6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74.xml"/><Relationship Id="rId5" Type="http://schemas.openxmlformats.org/officeDocument/2006/relationships/image" Target="../media/image58.sv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notesSlide" Target="../notesSlides/notesSlide18.xml"/><Relationship Id="rId1" Type="http://schemas.openxmlformats.org/officeDocument/2006/relationships/slideLayout" Target="../slideLayouts/slideLayout66.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66.xml"/><Relationship Id="rId5" Type="http://schemas.openxmlformats.org/officeDocument/2006/relationships/hyperlink" Target="https://help.sap.com/docs/SAP_ANALYTICS_CLOUD/42093f14b43c485fbe3adbbe81eff6c8/c1461ee44e3c467f971d42bbe19b65e7.html" TargetMode="External"/><Relationship Id="rId4" Type="http://schemas.openxmlformats.org/officeDocument/2006/relationships/image" Target="../media/image81.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8.xml"/><Relationship Id="rId1" Type="http://schemas.openxmlformats.org/officeDocument/2006/relationships/tags" Target="../tags/tag618.xml"/><Relationship Id="rId5" Type="http://schemas.openxmlformats.org/officeDocument/2006/relationships/image" Target="../media/image82.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67.xml"/><Relationship Id="rId4" Type="http://schemas.openxmlformats.org/officeDocument/2006/relationships/image" Target="../media/image84.tiff"/></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67.xml"/><Relationship Id="rId5" Type="http://schemas.openxmlformats.org/officeDocument/2006/relationships/image" Target="../media/image84.tiff"/><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7.pn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67.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90.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4.tiff"/><Relationship Id="rId5" Type="http://schemas.openxmlformats.org/officeDocument/2006/relationships/image" Target="../media/image91.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26.xml"/><Relationship Id="rId1" Type="http://schemas.openxmlformats.org/officeDocument/2006/relationships/slideLayout" Target="../slideLayouts/slideLayout67.xml"/><Relationship Id="rId5" Type="http://schemas.openxmlformats.org/officeDocument/2006/relationships/hyperlink" Target="https://community.sap.com/topics/cloud-analytics/augmented-analytics#smart-insights-smart-discovery" TargetMode="External"/><Relationship Id="rId4" Type="http://schemas.openxmlformats.org/officeDocument/2006/relationships/image" Target="../media/image84.tiff"/></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s://www.sap.com/products/technology-platform/cloud-analytics/features/generative-ai.html" TargetMode="External"/><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67.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28.xml"/><Relationship Id="rId1" Type="http://schemas.openxmlformats.org/officeDocument/2006/relationships/slideLayout" Target="../slideLayouts/slideLayout67.xml"/><Relationship Id="rId5" Type="http://schemas.openxmlformats.org/officeDocument/2006/relationships/hyperlink" Target="https://community.sap.com/topics/cloud-analytics/augmented-analytics#smart-insights-smart-discovery" TargetMode="External"/><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67.xml"/><Relationship Id="rId5" Type="http://schemas.openxmlformats.org/officeDocument/2006/relationships/image" Target="../media/image102.tiff"/><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7.xml"/><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66.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DuY2yQ9SqzQ" TargetMode="External"/><Relationship Id="rId7" Type="http://schemas.openxmlformats.org/officeDocument/2006/relationships/image" Target="../media/image102.tiff"/><Relationship Id="rId2" Type="http://schemas.openxmlformats.org/officeDocument/2006/relationships/notesSlide" Target="../notesSlides/notesSlide31.xml"/><Relationship Id="rId1" Type="http://schemas.openxmlformats.org/officeDocument/2006/relationships/slideLayout" Target="../slideLayouts/slideLayout6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hyperlink" Target="https://blogs.sap.com/2020/08/03/predictive-planning-is-the-new-norma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32.xml"/><Relationship Id="rId1" Type="http://schemas.openxmlformats.org/officeDocument/2006/relationships/slideLayout" Target="../slideLayouts/slideLayout67.xml"/><Relationship Id="rId4" Type="http://schemas.openxmlformats.org/officeDocument/2006/relationships/image" Target="../media/image84.tiff"/></Relationships>
</file>

<file path=ppt/slides/_rels/slide39.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33.xml"/><Relationship Id="rId1" Type="http://schemas.openxmlformats.org/officeDocument/2006/relationships/slideLayout" Target="../slideLayouts/slideLayout67.xml"/><Relationship Id="rId4" Type="http://schemas.openxmlformats.org/officeDocument/2006/relationships/image" Target="../media/image84.tiff"/></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34.xml"/><Relationship Id="rId1" Type="http://schemas.openxmlformats.org/officeDocument/2006/relationships/slideLayout" Target="../slideLayouts/slideLayout67.xml"/><Relationship Id="rId4" Type="http://schemas.openxmlformats.org/officeDocument/2006/relationships/image" Target="../media/image84.tiff"/></Relationships>
</file>

<file path=ppt/slides/_rels/slide41.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svg"/><Relationship Id="rId2" Type="http://schemas.openxmlformats.org/officeDocument/2006/relationships/notesSlide" Target="../notesSlides/notesSlide35.xml"/><Relationship Id="rId1" Type="http://schemas.openxmlformats.org/officeDocument/2006/relationships/slideLayout" Target="../slideLayouts/slideLayout66.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png"/><Relationship Id="rId9"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67.xml"/><Relationship Id="rId6" Type="http://schemas.openxmlformats.org/officeDocument/2006/relationships/hyperlink" Target="https://help.sap.com/docs/SAP_ANALYTICS_CLOUD/00f68c2e08b941f081002fd3691d86a7/86c2d7d88b134e45907453612c4f559a.html" TargetMode="External"/><Relationship Id="rId5" Type="http://schemas.openxmlformats.org/officeDocument/2006/relationships/image" Target="../media/image102.tiff"/><Relationship Id="rId4" Type="http://schemas.openxmlformats.org/officeDocument/2006/relationships/slide" Target="slide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8.xml"/><Relationship Id="rId1" Type="http://schemas.openxmlformats.org/officeDocument/2006/relationships/slideLayout" Target="../slideLayouts/slideLayout67.xml"/><Relationship Id="rId5" Type="http://schemas.openxmlformats.org/officeDocument/2006/relationships/hyperlink" Target="https://blogs.sap.com/2020/06/22/sap-analytics-cloud-analytics-catalog/" TargetMode="External"/><Relationship Id="rId4" Type="http://schemas.openxmlformats.org/officeDocument/2006/relationships/image" Target="../media/image84.tif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8" Type="http://schemas.openxmlformats.org/officeDocument/2006/relationships/hyperlink" Target="https://blogs.sap.com/2023/11/17/live-access-to-sap-s-4hana-private-cloud-and-sap-bw-in-sap-analytics-cloud-add-in-for-microsoft-office/" TargetMode="External"/><Relationship Id="rId3" Type="http://schemas.openxmlformats.org/officeDocument/2006/relationships/image" Target="../media/image129.png"/><Relationship Id="rId7" Type="http://schemas.openxmlformats.org/officeDocument/2006/relationships/hyperlink" Target="https://roadmaps.sap.com/board?PRODUCT=73555000100800001621&amp;range=CURRENT-LAST#Q3%202023" TargetMode="External"/><Relationship Id="rId2" Type="http://schemas.openxmlformats.org/officeDocument/2006/relationships/notesSlide" Target="../notesSlides/notesSlide40.xml"/><Relationship Id="rId1" Type="http://schemas.openxmlformats.org/officeDocument/2006/relationships/slideLayout" Target="../slideLayouts/slideLayout67.xml"/><Relationship Id="rId6" Type="http://schemas.openxmlformats.org/officeDocument/2006/relationships/image" Target="../media/image84.tiff"/><Relationship Id="rId5" Type="http://schemas.openxmlformats.org/officeDocument/2006/relationships/image" Target="../media/image131.pn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132.png"/><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notesSlide" Target="../notesSlides/notesSlide41.xml"/><Relationship Id="rId1" Type="http://schemas.openxmlformats.org/officeDocument/2006/relationships/slideLayout" Target="../slideLayouts/slideLayout67.xml"/><Relationship Id="rId6" Type="http://schemas.openxmlformats.org/officeDocument/2006/relationships/hyperlink" Target="https://blogs.sap.com/2019/09/17/sap-analytics-cloud-multilingual-content-support/" TargetMode="External"/><Relationship Id="rId5" Type="http://schemas.openxmlformats.org/officeDocument/2006/relationships/image" Target="../media/image134.png"/><Relationship Id="rId4" Type="http://schemas.openxmlformats.org/officeDocument/2006/relationships/image" Target="../media/image84.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6.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hyperlink" Target="https://www.sap.com/about/trust-center/data-center.html?mode=solution&amp;currentLevel=world&amp;solutionId=ACE367" TargetMode="External"/><Relationship Id="rId2" Type="http://schemas.openxmlformats.org/officeDocument/2006/relationships/notesSlide" Target="../notesSlides/notesSlide42.xml"/><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svg"/><Relationship Id="rId3" Type="http://schemas.openxmlformats.org/officeDocument/2006/relationships/hyperlink" Target="https://help.sap.com/viewer/2d7115b0e0aa4f78bfd9c06fdc1fe4f6/release/en-US/9b941b974b594a5897c7cef86bbf7805.html" TargetMode="External"/><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notesSlide" Target="../notesSlides/notesSlide43.xml"/><Relationship Id="rId1" Type="http://schemas.openxmlformats.org/officeDocument/2006/relationships/slideLayout" Target="../slideLayouts/slideLayout66.xml"/><Relationship Id="rId6" Type="http://schemas.openxmlformats.org/officeDocument/2006/relationships/image" Target="../media/image138.png"/><Relationship Id="rId11" Type="http://schemas.openxmlformats.org/officeDocument/2006/relationships/image" Target="../media/image143.svg"/><Relationship Id="rId5" Type="http://schemas.openxmlformats.org/officeDocument/2006/relationships/image" Target="../media/image137.jpe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svg"/></Relationships>
</file>

<file path=ppt/slides/_rels/slide52.xml.rels><?xml version="1.0" encoding="UTF-8" standalone="yes"?>
<Relationships xmlns="http://schemas.openxmlformats.org/package/2006/relationships"><Relationship Id="rId3" Type="http://schemas.openxmlformats.org/officeDocument/2006/relationships/hyperlink" Target="https://help.sap.com/viewer/00f68c2e08b941f081002fd3691d86a7/release/en-US/11b4e5ff76eb4747bc255d7037be1f01.html" TargetMode="External"/><Relationship Id="rId2" Type="http://schemas.openxmlformats.org/officeDocument/2006/relationships/notesSlide" Target="../notesSlides/notesSlide44.xml"/><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67.xml"/><Relationship Id="rId4" Type="http://schemas.openxmlformats.org/officeDocument/2006/relationships/image" Target="../media/image102.tiff"/></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6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customXml" Target="../../customXml/item4.xml"/><Relationship Id="rId1" Type="http://schemas.openxmlformats.org/officeDocument/2006/relationships/customXml" Target="../../customXml/item14.xml"/></Relationships>
</file>

<file path=ppt/slides/_rels/slide56.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47.xml"/><Relationship Id="rId1" Type="http://schemas.openxmlformats.org/officeDocument/2006/relationships/slideLayout" Target="../slideLayouts/slideLayout66.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slides/_rels/slide57.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svg"/><Relationship Id="rId3" Type="http://schemas.openxmlformats.org/officeDocument/2006/relationships/hyperlink" Target="https://www.sap.com/products/technology-platform/cloud-analytics.html" TargetMode="External"/><Relationship Id="rId7" Type="http://schemas.openxmlformats.org/officeDocument/2006/relationships/image" Target="../media/image157.png"/><Relationship Id="rId12" Type="http://schemas.openxmlformats.org/officeDocument/2006/relationships/image" Target="../media/image162.svg"/><Relationship Id="rId2" Type="http://schemas.openxmlformats.org/officeDocument/2006/relationships/notesSlide" Target="../notesSlides/notesSlide48.xml"/><Relationship Id="rId1" Type="http://schemas.openxmlformats.org/officeDocument/2006/relationships/slideLayout" Target="../slideLayouts/slideLayout66.xml"/><Relationship Id="rId6" Type="http://schemas.openxmlformats.org/officeDocument/2006/relationships/hyperlink" Target="https://www.sap.com/products/technology-platform/cloud-analytics/features/release-highlights.html" TargetMode="External"/><Relationship Id="rId11" Type="http://schemas.openxmlformats.org/officeDocument/2006/relationships/image" Target="../media/image161.png"/><Relationship Id="rId5" Type="http://schemas.openxmlformats.org/officeDocument/2006/relationships/hyperlink" Target="https://roadmaps.sap.com/board?PRODUCT=67838200100800006884&amp;range=CURRENT-LAST#Q3%202022" TargetMode="External"/><Relationship Id="rId15" Type="http://schemas.openxmlformats.org/officeDocument/2006/relationships/image" Target="../media/image165.svg"/><Relationship Id="rId10" Type="http://schemas.openxmlformats.org/officeDocument/2006/relationships/image" Target="../media/image160.svg"/><Relationship Id="rId4" Type="http://schemas.openxmlformats.org/officeDocument/2006/relationships/hyperlink" Target="https://community.sap.com/topics/cloud-analytics" TargetMode="External"/><Relationship Id="rId9" Type="http://schemas.openxmlformats.org/officeDocument/2006/relationships/image" Target="../media/image159.png"/><Relationship Id="rId14" Type="http://schemas.openxmlformats.org/officeDocument/2006/relationships/image" Target="../media/image164.png"/></Relationships>
</file>

<file path=ppt/slides/_rels/slide58.xml.rels><?xml version="1.0" encoding="UTF-8" standalone="yes"?>
<Relationships xmlns="http://schemas.openxmlformats.org/package/2006/relationships"><Relationship Id="rId8" Type="http://schemas.openxmlformats.org/officeDocument/2006/relationships/hyperlink" Target="https://community.sap.com/topics/cloud-analytics" TargetMode="External"/><Relationship Id="rId3" Type="http://schemas.openxmlformats.org/officeDocument/2006/relationships/image" Target="../media/image166.png"/><Relationship Id="rId7" Type="http://schemas.openxmlformats.org/officeDocument/2006/relationships/hyperlink" Target="https://www.sap.com/products/technology-platform/cloud-analytics.html" TargetMode="External"/><Relationship Id="rId2" Type="http://schemas.openxmlformats.org/officeDocument/2006/relationships/notesSlide" Target="../notesSlides/notesSlide49.xml"/><Relationship Id="rId1" Type="http://schemas.openxmlformats.org/officeDocument/2006/relationships/slideLayout" Target="../slideLayouts/slideLayout74.xml"/><Relationship Id="rId6" Type="http://schemas.microsoft.com/office/2007/relationships/hdphoto" Target="../media/hdphoto3.wdp"/><Relationship Id="rId5" Type="http://schemas.openxmlformats.org/officeDocument/2006/relationships/image" Target="../media/image168.png"/><Relationship Id="rId10" Type="http://schemas.openxmlformats.org/officeDocument/2006/relationships/hyperlink" Target="https://www.sap.com/products/technology-platform/cloud-analytics/features/release-highlights.html" TargetMode="External"/><Relationship Id="rId4" Type="http://schemas.openxmlformats.org/officeDocument/2006/relationships/image" Target="../media/image167.svg"/><Relationship Id="rId9" Type="http://schemas.openxmlformats.org/officeDocument/2006/relationships/hyperlink" Target="https://roadmaps.sap.com/board?PRODUCT=67838200100800006884&amp;range=CURRENT-LAST#Q3%202022"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customXml" Target="../../customXml/item1.xml"/><Relationship Id="rId1" Type="http://schemas.openxmlformats.org/officeDocument/2006/relationships/customXml" Target="../../customXml/item3.xml"/><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7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customXml" Target="../../customXml/item10.xml"/><Relationship Id="rId1" Type="http://schemas.openxmlformats.org/officeDocument/2006/relationships/customXml" Target="../../customXml/item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34752C8-1E80-B141-5BC9-264FD3E5257B}"/>
              </a:ext>
            </a:extLst>
          </p:cNvPr>
          <p:cNvSpPr>
            <a:spLocks noGrp="1"/>
          </p:cNvSpPr>
          <p:nvPr>
            <p:ph type="title"/>
          </p:nvPr>
        </p:nvSpPr>
        <p:spPr/>
        <p:txBody>
          <a:bodyPr/>
          <a:lstStyle/>
          <a:p>
            <a:r>
              <a:rPr lang="en-US" i="0" u="none" strike="noStrike" dirty="0">
                <a:solidFill>
                  <a:srgbClr val="000000"/>
                </a:solidFill>
                <a:effectLst/>
                <a:latin typeface="+mj-lt"/>
                <a:cs typeface="72 Bold" panose="020B0803030000000003" pitchFamily="34" charset="0"/>
              </a:rPr>
              <a:t>SAP Analytics Cloud</a:t>
            </a:r>
            <a:endParaRPr lang="en-US" sz="2400" dirty="0">
              <a:solidFill>
                <a:srgbClr val="000000"/>
              </a:solidFill>
              <a:latin typeface="+mj-lt"/>
            </a:endParaRPr>
          </a:p>
        </p:txBody>
      </p:sp>
      <p:sp>
        <p:nvSpPr>
          <p:cNvPr id="3" name="Date - Dynamic" descr="{&quot;templafy&quot;:{&quot;id&quot;:&quot;eff793ea-873c-4c83-a7cc-b5f56a09b625&quot;}}">
            <a:extLst>
              <a:ext uri="{FF2B5EF4-FFF2-40B4-BE49-F238E27FC236}">
                <a16:creationId xmlns:a16="http://schemas.microsoft.com/office/drawing/2014/main" id="{9E1171E2-38D8-8239-71E9-69DC21FF73B2}"/>
              </a:ext>
            </a:extLst>
          </p:cNvPr>
          <p:cNvSpPr txBox="1">
            <a:spLocks/>
          </p:cNvSpPr>
          <p:nvPr/>
        </p:nvSpPr>
        <p:spPr>
          <a:xfrm>
            <a:off x="291026" y="4477581"/>
            <a:ext cx="5399423" cy="223032"/>
          </a:xfrm>
          <a:prstGeom prst="rect">
            <a:avLst/>
          </a:prstGeom>
          <a:noFill/>
        </p:spPr>
        <p:txBody>
          <a:bodyPr wrap="square" lIns="0" tIns="0" rIns="0" bIns="0" rtlCol="0" anchor="b" anchorCtr="0">
            <a:noAutofit/>
          </a:bodyPr>
          <a:lstStyle/>
          <a:p>
            <a:r>
              <a:rPr lang="en-US" sz="1399" dirty="0">
                <a:solidFill>
                  <a:srgbClr val="000000"/>
                </a:solidFill>
                <a:latin typeface="72 Brand" panose="020B0504030603020204" pitchFamily="34" charset="0"/>
                <a:cs typeface="72" panose="020B0503030000000003" pitchFamily="34" charset="0"/>
              </a:rPr>
              <a:t>SAP </a:t>
            </a:r>
            <a:br>
              <a:rPr lang="en-US" sz="1399" dirty="0">
                <a:solidFill>
                  <a:srgbClr val="000000"/>
                </a:solidFill>
                <a:latin typeface="72 Brand" panose="020B0504030603020204" pitchFamily="34" charset="0"/>
                <a:cs typeface="72" panose="020B0503030000000003" pitchFamily="34" charset="0"/>
              </a:rPr>
            </a:br>
            <a:r>
              <a:rPr lang="en-US" sz="1399" dirty="0">
                <a:solidFill>
                  <a:srgbClr val="000000"/>
                </a:solidFill>
                <a:latin typeface="72 Brand" panose="020B0504030603020204" pitchFamily="34" charset="0"/>
                <a:cs typeface="72" panose="020B0503030000000003" pitchFamily="34" charset="0"/>
              </a:rPr>
              <a:t>March 2024</a:t>
            </a:r>
          </a:p>
        </p:txBody>
      </p:sp>
      <p:pic>
        <p:nvPicPr>
          <p:cNvPr id="18" name="Picture Placeholder 14">
            <a:extLst>
              <a:ext uri="{FF2B5EF4-FFF2-40B4-BE49-F238E27FC236}">
                <a16:creationId xmlns:a16="http://schemas.microsoft.com/office/drawing/2014/main" id="{6D39BC90-CF11-3E9B-D0F0-AE61667F4A1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t="195" b="195"/>
          <a:stretch/>
        </p:blipFill>
        <p:spPr bwMode="black">
          <a:prstGeom prst="rect">
            <a:avLst/>
          </a:prstGeom>
        </p:spPr>
      </p:pic>
    </p:spTree>
    <p:custDataLst>
      <p:custData r:id="rId1"/>
      <p:custData r:id="rId2"/>
    </p:custDataLst>
    <p:extLst>
      <p:ext uri="{BB962C8B-B14F-4D97-AF65-F5344CB8AC3E}">
        <p14:creationId xmlns:p14="http://schemas.microsoft.com/office/powerpoint/2010/main" val="3316874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68C9-6FBA-89D3-E765-7E5D100427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E9DFDA-DA65-1196-D832-807D95BEC057}"/>
              </a:ext>
            </a:extLst>
          </p:cNvPr>
          <p:cNvSpPr>
            <a:spLocks noGrp="1"/>
          </p:cNvSpPr>
          <p:nvPr>
            <p:ph type="title"/>
          </p:nvPr>
        </p:nvSpPr>
        <p:spPr/>
        <p:txBody>
          <a:bodyPr/>
          <a:lstStyle/>
          <a:p>
            <a:r>
              <a:rPr lang="en-US" dirty="0"/>
              <a:t>Strategic directions: portfolio integration, next-gen front-end, generative AI</a:t>
            </a:r>
          </a:p>
        </p:txBody>
      </p:sp>
      <p:sp>
        <p:nvSpPr>
          <p:cNvPr id="2" name="Graphic 47">
            <a:extLst>
              <a:ext uri="{FF2B5EF4-FFF2-40B4-BE49-F238E27FC236}">
                <a16:creationId xmlns:a16="http://schemas.microsoft.com/office/drawing/2014/main" id="{392666AF-F586-3A2C-3531-F6F4DF153295}"/>
              </a:ext>
            </a:extLst>
          </p:cNvPr>
          <p:cNvSpPr/>
          <p:nvPr/>
        </p:nvSpPr>
        <p:spPr>
          <a:xfrm>
            <a:off x="746506" y="1559552"/>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u="none" strike="noStrike" kern="0" cap="none" spc="0" normalizeH="0" baseline="0" noProof="0" dirty="0">
                <a:ln>
                  <a:noFill/>
                </a:ln>
                <a:solidFill>
                  <a:srgbClr val="FFFFFF"/>
                </a:solidFill>
                <a:effectLst/>
                <a:uLnTx/>
                <a:uFillTx/>
                <a:latin typeface="72 Brand Medium" panose="020B0504030603020204" pitchFamily="34" charset="0"/>
                <a:cs typeface="Arial"/>
              </a:rPr>
              <a:t>SAP BTP and </a:t>
            </a:r>
            <a:br>
              <a:rPr kumimoji="0" lang="en-US" sz="1600" u="none" strike="noStrike" kern="0" cap="none" spc="0" normalizeH="0" baseline="0" noProof="0" dirty="0">
                <a:ln>
                  <a:noFill/>
                </a:ln>
                <a:solidFill>
                  <a:srgbClr val="FFFFFF"/>
                </a:solidFill>
                <a:effectLst/>
                <a:uLnTx/>
                <a:uFillTx/>
                <a:latin typeface="72 Brand Medium" panose="020B0504030603020204" pitchFamily="34" charset="0"/>
                <a:cs typeface="Arial"/>
              </a:rPr>
            </a:br>
            <a:r>
              <a:rPr kumimoji="0" lang="en-US" sz="1600" u="none" strike="noStrike" kern="0" cap="none" spc="0" normalizeH="0" baseline="0" noProof="0" dirty="0">
                <a:ln>
                  <a:noFill/>
                </a:ln>
                <a:solidFill>
                  <a:srgbClr val="FFFFFF"/>
                </a:solidFill>
                <a:effectLst/>
                <a:uLnTx/>
                <a:uFillTx/>
                <a:latin typeface="72 Brand Medium" panose="020B0504030603020204" pitchFamily="34" charset="0"/>
                <a:cs typeface="Arial"/>
              </a:rPr>
              <a:t>portfolio integration</a:t>
            </a:r>
            <a:endParaRPr kumimoji="0" lang="en-US" sz="2400" u="none" strike="noStrike" kern="0" cap="none" spc="0" normalizeH="0" baseline="0" noProof="0" dirty="0">
              <a:ln>
                <a:noFill/>
              </a:ln>
              <a:solidFill>
                <a:srgbClr val="000000"/>
              </a:solidFill>
              <a:effectLst/>
              <a:uLnTx/>
              <a:uFillTx/>
              <a:latin typeface="72 Brand Medium" panose="020B0504030603020204" pitchFamily="34" charset="0"/>
              <a:cs typeface="Arial"/>
            </a:endParaRPr>
          </a:p>
        </p:txBody>
      </p:sp>
      <p:sp>
        <p:nvSpPr>
          <p:cNvPr id="8" name="Graphic 45">
            <a:extLst>
              <a:ext uri="{FF2B5EF4-FFF2-40B4-BE49-F238E27FC236}">
                <a16:creationId xmlns:a16="http://schemas.microsoft.com/office/drawing/2014/main" id="{1DC93032-F1DD-0F7B-3B48-CD02B05A9DDC}"/>
              </a:ext>
            </a:extLst>
          </p:cNvPr>
          <p:cNvSpPr/>
          <p:nvPr/>
        </p:nvSpPr>
        <p:spPr>
          <a:xfrm>
            <a:off x="746506" y="3146305"/>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Live connectivity</a:t>
            </a:r>
          </a:p>
        </p:txBody>
      </p:sp>
      <p:sp>
        <p:nvSpPr>
          <p:cNvPr id="29" name="Graphic 43">
            <a:extLst>
              <a:ext uri="{FF2B5EF4-FFF2-40B4-BE49-F238E27FC236}">
                <a16:creationId xmlns:a16="http://schemas.microsoft.com/office/drawing/2014/main" id="{D76D7A2D-93B2-91E0-2149-318E6911E9DE}"/>
              </a:ext>
            </a:extLst>
          </p:cNvPr>
          <p:cNvSpPr/>
          <p:nvPr/>
        </p:nvSpPr>
        <p:spPr>
          <a:xfrm>
            <a:off x="746506" y="4733058"/>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lang="en-US" sz="1600" kern="0" dirty="0">
                <a:solidFill>
                  <a:srgbClr val="FFFFFF"/>
                </a:solidFill>
                <a:latin typeface="72 Brand Medium" panose="020B0604030603020204" pitchFamily="34" charset="0"/>
                <a:cs typeface="Arial"/>
              </a:rPr>
              <a:t>Performance and</a:t>
            </a:r>
          </a:p>
          <a:p>
            <a:pPr algn="ctr"/>
            <a:r>
              <a:rPr lang="en-US" sz="1600" kern="0" dirty="0">
                <a:solidFill>
                  <a:srgbClr val="FFFFFF"/>
                </a:solidFill>
                <a:latin typeface="72 Brand Medium" panose="020B0604030603020204" pitchFamily="34" charset="0"/>
                <a:cs typeface="Arial"/>
              </a:rPr>
              <a:t>administration</a:t>
            </a:r>
          </a:p>
        </p:txBody>
      </p:sp>
      <p:sp>
        <p:nvSpPr>
          <p:cNvPr id="3" name="Graphic 40">
            <a:extLst>
              <a:ext uri="{FF2B5EF4-FFF2-40B4-BE49-F238E27FC236}">
                <a16:creationId xmlns:a16="http://schemas.microsoft.com/office/drawing/2014/main" id="{0E91B933-153D-321F-C146-D32B844FA0FC}"/>
              </a:ext>
            </a:extLst>
          </p:cNvPr>
          <p:cNvSpPr/>
          <p:nvPr/>
        </p:nvSpPr>
        <p:spPr>
          <a:xfrm>
            <a:off x="4493404" y="1559552"/>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Planning and simulation</a:t>
            </a:r>
          </a:p>
        </p:txBody>
      </p:sp>
      <p:sp>
        <p:nvSpPr>
          <p:cNvPr id="27" name="Graphic 24">
            <a:extLst>
              <a:ext uri="{FF2B5EF4-FFF2-40B4-BE49-F238E27FC236}">
                <a16:creationId xmlns:a16="http://schemas.microsoft.com/office/drawing/2014/main" id="{ABC31DE3-DEE0-6E8F-E7C1-FF1C51010BCC}"/>
              </a:ext>
            </a:extLst>
          </p:cNvPr>
          <p:cNvSpPr/>
          <p:nvPr/>
        </p:nvSpPr>
        <p:spPr>
          <a:xfrm>
            <a:off x="4493404" y="3146305"/>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Data exploration</a:t>
            </a:r>
          </a:p>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and analysis</a:t>
            </a:r>
          </a:p>
        </p:txBody>
      </p:sp>
      <p:sp>
        <p:nvSpPr>
          <p:cNvPr id="32" name="Graphic 21">
            <a:extLst>
              <a:ext uri="{FF2B5EF4-FFF2-40B4-BE49-F238E27FC236}">
                <a16:creationId xmlns:a16="http://schemas.microsoft.com/office/drawing/2014/main" id="{7B29F09F-086D-A08C-A6BA-50F94A8A2EB1}"/>
              </a:ext>
            </a:extLst>
          </p:cNvPr>
          <p:cNvSpPr/>
          <p:nvPr/>
        </p:nvSpPr>
        <p:spPr>
          <a:xfrm>
            <a:off x="4493404" y="4733058"/>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lang="en-US" sz="1600" kern="0" dirty="0">
                <a:solidFill>
                  <a:srgbClr val="FFFFFF"/>
                </a:solidFill>
                <a:latin typeface="72 Brand Medium" panose="020B0604030603020204" pitchFamily="34" charset="0"/>
                <a:cs typeface="Arial"/>
              </a:rPr>
              <a:t>Add-in for Microsoft 365</a:t>
            </a:r>
          </a:p>
        </p:txBody>
      </p:sp>
      <p:sp>
        <p:nvSpPr>
          <p:cNvPr id="6" name="Graphic 19">
            <a:extLst>
              <a:ext uri="{FF2B5EF4-FFF2-40B4-BE49-F238E27FC236}">
                <a16:creationId xmlns:a16="http://schemas.microsoft.com/office/drawing/2014/main" id="{D26148AE-07E8-8B4C-2804-F17C3C0B90DC}"/>
              </a:ext>
            </a:extLst>
          </p:cNvPr>
          <p:cNvSpPr/>
          <p:nvPr/>
        </p:nvSpPr>
        <p:spPr>
          <a:xfrm>
            <a:off x="8240301" y="1559552"/>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Composable analytics</a:t>
            </a:r>
          </a:p>
        </p:txBody>
      </p:sp>
      <p:sp>
        <p:nvSpPr>
          <p:cNvPr id="28" name="Graphic 17">
            <a:extLst>
              <a:ext uri="{FF2B5EF4-FFF2-40B4-BE49-F238E27FC236}">
                <a16:creationId xmlns:a16="http://schemas.microsoft.com/office/drawing/2014/main" id="{0FF6B17E-28F1-E69F-7033-6BF65E60C937}"/>
              </a:ext>
            </a:extLst>
          </p:cNvPr>
          <p:cNvSpPr/>
          <p:nvPr/>
        </p:nvSpPr>
        <p:spPr>
          <a:xfrm>
            <a:off x="8240301" y="3146305"/>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Unified story</a:t>
            </a:r>
          </a:p>
        </p:txBody>
      </p:sp>
      <p:sp>
        <p:nvSpPr>
          <p:cNvPr id="33" name="Graphic 15">
            <a:extLst>
              <a:ext uri="{FF2B5EF4-FFF2-40B4-BE49-F238E27FC236}">
                <a16:creationId xmlns:a16="http://schemas.microsoft.com/office/drawing/2014/main" id="{BC762475-03E2-7591-4479-79EB7C6CD55B}"/>
              </a:ext>
            </a:extLst>
          </p:cNvPr>
          <p:cNvSpPr/>
          <p:nvPr/>
        </p:nvSpPr>
        <p:spPr>
          <a:xfrm>
            <a:off x="8240301" y="4733058"/>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marL="0" marR="0" lvl="0" indent="0" algn="ctr" defTabSz="913395"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Generative AI</a:t>
            </a:r>
          </a:p>
        </p:txBody>
      </p:sp>
    </p:spTree>
    <p:custDataLst>
      <p:custData r:id="rId1"/>
      <p:custData r:id="rId2"/>
    </p:custDataLst>
    <p:extLst>
      <p:ext uri="{BB962C8B-B14F-4D97-AF65-F5344CB8AC3E}">
        <p14:creationId xmlns:p14="http://schemas.microsoft.com/office/powerpoint/2010/main" val="7537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FEA33-13E9-76B7-EC61-6A6F46FB579E}"/>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8F39BABD-9B27-9911-CD58-5481E84C145B}"/>
              </a:ext>
            </a:extLst>
          </p:cNvPr>
          <p:cNvSpPr txBox="1"/>
          <p:nvPr/>
        </p:nvSpPr>
        <p:spPr>
          <a:xfrm>
            <a:off x="4493403" y="2222866"/>
            <a:ext cx="2743200" cy="692497"/>
          </a:xfrm>
          <a:prstGeom prst="rect">
            <a:avLst/>
          </a:prstGeom>
          <a:noFill/>
        </p:spPr>
        <p:txBody>
          <a:bodyPr wrap="square" tIns="91440" rIns="0" bIns="91440">
            <a:spAutoFit/>
          </a:bodyPr>
          <a:lstStyle/>
          <a:p>
            <a:pPr lvl="0">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Flexible modeling, data entry optimization, predictive </a:t>
            </a:r>
            <a:r>
              <a:rPr lang="en-US" sz="1100" kern="0" dirty="0">
                <a:solidFill>
                  <a:srgbClr val="000000"/>
                </a:solidFill>
                <a:latin typeface="72 Brand" panose="020B0504030603020204" pitchFamily="34" charset="0"/>
                <a:ea typeface="Arial" panose="020B0604020202020204" pitchFamily="34" charset="0"/>
                <a:cs typeface="Arial" panose="020B0604020202020204" pitchFamily="34" charset="0"/>
              </a:rPr>
              <a:t>planning and forecasting</a:t>
            </a: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 multi- actions and enhanced workflows</a:t>
            </a:r>
          </a:p>
        </p:txBody>
      </p:sp>
      <p:sp>
        <p:nvSpPr>
          <p:cNvPr id="6" name="TextBox 5">
            <a:extLst>
              <a:ext uri="{FF2B5EF4-FFF2-40B4-BE49-F238E27FC236}">
                <a16:creationId xmlns:a16="http://schemas.microsoft.com/office/drawing/2014/main" id="{B1C93571-81B6-2CD8-9AB6-9B995B1739C6}"/>
              </a:ext>
            </a:extLst>
          </p:cNvPr>
          <p:cNvSpPr txBox="1"/>
          <p:nvPr/>
        </p:nvSpPr>
        <p:spPr>
          <a:xfrm>
            <a:off x="746505" y="2222866"/>
            <a:ext cx="2559357" cy="523220"/>
          </a:xfrm>
          <a:prstGeom prst="rect">
            <a:avLst/>
          </a:prstGeom>
          <a:noFill/>
        </p:spPr>
        <p:txBody>
          <a:bodyPr wrap="square" tIns="91440" bIns="91440">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Deep integration with SAP Datasphere and portfolio of business applications</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A7FE6CE-DE3D-CBB3-4156-94B6AC115105}"/>
              </a:ext>
            </a:extLst>
          </p:cNvPr>
          <p:cNvSpPr txBox="1"/>
          <p:nvPr/>
        </p:nvSpPr>
        <p:spPr>
          <a:xfrm>
            <a:off x="746506" y="3809619"/>
            <a:ext cx="2559356" cy="692497"/>
          </a:xfrm>
          <a:prstGeom prst="rect">
            <a:avLst/>
          </a:prstGeom>
          <a:noFill/>
        </p:spPr>
        <p:txBody>
          <a:bodyPr wrap="square" tIns="91440" bIns="91440">
            <a:spAutoFit/>
          </a:bodyPr>
          <a:lstStyle/>
          <a:p>
            <a:pPr marL="0" marR="0" lvl="0" indent="0" algn="l" defTabSz="1087796" rtl="0" eaLnBrk="1" fontAlgn="base" latinLnBrk="0" hangingPunct="1">
              <a:lnSpc>
                <a:spcPct val="100000"/>
              </a:lnSpc>
              <a:spcBef>
                <a:spcPct val="50000"/>
              </a:spcBef>
              <a:spcAft>
                <a:spcPct val="0"/>
              </a:spcAft>
              <a:buClr>
                <a:srgbClr val="0000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a:rPr>
              <a:t>SAP data sources and portfolio of business applications: BW, BPC, HANA, Datasphere, S/4HANA</a:t>
            </a:r>
          </a:p>
        </p:txBody>
      </p:sp>
      <p:sp>
        <p:nvSpPr>
          <p:cNvPr id="31" name="TextBox 30">
            <a:extLst>
              <a:ext uri="{FF2B5EF4-FFF2-40B4-BE49-F238E27FC236}">
                <a16:creationId xmlns:a16="http://schemas.microsoft.com/office/drawing/2014/main" id="{224DF4FA-0FC8-D6F9-3CE4-835D0F8880F2}"/>
              </a:ext>
            </a:extLst>
          </p:cNvPr>
          <p:cNvSpPr txBox="1"/>
          <p:nvPr/>
        </p:nvSpPr>
        <p:spPr>
          <a:xfrm>
            <a:off x="746507" y="5396372"/>
            <a:ext cx="2559356" cy="692497"/>
          </a:xfrm>
          <a:prstGeom prst="rect">
            <a:avLst/>
          </a:prstGeom>
          <a:noFill/>
        </p:spPr>
        <p:txBody>
          <a:bodyPr wrap="square" tIns="91440" bIns="91440">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High performance and scalability with new lightweight viewer, enhanced administration and governance</a:t>
            </a:r>
          </a:p>
        </p:txBody>
      </p:sp>
      <p:sp>
        <p:nvSpPr>
          <p:cNvPr id="37" name="TextBox 36">
            <a:extLst>
              <a:ext uri="{FF2B5EF4-FFF2-40B4-BE49-F238E27FC236}">
                <a16:creationId xmlns:a16="http://schemas.microsoft.com/office/drawing/2014/main" id="{3C3AD406-E6B3-FAE7-E61C-227748206C15}"/>
              </a:ext>
            </a:extLst>
          </p:cNvPr>
          <p:cNvSpPr txBox="1"/>
          <p:nvPr/>
        </p:nvSpPr>
        <p:spPr>
          <a:xfrm>
            <a:off x="4493404" y="3809619"/>
            <a:ext cx="2559356" cy="692497"/>
          </a:xfrm>
          <a:prstGeom prst="rect">
            <a:avLst/>
          </a:prstGeom>
          <a:noFill/>
        </p:spPr>
        <p:txBody>
          <a:bodyPr wrap="square" tIns="91440" bIns="91440">
            <a:spAutoFit/>
          </a:bodyPr>
          <a:lstStyle/>
          <a:p>
            <a:pPr marL="0" marR="0" lvl="0" indent="0" algn="l" defTabSz="1087796" rtl="0" eaLnBrk="1" fontAlgn="base" latinLnBrk="0" hangingPunct="1">
              <a:lnSpc>
                <a:spcPct val="100000"/>
              </a:lnSpc>
              <a:spcBef>
                <a:spcPct val="50000"/>
              </a:spcBef>
              <a:spcAft>
                <a:spcPct val="0"/>
              </a:spcAft>
              <a:buClr>
                <a:srgbClr val="0000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Data analyzer as the one exploration experience with integration into story workflow and analytics catalog</a:t>
            </a:r>
          </a:p>
        </p:txBody>
      </p:sp>
      <p:sp>
        <p:nvSpPr>
          <p:cNvPr id="57" name="TextBox 56">
            <a:extLst>
              <a:ext uri="{FF2B5EF4-FFF2-40B4-BE49-F238E27FC236}">
                <a16:creationId xmlns:a16="http://schemas.microsoft.com/office/drawing/2014/main" id="{16F81FA6-6FB8-98B3-7CF4-07B699EC41EC}"/>
              </a:ext>
            </a:extLst>
          </p:cNvPr>
          <p:cNvSpPr txBox="1"/>
          <p:nvPr/>
        </p:nvSpPr>
        <p:spPr>
          <a:xfrm>
            <a:off x="4493405" y="5396372"/>
            <a:ext cx="2559356" cy="692497"/>
          </a:xfrm>
          <a:prstGeom prst="rect">
            <a:avLst/>
          </a:prstGeom>
          <a:noFill/>
        </p:spPr>
        <p:txBody>
          <a:bodyPr wrap="square" tIns="91440" bIns="91440">
            <a:spAutoFit/>
          </a:bodyPr>
          <a:lstStyle/>
          <a:p>
            <a:pPr marL="0" marR="0" lvl="0" indent="0" algn="l" defTabSz="1087796" rtl="0" eaLnBrk="1" fontAlgn="base" latinLnBrk="0" hangingPunct="1">
              <a:lnSpc>
                <a:spcPct val="100000"/>
              </a:lnSpc>
              <a:spcBef>
                <a:spcPct val="50000"/>
              </a:spcBef>
              <a:spcAft>
                <a:spcPct val="0"/>
              </a:spcAft>
              <a:buClr>
                <a:srgbClr val="0000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Full support of planning features in Excel with data actions, new lines, and more</a:t>
            </a:r>
          </a:p>
        </p:txBody>
      </p:sp>
      <p:sp>
        <p:nvSpPr>
          <p:cNvPr id="61" name="TextBox 60">
            <a:extLst>
              <a:ext uri="{FF2B5EF4-FFF2-40B4-BE49-F238E27FC236}">
                <a16:creationId xmlns:a16="http://schemas.microsoft.com/office/drawing/2014/main" id="{47DAF06C-60B9-7991-E14B-6AFEC0E374E1}"/>
              </a:ext>
            </a:extLst>
          </p:cNvPr>
          <p:cNvSpPr txBox="1"/>
          <p:nvPr/>
        </p:nvSpPr>
        <p:spPr>
          <a:xfrm>
            <a:off x="8240301" y="2222866"/>
            <a:ext cx="2519016" cy="523220"/>
          </a:xfrm>
          <a:prstGeom prst="rect">
            <a:avLst/>
          </a:prstGeom>
          <a:noFill/>
        </p:spPr>
        <p:txBody>
          <a:bodyPr wrap="square" tIns="91440" bIns="91440">
            <a:spAutoFit/>
          </a:bodyPr>
          <a:lstStyle/>
          <a:p>
            <a:pPr marL="0" marR="0" lvl="0" indent="0" algn="l" defTabSz="1087796" rtl="0" eaLnBrk="1" fontAlgn="base" latinLnBrk="0" hangingPunct="1">
              <a:lnSpc>
                <a:spcPct val="100000"/>
              </a:lnSpc>
              <a:spcBef>
                <a:spcPct val="50000"/>
              </a:spcBef>
              <a:spcAft>
                <a:spcPct val="0"/>
              </a:spcAft>
              <a:buClr>
                <a:srgbClr val="0000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Integrate in context analytics into any kind of business application</a:t>
            </a:r>
          </a:p>
        </p:txBody>
      </p:sp>
      <p:sp>
        <p:nvSpPr>
          <p:cNvPr id="64" name="TextBox 63">
            <a:extLst>
              <a:ext uri="{FF2B5EF4-FFF2-40B4-BE49-F238E27FC236}">
                <a16:creationId xmlns:a16="http://schemas.microsoft.com/office/drawing/2014/main" id="{D53DF18E-5622-0708-514D-0424436530D5}"/>
              </a:ext>
            </a:extLst>
          </p:cNvPr>
          <p:cNvSpPr txBox="1"/>
          <p:nvPr/>
        </p:nvSpPr>
        <p:spPr>
          <a:xfrm>
            <a:off x="8240301" y="3809619"/>
            <a:ext cx="2519017" cy="692497"/>
          </a:xfrm>
          <a:prstGeom prst="rect">
            <a:avLst/>
          </a:prstGeom>
          <a:noFill/>
        </p:spPr>
        <p:txBody>
          <a:bodyPr wrap="square" tIns="91440" bIns="91440">
            <a:spAutoFit/>
          </a:bodyPr>
          <a:lstStyle/>
          <a:p>
            <a:pPr marL="0" marR="0" lvl="0" indent="0" algn="l" defTabSz="1087796" rtl="0" eaLnBrk="1" fontAlgn="base" latinLnBrk="0" hangingPunct="1">
              <a:lnSpc>
                <a:spcPct val="100000"/>
              </a:lnSpc>
              <a:spcBef>
                <a:spcPct val="50000"/>
              </a:spcBef>
              <a:spcAft>
                <a:spcPct val="0"/>
              </a:spcAft>
              <a:buClr>
                <a:srgbClr val="0000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a:rPr>
              <a:t>One experience combining stories, analytics designer, and use cases of SAP Digital Boardroom</a:t>
            </a:r>
          </a:p>
        </p:txBody>
      </p:sp>
      <p:sp>
        <p:nvSpPr>
          <p:cNvPr id="67" name="TextBox 66">
            <a:extLst>
              <a:ext uri="{FF2B5EF4-FFF2-40B4-BE49-F238E27FC236}">
                <a16:creationId xmlns:a16="http://schemas.microsoft.com/office/drawing/2014/main" id="{75C29E33-4FC0-7E4A-99FB-024E59BB4BDC}"/>
              </a:ext>
            </a:extLst>
          </p:cNvPr>
          <p:cNvSpPr txBox="1"/>
          <p:nvPr/>
        </p:nvSpPr>
        <p:spPr>
          <a:xfrm>
            <a:off x="8240302" y="5396372"/>
            <a:ext cx="2559356" cy="861774"/>
          </a:xfrm>
          <a:prstGeom prst="rect">
            <a:avLst/>
          </a:prstGeom>
          <a:noFill/>
        </p:spPr>
        <p:txBody>
          <a:bodyPr wrap="square" tIns="91440" bIns="91440">
            <a:spAutoFit/>
          </a:bodyPr>
          <a:lstStyle/>
          <a:p>
            <a:pPr marL="0" marR="0" lvl="0" indent="0" algn="l" defTabSz="1087796" rtl="0" eaLnBrk="1" fontAlgn="base" latinLnBrk="0" hangingPunct="1">
              <a:lnSpc>
                <a:spcPct val="100000"/>
              </a:lnSpc>
              <a:spcBef>
                <a:spcPct val="50000"/>
              </a:spcBef>
              <a:spcAft>
                <a:spcPct val="0"/>
              </a:spcAft>
              <a:buClr>
                <a:srgbClr val="0000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Generative AI for data exploration and analysis, story/app creation, decisioning and simulation, planning and modelling</a:t>
            </a:r>
          </a:p>
        </p:txBody>
      </p:sp>
      <p:sp>
        <p:nvSpPr>
          <p:cNvPr id="4" name="Title 3">
            <a:extLst>
              <a:ext uri="{FF2B5EF4-FFF2-40B4-BE49-F238E27FC236}">
                <a16:creationId xmlns:a16="http://schemas.microsoft.com/office/drawing/2014/main" id="{DC475326-7CF3-DC4C-E60E-4A90CEA0ED45}"/>
              </a:ext>
            </a:extLst>
          </p:cNvPr>
          <p:cNvSpPr>
            <a:spLocks noGrp="1"/>
          </p:cNvSpPr>
          <p:nvPr>
            <p:ph type="title"/>
          </p:nvPr>
        </p:nvSpPr>
        <p:spPr/>
        <p:txBody>
          <a:bodyPr/>
          <a:lstStyle/>
          <a:p>
            <a:r>
              <a:rPr lang="en-US" dirty="0"/>
              <a:t>Strategic directions: portfolio integration, next-gen front-end, generative AI</a:t>
            </a:r>
          </a:p>
        </p:txBody>
      </p:sp>
      <p:sp>
        <p:nvSpPr>
          <p:cNvPr id="16" name="Graphic 47">
            <a:extLst>
              <a:ext uri="{FF2B5EF4-FFF2-40B4-BE49-F238E27FC236}">
                <a16:creationId xmlns:a16="http://schemas.microsoft.com/office/drawing/2014/main" id="{37D93B00-AE74-B3E9-4F2F-A1C916321612}"/>
              </a:ext>
            </a:extLst>
          </p:cNvPr>
          <p:cNvSpPr/>
          <p:nvPr/>
        </p:nvSpPr>
        <p:spPr>
          <a:xfrm>
            <a:off x="746506" y="1559552"/>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a:ea typeface="+mn-ea"/>
                <a:cs typeface="Arial"/>
              </a:rPr>
              <a:t>SAP BTP and </a:t>
            </a:r>
            <a:br>
              <a:rPr kumimoji="0" lang="en-US" sz="1600" b="0" i="0" u="none" strike="noStrike" kern="0" cap="none" spc="0" normalizeH="0" baseline="0" noProof="0" dirty="0">
                <a:ln>
                  <a:noFill/>
                </a:ln>
                <a:solidFill>
                  <a:srgbClr val="FFFFFF"/>
                </a:solidFill>
                <a:effectLst/>
                <a:uLnTx/>
                <a:uFillTx/>
                <a:latin typeface="72 Brand Medium"/>
                <a:ea typeface="+mn-ea"/>
                <a:cs typeface="Arial"/>
              </a:rPr>
            </a:br>
            <a:r>
              <a:rPr kumimoji="0" lang="en-US" sz="1600" b="0" i="0" u="none" strike="noStrike" kern="0" cap="none" spc="0" normalizeH="0" baseline="0" noProof="0" dirty="0">
                <a:ln>
                  <a:noFill/>
                </a:ln>
                <a:solidFill>
                  <a:srgbClr val="FFFFFF"/>
                </a:solidFill>
                <a:effectLst/>
                <a:uLnTx/>
                <a:uFillTx/>
                <a:latin typeface="72 Brand Medium"/>
                <a:ea typeface="+mn-ea"/>
                <a:cs typeface="Arial"/>
              </a:rPr>
              <a:t>portfolio integration</a:t>
            </a:r>
            <a:endParaRPr kumimoji="0" lang="en-US" sz="2400" b="0" i="0" u="none" strike="noStrike" kern="0" cap="none" spc="0" normalizeH="0" baseline="0" noProof="0" dirty="0">
              <a:ln>
                <a:noFill/>
              </a:ln>
              <a:solidFill>
                <a:srgbClr val="000000"/>
              </a:solidFill>
              <a:effectLst/>
              <a:uLnTx/>
              <a:uFillTx/>
              <a:latin typeface="72 Brand Medium"/>
              <a:ea typeface="+mn-ea"/>
              <a:cs typeface="Arial"/>
            </a:endParaRPr>
          </a:p>
        </p:txBody>
      </p:sp>
      <p:sp>
        <p:nvSpPr>
          <p:cNvPr id="17" name="Graphic 45">
            <a:extLst>
              <a:ext uri="{FF2B5EF4-FFF2-40B4-BE49-F238E27FC236}">
                <a16:creationId xmlns:a16="http://schemas.microsoft.com/office/drawing/2014/main" id="{CC1B18C8-55EC-BD59-6F0E-2A776D59980A}"/>
              </a:ext>
            </a:extLst>
          </p:cNvPr>
          <p:cNvSpPr/>
          <p:nvPr/>
        </p:nvSpPr>
        <p:spPr>
          <a:xfrm>
            <a:off x="746506" y="3146305"/>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Live connectivity</a:t>
            </a:r>
          </a:p>
        </p:txBody>
      </p:sp>
      <p:sp>
        <p:nvSpPr>
          <p:cNvPr id="18" name="Graphic 43">
            <a:extLst>
              <a:ext uri="{FF2B5EF4-FFF2-40B4-BE49-F238E27FC236}">
                <a16:creationId xmlns:a16="http://schemas.microsoft.com/office/drawing/2014/main" id="{8D6A0B4F-0EFD-E7D7-1A56-CF59737C7228}"/>
              </a:ext>
            </a:extLst>
          </p:cNvPr>
          <p:cNvSpPr/>
          <p:nvPr/>
        </p:nvSpPr>
        <p:spPr>
          <a:xfrm>
            <a:off x="746506" y="4733058"/>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lang="en-US" sz="1600" kern="0" dirty="0">
                <a:solidFill>
                  <a:srgbClr val="FFFFFF"/>
                </a:solidFill>
                <a:latin typeface="72 Brand Medium" panose="020B0604030603020204" pitchFamily="34" charset="0"/>
                <a:cs typeface="Arial"/>
              </a:rPr>
              <a:t>Performance and</a:t>
            </a:r>
          </a:p>
          <a:p>
            <a:pPr algn="ctr"/>
            <a:r>
              <a:rPr lang="en-US" sz="1600" kern="0" dirty="0">
                <a:solidFill>
                  <a:srgbClr val="FFFFFF"/>
                </a:solidFill>
                <a:latin typeface="72 Brand Medium" panose="020B0604030603020204" pitchFamily="34" charset="0"/>
                <a:cs typeface="Arial"/>
              </a:rPr>
              <a:t>administration</a:t>
            </a:r>
          </a:p>
        </p:txBody>
      </p:sp>
      <p:sp>
        <p:nvSpPr>
          <p:cNvPr id="19" name="Graphic 40">
            <a:extLst>
              <a:ext uri="{FF2B5EF4-FFF2-40B4-BE49-F238E27FC236}">
                <a16:creationId xmlns:a16="http://schemas.microsoft.com/office/drawing/2014/main" id="{9D7168DB-23CD-7D5A-8AE2-A365DCA425E2}"/>
              </a:ext>
            </a:extLst>
          </p:cNvPr>
          <p:cNvSpPr/>
          <p:nvPr/>
        </p:nvSpPr>
        <p:spPr>
          <a:xfrm>
            <a:off x="4493404" y="1559552"/>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Planning and simulation</a:t>
            </a:r>
          </a:p>
        </p:txBody>
      </p:sp>
      <p:sp>
        <p:nvSpPr>
          <p:cNvPr id="20" name="Graphic 24">
            <a:extLst>
              <a:ext uri="{FF2B5EF4-FFF2-40B4-BE49-F238E27FC236}">
                <a16:creationId xmlns:a16="http://schemas.microsoft.com/office/drawing/2014/main" id="{18D8D7FB-C709-0B34-B84C-406886BDB4D6}"/>
              </a:ext>
            </a:extLst>
          </p:cNvPr>
          <p:cNvSpPr/>
          <p:nvPr/>
        </p:nvSpPr>
        <p:spPr>
          <a:xfrm>
            <a:off x="4493404" y="3146305"/>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Data exploration</a:t>
            </a:r>
          </a:p>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and analysis</a:t>
            </a:r>
          </a:p>
        </p:txBody>
      </p:sp>
      <p:sp>
        <p:nvSpPr>
          <p:cNvPr id="21" name="Graphic 21">
            <a:extLst>
              <a:ext uri="{FF2B5EF4-FFF2-40B4-BE49-F238E27FC236}">
                <a16:creationId xmlns:a16="http://schemas.microsoft.com/office/drawing/2014/main" id="{14DC7877-EF66-A58E-476F-CC41BD2268BF}"/>
              </a:ext>
            </a:extLst>
          </p:cNvPr>
          <p:cNvSpPr/>
          <p:nvPr/>
        </p:nvSpPr>
        <p:spPr>
          <a:xfrm>
            <a:off x="4493404" y="4733058"/>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lang="en-US" sz="1600" kern="0" dirty="0">
                <a:solidFill>
                  <a:srgbClr val="FFFFFF"/>
                </a:solidFill>
                <a:latin typeface="72 Brand Medium" panose="020B0604030603020204" pitchFamily="34" charset="0"/>
                <a:cs typeface="Arial"/>
              </a:rPr>
              <a:t>Add-in for Microsoft 365</a:t>
            </a:r>
          </a:p>
        </p:txBody>
      </p:sp>
      <p:sp>
        <p:nvSpPr>
          <p:cNvPr id="22" name="Graphic 19">
            <a:extLst>
              <a:ext uri="{FF2B5EF4-FFF2-40B4-BE49-F238E27FC236}">
                <a16:creationId xmlns:a16="http://schemas.microsoft.com/office/drawing/2014/main" id="{2904BF9C-17DF-0311-AD84-E091FBC00EA6}"/>
              </a:ext>
            </a:extLst>
          </p:cNvPr>
          <p:cNvSpPr/>
          <p:nvPr/>
        </p:nvSpPr>
        <p:spPr>
          <a:xfrm>
            <a:off x="8240301" y="1559552"/>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Composable analytics</a:t>
            </a:r>
          </a:p>
        </p:txBody>
      </p:sp>
      <p:sp>
        <p:nvSpPr>
          <p:cNvPr id="23" name="Graphic 17">
            <a:extLst>
              <a:ext uri="{FF2B5EF4-FFF2-40B4-BE49-F238E27FC236}">
                <a16:creationId xmlns:a16="http://schemas.microsoft.com/office/drawing/2014/main" id="{395DA7A1-7FB3-5266-5E17-16683D25F495}"/>
              </a:ext>
            </a:extLst>
          </p:cNvPr>
          <p:cNvSpPr/>
          <p:nvPr/>
        </p:nvSpPr>
        <p:spPr>
          <a:xfrm>
            <a:off x="8240301" y="3146305"/>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algn="ct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Unified story</a:t>
            </a:r>
          </a:p>
        </p:txBody>
      </p:sp>
      <p:sp>
        <p:nvSpPr>
          <p:cNvPr id="24" name="Graphic 15">
            <a:extLst>
              <a:ext uri="{FF2B5EF4-FFF2-40B4-BE49-F238E27FC236}">
                <a16:creationId xmlns:a16="http://schemas.microsoft.com/office/drawing/2014/main" id="{F20008A4-7737-7584-20B5-639C9762AAA2}"/>
              </a:ext>
            </a:extLst>
          </p:cNvPr>
          <p:cNvSpPr/>
          <p:nvPr/>
        </p:nvSpPr>
        <p:spPr>
          <a:xfrm>
            <a:off x="8240301" y="4733058"/>
            <a:ext cx="3222316" cy="664721"/>
          </a:xfrm>
          <a:custGeom>
            <a:avLst/>
            <a:gdLst>
              <a:gd name="connsiteX0" fmla="*/ 3222316 w 3222316"/>
              <a:gd name="connsiteY0" fmla="*/ 0 h 664721"/>
              <a:gd name="connsiteX1" fmla="*/ 0 w 3222316"/>
              <a:gd name="connsiteY1" fmla="*/ 0 h 664721"/>
              <a:gd name="connsiteX2" fmla="*/ 0 w 3222316"/>
              <a:gd name="connsiteY2" fmla="*/ 664721 h 664721"/>
              <a:gd name="connsiteX3" fmla="*/ 2560980 w 3222316"/>
              <a:gd name="connsiteY3" fmla="*/ 664721 h 664721"/>
              <a:gd name="connsiteX4" fmla="*/ 3222316 w 3222316"/>
              <a:gd name="connsiteY4" fmla="*/ 0 h 66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16" h="664721">
                <a:moveTo>
                  <a:pt x="3222316" y="0"/>
                </a:moveTo>
                <a:lnTo>
                  <a:pt x="0" y="0"/>
                </a:lnTo>
                <a:lnTo>
                  <a:pt x="0" y="664721"/>
                </a:lnTo>
                <a:lnTo>
                  <a:pt x="2560980" y="664721"/>
                </a:lnTo>
                <a:lnTo>
                  <a:pt x="3222316" y="0"/>
                </a:lnTo>
                <a:close/>
              </a:path>
            </a:pathLst>
          </a:custGeom>
          <a:solidFill>
            <a:srgbClr val="1B90FF"/>
          </a:solidFill>
          <a:ln w="0" cap="flat">
            <a:noFill/>
            <a:prstDash val="solid"/>
            <a:miter/>
          </a:ln>
        </p:spPr>
        <p:txBody>
          <a:bodyPr rIns="457200" rtlCol="0" anchor="ctr"/>
          <a:lstStyle/>
          <a:p>
            <a:pPr marL="0" marR="0" lvl="0" indent="0" algn="ctr" defTabSz="913395"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72 Brand Medium" panose="020B0604030603020204" pitchFamily="34" charset="0"/>
                <a:ea typeface="+mn-ea"/>
                <a:cs typeface="Arial"/>
              </a:rPr>
              <a:t>Generative AI</a:t>
            </a:r>
          </a:p>
        </p:txBody>
      </p:sp>
    </p:spTree>
    <p:custDataLst>
      <p:custData r:id="rId1"/>
      <p:custData r:id="rId2"/>
    </p:custDataLst>
    <p:extLst>
      <p:ext uri="{BB962C8B-B14F-4D97-AF65-F5344CB8AC3E}">
        <p14:creationId xmlns:p14="http://schemas.microsoft.com/office/powerpoint/2010/main" val="336490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C84D-5676-C466-3B88-9AED54691E55}"/>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9846BC7A-60C8-0FDC-AA64-2E01F7572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104" y="1694716"/>
            <a:ext cx="1042599" cy="1042599"/>
          </a:xfrm>
          <a:prstGeom prst="rect">
            <a:avLst/>
          </a:prstGeom>
        </p:spPr>
      </p:pic>
      <p:grpSp>
        <p:nvGrpSpPr>
          <p:cNvPr id="5" name="Group 4">
            <a:extLst>
              <a:ext uri="{FF2B5EF4-FFF2-40B4-BE49-F238E27FC236}">
                <a16:creationId xmlns:a16="http://schemas.microsoft.com/office/drawing/2014/main" id="{7E0EF7C0-C658-85A5-AF7A-3BA884976338}"/>
              </a:ext>
            </a:extLst>
          </p:cNvPr>
          <p:cNvGrpSpPr/>
          <p:nvPr/>
        </p:nvGrpSpPr>
        <p:grpSpPr>
          <a:xfrm>
            <a:off x="8490334" y="1694716"/>
            <a:ext cx="3200143" cy="2803389"/>
            <a:chOff x="4497168" y="1694716"/>
            <a:chExt cx="3200143" cy="2803389"/>
          </a:xfrm>
        </p:grpSpPr>
        <p:sp>
          <p:nvSpPr>
            <p:cNvPr id="3" name="Graphic 11">
              <a:extLst>
                <a:ext uri="{FF2B5EF4-FFF2-40B4-BE49-F238E27FC236}">
                  <a16:creationId xmlns:a16="http://schemas.microsoft.com/office/drawing/2014/main" id="{D37D54B6-CF78-A918-74B2-0DD07CD83D84}"/>
                </a:ext>
              </a:extLst>
            </p:cNvPr>
            <p:cNvSpPr/>
            <p:nvPr/>
          </p:nvSpPr>
          <p:spPr>
            <a:xfrm>
              <a:off x="4497168" y="2664094"/>
              <a:ext cx="3200143" cy="734858"/>
            </a:xfrm>
            <a:custGeom>
              <a:avLst/>
              <a:gdLst>
                <a:gd name="connsiteX0" fmla="*/ 3200144 w 3200143"/>
                <a:gd name="connsiteY0" fmla="*/ 0 h 734858"/>
                <a:gd name="connsiteX1" fmla="*/ 0 w 3200143"/>
                <a:gd name="connsiteY1" fmla="*/ 0 h 734858"/>
                <a:gd name="connsiteX2" fmla="*/ 0 w 3200143"/>
                <a:gd name="connsiteY2" fmla="*/ 734858 h 734858"/>
                <a:gd name="connsiteX3" fmla="*/ 2543358 w 3200143"/>
                <a:gd name="connsiteY3" fmla="*/ 734858 h 734858"/>
                <a:gd name="connsiteX4" fmla="*/ 3200144 w 3200143"/>
                <a:gd name="connsiteY4" fmla="*/ 0 h 73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143" h="734858">
                  <a:moveTo>
                    <a:pt x="3200144" y="0"/>
                  </a:moveTo>
                  <a:lnTo>
                    <a:pt x="0" y="0"/>
                  </a:lnTo>
                  <a:lnTo>
                    <a:pt x="0" y="734858"/>
                  </a:lnTo>
                  <a:lnTo>
                    <a:pt x="2543358" y="734858"/>
                  </a:lnTo>
                  <a:lnTo>
                    <a:pt x="3200144" y="0"/>
                  </a:lnTo>
                  <a:close/>
                </a:path>
              </a:pathLst>
            </a:custGeom>
            <a:solidFill>
              <a:srgbClr val="0070F2"/>
            </a:solidFill>
            <a:ln w="0" cap="flat">
              <a:noFill/>
              <a:prstDash val="solid"/>
              <a:miter/>
            </a:ln>
          </p:spPr>
          <p:txBody>
            <a:bodyPr rIns="365760" rtlCol="0" anchor="ctr"/>
            <a:lstStyle/>
            <a:p>
              <a:pPr algn="ctr"/>
              <a:r>
                <a:rPr kumimoji="0" lang="en-US" sz="1600" i="0" u="none" strike="noStrike" kern="1200" cap="none" spc="0" normalizeH="0" baseline="0" noProof="0" dirty="0">
                  <a:ln>
                    <a:noFill/>
                  </a:ln>
                  <a:solidFill>
                    <a:srgbClr val="FFFFFF"/>
                  </a:solidFill>
                  <a:effectLst/>
                  <a:uLnTx/>
                  <a:uFillTx/>
                  <a:latin typeface="+mj-lt"/>
                  <a:ea typeface="Titillium Web"/>
                  <a:cs typeface="Arial" panose="020B0604020202020204" pitchFamily="34" charset="0"/>
                  <a:sym typeface="Titillium Web"/>
                </a:rPr>
                <a:t>Transform enterprise planning</a:t>
              </a:r>
            </a:p>
          </p:txBody>
        </p:sp>
        <p:sp>
          <p:nvSpPr>
            <p:cNvPr id="20" name="TextBox 19">
              <a:extLst>
                <a:ext uri="{FF2B5EF4-FFF2-40B4-BE49-F238E27FC236}">
                  <a16:creationId xmlns:a16="http://schemas.microsoft.com/office/drawing/2014/main" id="{019981CC-536D-23F8-01ED-B4DA30F544B8}"/>
                </a:ext>
              </a:extLst>
            </p:cNvPr>
            <p:cNvSpPr txBox="1">
              <a:spLocks/>
            </p:cNvSpPr>
            <p:nvPr/>
          </p:nvSpPr>
          <p:spPr>
            <a:xfrm>
              <a:off x="4608421" y="3636331"/>
              <a:ext cx="2651760" cy="861774"/>
            </a:xfrm>
            <a:prstGeom prst="rect">
              <a:avLst/>
            </a:prstGeom>
            <a:noFill/>
          </p:spPr>
          <p:txBody>
            <a:bodyPr wrap="square" lIns="0" tIns="0" rIns="0" bIns="0" rtlCol="0" anchor="t">
              <a:spAutoFit/>
            </a:bodyPr>
            <a:lstStyle/>
            <a:p>
              <a:pPr marR="0" lvl="0" algn="l" defTabSz="1088776" rtl="0" eaLnBrk="1" fontAlgn="auto" latinLnBrk="0" hangingPunct="1">
                <a:lnSpc>
                  <a:spcPct val="100000"/>
                </a:lnSpc>
                <a:spcBef>
                  <a:spcPts val="0"/>
                </a:spcBef>
                <a:spcAft>
                  <a:spcPts val="600"/>
                </a:spcAft>
                <a:buClr>
                  <a:srgbClr val="0070F2"/>
                </a:buClr>
                <a:buSzPct val="120000"/>
                <a:tabLst/>
                <a:defRPr/>
              </a:pPr>
              <a:r>
                <a:rPr kumimoji="0" lang="en-US" sz="1400" b="0" i="0" u="none" strike="noStrike" kern="0" cap="none" spc="0" normalizeH="0" baseline="0" noProof="0" dirty="0">
                  <a:ln>
                    <a:noFill/>
                  </a:ln>
                  <a:solidFill>
                    <a:srgbClr val="333333"/>
                  </a:solidFill>
                  <a:effectLst/>
                  <a:uLnTx/>
                  <a:uFillTx/>
                  <a:latin typeface="72 Brand" panose="020B0504030603020204" pitchFamily="34" charset="0"/>
                  <a:ea typeface="Arial" panose="020B0604020202020204" pitchFamily="34" charset="0"/>
                  <a:cs typeface="Arial"/>
                </a:rPr>
                <a:t>Enable collaborative planning by unifying financial, supply chain, and operational planning with a single solution</a:t>
              </a:r>
            </a:p>
          </p:txBody>
        </p:sp>
        <p:pic>
          <p:nvPicPr>
            <p:cNvPr id="9" name="Graphic 8">
              <a:extLst>
                <a:ext uri="{FF2B5EF4-FFF2-40B4-BE49-F238E27FC236}">
                  <a16:creationId xmlns:a16="http://schemas.microsoft.com/office/drawing/2014/main" id="{D717CF59-0BFB-D3B6-46CE-E5634BEFB24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575811" y="1694716"/>
              <a:ext cx="1042599" cy="1042599"/>
            </a:xfrm>
            <a:prstGeom prst="rect">
              <a:avLst/>
            </a:prstGeom>
          </p:spPr>
        </p:pic>
      </p:grpSp>
      <p:sp>
        <p:nvSpPr>
          <p:cNvPr id="32" name="Title 5">
            <a:extLst>
              <a:ext uri="{FF2B5EF4-FFF2-40B4-BE49-F238E27FC236}">
                <a16:creationId xmlns:a16="http://schemas.microsoft.com/office/drawing/2014/main" id="{81C90E7D-0401-AAA8-18EB-29DE6DAB396C}"/>
              </a:ext>
            </a:extLst>
          </p:cNvPr>
          <p:cNvSpPr>
            <a:spLocks noGrp="1"/>
          </p:cNvSpPr>
          <p:nvPr>
            <p:ph type="title"/>
          </p:nvPr>
        </p:nvSpPr>
        <p:spPr>
          <a:xfrm>
            <a:off x="504001" y="504000"/>
            <a:ext cx="11186476" cy="677108"/>
          </a:xfrm>
        </p:spPr>
        <p:txBody>
          <a:bodyPr/>
          <a:lstStyle/>
          <a:p>
            <a:r>
              <a:rPr lang="en-US" dirty="0">
                <a:latin typeface="+mj-lt"/>
                <a:cs typeface="72" panose="020B0503030000000003" pitchFamily="34" charset="0"/>
              </a:rPr>
              <a:t>SAP Analytics Cloud</a:t>
            </a:r>
            <a:br>
              <a:rPr lang="en-US" dirty="0">
                <a:latin typeface="+mj-lt"/>
                <a:cs typeface="72" panose="020B0503030000000003" pitchFamily="34" charset="0"/>
              </a:rPr>
            </a:br>
            <a:r>
              <a:rPr kumimoji="0" lang="en-US" sz="2000" u="none" strike="noStrike" kern="1200" cap="none" spc="-50" normalizeH="0" baseline="0" noProof="0" dirty="0">
                <a:ln w="3175">
                  <a:noFill/>
                </a:ln>
                <a:gradFill>
                  <a:gsLst>
                    <a:gs pos="0">
                      <a:srgbClr val="000000"/>
                    </a:gs>
                    <a:gs pos="100000">
                      <a:srgbClr val="000000"/>
                    </a:gs>
                  </a:gsLst>
                  <a:lin ang="5400000" scaled="1"/>
                </a:gradFill>
                <a:effectLst/>
                <a:uLnTx/>
                <a:uFillTx/>
                <a:latin typeface="+mn-lt"/>
                <a:cs typeface="72" panose="020B0503030000000003" pitchFamily="34" charset="0"/>
              </a:rPr>
              <a:t>Make decisions without doubts</a:t>
            </a:r>
            <a:endParaRPr lang="en-US" dirty="0">
              <a:latin typeface="+mn-lt"/>
              <a:cs typeface="72" panose="020B0503030000000003" pitchFamily="34" charset="0"/>
            </a:endParaRPr>
          </a:p>
        </p:txBody>
      </p:sp>
      <p:grpSp>
        <p:nvGrpSpPr>
          <p:cNvPr id="4" name="Group 3">
            <a:extLst>
              <a:ext uri="{FF2B5EF4-FFF2-40B4-BE49-F238E27FC236}">
                <a16:creationId xmlns:a16="http://schemas.microsoft.com/office/drawing/2014/main" id="{DE318F83-0E03-9E88-A08D-63B9BA650AC0}"/>
              </a:ext>
            </a:extLst>
          </p:cNvPr>
          <p:cNvGrpSpPr/>
          <p:nvPr/>
        </p:nvGrpSpPr>
        <p:grpSpPr>
          <a:xfrm>
            <a:off x="4497167" y="1824222"/>
            <a:ext cx="3200143" cy="2476756"/>
            <a:chOff x="707207" y="1772644"/>
            <a:chExt cx="3200143" cy="2476756"/>
          </a:xfrm>
        </p:grpSpPr>
        <p:sp>
          <p:nvSpPr>
            <p:cNvPr id="2" name="Graphic 4">
              <a:extLst>
                <a:ext uri="{FF2B5EF4-FFF2-40B4-BE49-F238E27FC236}">
                  <a16:creationId xmlns:a16="http://schemas.microsoft.com/office/drawing/2014/main" id="{B31188B0-256E-90F0-26C6-08B01272C21A}"/>
                </a:ext>
              </a:extLst>
            </p:cNvPr>
            <p:cNvSpPr/>
            <p:nvPr/>
          </p:nvSpPr>
          <p:spPr>
            <a:xfrm>
              <a:off x="707207" y="2630832"/>
              <a:ext cx="3200143" cy="734858"/>
            </a:xfrm>
            <a:custGeom>
              <a:avLst/>
              <a:gdLst>
                <a:gd name="connsiteX0" fmla="*/ 3200144 w 3200143"/>
                <a:gd name="connsiteY0" fmla="*/ 0 h 734858"/>
                <a:gd name="connsiteX1" fmla="*/ 0 w 3200143"/>
                <a:gd name="connsiteY1" fmla="*/ 0 h 734858"/>
                <a:gd name="connsiteX2" fmla="*/ 0 w 3200143"/>
                <a:gd name="connsiteY2" fmla="*/ 734858 h 734858"/>
                <a:gd name="connsiteX3" fmla="*/ 2543358 w 3200143"/>
                <a:gd name="connsiteY3" fmla="*/ 734858 h 734858"/>
                <a:gd name="connsiteX4" fmla="*/ 3200144 w 3200143"/>
                <a:gd name="connsiteY4" fmla="*/ 0 h 73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143" h="734858">
                  <a:moveTo>
                    <a:pt x="3200144" y="0"/>
                  </a:moveTo>
                  <a:lnTo>
                    <a:pt x="0" y="0"/>
                  </a:lnTo>
                  <a:lnTo>
                    <a:pt x="0" y="734858"/>
                  </a:lnTo>
                  <a:lnTo>
                    <a:pt x="2543358" y="734858"/>
                  </a:lnTo>
                  <a:lnTo>
                    <a:pt x="3200144" y="0"/>
                  </a:lnTo>
                  <a:close/>
                </a:path>
              </a:pathLst>
            </a:custGeom>
            <a:solidFill>
              <a:schemeClr val="bg2">
                <a:lumMod val="75000"/>
              </a:schemeClr>
            </a:solidFill>
            <a:ln w="0" cap="flat">
              <a:noFill/>
              <a:prstDash val="solid"/>
              <a:miter/>
            </a:ln>
          </p:spPr>
          <p:txBody>
            <a:bodyPr rIns="365760" rtlCol="0" anchor="ctr"/>
            <a:lstStyle/>
            <a:p>
              <a:pPr algn="ctr"/>
              <a:r>
                <a:rPr kumimoji="0" lang="en-US" sz="1600" i="0" u="none" strike="noStrike" kern="1200" cap="none" spc="0" normalizeH="0" baseline="0" noProof="0" dirty="0">
                  <a:ln>
                    <a:noFill/>
                  </a:ln>
                  <a:solidFill>
                    <a:srgbClr val="FFFFFF"/>
                  </a:solidFill>
                  <a:effectLst/>
                  <a:uLnTx/>
                  <a:uFillTx/>
                  <a:latin typeface="+mj-lt"/>
                  <a:ea typeface="Titillium Web"/>
                  <a:cs typeface="Arial" panose="020B0604020202020204" pitchFamily="34" charset="0"/>
                  <a:sym typeface="Titillium Web"/>
                </a:rPr>
                <a:t>Deliver mission-critical analytics</a:t>
              </a:r>
            </a:p>
          </p:txBody>
        </p:sp>
        <p:sp>
          <p:nvSpPr>
            <p:cNvPr id="14" name="TextBox 13">
              <a:extLst>
                <a:ext uri="{FF2B5EF4-FFF2-40B4-BE49-F238E27FC236}">
                  <a16:creationId xmlns:a16="http://schemas.microsoft.com/office/drawing/2014/main" id="{6E776AF1-213B-D03F-D294-E253660ED6DA}"/>
                </a:ext>
              </a:extLst>
            </p:cNvPr>
            <p:cNvSpPr txBox="1">
              <a:spLocks/>
            </p:cNvSpPr>
            <p:nvPr/>
          </p:nvSpPr>
          <p:spPr>
            <a:xfrm>
              <a:off x="838531" y="3603069"/>
              <a:ext cx="2743200" cy="646331"/>
            </a:xfrm>
            <a:prstGeom prst="rect">
              <a:avLst/>
            </a:prstGeom>
            <a:noFill/>
          </p:spPr>
          <p:txBody>
            <a:bodyPr wrap="square" lIns="0" tIns="0" rIns="0" bIns="0" rtlCol="0" anchor="t">
              <a:spAutoFit/>
            </a:bodyPr>
            <a:lstStyle/>
            <a:p>
              <a:pPr marR="0" lvl="0" algn="l" defTabSz="1088776" rtl="0" eaLnBrk="1" fontAlgn="auto" latinLnBrk="0" hangingPunct="1">
                <a:lnSpc>
                  <a:spcPct val="100000"/>
                </a:lnSpc>
                <a:spcBef>
                  <a:spcPts val="0"/>
                </a:spcBef>
                <a:spcAft>
                  <a:spcPts val="600"/>
                </a:spcAft>
                <a:buClr>
                  <a:srgbClr val="0070F2"/>
                </a:buClr>
                <a:buSzPct val="120000"/>
                <a:tabLst/>
                <a:defRPr/>
              </a:pPr>
              <a:r>
                <a:rPr kumimoji="0" lang="en-US" sz="1400" b="0" i="0" u="none" strike="noStrike" kern="0" cap="none" spc="0" normalizeH="0" baseline="0" noProof="0" dirty="0">
                  <a:ln>
                    <a:noFill/>
                  </a:ln>
                  <a:solidFill>
                    <a:srgbClr val="333333"/>
                  </a:solidFill>
                  <a:effectLst/>
                  <a:uLnTx/>
                  <a:uFillTx/>
                  <a:latin typeface="72 Brand" panose="020B0504030603020204" pitchFamily="34" charset="0"/>
                  <a:ea typeface="Arial" panose="020B0604020202020204" pitchFamily="34" charset="0"/>
                  <a:cs typeface="Arial"/>
                </a:rPr>
                <a:t>Elevate BI capabilities and deliver industry-specific analytics with pre-built business content</a:t>
              </a:r>
            </a:p>
          </p:txBody>
        </p:sp>
        <p:pic>
          <p:nvPicPr>
            <p:cNvPr id="8" name="Graphic 7">
              <a:extLst>
                <a:ext uri="{FF2B5EF4-FFF2-40B4-BE49-F238E27FC236}">
                  <a16:creationId xmlns:a16="http://schemas.microsoft.com/office/drawing/2014/main" id="{F47C872C-AAAF-6A32-DEE1-B4EFF8B6DE5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863905" y="1772644"/>
              <a:ext cx="886745" cy="886745"/>
            </a:xfrm>
            <a:prstGeom prst="rect">
              <a:avLst/>
            </a:prstGeom>
          </p:spPr>
        </p:pic>
      </p:grpSp>
      <p:grpSp>
        <p:nvGrpSpPr>
          <p:cNvPr id="7" name="Group 6">
            <a:extLst>
              <a:ext uri="{FF2B5EF4-FFF2-40B4-BE49-F238E27FC236}">
                <a16:creationId xmlns:a16="http://schemas.microsoft.com/office/drawing/2014/main" id="{ECC25ED3-6ED0-FA5D-94A4-EAF1B342B450}"/>
              </a:ext>
            </a:extLst>
          </p:cNvPr>
          <p:cNvGrpSpPr/>
          <p:nvPr/>
        </p:nvGrpSpPr>
        <p:grpSpPr>
          <a:xfrm>
            <a:off x="504001" y="2664094"/>
            <a:ext cx="3200143" cy="2049455"/>
            <a:chOff x="8267314" y="2664094"/>
            <a:chExt cx="3200143" cy="2049455"/>
          </a:xfrm>
        </p:grpSpPr>
        <p:sp>
          <p:nvSpPr>
            <p:cNvPr id="6" name="Graphic 12">
              <a:extLst>
                <a:ext uri="{FF2B5EF4-FFF2-40B4-BE49-F238E27FC236}">
                  <a16:creationId xmlns:a16="http://schemas.microsoft.com/office/drawing/2014/main" id="{8054B026-8F44-35DE-745C-8898640EAC1C}"/>
                </a:ext>
              </a:extLst>
            </p:cNvPr>
            <p:cNvSpPr/>
            <p:nvPr/>
          </p:nvSpPr>
          <p:spPr>
            <a:xfrm>
              <a:off x="8267314" y="2664094"/>
              <a:ext cx="3200143" cy="734858"/>
            </a:xfrm>
            <a:custGeom>
              <a:avLst/>
              <a:gdLst>
                <a:gd name="connsiteX0" fmla="*/ 3200144 w 3200143"/>
                <a:gd name="connsiteY0" fmla="*/ 0 h 734858"/>
                <a:gd name="connsiteX1" fmla="*/ 0 w 3200143"/>
                <a:gd name="connsiteY1" fmla="*/ 0 h 734858"/>
                <a:gd name="connsiteX2" fmla="*/ 0 w 3200143"/>
                <a:gd name="connsiteY2" fmla="*/ 734858 h 734858"/>
                <a:gd name="connsiteX3" fmla="*/ 2543358 w 3200143"/>
                <a:gd name="connsiteY3" fmla="*/ 734858 h 734858"/>
                <a:gd name="connsiteX4" fmla="*/ 3200144 w 3200143"/>
                <a:gd name="connsiteY4" fmla="*/ 0 h 73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143" h="734858">
                  <a:moveTo>
                    <a:pt x="3200144" y="0"/>
                  </a:moveTo>
                  <a:lnTo>
                    <a:pt x="0" y="0"/>
                  </a:lnTo>
                  <a:lnTo>
                    <a:pt x="0" y="734858"/>
                  </a:lnTo>
                  <a:lnTo>
                    <a:pt x="2543358" y="734858"/>
                  </a:lnTo>
                  <a:lnTo>
                    <a:pt x="3200144" y="0"/>
                  </a:lnTo>
                  <a:close/>
                </a:path>
              </a:pathLst>
            </a:custGeom>
            <a:solidFill>
              <a:srgbClr val="002A86"/>
            </a:solidFill>
            <a:ln w="0" cap="flat">
              <a:noFill/>
              <a:prstDash val="solid"/>
              <a:miter/>
            </a:ln>
          </p:spPr>
          <p:txBody>
            <a:bodyPr rIns="365760" rtlCol="0" anchor="ctr"/>
            <a:lstStyle/>
            <a:p>
              <a:pPr algn="ctr"/>
              <a:r>
                <a:rPr kumimoji="0" lang="en-US" sz="1600" i="0" u="none" strike="noStrike" kern="1200" cap="none" spc="0" normalizeH="0" baseline="0" noProof="0" dirty="0">
                  <a:ln>
                    <a:noFill/>
                  </a:ln>
                  <a:solidFill>
                    <a:srgbClr val="FFFFFF"/>
                  </a:solidFill>
                  <a:effectLst/>
                  <a:uLnTx/>
                  <a:uFillTx/>
                  <a:latin typeface="+mj-lt"/>
                  <a:ea typeface="Titillium Web"/>
                  <a:cs typeface="Arial" panose="020B0604020202020204" pitchFamily="34" charset="0"/>
                  <a:sym typeface="Titillium Web"/>
                </a:rPr>
                <a:t>Infuse trusted AI</a:t>
              </a:r>
            </a:p>
          </p:txBody>
        </p:sp>
        <p:sp>
          <p:nvSpPr>
            <p:cNvPr id="24" name="TextBox 23">
              <a:extLst>
                <a:ext uri="{FF2B5EF4-FFF2-40B4-BE49-F238E27FC236}">
                  <a16:creationId xmlns:a16="http://schemas.microsoft.com/office/drawing/2014/main" id="{B86E325E-EA36-77D0-373C-0C7FFFE5986B}"/>
                </a:ext>
              </a:extLst>
            </p:cNvPr>
            <p:cNvSpPr txBox="1">
              <a:spLocks/>
            </p:cNvSpPr>
            <p:nvPr/>
          </p:nvSpPr>
          <p:spPr>
            <a:xfrm>
              <a:off x="8378567" y="3636331"/>
              <a:ext cx="2743200" cy="1077218"/>
            </a:xfrm>
            <a:prstGeom prst="rect">
              <a:avLst/>
            </a:prstGeom>
            <a:noFill/>
          </p:spPr>
          <p:txBody>
            <a:bodyPr wrap="square" lIns="0" tIns="0" rIns="0" bIns="0" rtlCol="0" anchor="t">
              <a:spAutoFit/>
            </a:bodyPr>
            <a:lstStyle/>
            <a:p>
              <a:pPr marR="0" lvl="0" algn="l" defTabSz="1088776" rtl="0" eaLnBrk="1" fontAlgn="auto" latinLnBrk="0" hangingPunct="1">
                <a:lnSpc>
                  <a:spcPct val="100000"/>
                </a:lnSpc>
                <a:spcBef>
                  <a:spcPts val="0"/>
                </a:spcBef>
                <a:spcAft>
                  <a:spcPts val="600"/>
                </a:spcAft>
                <a:buClr>
                  <a:srgbClr val="0070F2"/>
                </a:buClr>
                <a:buSzPct val="120000"/>
                <a:tabLst/>
                <a:defRPr/>
              </a:pPr>
              <a:r>
                <a:rPr kumimoji="0" lang="en-US" sz="1400" b="0" i="0" u="none" strike="noStrike" kern="0" cap="none" spc="0" normalizeH="0" baseline="0" noProof="0" dirty="0">
                  <a:ln>
                    <a:noFill/>
                  </a:ln>
                  <a:solidFill>
                    <a:srgbClr val="333333"/>
                  </a:solidFill>
                  <a:effectLst/>
                  <a:uLnTx/>
                  <a:uFillTx/>
                  <a:latin typeface="72 Brand" panose="020B0504030603020204" pitchFamily="34" charset="0"/>
                  <a:ea typeface="Arial" panose="020B0604020202020204" pitchFamily="34" charset="0"/>
                  <a:cs typeface="Arial"/>
                </a:rPr>
                <a:t>Embrace the power of generative AI to automate reporting, discover hidden insights, and create and develop business plans with Joule copilot</a:t>
              </a:r>
            </a:p>
          </p:txBody>
        </p:sp>
      </p:grpSp>
    </p:spTree>
    <p:extLst>
      <p:ext uri="{BB962C8B-B14F-4D97-AF65-F5344CB8AC3E}">
        <p14:creationId xmlns:p14="http://schemas.microsoft.com/office/powerpoint/2010/main" val="2672918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15">
            <a:extLst>
              <a:ext uri="{FF2B5EF4-FFF2-40B4-BE49-F238E27FC236}">
                <a16:creationId xmlns:a16="http://schemas.microsoft.com/office/drawing/2014/main" id="{AA9880F1-0FC7-110B-9C99-CB2FC0BA8C0B}"/>
              </a:ext>
            </a:extLst>
          </p:cNvPr>
          <p:cNvSpPr/>
          <p:nvPr/>
        </p:nvSpPr>
        <p:spPr>
          <a:xfrm>
            <a:off x="1371600" y="577412"/>
            <a:ext cx="5943600" cy="914400"/>
          </a:xfrm>
          <a:custGeom>
            <a:avLst/>
            <a:gdLst>
              <a:gd name="connsiteX0" fmla="*/ 6857451 w 6857451"/>
              <a:gd name="connsiteY0" fmla="*/ 0 h 918572"/>
              <a:gd name="connsiteX1" fmla="*/ 0 w 6857451"/>
              <a:gd name="connsiteY1" fmla="*/ 0 h 918572"/>
              <a:gd name="connsiteX2" fmla="*/ 0 w 6857451"/>
              <a:gd name="connsiteY2" fmla="*/ 918573 h 918572"/>
              <a:gd name="connsiteX3" fmla="*/ 5450053 w 6857451"/>
              <a:gd name="connsiteY3" fmla="*/ 918573 h 918572"/>
              <a:gd name="connsiteX4" fmla="*/ 6857451 w 6857451"/>
              <a:gd name="connsiteY4" fmla="*/ 0 h 91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451" h="918572">
                <a:moveTo>
                  <a:pt x="6857451" y="0"/>
                </a:moveTo>
                <a:lnTo>
                  <a:pt x="0" y="0"/>
                </a:lnTo>
                <a:lnTo>
                  <a:pt x="0" y="918573"/>
                </a:lnTo>
                <a:lnTo>
                  <a:pt x="5450053" y="918573"/>
                </a:lnTo>
                <a:lnTo>
                  <a:pt x="6857451" y="0"/>
                </a:lnTo>
                <a:close/>
              </a:path>
            </a:pathLst>
          </a:custGeom>
          <a:solidFill>
            <a:srgbClr val="002A86"/>
          </a:solidFill>
          <a:ln w="0" cap="flat">
            <a:noFill/>
            <a:prstDash val="solid"/>
            <a:miter/>
          </a:ln>
        </p:spPr>
        <p:txBody>
          <a:bodyPr rtlCol="0" anchor="ctr"/>
          <a:lstStyle/>
          <a:p>
            <a:endParaRPr lang="en-US"/>
          </a:p>
        </p:txBody>
      </p:sp>
      <p:sp>
        <p:nvSpPr>
          <p:cNvPr id="11" name="Title 2">
            <a:extLst>
              <a:ext uri="{FF2B5EF4-FFF2-40B4-BE49-F238E27FC236}">
                <a16:creationId xmlns:a16="http://schemas.microsoft.com/office/drawing/2014/main" id="{31AD31C2-76A5-61B3-DB6D-921B97C8A6B7}"/>
              </a:ext>
            </a:extLst>
          </p:cNvPr>
          <p:cNvSpPr>
            <a:spLocks noGrp="1"/>
          </p:cNvSpPr>
          <p:nvPr>
            <p:ph type="title"/>
          </p:nvPr>
        </p:nvSpPr>
        <p:spPr>
          <a:xfrm>
            <a:off x="1645920" y="849946"/>
            <a:ext cx="5029200" cy="332399"/>
          </a:xfrm>
        </p:spPr>
        <p:txBody>
          <a:bodyPr/>
          <a:lstStyle/>
          <a:p>
            <a:pPr marL="0" marR="0" lvl="0" indent="0" algn="l" defTabSz="1088558" rtl="0" eaLnBrk="1" fontAlgn="auto" latinLnBrk="0" hangingPunct="1">
              <a:lnSpc>
                <a:spcPct val="90000"/>
              </a:lnSpc>
              <a:spcBef>
                <a:spcPct val="0"/>
              </a:spcBef>
              <a:spcAft>
                <a:spcPts val="0"/>
              </a:spcAft>
              <a:buClrTx/>
              <a:buSzTx/>
              <a:buFontTx/>
              <a:buNone/>
              <a:tabLst/>
              <a:defRPr/>
            </a:pPr>
            <a:r>
              <a:rPr kumimoji="0" lang="en-US" sz="2400" u="none" strike="noStrike" kern="1200" cap="none" spc="0" normalizeH="0" baseline="0" noProof="0" dirty="0">
                <a:ln>
                  <a:noFill/>
                </a:ln>
                <a:solidFill>
                  <a:srgbClr val="FFFFFF"/>
                </a:solidFill>
                <a:effectLst/>
                <a:uLnTx/>
                <a:uFillTx/>
                <a:latin typeface="72 Brand Medium"/>
                <a:ea typeface="+mj-ea"/>
                <a:cs typeface="72" panose="020B0503030000000003" pitchFamily="34" charset="0"/>
              </a:rPr>
              <a:t>Infuse Trusted AI</a:t>
            </a:r>
          </a:p>
        </p:txBody>
      </p:sp>
      <p:pic>
        <p:nvPicPr>
          <p:cNvPr id="14" name="Picture Placeholder 13">
            <a:extLst>
              <a:ext uri="{FF2B5EF4-FFF2-40B4-BE49-F238E27FC236}">
                <a16:creationId xmlns:a16="http://schemas.microsoft.com/office/drawing/2014/main" id="{2A4D4730-3DFD-9AD1-491F-2E8D7E56222F}"/>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8127175" y="0"/>
            <a:ext cx="4068000" cy="6858000"/>
          </a:xfrm>
        </p:spPr>
      </p:pic>
      <p:sp>
        <p:nvSpPr>
          <p:cNvPr id="7" name="Text Placeholder 1">
            <a:extLst>
              <a:ext uri="{FF2B5EF4-FFF2-40B4-BE49-F238E27FC236}">
                <a16:creationId xmlns:a16="http://schemas.microsoft.com/office/drawing/2014/main" id="{FA59EBBC-8F27-2B26-EB71-878E15EE9B58}"/>
              </a:ext>
            </a:extLst>
          </p:cNvPr>
          <p:cNvSpPr txBox="1">
            <a:spLocks/>
          </p:cNvSpPr>
          <p:nvPr/>
        </p:nvSpPr>
        <p:spPr bwMode="black">
          <a:xfrm>
            <a:off x="1005839" y="2011680"/>
            <a:ext cx="6309360" cy="3657600"/>
          </a:xfrm>
          <a:prstGeom prst="rect">
            <a:avLst/>
          </a:prstGeom>
        </p:spPr>
        <p:txBody>
          <a:bodyPr vert="horz" lIns="0" tIns="0" rIns="0" bIns="0" rtlCol="0">
            <a:noAutofit/>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lang="en-US" sz="2000" u="none" strike="noStrike" kern="1200" cap="none" spc="0" normalizeH="0" baseline="0" noProof="0" dirty="0">
                <a:ln>
                  <a:noFill/>
                </a:ln>
                <a:solidFill>
                  <a:srgbClr val="000000"/>
                </a:solidFill>
                <a:effectLst/>
                <a:uLnTx/>
                <a:uFillTx/>
                <a:latin typeface="72 Brand Medium"/>
                <a:ea typeface="+mn-ea"/>
                <a:cs typeface="72" panose="020B0503030000000003" pitchFamily="34" charset="0"/>
              </a:rPr>
              <a:t>Enhance decision-making with trusted AI</a:t>
            </a:r>
          </a:p>
          <a:p>
            <a:pPr marL="179964" marR="0" lvl="1" indent="-179964" algn="l" defTabSz="1088558" rtl="0" eaLnBrk="1" fontAlgn="auto" latinLnBrk="0" hangingPunct="1">
              <a:lnSpc>
                <a:spcPct val="100000"/>
              </a:lnSpc>
              <a:spcBef>
                <a:spcPts val="600"/>
              </a:spcBef>
              <a:spcAft>
                <a:spcPts val="0"/>
              </a:spcAft>
              <a:buClr>
                <a:srgbClr val="0070F2"/>
              </a:buClr>
              <a:buSzPct val="100000"/>
              <a:buFont typeface="Arial" panose="020B0604020202020204" pitchFamily="34" charset="0"/>
              <a:buChar char="•"/>
              <a:tabLst/>
              <a:defRPr/>
            </a:pPr>
            <a:r>
              <a:rPr kumimoji="0" lang="en-US" sz="180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rPr>
              <a:t>Run analytics &amp; planning with SAP’s </a:t>
            </a:r>
            <a:r>
              <a:rPr kumimoji="0" lang="en-US" sz="1800" u="none" strike="noStrike" kern="1200" cap="none" spc="0" normalizeH="0" baseline="0" noProof="0" dirty="0" err="1">
                <a:ln>
                  <a:noFill/>
                </a:ln>
                <a:solidFill>
                  <a:srgbClr val="000000"/>
                </a:solidFill>
                <a:effectLst/>
                <a:uLnTx/>
                <a:uFillTx/>
                <a:latin typeface="72 Brand" panose="020B0504030603020204" pitchFamily="34" charset="0"/>
                <a:ea typeface="+mn-ea"/>
                <a:cs typeface="72" panose="020B0503030000000003" pitchFamily="34" charset="0"/>
              </a:rPr>
              <a:t>GenAI</a:t>
            </a:r>
            <a:r>
              <a:rPr kumimoji="0" lang="en-US" sz="180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rPr>
              <a:t> copilot, Joule, for efficient data analysis, risk assessment, &amp; scenario modeling</a:t>
            </a:r>
          </a:p>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lang="en-US" sz="2000" u="none" strike="noStrike" kern="1200" cap="none" spc="0" normalizeH="0" baseline="0" noProof="0" dirty="0">
                <a:ln>
                  <a:noFill/>
                </a:ln>
                <a:solidFill>
                  <a:srgbClr val="000000"/>
                </a:solidFill>
                <a:effectLst/>
                <a:uLnTx/>
                <a:uFillTx/>
                <a:latin typeface="72 Brand Medium"/>
                <a:ea typeface="+mn-ea"/>
                <a:cs typeface="72" panose="020B0503030000000003" pitchFamily="34" charset="0"/>
              </a:rPr>
              <a:t>Discover insights using natural language</a:t>
            </a:r>
          </a:p>
          <a:p>
            <a:pPr lvl="1">
              <a:buClr>
                <a:srgbClr val="0070F2"/>
              </a:buClr>
              <a:defRPr/>
            </a:pPr>
            <a:r>
              <a:rPr lang="en-US" sz="1800" b="0" i="0" kern="1200" dirty="0">
                <a:solidFill>
                  <a:schemeClr val="tx1"/>
                </a:solidFill>
                <a:latin typeface="72 Brand" panose="020B0504030603020204" pitchFamily="34" charset="0"/>
                <a:ea typeface="+mn-ea"/>
                <a:cs typeface="+mn-cs"/>
              </a:rPr>
              <a:t>Empower business users to get instant and accurate answers about their data by asking questions using natural language</a:t>
            </a:r>
            <a:endParaRPr kumimoji="0" lang="en-US" sz="180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endParaRPr>
          </a:p>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lang="en-US" sz="2000" u="none" strike="noStrike" kern="1200" cap="none" spc="0" normalizeH="0" baseline="0" noProof="0" dirty="0">
                <a:ln>
                  <a:noFill/>
                </a:ln>
                <a:solidFill>
                  <a:srgbClr val="000000"/>
                </a:solidFill>
                <a:effectLst/>
                <a:uLnTx/>
                <a:uFillTx/>
                <a:latin typeface="72 Brand Medium"/>
                <a:ea typeface="+mn-ea"/>
                <a:cs typeface="72" panose="020B0503030000000003" pitchFamily="34" charset="0"/>
              </a:rPr>
              <a:t>Simplify complex tasks and automate workflows</a:t>
            </a:r>
          </a:p>
          <a:p>
            <a:pPr marL="179964" marR="0" lvl="1" indent="-179964" algn="l" defTabSz="1088558" rtl="0" eaLnBrk="1" fontAlgn="auto" latinLnBrk="0" hangingPunct="1">
              <a:lnSpc>
                <a:spcPct val="100000"/>
              </a:lnSpc>
              <a:spcBef>
                <a:spcPts val="600"/>
              </a:spcBef>
              <a:spcAft>
                <a:spcPts val="0"/>
              </a:spcAft>
              <a:buClr>
                <a:srgbClr val="0070F2"/>
              </a:buClr>
              <a:buSzPct val="100000"/>
              <a:buFont typeface="Arial" panose="020B0604020202020204" pitchFamily="34" charset="0"/>
              <a:buChar char="•"/>
              <a:tabLst/>
              <a:defRPr/>
            </a:pPr>
            <a:r>
              <a:rPr lang="en-US" sz="1800" b="0" i="0" kern="1200" dirty="0">
                <a:solidFill>
                  <a:schemeClr val="tx1"/>
                </a:solidFill>
                <a:latin typeface="72 Brand" panose="020B0504030603020204" pitchFamily="34" charset="0"/>
                <a:ea typeface="+mn-ea"/>
                <a:cs typeface="+mn-cs"/>
              </a:rPr>
              <a:t>Generate scripts to augment stories and enrich data models with customized calculations using generative AI</a:t>
            </a:r>
            <a:endParaRPr kumimoji="0" lang="en-US" sz="180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endParaRPr>
          </a:p>
        </p:txBody>
      </p:sp>
      <p:grpSp>
        <p:nvGrpSpPr>
          <p:cNvPr id="2" name="Group 1">
            <a:extLst>
              <a:ext uri="{FF2B5EF4-FFF2-40B4-BE49-F238E27FC236}">
                <a16:creationId xmlns:a16="http://schemas.microsoft.com/office/drawing/2014/main" id="{BDAFD159-B119-90FD-9FB6-5CEA87519A43}"/>
              </a:ext>
            </a:extLst>
          </p:cNvPr>
          <p:cNvGrpSpPr/>
          <p:nvPr/>
        </p:nvGrpSpPr>
        <p:grpSpPr>
          <a:xfrm>
            <a:off x="302558" y="412413"/>
            <a:ext cx="1244398" cy="1244398"/>
            <a:chOff x="302558" y="412413"/>
            <a:chExt cx="1244398" cy="1244398"/>
          </a:xfrm>
        </p:grpSpPr>
        <p:sp>
          <p:nvSpPr>
            <p:cNvPr id="9" name="Oval 8">
              <a:extLst>
                <a:ext uri="{FF2B5EF4-FFF2-40B4-BE49-F238E27FC236}">
                  <a16:creationId xmlns:a16="http://schemas.microsoft.com/office/drawing/2014/main" id="{8A7B937D-0E03-692F-C954-455B475BD63F}"/>
                </a:ext>
              </a:extLst>
            </p:cNvPr>
            <p:cNvSpPr/>
            <p:nvPr/>
          </p:nvSpPr>
          <p:spPr bwMode="gray">
            <a:xfrm>
              <a:off x="302558" y="412413"/>
              <a:ext cx="1244398" cy="1244398"/>
            </a:xfrm>
            <a:prstGeom prst="ellipse">
              <a:avLst/>
            </a:prstGeom>
            <a:solidFill>
              <a:schemeClr val="bg1"/>
            </a:solidFill>
            <a:ln w="25400" algn="ctr">
              <a:solidFill>
                <a:srgbClr val="002A86"/>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pic>
          <p:nvPicPr>
            <p:cNvPr id="10" name="Graphic 9">
              <a:extLst>
                <a:ext uri="{FF2B5EF4-FFF2-40B4-BE49-F238E27FC236}">
                  <a16:creationId xmlns:a16="http://schemas.microsoft.com/office/drawing/2014/main" id="{7EB32BB2-5CD9-73DE-CC21-7046D6FFB3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922" y="513313"/>
              <a:ext cx="1042599" cy="1042599"/>
            </a:xfrm>
            <a:prstGeom prst="rect">
              <a:avLst/>
            </a:prstGeom>
          </p:spPr>
        </p:pic>
      </p:grpSp>
    </p:spTree>
    <p:extLst>
      <p:ext uri="{BB962C8B-B14F-4D97-AF65-F5344CB8AC3E}">
        <p14:creationId xmlns:p14="http://schemas.microsoft.com/office/powerpoint/2010/main" val="145999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3F6E2177-1EB5-A3BF-9A2F-5D109913BB26}"/>
              </a:ext>
            </a:extLst>
          </p:cNvPr>
          <p:cNvSpPr txBox="1">
            <a:spLocks/>
          </p:cNvSpPr>
          <p:nvPr/>
        </p:nvSpPr>
        <p:spPr>
          <a:xfrm>
            <a:off x="6644003" y="1903307"/>
            <a:ext cx="4846320" cy="3739485"/>
          </a:xfrm>
          <a:prstGeom prst="rect">
            <a:avLst/>
          </a:prstGeom>
        </p:spPr>
        <p:txBody>
          <a:bodyPr wrap="square" lIns="0" tIns="0" rIns="0" bIns="0" anchor="t">
            <a:spAutoFit/>
          </a:bodyPr>
          <a:lstStyle>
            <a:defPPr>
              <a:defRPr lang="de-DE"/>
            </a:defPPr>
            <a:lvl1pPr indent="0" defTabSz="1088558">
              <a:spcBef>
                <a:spcPts val="1800"/>
              </a:spcBef>
              <a:buClr>
                <a:schemeClr val="accent1"/>
              </a:buClr>
              <a:buSzPct val="80000"/>
              <a:buFontTx/>
              <a:buNone/>
              <a:defRPr sz="1800" b="1">
                <a:latin typeface="+mn-lt"/>
              </a:defRPr>
            </a:lvl1pPr>
            <a:lvl2pPr marL="177800" lvl="1" indent="-177800" defTabSz="1088558">
              <a:spcBef>
                <a:spcPts val="600"/>
              </a:spcBef>
              <a:buClr>
                <a:schemeClr val="accent1"/>
              </a:buClr>
              <a:buFont typeface="Wingdings" pitchFamily="2" charset="2"/>
              <a:buChar char="§"/>
              <a:defRPr sz="1800">
                <a:latin typeface="+mn-lt"/>
              </a:defRPr>
            </a:lvl2pPr>
            <a:lvl3pPr marL="358775" indent="-179388" defTabSz="1088558">
              <a:spcBef>
                <a:spcPts val="300"/>
              </a:spcBef>
              <a:buClr>
                <a:schemeClr val="tx1"/>
              </a:buClr>
              <a:buSzPct val="100000"/>
              <a:buFont typeface="Arial" panose="020B0604020202020204" pitchFamily="34" charset="0"/>
              <a:buChar char="–"/>
              <a:defRPr sz="1800">
                <a:latin typeface="+mn-lt"/>
              </a:defRPr>
            </a:lvl3pPr>
            <a:lvl4pPr marL="539892" indent="-179964" defTabSz="1088558">
              <a:spcBef>
                <a:spcPts val="300"/>
              </a:spcBef>
              <a:buClr>
                <a:schemeClr val="tx1"/>
              </a:buClr>
              <a:buSzPct val="120000"/>
              <a:buFont typeface="Arial" pitchFamily="34" charset="0"/>
              <a:buChar char="▫"/>
              <a:defRPr sz="1600">
                <a:latin typeface="+mn-lt"/>
              </a:defRPr>
            </a:lvl4pPr>
            <a:lvl5pPr marL="719856" indent="-179964" defTabSz="1088558">
              <a:spcBef>
                <a:spcPts val="100"/>
              </a:spcBef>
              <a:buClr>
                <a:schemeClr val="tx1"/>
              </a:buClr>
              <a:buSzPct val="100000"/>
              <a:buFont typeface="Symbol" panose="05050102010706020507" pitchFamily="18" charset="2"/>
              <a:buChar char="-"/>
              <a:defRPr sz="1400" baseline="0">
                <a:latin typeface="+mn-lt"/>
              </a:defRPr>
            </a:lvl5pPr>
            <a:lvl6pPr marL="2993535" indent="-272140" defTabSz="1088558">
              <a:spcBef>
                <a:spcPct val="20000"/>
              </a:spcBef>
              <a:buFont typeface="Arial" pitchFamily="34" charset="0"/>
              <a:buChar char="•"/>
              <a:defRPr sz="2400"/>
            </a:lvl6pPr>
            <a:lvl7pPr marL="3537814" indent="-272140" defTabSz="1088558">
              <a:spcBef>
                <a:spcPct val="20000"/>
              </a:spcBef>
              <a:buFont typeface="Arial" pitchFamily="34" charset="0"/>
              <a:buChar char="•"/>
              <a:defRPr sz="2400"/>
            </a:lvl7pPr>
            <a:lvl8pPr marL="4082093" indent="-272140" defTabSz="1088558">
              <a:spcBef>
                <a:spcPct val="20000"/>
              </a:spcBef>
              <a:buFont typeface="Arial" pitchFamily="34" charset="0"/>
              <a:buChar char="•"/>
              <a:defRPr sz="2400"/>
            </a:lvl8pPr>
            <a:lvl9pPr marL="4626373" indent="-272140" defTabSz="1088558">
              <a:spcBef>
                <a:spcPct val="20000"/>
              </a:spcBef>
              <a:buFont typeface="Arial" pitchFamily="34" charset="0"/>
              <a:buChar char="•"/>
              <a:defRPr sz="2400"/>
            </a:lvl9pPr>
          </a:lstStyle>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rPr>
              <a:t>Historical data is being brought into the planning models from the source systems </a:t>
            </a:r>
          </a:p>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endParaRPr>
          </a:p>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rPr>
              <a:t>Predictive scenarios are created using planning model data</a:t>
            </a:r>
          </a:p>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endParaRPr>
          </a:p>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rPr>
              <a:t>Predictive forecasts are saved into planning versions and consumed by wide planner groups </a:t>
            </a:r>
          </a:p>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endParaRPr>
          </a:p>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rPr>
              <a:t>Stories can include predictive forecasts side by side to actuals, plans, and budgets </a:t>
            </a:r>
          </a:p>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endParaRPr>
          </a:p>
          <a:p>
            <a:pPr marL="177800" marR="0" lvl="1" indent="-177800" algn="l" defTabSz="931583" rtl="0" eaLnBrk="1" fontAlgn="base" latinLnBrk="0" hangingPunct="1">
              <a:lnSpc>
                <a:spcPct val="90000"/>
              </a:lnSpc>
              <a:spcBef>
                <a:spcPct val="0"/>
              </a:spcBef>
              <a:spcAft>
                <a:spcPts val="0"/>
              </a:spcAft>
              <a:buClr>
                <a:srgbClr val="0070F2"/>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rPr>
              <a:t>Export data to BW, S/4, HANA, Datasphere or any ODATA-compliant data source</a:t>
            </a:r>
          </a:p>
        </p:txBody>
      </p:sp>
      <p:sp>
        <p:nvSpPr>
          <p:cNvPr id="3" name="Title 2">
            <a:extLst>
              <a:ext uri="{FF2B5EF4-FFF2-40B4-BE49-F238E27FC236}">
                <a16:creationId xmlns:a16="http://schemas.microsoft.com/office/drawing/2014/main" id="{FF6CEA47-E85B-4916-BF25-8FDC2C0D2854}"/>
              </a:ext>
            </a:extLst>
          </p:cNvPr>
          <p:cNvSpPr>
            <a:spLocks noGrp="1"/>
          </p:cNvSpPr>
          <p:nvPr>
            <p:ph type="title"/>
          </p:nvPr>
        </p:nvSpPr>
        <p:spPr>
          <a:xfrm>
            <a:off x="504001" y="504000"/>
            <a:ext cx="11186476" cy="677108"/>
          </a:xfrm>
        </p:spPr>
        <p:txBody>
          <a:bodyPr/>
          <a:lstStyle/>
          <a:p>
            <a:r>
              <a:rPr lang="en-US" dirty="0"/>
              <a:t>Predictive Planning</a:t>
            </a:r>
            <a:br>
              <a:rPr lang="en-US" dirty="0"/>
            </a:br>
            <a:r>
              <a:rPr lang="en-US" sz="2000" dirty="0">
                <a:latin typeface="+mn-lt"/>
              </a:rPr>
              <a:t>An end-to-end experience</a:t>
            </a:r>
            <a:endParaRPr lang="en-US" dirty="0">
              <a:latin typeface="+mn-lt"/>
            </a:endParaRPr>
          </a:p>
        </p:txBody>
      </p:sp>
      <p:grpSp>
        <p:nvGrpSpPr>
          <p:cNvPr id="8" name="Group 7">
            <a:extLst>
              <a:ext uri="{FF2B5EF4-FFF2-40B4-BE49-F238E27FC236}">
                <a16:creationId xmlns:a16="http://schemas.microsoft.com/office/drawing/2014/main" id="{99CDDE25-FE34-4D3A-4CF8-2847DB4C9058}"/>
              </a:ext>
            </a:extLst>
          </p:cNvPr>
          <p:cNvGrpSpPr/>
          <p:nvPr/>
        </p:nvGrpSpPr>
        <p:grpSpPr>
          <a:xfrm>
            <a:off x="355080" y="1489434"/>
            <a:ext cx="5970595" cy="4650658"/>
            <a:chOff x="-257663" y="1269521"/>
            <a:chExt cx="6168208" cy="4804584"/>
          </a:xfrm>
        </p:grpSpPr>
        <p:pic>
          <p:nvPicPr>
            <p:cNvPr id="5" name="Graphic 4">
              <a:extLst>
                <a:ext uri="{FF2B5EF4-FFF2-40B4-BE49-F238E27FC236}">
                  <a16:creationId xmlns:a16="http://schemas.microsoft.com/office/drawing/2014/main" id="{40276B87-128A-9747-B61F-CCE707FF6F9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57663" y="1269521"/>
              <a:ext cx="6102250" cy="4804584"/>
            </a:xfrm>
            <a:prstGeom prst="rect">
              <a:avLst/>
            </a:prstGeom>
          </p:spPr>
        </p:pic>
        <p:sp>
          <p:nvSpPr>
            <p:cNvPr id="45" name="TextBox 44">
              <a:extLst>
                <a:ext uri="{FF2B5EF4-FFF2-40B4-BE49-F238E27FC236}">
                  <a16:creationId xmlns:a16="http://schemas.microsoft.com/office/drawing/2014/main" id="{AB5FA031-D9AD-9E2E-964E-BBC60D3775D5}"/>
                </a:ext>
              </a:extLst>
            </p:cNvPr>
            <p:cNvSpPr txBox="1"/>
            <p:nvPr/>
          </p:nvSpPr>
          <p:spPr>
            <a:xfrm>
              <a:off x="4194990" y="3191863"/>
              <a:ext cx="1337077" cy="519020"/>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1400" i="0" u="none" strike="noStrike" kern="0" cap="none" spc="0" normalizeH="0" baseline="0" noProof="0" dirty="0">
                  <a:ln>
                    <a:noFill/>
                  </a:ln>
                  <a:solidFill>
                    <a:srgbClr val="000000"/>
                  </a:solidFill>
                  <a:effectLst/>
                  <a:uLnTx/>
                  <a:uFillTx/>
                  <a:latin typeface="72 Brand Medium"/>
                  <a:ea typeface="Arial" panose="020B0604020202020204" pitchFamily="34" charset="0"/>
                  <a:cs typeface="Arial" panose="020B0604020202020204" pitchFamily="34" charset="0"/>
                </a:rPr>
                <a:t>Predictive Scenarios</a:t>
              </a:r>
            </a:p>
          </p:txBody>
        </p:sp>
        <p:sp>
          <p:nvSpPr>
            <p:cNvPr id="51" name="TextBox 50">
              <a:extLst>
                <a:ext uri="{FF2B5EF4-FFF2-40B4-BE49-F238E27FC236}">
                  <a16:creationId xmlns:a16="http://schemas.microsoft.com/office/drawing/2014/main" id="{32C642B8-2099-625C-D118-0E9D4CC817FA}"/>
                </a:ext>
              </a:extLst>
            </p:cNvPr>
            <p:cNvSpPr txBox="1"/>
            <p:nvPr/>
          </p:nvSpPr>
          <p:spPr>
            <a:xfrm>
              <a:off x="448833" y="3150685"/>
              <a:ext cx="911954" cy="556630"/>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1400" i="0" u="none" strike="noStrike" kern="0" cap="none" spc="0" normalizeH="0" baseline="0" noProof="0" dirty="0">
                  <a:ln>
                    <a:noFill/>
                  </a:ln>
                  <a:solidFill>
                    <a:srgbClr val="000000"/>
                  </a:solidFill>
                  <a:effectLst/>
                  <a:uLnTx/>
                  <a:uFillTx/>
                  <a:latin typeface="72 Brand Medium"/>
                  <a:ea typeface="Arial" panose="020B0604020202020204" pitchFamily="34" charset="0"/>
                  <a:cs typeface="Arial" panose="020B0604020202020204" pitchFamily="34" charset="0"/>
                </a:rPr>
                <a:t>Data Sources</a:t>
              </a:r>
            </a:p>
          </p:txBody>
        </p:sp>
        <p:sp>
          <p:nvSpPr>
            <p:cNvPr id="57" name="TextBox 56">
              <a:extLst>
                <a:ext uri="{FF2B5EF4-FFF2-40B4-BE49-F238E27FC236}">
                  <a16:creationId xmlns:a16="http://schemas.microsoft.com/office/drawing/2014/main" id="{F88BF620-3D01-61AA-12FC-D7C3ADF30180}"/>
                </a:ext>
              </a:extLst>
            </p:cNvPr>
            <p:cNvSpPr txBox="1"/>
            <p:nvPr/>
          </p:nvSpPr>
          <p:spPr>
            <a:xfrm>
              <a:off x="2213773" y="1763607"/>
              <a:ext cx="1337077" cy="519020"/>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1400" i="0" u="none" strike="noStrike" kern="0" cap="none" spc="0" normalizeH="0" baseline="0" noProof="0" dirty="0">
                  <a:ln>
                    <a:noFill/>
                  </a:ln>
                  <a:solidFill>
                    <a:srgbClr val="000000"/>
                  </a:solidFill>
                  <a:effectLst/>
                  <a:uLnTx/>
                  <a:uFillTx/>
                  <a:latin typeface="72 Brand Medium"/>
                  <a:ea typeface="Arial" panose="020B0604020202020204" pitchFamily="34" charset="0"/>
                  <a:cs typeface="Arial" panose="020B0604020202020204" pitchFamily="34" charset="0"/>
                </a:rPr>
                <a:t>Planning Models</a:t>
              </a:r>
            </a:p>
          </p:txBody>
        </p:sp>
        <p:sp>
          <p:nvSpPr>
            <p:cNvPr id="60" name="TextBox 59">
              <a:extLst>
                <a:ext uri="{FF2B5EF4-FFF2-40B4-BE49-F238E27FC236}">
                  <a16:creationId xmlns:a16="http://schemas.microsoft.com/office/drawing/2014/main" id="{D80B843A-E1C7-5959-B049-B16F2E5FBD0E}"/>
                </a:ext>
              </a:extLst>
            </p:cNvPr>
            <p:cNvSpPr txBox="1"/>
            <p:nvPr/>
          </p:nvSpPr>
          <p:spPr>
            <a:xfrm>
              <a:off x="2213773" y="4786705"/>
              <a:ext cx="1337077" cy="519020"/>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1400" i="0" u="none" strike="noStrike" kern="0" cap="none" spc="0" normalizeH="0" baseline="0" noProof="0" dirty="0">
                  <a:ln>
                    <a:noFill/>
                  </a:ln>
                  <a:solidFill>
                    <a:srgbClr val="000000"/>
                  </a:solidFill>
                  <a:effectLst/>
                  <a:uLnTx/>
                  <a:uFillTx/>
                  <a:latin typeface="72 Brand Medium"/>
                  <a:ea typeface="Arial" panose="020B0604020202020204" pitchFamily="34" charset="0"/>
                  <a:cs typeface="Arial" panose="020B0604020202020204" pitchFamily="34" charset="0"/>
                </a:rPr>
                <a:t>Stories</a:t>
              </a:r>
            </a:p>
          </p:txBody>
        </p:sp>
        <p:sp>
          <p:nvSpPr>
            <p:cNvPr id="63" name="TextBox 77">
              <a:extLst>
                <a:ext uri="{FF2B5EF4-FFF2-40B4-BE49-F238E27FC236}">
                  <a16:creationId xmlns:a16="http://schemas.microsoft.com/office/drawing/2014/main" id="{914BA538-4F81-CF1D-7C09-EE47812293F8}"/>
                </a:ext>
              </a:extLst>
            </p:cNvPr>
            <p:cNvSpPr txBox="1">
              <a:spLocks/>
            </p:cNvSpPr>
            <p:nvPr/>
          </p:nvSpPr>
          <p:spPr>
            <a:xfrm>
              <a:off x="4611446" y="1763607"/>
              <a:ext cx="1233142" cy="430887"/>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400" i="1" u="none" strike="noStrike" kern="0" cap="none" spc="0" normalizeH="0" baseline="0" noProof="0" dirty="0">
                  <a:ln>
                    <a:noFill/>
                  </a:ln>
                  <a:solidFill>
                    <a:srgbClr val="000000">
                      <a:lumMod val="50000"/>
                      <a:lumOff val="50000"/>
                    </a:srgbClr>
                  </a:solidFill>
                  <a:effectLst/>
                  <a:uLnTx/>
                  <a:uFillTx/>
                  <a:latin typeface="72 Brand" panose="020B0504030603020204" pitchFamily="34" charset="0"/>
                  <a:ea typeface="Arial" panose="020B0604020202020204" pitchFamily="34" charset="0"/>
                  <a:cs typeface="Arial" panose="020B0604020202020204" pitchFamily="34" charset="0"/>
                </a:rPr>
                <a:t>Source data </a:t>
              </a:r>
              <a:r>
                <a:rPr kumimoji="0" lang="en-US" sz="1400" b="0" i="1" u="none" strike="noStrike" kern="0" cap="none" spc="0" normalizeH="0" baseline="0" noProof="0" dirty="0">
                  <a:ln>
                    <a:noFill/>
                  </a:ln>
                  <a:solidFill>
                    <a:srgbClr val="000000">
                      <a:lumMod val="50000"/>
                      <a:lumOff val="50000"/>
                    </a:srgbClr>
                  </a:solidFill>
                  <a:effectLst/>
                  <a:uLnTx/>
                  <a:uFillTx/>
                  <a:latin typeface="72 Brand" panose="020B0504030603020204" pitchFamily="34" charset="0"/>
                  <a:ea typeface="Arial" panose="020B0604020202020204" pitchFamily="34" charset="0"/>
                  <a:cs typeface="Arial" panose="020B0604020202020204" pitchFamily="34" charset="0"/>
                </a:rPr>
                <a:t>(actuals)</a:t>
              </a:r>
            </a:p>
          </p:txBody>
        </p:sp>
        <p:sp>
          <p:nvSpPr>
            <p:cNvPr id="64" name="TextBox 76">
              <a:extLst>
                <a:ext uri="{FF2B5EF4-FFF2-40B4-BE49-F238E27FC236}">
                  <a16:creationId xmlns:a16="http://schemas.microsoft.com/office/drawing/2014/main" id="{97B664B3-B5BE-B37D-810C-F7C5245D5E8D}"/>
                </a:ext>
              </a:extLst>
            </p:cNvPr>
            <p:cNvSpPr txBox="1">
              <a:spLocks/>
            </p:cNvSpPr>
            <p:nvPr/>
          </p:nvSpPr>
          <p:spPr>
            <a:xfrm>
              <a:off x="448833" y="1763607"/>
              <a:ext cx="1103036" cy="430887"/>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400" i="1" u="none" strike="noStrike" kern="0" cap="none" spc="0" normalizeH="0" baseline="0" noProof="0" dirty="0">
                  <a:ln>
                    <a:noFill/>
                  </a:ln>
                  <a:solidFill>
                    <a:srgbClr val="000000">
                      <a:lumMod val="50000"/>
                      <a:lumOff val="50000"/>
                    </a:srgbClr>
                  </a:solidFill>
                  <a:effectLst/>
                  <a:uLnTx/>
                  <a:uFillTx/>
                  <a:latin typeface="72 Brand" panose="020B0504030603020204" pitchFamily="34" charset="0"/>
                  <a:ea typeface="Arial" panose="020B0604020202020204" pitchFamily="34" charset="0"/>
                  <a:cs typeface="Arial"/>
                </a:rPr>
                <a:t>Source data </a:t>
              </a:r>
              <a:r>
                <a:rPr kumimoji="0" lang="en-US" sz="1400" b="0" i="1" u="none" strike="noStrike" kern="0" cap="none" spc="0" normalizeH="0" baseline="0" noProof="0" dirty="0">
                  <a:ln>
                    <a:noFill/>
                  </a:ln>
                  <a:solidFill>
                    <a:srgbClr val="000000">
                      <a:lumMod val="50000"/>
                      <a:lumOff val="50000"/>
                    </a:srgbClr>
                  </a:solidFill>
                  <a:effectLst/>
                  <a:uLnTx/>
                  <a:uFillTx/>
                  <a:latin typeface="72 Brand" panose="020B0504030603020204" pitchFamily="34" charset="0"/>
                  <a:ea typeface="Arial" panose="020B0604020202020204" pitchFamily="34" charset="0"/>
                  <a:cs typeface="Arial"/>
                </a:rPr>
                <a:t>(actuals)</a:t>
              </a:r>
            </a:p>
          </p:txBody>
        </p:sp>
        <p:sp>
          <p:nvSpPr>
            <p:cNvPr id="65" name="TextBox 78">
              <a:extLst>
                <a:ext uri="{FF2B5EF4-FFF2-40B4-BE49-F238E27FC236}">
                  <a16:creationId xmlns:a16="http://schemas.microsoft.com/office/drawing/2014/main" id="{F5438F98-687C-E994-2E15-166649906DF3}"/>
                </a:ext>
              </a:extLst>
            </p:cNvPr>
            <p:cNvSpPr txBox="1">
              <a:spLocks/>
            </p:cNvSpPr>
            <p:nvPr/>
          </p:nvSpPr>
          <p:spPr>
            <a:xfrm>
              <a:off x="4730889" y="4874838"/>
              <a:ext cx="1179656" cy="430887"/>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400" b="0" i="1" u="none" strike="noStrike" kern="0" cap="none" spc="0" normalizeH="0" baseline="0" noProof="0" dirty="0">
                  <a:ln>
                    <a:noFill/>
                  </a:ln>
                  <a:solidFill>
                    <a:srgbClr val="000000">
                      <a:lumMod val="50000"/>
                      <a:lumOff val="50000"/>
                    </a:srgbClr>
                  </a:solidFill>
                  <a:effectLst/>
                  <a:uLnTx/>
                  <a:uFillTx/>
                  <a:latin typeface="72 Brand" panose="020B0504030603020204" pitchFamily="34" charset="0"/>
                  <a:ea typeface="Arial" panose="020B0604020202020204" pitchFamily="34" charset="0"/>
                  <a:cs typeface="Arial" panose="020B0604020202020204" pitchFamily="34" charset="0"/>
                </a:rPr>
                <a:t>Predictive forecasts</a:t>
              </a:r>
            </a:p>
          </p:txBody>
        </p:sp>
        <p:sp>
          <p:nvSpPr>
            <p:cNvPr id="66" name="TextBox 81">
              <a:extLst>
                <a:ext uri="{FF2B5EF4-FFF2-40B4-BE49-F238E27FC236}">
                  <a16:creationId xmlns:a16="http://schemas.microsoft.com/office/drawing/2014/main" id="{7DE8EB9B-88E5-096B-FE15-7E0172FF5AB6}"/>
                </a:ext>
              </a:extLst>
            </p:cNvPr>
            <p:cNvSpPr txBox="1">
              <a:spLocks/>
            </p:cNvSpPr>
            <p:nvPr/>
          </p:nvSpPr>
          <p:spPr>
            <a:xfrm>
              <a:off x="396785" y="4874838"/>
              <a:ext cx="865861" cy="430887"/>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400" i="1" u="none" strike="noStrike" kern="0" cap="none" spc="0" normalizeH="0" baseline="0" noProof="0" dirty="0">
                  <a:ln>
                    <a:noFill/>
                  </a:ln>
                  <a:solidFill>
                    <a:srgbClr val="000000">
                      <a:lumMod val="50000"/>
                      <a:lumOff val="50000"/>
                    </a:srgbClr>
                  </a:solidFill>
                  <a:effectLst/>
                  <a:uLnTx/>
                  <a:uFillTx/>
                  <a:latin typeface="72 Brand" panose="020B0504030603020204" pitchFamily="34" charset="0"/>
                  <a:ea typeface="Arial" panose="020B0604020202020204" pitchFamily="34" charset="0"/>
                  <a:cs typeface="Arial" panose="020B0604020202020204" pitchFamily="34" charset="0"/>
                </a:rPr>
                <a:t>Planned</a:t>
              </a:r>
              <a:r>
                <a:rPr kumimoji="0" lang="en-US" sz="1400" b="0" i="1" u="none" strike="noStrike" kern="0" cap="none" spc="0" normalizeH="0" baseline="0" noProof="0" dirty="0">
                  <a:ln>
                    <a:noFill/>
                  </a:ln>
                  <a:solidFill>
                    <a:srgbClr val="000000">
                      <a:lumMod val="50000"/>
                      <a:lumOff val="50000"/>
                    </a:srgbClr>
                  </a:solidFill>
                  <a:effectLst/>
                  <a:uLnTx/>
                  <a:uFillTx/>
                  <a:latin typeface="72 Brand" panose="020B0504030603020204" pitchFamily="34" charset="0"/>
                  <a:ea typeface="Arial" panose="020B0604020202020204" pitchFamily="34" charset="0"/>
                  <a:cs typeface="Arial" panose="020B0604020202020204" pitchFamily="34" charset="0"/>
                </a:rPr>
                <a:t> data</a:t>
              </a:r>
            </a:p>
          </p:txBody>
        </p:sp>
        <p:sp>
          <p:nvSpPr>
            <p:cNvPr id="7" name="TextBox 6">
              <a:extLst>
                <a:ext uri="{FF2B5EF4-FFF2-40B4-BE49-F238E27FC236}">
                  <a16:creationId xmlns:a16="http://schemas.microsoft.com/office/drawing/2014/main" id="{8E8EDFDB-EA48-A876-DE3B-F9F150B71B89}"/>
                </a:ext>
              </a:extLst>
            </p:cNvPr>
            <p:cNvSpPr txBox="1"/>
            <p:nvPr/>
          </p:nvSpPr>
          <p:spPr>
            <a:xfrm>
              <a:off x="1655175" y="3139775"/>
              <a:ext cx="2483963" cy="923330"/>
            </a:xfrm>
            <a:prstGeom prst="rect">
              <a:avLst/>
            </a:prstGeom>
            <a:noFill/>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70F2"/>
                  </a:solidFill>
                  <a:effectLst/>
                  <a:uLnTx/>
                  <a:uFillTx/>
                  <a:latin typeface="72 Brand Medium"/>
                  <a:ea typeface="+mn-ea"/>
                  <a:cs typeface="Segoe UI" pitchFamily="34" charset="0"/>
                </a:rPr>
                <a:t>SAP Analytics Cloud Predictive Planning</a:t>
              </a:r>
              <a:endParaRPr kumimoji="0" lang="en-CA" sz="2000" b="1" i="0" u="none" strike="noStrike" kern="0" cap="none" spc="0" normalizeH="0" baseline="0" noProof="0" dirty="0" err="1">
                <a:ln>
                  <a:noFill/>
                </a:ln>
                <a:solidFill>
                  <a:srgbClr val="0070F2"/>
                </a:solidFill>
                <a:effectLst/>
                <a:uLnTx/>
                <a:uFillTx/>
                <a:latin typeface="72 Brand Medium"/>
                <a:ea typeface="+mn-ea"/>
                <a:cs typeface="Segoe UI" pitchFamily="34" charset="0"/>
              </a:endParaRPr>
            </a:p>
          </p:txBody>
        </p:sp>
      </p:grpSp>
    </p:spTree>
    <p:extLst>
      <p:ext uri="{BB962C8B-B14F-4D97-AF65-F5344CB8AC3E}">
        <p14:creationId xmlns:p14="http://schemas.microsoft.com/office/powerpoint/2010/main" val="3934893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3BA30-2CE8-A94A-EFE7-976690EE2F29}"/>
            </a:ext>
          </a:extLst>
        </p:cNvPr>
        <p:cNvGrpSpPr/>
        <p:nvPr/>
      </p:nvGrpSpPr>
      <p:grpSpPr>
        <a:xfrm>
          <a:off x="0" y="0"/>
          <a:ext cx="0" cy="0"/>
          <a:chOff x="0" y="0"/>
          <a:chExt cx="0" cy="0"/>
        </a:xfrm>
      </p:grpSpPr>
      <p:sp>
        <p:nvSpPr>
          <p:cNvPr id="4" name="Graphic 15">
            <a:extLst>
              <a:ext uri="{FF2B5EF4-FFF2-40B4-BE49-F238E27FC236}">
                <a16:creationId xmlns:a16="http://schemas.microsoft.com/office/drawing/2014/main" id="{E301D189-AFAE-729C-89AF-200EC852C9AC}"/>
              </a:ext>
            </a:extLst>
          </p:cNvPr>
          <p:cNvSpPr/>
          <p:nvPr/>
        </p:nvSpPr>
        <p:spPr>
          <a:xfrm>
            <a:off x="1371600" y="577412"/>
            <a:ext cx="5943600" cy="914400"/>
          </a:xfrm>
          <a:custGeom>
            <a:avLst/>
            <a:gdLst>
              <a:gd name="connsiteX0" fmla="*/ 6857451 w 6857451"/>
              <a:gd name="connsiteY0" fmla="*/ 0 h 918572"/>
              <a:gd name="connsiteX1" fmla="*/ 0 w 6857451"/>
              <a:gd name="connsiteY1" fmla="*/ 0 h 918572"/>
              <a:gd name="connsiteX2" fmla="*/ 0 w 6857451"/>
              <a:gd name="connsiteY2" fmla="*/ 918573 h 918572"/>
              <a:gd name="connsiteX3" fmla="*/ 5450053 w 6857451"/>
              <a:gd name="connsiteY3" fmla="*/ 918573 h 918572"/>
              <a:gd name="connsiteX4" fmla="*/ 6857451 w 6857451"/>
              <a:gd name="connsiteY4" fmla="*/ 0 h 91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451" h="918572">
                <a:moveTo>
                  <a:pt x="6857451" y="0"/>
                </a:moveTo>
                <a:lnTo>
                  <a:pt x="0" y="0"/>
                </a:lnTo>
                <a:lnTo>
                  <a:pt x="0" y="918573"/>
                </a:lnTo>
                <a:lnTo>
                  <a:pt x="5450053" y="918573"/>
                </a:lnTo>
                <a:lnTo>
                  <a:pt x="6857451" y="0"/>
                </a:lnTo>
                <a:close/>
              </a:path>
            </a:pathLst>
          </a:custGeom>
          <a:solidFill>
            <a:schemeClr val="bg2">
              <a:lumMod val="75000"/>
            </a:schemeClr>
          </a:solidFill>
          <a:ln w="0" cap="flat">
            <a:no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4CD3086E-0493-F556-123B-38A8D9D78A59}"/>
              </a:ext>
            </a:extLst>
          </p:cNvPr>
          <p:cNvSpPr>
            <a:spLocks noGrp="1"/>
          </p:cNvSpPr>
          <p:nvPr>
            <p:ph type="body" sz="quarter" idx="11"/>
          </p:nvPr>
        </p:nvSpPr>
        <p:spPr>
          <a:xfrm>
            <a:off x="1005839" y="2011680"/>
            <a:ext cx="6309360" cy="3657600"/>
          </a:xfrm>
        </p:spPr>
        <p:txBody>
          <a:bodyPr>
            <a:noAutofit/>
          </a:bodyPr>
          <a:lstStyle/>
          <a:p>
            <a:r>
              <a:rPr lang="en-US" dirty="0">
                <a:latin typeface="+mj-lt"/>
                <a:cs typeface="72" panose="020B0503030000000003" pitchFamily="34" charset="0"/>
              </a:rPr>
              <a:t>Accelerate time to insight</a:t>
            </a:r>
          </a:p>
          <a:p>
            <a:pPr lvl="1">
              <a:buClr>
                <a:srgbClr val="0070F2"/>
              </a:buClr>
            </a:pPr>
            <a:r>
              <a:rPr lang="en-US" dirty="0">
                <a:cs typeface="Arial" panose="020B0604020202020204" pitchFamily="34" charset="0"/>
              </a:rPr>
              <a:t>Deliver dashboards and reports quickly by leveraging pre-built business content for your industry or function</a:t>
            </a:r>
            <a:endParaRPr lang="en-US" dirty="0">
              <a:latin typeface="72 Brand" panose="020B0504030603020204" pitchFamily="34" charset="0"/>
              <a:cs typeface="72" panose="020B0503030000000003" pitchFamily="34" charset="0"/>
            </a:endParaRPr>
          </a:p>
          <a:p>
            <a:r>
              <a:rPr lang="en-US" dirty="0">
                <a:latin typeface="+mj-lt"/>
                <a:cs typeface="72" panose="020B0503030000000003" pitchFamily="34" charset="0"/>
              </a:rPr>
              <a:t>Deliver insights with full business context</a:t>
            </a:r>
          </a:p>
          <a:p>
            <a:pPr lvl="1">
              <a:buClr>
                <a:srgbClr val="0070F2"/>
              </a:buClr>
            </a:pPr>
            <a:r>
              <a:rPr lang="en-US" dirty="0">
                <a:cs typeface="Arial" panose="020B0604020202020204" pitchFamily="34" charset="0"/>
              </a:rPr>
              <a:t>Provide self-service analytics across all data sources, while keeping semantics of mission-critical business processes</a:t>
            </a:r>
          </a:p>
          <a:p>
            <a:pPr marL="0" lvl="1" indent="0">
              <a:spcBef>
                <a:spcPts val="1800"/>
              </a:spcBef>
              <a:buClrTx/>
              <a:buSzPct val="80000"/>
              <a:buFont typeface="Roboto" panose="02000000000000000000" pitchFamily="2" charset="0"/>
              <a:buChar char="​"/>
            </a:pPr>
            <a:r>
              <a:rPr lang="en-US" sz="2000" dirty="0">
                <a:latin typeface="+mj-lt"/>
                <a:cs typeface="72" panose="020B0503030000000003" pitchFamily="34" charset="0"/>
              </a:rPr>
              <a:t>Access insights wherever your data resides</a:t>
            </a:r>
          </a:p>
          <a:p>
            <a:pPr lvl="1">
              <a:buClr>
                <a:srgbClr val="0070F2"/>
              </a:buClr>
            </a:pPr>
            <a:r>
              <a:rPr lang="en-US" dirty="0">
                <a:cs typeface="72" panose="020B0503030000000003" pitchFamily="34" charset="0"/>
              </a:rPr>
              <a:t>Integrate with native connection to SAP Datasphere to access insights across your data landscape</a:t>
            </a:r>
            <a:endParaRPr lang="en-US" dirty="0">
              <a:latin typeface="72 Brand" panose="020B0504030603020204" pitchFamily="34" charset="0"/>
              <a:cs typeface="72" panose="020B0503030000000003" pitchFamily="34" charset="0"/>
            </a:endParaRPr>
          </a:p>
        </p:txBody>
      </p:sp>
      <p:sp>
        <p:nvSpPr>
          <p:cNvPr id="3" name="Title 2">
            <a:extLst>
              <a:ext uri="{FF2B5EF4-FFF2-40B4-BE49-F238E27FC236}">
                <a16:creationId xmlns:a16="http://schemas.microsoft.com/office/drawing/2014/main" id="{CF5D663B-71F3-DD42-565B-A4B631C00258}"/>
              </a:ext>
            </a:extLst>
          </p:cNvPr>
          <p:cNvSpPr>
            <a:spLocks noGrp="1"/>
          </p:cNvSpPr>
          <p:nvPr>
            <p:ph type="title"/>
          </p:nvPr>
        </p:nvSpPr>
        <p:spPr>
          <a:xfrm>
            <a:off x="1645920" y="849946"/>
            <a:ext cx="5029200" cy="369332"/>
          </a:xfrm>
        </p:spPr>
        <p:txBody>
          <a:bodyPr/>
          <a:lstStyle/>
          <a:p>
            <a:r>
              <a:rPr kumimoji="0" lang="en-US" sz="2400" i="0" u="none" strike="noStrike" kern="1200" cap="none" spc="0" normalizeH="0" baseline="0" noProof="0" dirty="0">
                <a:ln>
                  <a:noFill/>
                </a:ln>
                <a:solidFill>
                  <a:srgbClr val="FFFFFF"/>
                </a:solidFill>
                <a:effectLst/>
                <a:uLnTx/>
                <a:uFillTx/>
                <a:latin typeface="+mj-lt"/>
                <a:ea typeface="Titillium Web"/>
                <a:cs typeface="Arial" panose="020B0604020202020204" pitchFamily="34" charset="0"/>
                <a:sym typeface="Titillium Web"/>
              </a:rPr>
              <a:t>Deliver Mission-Critical Analytics</a:t>
            </a:r>
          </a:p>
        </p:txBody>
      </p:sp>
      <p:pic>
        <p:nvPicPr>
          <p:cNvPr id="8" name="Picture Placeholder 7">
            <a:extLst>
              <a:ext uri="{FF2B5EF4-FFF2-40B4-BE49-F238E27FC236}">
                <a16:creationId xmlns:a16="http://schemas.microsoft.com/office/drawing/2014/main" id="{DC581707-9460-1CC5-FDA9-110F336D2BCE}"/>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flipH="1">
            <a:off x="8127175" y="0"/>
            <a:ext cx="4068000" cy="6858000"/>
          </a:xfrm>
        </p:spPr>
      </p:pic>
      <p:grpSp>
        <p:nvGrpSpPr>
          <p:cNvPr id="7" name="Group 6">
            <a:extLst>
              <a:ext uri="{FF2B5EF4-FFF2-40B4-BE49-F238E27FC236}">
                <a16:creationId xmlns:a16="http://schemas.microsoft.com/office/drawing/2014/main" id="{0EDEB0CA-F6EC-DD53-0943-DE5259B27C77}"/>
              </a:ext>
            </a:extLst>
          </p:cNvPr>
          <p:cNvGrpSpPr>
            <a:grpSpLocks noChangeAspect="1"/>
          </p:cNvGrpSpPr>
          <p:nvPr/>
        </p:nvGrpSpPr>
        <p:grpSpPr>
          <a:xfrm>
            <a:off x="302558" y="412413"/>
            <a:ext cx="1244398" cy="1244398"/>
            <a:chOff x="7120100" y="3771698"/>
            <a:chExt cx="723178" cy="723178"/>
          </a:xfrm>
        </p:grpSpPr>
        <p:sp>
          <p:nvSpPr>
            <p:cNvPr id="9" name="Oval 8">
              <a:extLst>
                <a:ext uri="{FF2B5EF4-FFF2-40B4-BE49-F238E27FC236}">
                  <a16:creationId xmlns:a16="http://schemas.microsoft.com/office/drawing/2014/main" id="{849EE0F3-6FEB-C875-8499-39E1290B5580}"/>
                </a:ext>
              </a:extLst>
            </p:cNvPr>
            <p:cNvSpPr/>
            <p:nvPr/>
          </p:nvSpPr>
          <p:spPr bwMode="gray">
            <a:xfrm>
              <a:off x="7120100" y="3771698"/>
              <a:ext cx="723178" cy="723178"/>
            </a:xfrm>
            <a:prstGeom prst="ellipse">
              <a:avLst/>
            </a:prstGeom>
            <a:solidFill>
              <a:schemeClr val="bg1"/>
            </a:solidFill>
            <a:ln w="25400" algn="ctr">
              <a:solidFill>
                <a:schemeClr val="bg2">
                  <a:lumMod val="75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pic>
          <p:nvPicPr>
            <p:cNvPr id="10" name="Graphic 9">
              <a:extLst>
                <a:ext uri="{FF2B5EF4-FFF2-40B4-BE49-F238E27FC236}">
                  <a16:creationId xmlns:a16="http://schemas.microsoft.com/office/drawing/2014/main" id="{5FDDB47D-B9BC-3980-74C7-14CF3C4A00F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216656" y="3894102"/>
              <a:ext cx="515329" cy="515329"/>
            </a:xfrm>
            <a:prstGeom prst="rect">
              <a:avLst/>
            </a:prstGeom>
          </p:spPr>
        </p:pic>
      </p:grpSp>
    </p:spTree>
    <p:extLst>
      <p:ext uri="{BB962C8B-B14F-4D97-AF65-F5344CB8AC3E}">
        <p14:creationId xmlns:p14="http://schemas.microsoft.com/office/powerpoint/2010/main" val="1828156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6121-0871-2E4B-7C7F-9E7C332C5470}"/>
              </a:ext>
            </a:extLst>
          </p:cNvPr>
          <p:cNvSpPr>
            <a:spLocks noGrp="1"/>
          </p:cNvSpPr>
          <p:nvPr>
            <p:ph type="title"/>
          </p:nvPr>
        </p:nvSpPr>
        <p:spPr>
          <a:xfrm>
            <a:off x="506915" y="504001"/>
            <a:ext cx="11180651" cy="738664"/>
          </a:xfrm>
        </p:spPr>
        <p:txBody>
          <a:bodyPr/>
          <a:lstStyle/>
          <a:p>
            <a:r>
              <a:rPr lang="en-US" dirty="0">
                <a:solidFill>
                  <a:srgbClr val="000000"/>
                </a:solidFill>
                <a:latin typeface="+mj-lt"/>
                <a:cs typeface="72" panose="020B0503030000000003" pitchFamily="34" charset="0"/>
              </a:rPr>
              <a:t>Analytics for the intelligent enterprise</a:t>
            </a:r>
            <a:br>
              <a:rPr lang="en-US" dirty="0">
                <a:solidFill>
                  <a:srgbClr val="000000"/>
                </a:solidFill>
                <a:latin typeface="+mj-lt"/>
                <a:cs typeface="72" panose="020B0503030000000003" pitchFamily="34" charset="0"/>
              </a:rPr>
            </a:br>
            <a:endParaRPr lang="en-US" dirty="0">
              <a:solidFill>
                <a:srgbClr val="000000"/>
              </a:solidFill>
              <a:latin typeface="+mj-lt"/>
              <a:cs typeface="72" panose="020B0503030000000003" pitchFamily="34" charset="0"/>
            </a:endParaRPr>
          </a:p>
        </p:txBody>
      </p:sp>
      <p:sp>
        <p:nvSpPr>
          <p:cNvPr id="10" name="TextBox 9">
            <a:extLst>
              <a:ext uri="{FF2B5EF4-FFF2-40B4-BE49-F238E27FC236}">
                <a16:creationId xmlns:a16="http://schemas.microsoft.com/office/drawing/2014/main" id="{0344302F-01FA-EC26-A41F-5071F7E51E70}"/>
              </a:ext>
            </a:extLst>
          </p:cNvPr>
          <p:cNvSpPr txBox="1"/>
          <p:nvPr/>
        </p:nvSpPr>
        <p:spPr>
          <a:xfrm>
            <a:off x="8154299" y="1433678"/>
            <a:ext cx="3533267" cy="1292662"/>
          </a:xfrm>
          <a:prstGeom prst="rect">
            <a:avLst/>
          </a:prstGeom>
          <a:noFill/>
        </p:spPr>
        <p:txBody>
          <a:bodyPr wrap="square" lIns="0" tIns="0" rIns="0" bIns="0" rtlCol="0">
            <a:spAutoFit/>
          </a:bodyPr>
          <a:lstStyle>
            <a:defPPr>
              <a:defRPr lang="de-DE"/>
            </a:defPPr>
            <a:lvl1pPr fontAlgn="base">
              <a:spcBef>
                <a:spcPct val="50000"/>
              </a:spcBef>
              <a:spcAft>
                <a:spcPct val="0"/>
              </a:spcAft>
              <a:buClr>
                <a:srgbClr val="F0AB00"/>
              </a:buClr>
              <a:buSzPct val="80000"/>
              <a:defRPr sz="1400" b="1" kern="0">
                <a:ea typeface="Arial" panose="020B0604020202020204" pitchFamily="34" charset="0"/>
                <a:cs typeface="Arial" panose="020B0604020202020204" pitchFamily="34" charset="0"/>
              </a:defRPr>
            </a:lvl1pPr>
          </a:lstStyle>
          <a:p>
            <a:pPr marL="0" marR="0" lvl="0" indent="0" algn="l" defTabSz="1087470" rtl="0" eaLnBrk="1" fontAlgn="base" latinLnBrk="0" hangingPunct="1">
              <a:lnSpc>
                <a:spcPct val="100000"/>
              </a:lnSpc>
              <a:spcBef>
                <a:spcPts val="0"/>
              </a:spcBef>
              <a:spcAft>
                <a:spcPct val="0"/>
              </a:spcAft>
              <a:buClr>
                <a:srgbClr val="F0AB00"/>
              </a:buClr>
              <a:buSzPct val="80000"/>
              <a:buFontTx/>
              <a:buNone/>
              <a:tabLst/>
              <a:defRPr/>
            </a:pPr>
            <a:r>
              <a:rPr kumimoji="0" lang="en-US" sz="1400" b="0" i="0" u="none" strike="noStrike" kern="0" cap="none" spc="0" normalizeH="0" baseline="0" noProof="0" dirty="0">
                <a:ln>
                  <a:noFill/>
                </a:ln>
                <a:solidFill>
                  <a:srgbClr val="000000"/>
                </a:solidFill>
                <a:effectLst/>
                <a:uLnTx/>
                <a:uFillTx/>
                <a:latin typeface="+mj-lt"/>
                <a:cs typeface="Arial" panose="020B0604020202020204" pitchFamily="34" charset="0"/>
              </a:rPr>
              <a:t>Human Capital Management</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SuccessFactors Employee Central</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SuccessFactors Workforce planning</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Sales Performance Management</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a:t>
            </a:r>
          </a:p>
          <a:p>
            <a:pPr marL="0" marR="0" lvl="0" indent="0" algn="l" defTabSz="1087470" rtl="0" eaLnBrk="1" fontAlgn="base" latinLnBrk="0" hangingPunct="1">
              <a:lnSpc>
                <a:spcPct val="100000"/>
              </a:lnSpc>
              <a:spcBef>
                <a:spcPts val="0"/>
              </a:spcBef>
              <a:spcAft>
                <a:spcPct val="0"/>
              </a:spcAft>
              <a:buClr>
                <a:srgbClr val="0070F2"/>
              </a:buClr>
              <a:buSzPct val="80000"/>
              <a:buFontTx/>
              <a:buNone/>
              <a:tabLst/>
              <a:defRPr/>
            </a:pPr>
            <a:endPar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17B8C76-C9FA-3A95-F76B-DF2AC2363FAF}"/>
              </a:ext>
            </a:extLst>
          </p:cNvPr>
          <p:cNvSpPr txBox="1"/>
          <p:nvPr/>
        </p:nvSpPr>
        <p:spPr>
          <a:xfrm>
            <a:off x="8154299" y="5371803"/>
            <a:ext cx="3533267" cy="1077218"/>
          </a:xfrm>
          <a:prstGeom prst="rect">
            <a:avLst/>
          </a:prstGeom>
          <a:noFill/>
        </p:spPr>
        <p:txBody>
          <a:bodyPr wrap="square" lIns="0" tIns="0" rIns="0" bIns="0" rtlCol="0">
            <a:spAutoFit/>
          </a:bodyPr>
          <a:lstStyle>
            <a:defPPr>
              <a:defRPr lang="de-DE"/>
            </a:defPPr>
            <a:lvl1pPr fontAlgn="base">
              <a:spcBef>
                <a:spcPct val="50000"/>
              </a:spcBef>
              <a:spcAft>
                <a:spcPct val="0"/>
              </a:spcAft>
              <a:buClr>
                <a:srgbClr val="F0AB00"/>
              </a:buClr>
              <a:buSzPct val="80000"/>
              <a:defRPr sz="1400" b="1" kern="0">
                <a:ea typeface="Arial" panose="020B0604020202020204" pitchFamily="34" charset="0"/>
                <a:cs typeface="Arial" panose="020B0604020202020204" pitchFamily="34" charset="0"/>
              </a:defRPr>
            </a:lvl1pPr>
          </a:lstStyle>
          <a:p>
            <a:pPr defTabSz="1087470">
              <a:spcBef>
                <a:spcPts val="0"/>
              </a:spcBef>
              <a:defRPr/>
            </a:pPr>
            <a:r>
              <a:rPr lang="en-US" b="0" dirty="0">
                <a:solidFill>
                  <a:srgbClr val="000000"/>
                </a:solidFill>
                <a:latin typeface="+mj-lt"/>
              </a:rPr>
              <a:t>Spend Management &amp; Business Network:</a:t>
            </a:r>
          </a:p>
          <a:p>
            <a:pPr defTabSz="1087470">
              <a:spcBef>
                <a:spcPts val="0"/>
              </a:spcBef>
              <a:defRPr/>
            </a:pPr>
            <a:r>
              <a:rPr lang="en-US" b="0" dirty="0">
                <a:solidFill>
                  <a:srgbClr val="000000"/>
                </a:solidFill>
                <a:latin typeface="+mj-lt"/>
              </a:rPr>
              <a:t>Ariba</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Concur</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Fieldglass</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D9DF7B85-7541-2DFE-8A10-A9D0826F75FC}"/>
              </a:ext>
            </a:extLst>
          </p:cNvPr>
          <p:cNvSpPr txBox="1"/>
          <p:nvPr/>
        </p:nvSpPr>
        <p:spPr>
          <a:xfrm>
            <a:off x="8154299" y="4059093"/>
            <a:ext cx="3533267" cy="1077218"/>
          </a:xfrm>
          <a:prstGeom prst="rect">
            <a:avLst/>
          </a:prstGeom>
          <a:noFill/>
        </p:spPr>
        <p:txBody>
          <a:bodyPr wrap="square" lIns="0" tIns="0" rIns="0" bIns="0" rtlCol="0">
            <a:spAutoFit/>
          </a:bodyPr>
          <a:lstStyle>
            <a:defPPr>
              <a:defRPr lang="de-DE"/>
            </a:defPPr>
            <a:lvl1pPr fontAlgn="base">
              <a:spcBef>
                <a:spcPct val="50000"/>
              </a:spcBef>
              <a:spcAft>
                <a:spcPct val="0"/>
              </a:spcAft>
              <a:buClr>
                <a:srgbClr val="F0AB00"/>
              </a:buClr>
              <a:buSzPct val="80000"/>
              <a:defRPr sz="1400" b="1" kern="0">
                <a:ea typeface="Arial" panose="020B0604020202020204" pitchFamily="34" charset="0"/>
                <a:cs typeface="Arial" panose="020B0604020202020204" pitchFamily="34" charset="0"/>
              </a:defRPr>
            </a:lvl1pPr>
          </a:lstStyle>
          <a:p>
            <a:pPr marR="0" lvl="0" indent="0" defTabSz="1087470">
              <a:lnSpc>
                <a:spcPct val="100000"/>
              </a:lnSpc>
              <a:spcBef>
                <a:spcPts val="0"/>
              </a:spcBef>
              <a:buFontTx/>
              <a:buNone/>
              <a:tabLst/>
              <a:defRPr/>
            </a:pPr>
            <a:r>
              <a:rPr lang="en-US" b="0" dirty="0">
                <a:solidFill>
                  <a:srgbClr val="000000"/>
                </a:solidFill>
                <a:latin typeface="+mj-lt"/>
              </a:rPr>
              <a:t>Cloud ERP</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S/4HANA Cloud</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Integrated Business Planning</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Digital Manufacturing Cloud</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6F2C5337-4D97-17B4-D519-33175D183007}"/>
              </a:ext>
            </a:extLst>
          </p:cNvPr>
          <p:cNvSpPr txBox="1"/>
          <p:nvPr/>
        </p:nvSpPr>
        <p:spPr>
          <a:xfrm>
            <a:off x="8154299" y="2746386"/>
            <a:ext cx="3533267" cy="1077218"/>
          </a:xfrm>
          <a:prstGeom prst="rect">
            <a:avLst/>
          </a:prstGeom>
          <a:noFill/>
        </p:spPr>
        <p:txBody>
          <a:bodyPr wrap="square" lIns="0" tIns="0" rIns="0" bIns="0" rtlCol="0">
            <a:spAutoFit/>
          </a:bodyPr>
          <a:lstStyle>
            <a:defPPr>
              <a:defRPr lang="de-DE"/>
            </a:defPPr>
            <a:lvl1pPr fontAlgn="base">
              <a:spcBef>
                <a:spcPct val="50000"/>
              </a:spcBef>
              <a:spcAft>
                <a:spcPct val="0"/>
              </a:spcAft>
              <a:buClr>
                <a:srgbClr val="F0AB00"/>
              </a:buClr>
              <a:buSzPct val="80000"/>
              <a:defRPr sz="1400" b="1" kern="0">
                <a:ea typeface="Arial" panose="020B0604020202020204" pitchFamily="34" charset="0"/>
                <a:cs typeface="Arial" panose="020B0604020202020204" pitchFamily="34" charset="0"/>
              </a:defRPr>
            </a:lvl1pPr>
          </a:lstStyle>
          <a:p>
            <a:pPr defTabSz="1087470">
              <a:spcBef>
                <a:spcPts val="0"/>
              </a:spcBef>
              <a:defRPr/>
            </a:pPr>
            <a:r>
              <a:rPr lang="en-US" b="0" dirty="0">
                <a:solidFill>
                  <a:srgbClr val="000000"/>
                </a:solidFill>
                <a:latin typeface="+mj-lt"/>
              </a:rPr>
              <a:t>Customer Relationship Management</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Sales Cloud</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Service Cloud</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Marketing Cloud</a:t>
            </a:r>
          </a:p>
          <a:p>
            <a:pPr marL="177800" marR="0" lvl="0" indent="-177800" algn="l" defTabSz="1087470" rtl="0" eaLnBrk="1" fontAlgn="base" latinLnBrk="0" hangingPunct="1">
              <a:lnSpc>
                <a:spcPct val="100000"/>
              </a:lnSpc>
              <a:spcBef>
                <a:spcPts val="0"/>
              </a:spcBef>
              <a:spcAft>
                <a:spcPct val="0"/>
              </a:spcAft>
              <a:buClr>
                <a:srgbClr val="0070F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cs typeface="Arial" panose="020B0604020202020204" pitchFamily="34" charset="0"/>
              </a:rPr>
              <a:t>…</a:t>
            </a:r>
          </a:p>
        </p:txBody>
      </p:sp>
      <p:sp>
        <p:nvSpPr>
          <p:cNvPr id="42" name="Arc 41">
            <a:extLst>
              <a:ext uri="{FF2B5EF4-FFF2-40B4-BE49-F238E27FC236}">
                <a16:creationId xmlns:a16="http://schemas.microsoft.com/office/drawing/2014/main" id="{327CDC63-FE23-65FB-195F-5505D94F2E44}"/>
              </a:ext>
            </a:extLst>
          </p:cNvPr>
          <p:cNvSpPr/>
          <p:nvPr/>
        </p:nvSpPr>
        <p:spPr>
          <a:xfrm>
            <a:off x="1320400" y="1691909"/>
            <a:ext cx="4122956" cy="4122954"/>
          </a:xfrm>
          <a:prstGeom prst="arc">
            <a:avLst>
              <a:gd name="adj1" fmla="val 17791341"/>
              <a:gd name="adj2" fmla="val 3603657"/>
            </a:avLst>
          </a:prstGeom>
          <a:noFill/>
          <a:ln w="44450" cap="rnd" cmpd="sng" algn="ctr">
            <a:gradFill>
              <a:gsLst>
                <a:gs pos="0">
                  <a:schemeClr val="bg1"/>
                </a:gs>
                <a:gs pos="35000">
                  <a:srgbClr val="0070F2"/>
                </a:gs>
                <a:gs pos="68000">
                  <a:srgbClr val="0070F2"/>
                </a:gs>
                <a:gs pos="100000">
                  <a:schemeClr val="bg1"/>
                </a:gs>
              </a:gsLst>
              <a:lin ang="5400000" scaled="0"/>
            </a:gradFill>
            <a:prstDash val="sysDot"/>
            <a:miter lim="800000"/>
            <a:headEnd type="none" w="med" len="med"/>
            <a:tailEnd type="none" w="med" len="med"/>
          </a:ln>
          <a:effectLst/>
        </p:spPr>
        <p:txBody>
          <a:bodyPr rtlCol="0" anchor="ctr"/>
          <a:lstStyle/>
          <a:p>
            <a:pPr marL="0" marR="0" lvl="0" indent="0" algn="ctr" defTabSz="1087470" rtl="0"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srgbClr val="FFFFFF"/>
              </a:solidFill>
              <a:effectLst/>
              <a:uLnTx/>
              <a:uFillTx/>
              <a:latin typeface="72 Brand" panose="020B0504030603020204" pitchFamily="34" charset="0"/>
              <a:ea typeface="+mn-ea"/>
              <a:cs typeface="+mn-cs"/>
            </a:endParaRPr>
          </a:p>
        </p:txBody>
      </p:sp>
      <p:sp>
        <p:nvSpPr>
          <p:cNvPr id="50" name="Rectangle: Rounded Corners 49">
            <a:extLst>
              <a:ext uri="{FF2B5EF4-FFF2-40B4-BE49-F238E27FC236}">
                <a16:creationId xmlns:a16="http://schemas.microsoft.com/office/drawing/2014/main" id="{B2AE12D2-1E37-CB0C-B81C-0C81FAB70C62}"/>
              </a:ext>
            </a:extLst>
          </p:cNvPr>
          <p:cNvSpPr/>
          <p:nvPr/>
        </p:nvSpPr>
        <p:spPr>
          <a:xfrm>
            <a:off x="4294727" y="3368357"/>
            <a:ext cx="2062083" cy="808417"/>
          </a:xfrm>
          <a:prstGeom prst="roundRect">
            <a:avLst>
              <a:gd name="adj" fmla="val 14325"/>
            </a:avLst>
          </a:prstGeom>
          <a:solidFill>
            <a:schemeClr val="bg1"/>
          </a:solidFill>
          <a:ln>
            <a:noFill/>
          </a:ln>
        </p:spPr>
        <p:txBody>
          <a:bodyPr wrap="square" lIns="0" tIns="91440" rIns="0" bIns="91440" anchor="ctr">
            <a:noAutofit/>
          </a:bodyPr>
          <a:lstStyle/>
          <a:p>
            <a:pPr marL="0" marR="0" lvl="0" indent="0" algn="ctr" defTabSz="10871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SAP Analytics Cloud </a:t>
            </a:r>
            <a:r>
              <a:rPr lang="en-US" sz="1400" dirty="0">
                <a:solidFill>
                  <a:srgbClr val="000000"/>
                </a:solidFill>
                <a:latin typeface="+mj-lt"/>
              </a:rPr>
              <a:t>embedded </a:t>
            </a: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in most SAP cloud solutions</a:t>
            </a:r>
          </a:p>
        </p:txBody>
      </p:sp>
      <p:sp>
        <p:nvSpPr>
          <p:cNvPr id="44" name="Rectangle 43">
            <a:extLst>
              <a:ext uri="{FF2B5EF4-FFF2-40B4-BE49-F238E27FC236}">
                <a16:creationId xmlns:a16="http://schemas.microsoft.com/office/drawing/2014/main" id="{F5E8139F-293A-F66F-2479-9FC91EC8120E}"/>
              </a:ext>
            </a:extLst>
          </p:cNvPr>
          <p:cNvSpPr/>
          <p:nvPr/>
        </p:nvSpPr>
        <p:spPr>
          <a:xfrm>
            <a:off x="894112" y="1560367"/>
            <a:ext cx="3465772" cy="646331"/>
          </a:xfrm>
          <a:prstGeom prst="rect">
            <a:avLst/>
          </a:prstGeom>
          <a:noFill/>
        </p:spPr>
        <p:txBody>
          <a:bodyPr wrap="square" lIns="0" tIns="0" rIns="0" bIns="0" anchor="t">
            <a:spAutoFit/>
          </a:bodyPr>
          <a:lstStyle/>
          <a:p>
            <a:pPr marL="0" marR="0" lvl="0" indent="0" algn="ctr" defTabSz="108747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mj-lt"/>
                <a:ea typeface="+mn-ea"/>
                <a:cs typeface="+mn-cs"/>
              </a:rPr>
              <a:t>Enterprise</a:t>
            </a:r>
            <a:r>
              <a:rPr kumimoji="0" lang="en-US" sz="1400" b="0" i="0" u="none" strike="noStrike" kern="1200" cap="none" spc="0" normalizeH="0" baseline="0" noProof="0" dirty="0">
                <a:ln>
                  <a:noFill/>
                </a:ln>
                <a:solidFill>
                  <a:srgbClr val="E76500"/>
                </a:solidFill>
                <a:effectLst/>
                <a:uLnTx/>
                <a:uFillTx/>
                <a:latin typeface="72 Brand" panose="020B0504030603020204"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analytics provides rich cross-LOB analytics insights. Get started quickly with pre-built accelerators.</a:t>
            </a:r>
          </a:p>
        </p:txBody>
      </p:sp>
      <p:sp>
        <p:nvSpPr>
          <p:cNvPr id="45" name="Rectangle 44">
            <a:extLst>
              <a:ext uri="{FF2B5EF4-FFF2-40B4-BE49-F238E27FC236}">
                <a16:creationId xmlns:a16="http://schemas.microsoft.com/office/drawing/2014/main" id="{246F1B55-2F58-ED5E-E4DF-A72EAB95F860}"/>
              </a:ext>
            </a:extLst>
          </p:cNvPr>
          <p:cNvSpPr/>
          <p:nvPr/>
        </p:nvSpPr>
        <p:spPr>
          <a:xfrm>
            <a:off x="839652" y="5300075"/>
            <a:ext cx="3574694" cy="646331"/>
          </a:xfrm>
          <a:prstGeom prst="rect">
            <a:avLst/>
          </a:prstGeom>
        </p:spPr>
        <p:txBody>
          <a:bodyPr wrap="square" lIns="0" tIns="0" rIns="0" bIns="0" anchor="t">
            <a:spAutoFit/>
          </a:bodyPr>
          <a:lstStyle/>
          <a:p>
            <a:pPr marL="0" marR="0" lvl="0" indent="0" algn="ctr" defTabSz="108747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mj-lt"/>
              </a:rPr>
              <a:t>SDK and APIs </a:t>
            </a: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can be used programmatically to embed, build, extend, and manage the lifecycle of analytics.</a:t>
            </a:r>
          </a:p>
        </p:txBody>
      </p:sp>
      <p:cxnSp>
        <p:nvCxnSpPr>
          <p:cNvPr id="43" name="Straight Connector 42">
            <a:extLst>
              <a:ext uri="{FF2B5EF4-FFF2-40B4-BE49-F238E27FC236}">
                <a16:creationId xmlns:a16="http://schemas.microsoft.com/office/drawing/2014/main" id="{11A972A1-79F1-0288-A0DD-18F21E18EF1C}"/>
              </a:ext>
            </a:extLst>
          </p:cNvPr>
          <p:cNvCxnSpPr/>
          <p:nvPr/>
        </p:nvCxnSpPr>
        <p:spPr>
          <a:xfrm>
            <a:off x="6588654" y="1433677"/>
            <a:ext cx="0" cy="4937760"/>
          </a:xfrm>
          <a:prstGeom prst="line">
            <a:avLst/>
          </a:prstGeom>
          <a:ln w="19050" cap="rnd">
            <a:solidFill>
              <a:schemeClr val="bg1">
                <a:lumMod val="8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3DC4589-5C2B-3293-7C2E-B6E6351E47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77552" y="1626063"/>
            <a:ext cx="693217" cy="692448"/>
          </a:xfrm>
          <a:prstGeom prst="rect">
            <a:avLst/>
          </a:prstGeom>
        </p:spPr>
      </p:pic>
      <p:pic>
        <p:nvPicPr>
          <p:cNvPr id="11" name="Picture 10">
            <a:extLst>
              <a:ext uri="{FF2B5EF4-FFF2-40B4-BE49-F238E27FC236}">
                <a16:creationId xmlns:a16="http://schemas.microsoft.com/office/drawing/2014/main" id="{8B573ADF-3B19-C4AD-2C07-522408769AD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19929" y="2937523"/>
            <a:ext cx="608463" cy="694944"/>
          </a:xfrm>
          <a:prstGeom prst="rect">
            <a:avLst/>
          </a:prstGeom>
        </p:spPr>
      </p:pic>
      <p:pic>
        <p:nvPicPr>
          <p:cNvPr id="13" name="Picture 12">
            <a:extLst>
              <a:ext uri="{FF2B5EF4-FFF2-40B4-BE49-F238E27FC236}">
                <a16:creationId xmlns:a16="http://schemas.microsoft.com/office/drawing/2014/main" id="{85529469-669A-BE3A-55F2-4958F2918F5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59095" y="4277662"/>
            <a:ext cx="730131" cy="640080"/>
          </a:xfrm>
          <a:prstGeom prst="rect">
            <a:avLst/>
          </a:prstGeom>
        </p:spPr>
      </p:pic>
      <p:pic>
        <p:nvPicPr>
          <p:cNvPr id="15" name="Picture 14">
            <a:extLst>
              <a:ext uri="{FF2B5EF4-FFF2-40B4-BE49-F238E27FC236}">
                <a16:creationId xmlns:a16="http://schemas.microsoft.com/office/drawing/2014/main" id="{02F96875-20DF-29B5-15ED-180E1FBD08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76688" y="5562940"/>
            <a:ext cx="694944" cy="694944"/>
          </a:xfrm>
          <a:prstGeom prst="rect">
            <a:avLst/>
          </a:prstGeom>
        </p:spPr>
      </p:pic>
      <p:sp>
        <p:nvSpPr>
          <p:cNvPr id="3" name="Oval 2">
            <a:extLst>
              <a:ext uri="{FF2B5EF4-FFF2-40B4-BE49-F238E27FC236}">
                <a16:creationId xmlns:a16="http://schemas.microsoft.com/office/drawing/2014/main" id="{C84583EF-EE33-63DC-80C9-D4EEF2A1EB73}"/>
              </a:ext>
            </a:extLst>
          </p:cNvPr>
          <p:cNvSpPr/>
          <p:nvPr/>
        </p:nvSpPr>
        <p:spPr bwMode="gray">
          <a:xfrm>
            <a:off x="1209678" y="2337948"/>
            <a:ext cx="2834640" cy="2834640"/>
          </a:xfrm>
          <a:prstGeom prst="ellipse">
            <a:avLst/>
          </a:prstGeom>
          <a:solidFill>
            <a:schemeClr val="tx2"/>
          </a:solidFill>
          <a:ln w="12700"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dirty="0">
              <a:ln>
                <a:noFill/>
              </a:ln>
              <a:solidFill>
                <a:prstClr val="black"/>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4" name="TextBox 61">
            <a:extLst>
              <a:ext uri="{FF2B5EF4-FFF2-40B4-BE49-F238E27FC236}">
                <a16:creationId xmlns:a16="http://schemas.microsoft.com/office/drawing/2014/main" id="{B83349E3-57F5-49B4-97AE-5F4A298B4B22}"/>
              </a:ext>
            </a:extLst>
          </p:cNvPr>
          <p:cNvSpPr txBox="1"/>
          <p:nvPr/>
        </p:nvSpPr>
        <p:spPr>
          <a:xfrm>
            <a:off x="1394810" y="4106770"/>
            <a:ext cx="2408887" cy="492443"/>
          </a:xfrm>
          <a:prstGeom prst="rect">
            <a:avLst/>
          </a:prstGeom>
          <a:noFill/>
        </p:spPr>
        <p:txBody>
          <a:bodyPr wrap="square" lIns="0" tIns="0" rIns="0" bIns="0" rtlCol="0">
            <a:spAutoFit/>
          </a:bodyPr>
          <a:lstStyle/>
          <a:p>
            <a:pPr marL="0" marR="0" lvl="0" indent="0" algn="ctr" defTabSz="108747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72 Brand" panose="020B0504030603020204" pitchFamily="34" charset="0"/>
                <a:ea typeface="+mn-ea"/>
                <a:cs typeface="+mn-cs"/>
              </a:rPr>
              <a:t>SAP Analytics</a:t>
            </a:r>
          </a:p>
          <a:p>
            <a:pPr marL="0" marR="0" lvl="0" indent="0" algn="ctr" defTabSz="108747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72 Brand" panose="020B0504030603020204" pitchFamily="34" charset="0"/>
                <a:ea typeface="+mn-ea"/>
                <a:cs typeface="+mn-cs"/>
              </a:rPr>
              <a:t>Cloud</a:t>
            </a:r>
          </a:p>
        </p:txBody>
      </p:sp>
      <p:pic>
        <p:nvPicPr>
          <p:cNvPr id="5" name="Picture 4">
            <a:extLst>
              <a:ext uri="{FF2B5EF4-FFF2-40B4-BE49-F238E27FC236}">
                <a16:creationId xmlns:a16="http://schemas.microsoft.com/office/drawing/2014/main" id="{6B6916E7-21E4-68D2-B2F2-CF24D49048A2}"/>
              </a:ext>
            </a:extLst>
          </p:cNvPr>
          <p:cNvPicPr>
            <a:picLocks noChangeAspect="1"/>
          </p:cNvPicPr>
          <p:nvPr/>
        </p:nvPicPr>
        <p:blipFill>
          <a:blip r:embed="rId7" cstate="hqprint">
            <a:biLevel thresh="25000"/>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a:ext>
            </a:extLst>
          </a:blip>
          <a:stretch>
            <a:fillRect/>
          </a:stretch>
        </p:blipFill>
        <p:spPr>
          <a:xfrm>
            <a:off x="1793052" y="2833266"/>
            <a:ext cx="1612402" cy="1107430"/>
          </a:xfrm>
          <a:prstGeom prst="rect">
            <a:avLst/>
          </a:prstGeom>
        </p:spPr>
      </p:pic>
    </p:spTree>
    <p:extLst>
      <p:ext uri="{BB962C8B-B14F-4D97-AF65-F5344CB8AC3E}">
        <p14:creationId xmlns:p14="http://schemas.microsoft.com/office/powerpoint/2010/main" val="3286650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3835E4-E837-8970-EDC5-B6A06D90FD41}"/>
              </a:ext>
            </a:extLst>
          </p:cNvPr>
          <p:cNvSpPr>
            <a:spLocks noGrp="1"/>
          </p:cNvSpPr>
          <p:nvPr>
            <p:ph type="body" sz="quarter" idx="10"/>
          </p:nvPr>
        </p:nvSpPr>
        <p:spPr>
          <a:xfrm>
            <a:off x="504000" y="1432424"/>
            <a:ext cx="5669280" cy="4921576"/>
          </a:xfrm>
        </p:spPr>
        <p:txBody>
          <a:bodyPr vert="horz" lIns="0" tIns="0" rIns="0" bIns="0" rtlCol="0" anchor="t">
            <a:noAutofit/>
          </a:bodyPr>
          <a:lstStyle/>
          <a:p>
            <a:pPr>
              <a:spcBef>
                <a:spcPts val="600"/>
              </a:spcBef>
              <a:spcAft>
                <a:spcPts val="300"/>
              </a:spcAft>
            </a:pPr>
            <a:r>
              <a:rPr lang="en-US" dirty="0">
                <a:latin typeface="+mj-lt"/>
                <a:cs typeface="72" panose="020B0503030000000003" pitchFamily="34" charset="0"/>
              </a:rPr>
              <a:t>Open data access</a:t>
            </a:r>
          </a:p>
          <a:p>
            <a:pPr lvl="1" defTabSz="931583" fontAlgn="base">
              <a:lnSpc>
                <a:spcPct val="110000"/>
              </a:lnSpc>
              <a:spcBef>
                <a:spcPts val="0"/>
              </a:spcBef>
              <a:buClr>
                <a:srgbClr val="0070F2"/>
              </a:buClr>
              <a:defRPr/>
            </a:pPr>
            <a:r>
              <a:rPr lang="en-US" dirty="0">
                <a:solidFill>
                  <a:srgbClr val="000000"/>
                </a:solidFill>
                <a:latin typeface="+mn-lt"/>
                <a:cs typeface="72" panose="020B0503030000000003" pitchFamily="34" charset="0"/>
              </a:rPr>
              <a:t>Open, live access to all data – SAP and non-SAP, virtual or physical storage – wherever it resides</a:t>
            </a:r>
          </a:p>
          <a:p>
            <a:pPr>
              <a:spcBef>
                <a:spcPts val="600"/>
              </a:spcBef>
              <a:spcAft>
                <a:spcPts val="300"/>
              </a:spcAft>
            </a:pPr>
            <a:r>
              <a:rPr lang="en-US" dirty="0">
                <a:latin typeface="+mj-lt"/>
                <a:cs typeface="72" panose="020B0503030000000003" pitchFamily="34" charset="0"/>
              </a:rPr>
              <a:t>Shared business semantics</a:t>
            </a:r>
          </a:p>
          <a:p>
            <a:pPr lvl="1" defTabSz="931583" fontAlgn="base">
              <a:lnSpc>
                <a:spcPct val="110000"/>
              </a:lnSpc>
              <a:spcBef>
                <a:spcPts val="0"/>
              </a:spcBef>
              <a:buClr>
                <a:srgbClr val="0070F2"/>
              </a:buClr>
              <a:defRPr/>
            </a:pPr>
            <a:r>
              <a:rPr lang="en-US" dirty="0">
                <a:solidFill>
                  <a:srgbClr val="000000"/>
                </a:solidFill>
                <a:latin typeface="+mn-lt"/>
                <a:cs typeface="72" panose="020B0503030000000003" pitchFamily="34" charset="0"/>
              </a:rPr>
              <a:t>Rich semantic modeling with analytic model consumption and no duplicate modeling</a:t>
            </a:r>
          </a:p>
          <a:p>
            <a:pPr>
              <a:spcBef>
                <a:spcPts val="600"/>
              </a:spcBef>
              <a:spcAft>
                <a:spcPts val="300"/>
              </a:spcAft>
            </a:pPr>
            <a:r>
              <a:rPr lang="en-US" dirty="0">
                <a:latin typeface="+mj-lt"/>
                <a:cs typeface="72" panose="020B0503030000000003" pitchFamily="34" charset="0"/>
              </a:rPr>
              <a:t>Comprehensive self service</a:t>
            </a:r>
          </a:p>
          <a:p>
            <a:pPr lvl="1" defTabSz="931583" fontAlgn="base">
              <a:lnSpc>
                <a:spcPct val="110000"/>
              </a:lnSpc>
              <a:spcBef>
                <a:spcPts val="0"/>
              </a:spcBef>
              <a:buClr>
                <a:srgbClr val="0070F2"/>
              </a:buClr>
              <a:defRPr/>
            </a:pPr>
            <a:r>
              <a:rPr lang="en-US" dirty="0">
                <a:solidFill>
                  <a:srgbClr val="000000"/>
                </a:solidFill>
                <a:latin typeface="+mn-lt"/>
                <a:cs typeface="72" panose="020B0503030000000003" pitchFamily="34" charset="0"/>
              </a:rPr>
              <a:t>Self-service D&amp;A beyond departmental siloes to enterprise grade </a:t>
            </a:r>
          </a:p>
          <a:p>
            <a:pPr>
              <a:spcBef>
                <a:spcPts val="600"/>
              </a:spcBef>
              <a:spcAft>
                <a:spcPts val="300"/>
              </a:spcAft>
            </a:pPr>
            <a:r>
              <a:rPr lang="en-US" dirty="0">
                <a:latin typeface="+mj-lt"/>
                <a:cs typeface="72" panose="020B0503030000000003" pitchFamily="34" charset="0"/>
              </a:rPr>
              <a:t>End-to-end governance</a:t>
            </a:r>
          </a:p>
          <a:p>
            <a:pPr lvl="1" defTabSz="931583" fontAlgn="base">
              <a:lnSpc>
                <a:spcPct val="110000"/>
              </a:lnSpc>
              <a:spcBef>
                <a:spcPts val="0"/>
              </a:spcBef>
              <a:buClr>
                <a:srgbClr val="0070F2"/>
              </a:buClr>
              <a:defRPr/>
            </a:pPr>
            <a:r>
              <a:rPr lang="en-US" dirty="0">
                <a:solidFill>
                  <a:srgbClr val="000000"/>
                </a:solidFill>
                <a:latin typeface="+mn-lt"/>
                <a:cs typeface="72" panose="020B0503030000000003" pitchFamily="34" charset="0"/>
              </a:rPr>
              <a:t>Centralized administration and complete D&amp;A catalog with company-wide data lineage and impact analysis</a:t>
            </a:r>
          </a:p>
          <a:p>
            <a:pPr fontAlgn="base">
              <a:spcBef>
                <a:spcPts val="600"/>
              </a:spcBef>
              <a:spcAft>
                <a:spcPts val="300"/>
              </a:spcAft>
              <a:defRPr/>
            </a:pPr>
            <a:r>
              <a:rPr lang="en-US" dirty="0">
                <a:latin typeface="+mj-lt"/>
                <a:cs typeface="72" panose="020B0503030000000003" pitchFamily="34" charset="0"/>
              </a:rPr>
              <a:t>Harmonized user experience</a:t>
            </a:r>
          </a:p>
          <a:p>
            <a:pPr lvl="1" defTabSz="931583" fontAlgn="base">
              <a:lnSpc>
                <a:spcPct val="110000"/>
              </a:lnSpc>
              <a:spcBef>
                <a:spcPts val="0"/>
              </a:spcBef>
              <a:buClr>
                <a:srgbClr val="0070F2"/>
              </a:buClr>
              <a:defRPr/>
            </a:pPr>
            <a:r>
              <a:rPr lang="en-US" dirty="0">
                <a:solidFill>
                  <a:srgbClr val="000000"/>
                </a:solidFill>
                <a:latin typeface="+mn-lt"/>
                <a:cs typeface="72" panose="020B0503030000000003" pitchFamily="34" charset="0"/>
              </a:rPr>
              <a:t>Easier, faster onboarding and expansion</a:t>
            </a:r>
          </a:p>
        </p:txBody>
      </p:sp>
      <p:sp>
        <p:nvSpPr>
          <p:cNvPr id="2" name="Title 1">
            <a:extLst>
              <a:ext uri="{FF2B5EF4-FFF2-40B4-BE49-F238E27FC236}">
                <a16:creationId xmlns:a16="http://schemas.microsoft.com/office/drawing/2014/main" id="{27FAD0C3-D61C-3B76-A703-E96D0C095720}"/>
              </a:ext>
            </a:extLst>
          </p:cNvPr>
          <p:cNvSpPr>
            <a:spLocks noGrp="1"/>
          </p:cNvSpPr>
          <p:nvPr>
            <p:ph type="title"/>
          </p:nvPr>
        </p:nvSpPr>
        <p:spPr/>
        <p:txBody>
          <a:bodyPr/>
          <a:lstStyle/>
          <a:p>
            <a:r>
              <a:rPr lang="en-US" dirty="0">
                <a:latin typeface="+mj-lt"/>
                <a:cs typeface="72" panose="020B0503030000000003" pitchFamily="34" charset="0"/>
              </a:rPr>
              <a:t>Unique strengths for data and analytics workloads</a:t>
            </a:r>
          </a:p>
        </p:txBody>
      </p:sp>
      <p:sp>
        <p:nvSpPr>
          <p:cNvPr id="23" name="Rectangle: Rounded Corners 22">
            <a:extLst>
              <a:ext uri="{FF2B5EF4-FFF2-40B4-BE49-F238E27FC236}">
                <a16:creationId xmlns:a16="http://schemas.microsoft.com/office/drawing/2014/main" id="{5F6715DB-71AC-D44B-C6E4-04E4EA641D75}"/>
              </a:ext>
            </a:extLst>
          </p:cNvPr>
          <p:cNvSpPr>
            <a:spLocks/>
          </p:cNvSpPr>
          <p:nvPr/>
        </p:nvSpPr>
        <p:spPr bwMode="gray">
          <a:xfrm>
            <a:off x="7904561" y="2964806"/>
            <a:ext cx="2295192" cy="499508"/>
          </a:xfrm>
          <a:prstGeom prst="roundRect">
            <a:avLst/>
          </a:prstGeom>
          <a:solidFill>
            <a:srgbClr val="0070F2"/>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gradFill>
                  <a:gsLst>
                    <a:gs pos="0">
                      <a:srgbClr val="FFFFFF"/>
                    </a:gs>
                    <a:gs pos="100000">
                      <a:srgbClr val="FFFFFF"/>
                    </a:gs>
                  </a:gsLst>
                  <a:lin ang="5400000" scaled="1"/>
                </a:gradFill>
                <a:effectLst/>
                <a:uLnTx/>
                <a:uFillTx/>
                <a:latin typeface="72 Brand"/>
                <a:ea typeface="Segoe UI" pitchFamily="34" charset="0"/>
                <a:cs typeface="Segoe UI" pitchFamily="34" charset="0"/>
              </a:rPr>
              <a:t>SAP Analytics Cloud</a:t>
            </a:r>
          </a:p>
        </p:txBody>
      </p:sp>
      <p:sp>
        <p:nvSpPr>
          <p:cNvPr id="25" name="Rectangle: Rounded Corners 24">
            <a:extLst>
              <a:ext uri="{FF2B5EF4-FFF2-40B4-BE49-F238E27FC236}">
                <a16:creationId xmlns:a16="http://schemas.microsoft.com/office/drawing/2014/main" id="{C6030D6F-7290-FDD3-2764-8FD6FA849304}"/>
              </a:ext>
            </a:extLst>
          </p:cNvPr>
          <p:cNvSpPr/>
          <p:nvPr/>
        </p:nvSpPr>
        <p:spPr bwMode="gray">
          <a:xfrm>
            <a:off x="7904561" y="3753189"/>
            <a:ext cx="2295192" cy="985320"/>
          </a:xfrm>
          <a:prstGeom prst="roundRect">
            <a:avLst/>
          </a:prstGeom>
          <a:solidFill>
            <a:srgbClr val="002A8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gradFill>
                  <a:gsLst>
                    <a:gs pos="0">
                      <a:srgbClr val="FFFFFF"/>
                    </a:gs>
                    <a:gs pos="100000">
                      <a:srgbClr val="FFFFFF"/>
                    </a:gs>
                  </a:gsLst>
                  <a:lin ang="5400000" scaled="1"/>
                </a:gradFill>
                <a:effectLst/>
                <a:uLnTx/>
                <a:uFillTx/>
                <a:latin typeface="72 Brand"/>
                <a:ea typeface="+mn-ea"/>
                <a:cs typeface="Segoe UI" pitchFamily="34" charset="0"/>
              </a:rPr>
              <a:t>SAP Datasphere</a:t>
            </a:r>
          </a:p>
        </p:txBody>
      </p:sp>
      <p:sp>
        <p:nvSpPr>
          <p:cNvPr id="26" name="Oval 25">
            <a:extLst>
              <a:ext uri="{FF2B5EF4-FFF2-40B4-BE49-F238E27FC236}">
                <a16:creationId xmlns:a16="http://schemas.microsoft.com/office/drawing/2014/main" id="{3F40A187-77A7-EE4C-52F6-C2E23CD68A3C}"/>
              </a:ext>
            </a:extLst>
          </p:cNvPr>
          <p:cNvSpPr/>
          <p:nvPr/>
        </p:nvSpPr>
        <p:spPr bwMode="auto">
          <a:xfrm rot="16200000">
            <a:off x="8862198" y="3414197"/>
            <a:ext cx="389110" cy="389110"/>
          </a:xfrm>
          <a:prstGeom prst="ellipse">
            <a:avLst/>
          </a:prstGeom>
          <a:solidFill>
            <a:srgbClr val="FFFF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1"/>
              </a:gradFill>
              <a:effectLst/>
              <a:uLnTx/>
              <a:uFillTx/>
              <a:latin typeface="72 Brand"/>
              <a:ea typeface="+mn-ea"/>
              <a:cs typeface="Segoe UI" pitchFamily="34" charset="0"/>
            </a:endParaRPr>
          </a:p>
        </p:txBody>
      </p:sp>
      <p:cxnSp>
        <p:nvCxnSpPr>
          <p:cNvPr id="27" name="Straight Arrow Connector 26">
            <a:extLst>
              <a:ext uri="{FF2B5EF4-FFF2-40B4-BE49-F238E27FC236}">
                <a16:creationId xmlns:a16="http://schemas.microsoft.com/office/drawing/2014/main" id="{A04CDCDB-99BC-0927-7CB7-966EA845AA2C}"/>
              </a:ext>
            </a:extLst>
          </p:cNvPr>
          <p:cNvCxnSpPr>
            <a:cxnSpLocks/>
          </p:cNvCxnSpPr>
          <p:nvPr/>
        </p:nvCxnSpPr>
        <p:spPr>
          <a:xfrm rot="16200000">
            <a:off x="8972371" y="3608752"/>
            <a:ext cx="152999" cy="0"/>
          </a:xfrm>
          <a:prstGeom prst="straightConnector1">
            <a:avLst/>
          </a:prstGeom>
          <a:noFill/>
          <a:ln w="15875" cap="flat" cmpd="sng" algn="ctr">
            <a:gradFill flip="none" rotWithShape="1">
              <a:gsLst>
                <a:gs pos="0">
                  <a:srgbClr val="0070F2"/>
                </a:gs>
                <a:gs pos="100000">
                  <a:srgbClr val="0070F2">
                    <a:lumMod val="75000"/>
                  </a:srgbClr>
                </a:gs>
              </a:gsLst>
              <a:lin ang="2700000" scaled="1"/>
              <a:tileRect/>
            </a:gradFill>
            <a:prstDash val="solid"/>
            <a:headEnd type="none" w="lg" len="med"/>
            <a:tailEnd type="arrow" w="lg" len="med"/>
          </a:ln>
          <a:effectLst/>
        </p:spPr>
      </p:cxnSp>
      <p:sp>
        <p:nvSpPr>
          <p:cNvPr id="28" name="Freeform: Shape 27">
            <a:extLst>
              <a:ext uri="{FF2B5EF4-FFF2-40B4-BE49-F238E27FC236}">
                <a16:creationId xmlns:a16="http://schemas.microsoft.com/office/drawing/2014/main" id="{4598D711-8213-21EF-3DA5-8A8C84627B9F}"/>
              </a:ext>
            </a:extLst>
          </p:cNvPr>
          <p:cNvSpPr/>
          <p:nvPr/>
        </p:nvSpPr>
        <p:spPr>
          <a:xfrm>
            <a:off x="6676953" y="1432424"/>
            <a:ext cx="4743834" cy="4741765"/>
          </a:xfrm>
          <a:custGeom>
            <a:avLst/>
            <a:gdLst>
              <a:gd name="connsiteX0" fmla="*/ 1879470 w 3758940"/>
              <a:gd name="connsiteY0" fmla="*/ 0 h 3757300"/>
              <a:gd name="connsiteX1" fmla="*/ 0 w 3758940"/>
              <a:gd name="connsiteY1" fmla="*/ 1878650 h 3757300"/>
              <a:gd name="connsiteX2" fmla="*/ 1879470 w 3758940"/>
              <a:gd name="connsiteY2" fmla="*/ 3757301 h 3757300"/>
              <a:gd name="connsiteX3" fmla="*/ 3758941 w 3758940"/>
              <a:gd name="connsiteY3" fmla="*/ 1878650 h 3757300"/>
              <a:gd name="connsiteX4" fmla="*/ 1879470 w 3758940"/>
              <a:gd name="connsiteY4" fmla="*/ 0 h 3757300"/>
              <a:gd name="connsiteX5" fmla="*/ 1879470 w 3758940"/>
              <a:gd name="connsiteY5" fmla="*/ 3390495 h 3757300"/>
              <a:gd name="connsiteX6" fmla="*/ 366966 w 3758940"/>
              <a:gd name="connsiteY6" fmla="*/ 1878650 h 3757300"/>
              <a:gd name="connsiteX7" fmla="*/ 1879470 w 3758940"/>
              <a:gd name="connsiteY7" fmla="*/ 366806 h 3757300"/>
              <a:gd name="connsiteX8" fmla="*/ 3391974 w 3758940"/>
              <a:gd name="connsiteY8" fmla="*/ 1878650 h 3757300"/>
              <a:gd name="connsiteX9" fmla="*/ 1879470 w 3758940"/>
              <a:gd name="connsiteY9" fmla="*/ 3390495 h 37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8940" h="3757300">
                <a:moveTo>
                  <a:pt x="1879470" y="0"/>
                </a:moveTo>
                <a:cubicBezTo>
                  <a:pt x="841453" y="0"/>
                  <a:pt x="0" y="841086"/>
                  <a:pt x="0" y="1878650"/>
                </a:cubicBezTo>
                <a:cubicBezTo>
                  <a:pt x="0" y="2916215"/>
                  <a:pt x="841453" y="3757301"/>
                  <a:pt x="1879470" y="3757301"/>
                </a:cubicBezTo>
                <a:cubicBezTo>
                  <a:pt x="2917488" y="3757301"/>
                  <a:pt x="3758941" y="2916215"/>
                  <a:pt x="3758941" y="1878650"/>
                </a:cubicBezTo>
                <a:cubicBezTo>
                  <a:pt x="3758941" y="841086"/>
                  <a:pt x="2917488" y="0"/>
                  <a:pt x="1879470" y="0"/>
                </a:cubicBezTo>
                <a:close/>
                <a:moveTo>
                  <a:pt x="1879470" y="3390495"/>
                </a:moveTo>
                <a:cubicBezTo>
                  <a:pt x="1044118" y="3390495"/>
                  <a:pt x="366966" y="2713639"/>
                  <a:pt x="366966" y="1878650"/>
                </a:cubicBezTo>
                <a:cubicBezTo>
                  <a:pt x="366966" y="1043662"/>
                  <a:pt x="1044118" y="366806"/>
                  <a:pt x="1879470" y="366806"/>
                </a:cubicBezTo>
                <a:cubicBezTo>
                  <a:pt x="2714823" y="366806"/>
                  <a:pt x="3391974" y="1043662"/>
                  <a:pt x="3391974" y="1878650"/>
                </a:cubicBezTo>
                <a:cubicBezTo>
                  <a:pt x="3391974" y="2713639"/>
                  <a:pt x="2714823" y="3390495"/>
                  <a:pt x="1879470" y="3390495"/>
                </a:cubicBezTo>
                <a:close/>
              </a:path>
            </a:pathLst>
          </a:custGeom>
          <a:gradFill>
            <a:gsLst>
              <a:gs pos="0">
                <a:srgbClr val="1B90FF"/>
              </a:gs>
              <a:gs pos="50000">
                <a:srgbClr val="0D5DC2"/>
              </a:gs>
              <a:gs pos="100000">
                <a:srgbClr val="002A86"/>
              </a:gs>
            </a:gsLst>
            <a:lin ang="3710676" scaled="1"/>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72 Brand"/>
              <a:ea typeface="+mn-ea"/>
              <a:cs typeface="+mn-cs"/>
            </a:endParaRPr>
          </a:p>
        </p:txBody>
      </p:sp>
      <p:sp>
        <p:nvSpPr>
          <p:cNvPr id="29" name="Freeform: Shape 28">
            <a:extLst>
              <a:ext uri="{FF2B5EF4-FFF2-40B4-BE49-F238E27FC236}">
                <a16:creationId xmlns:a16="http://schemas.microsoft.com/office/drawing/2014/main" id="{70BA2496-7641-0AD4-2C37-62584649B254}"/>
              </a:ext>
            </a:extLst>
          </p:cNvPr>
          <p:cNvSpPr/>
          <p:nvPr/>
        </p:nvSpPr>
        <p:spPr>
          <a:xfrm>
            <a:off x="7140069" y="1895340"/>
            <a:ext cx="3817602" cy="3815936"/>
          </a:xfrm>
          <a:custGeom>
            <a:avLst/>
            <a:gdLst>
              <a:gd name="connsiteX0" fmla="*/ 1512504 w 3025008"/>
              <a:gd name="connsiteY0" fmla="*/ 0 h 3023688"/>
              <a:gd name="connsiteX1" fmla="*/ 0 w 3025008"/>
              <a:gd name="connsiteY1" fmla="*/ 1511844 h 3023688"/>
              <a:gd name="connsiteX2" fmla="*/ 1512504 w 3025008"/>
              <a:gd name="connsiteY2" fmla="*/ 3023688 h 3023688"/>
              <a:gd name="connsiteX3" fmla="*/ 3025008 w 3025008"/>
              <a:gd name="connsiteY3" fmla="*/ 1511844 h 3023688"/>
              <a:gd name="connsiteX4" fmla="*/ 1512504 w 3025008"/>
              <a:gd name="connsiteY4" fmla="*/ 0 h 3023688"/>
              <a:gd name="connsiteX5" fmla="*/ 1512504 w 3025008"/>
              <a:gd name="connsiteY5" fmla="*/ 2921081 h 3023688"/>
              <a:gd name="connsiteX6" fmla="*/ 102652 w 3025008"/>
              <a:gd name="connsiteY6" fmla="*/ 1511844 h 3023688"/>
              <a:gd name="connsiteX7" fmla="*/ 1512504 w 3025008"/>
              <a:gd name="connsiteY7" fmla="*/ 102607 h 3023688"/>
              <a:gd name="connsiteX8" fmla="*/ 2922356 w 3025008"/>
              <a:gd name="connsiteY8" fmla="*/ 1511844 h 3023688"/>
              <a:gd name="connsiteX9" fmla="*/ 1512504 w 3025008"/>
              <a:gd name="connsiteY9" fmla="*/ 2921081 h 302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5008" h="3023688">
                <a:moveTo>
                  <a:pt x="1512504" y="0"/>
                </a:moveTo>
                <a:cubicBezTo>
                  <a:pt x="677151" y="0"/>
                  <a:pt x="0" y="676856"/>
                  <a:pt x="0" y="1511844"/>
                </a:cubicBezTo>
                <a:cubicBezTo>
                  <a:pt x="0" y="2346833"/>
                  <a:pt x="677151" y="3023688"/>
                  <a:pt x="1512504" y="3023688"/>
                </a:cubicBezTo>
                <a:cubicBezTo>
                  <a:pt x="2347857" y="3023688"/>
                  <a:pt x="3025008" y="2346833"/>
                  <a:pt x="3025008" y="1511844"/>
                </a:cubicBezTo>
                <a:cubicBezTo>
                  <a:pt x="3025008" y="676856"/>
                  <a:pt x="2347798" y="0"/>
                  <a:pt x="1512504" y="0"/>
                </a:cubicBezTo>
                <a:close/>
                <a:moveTo>
                  <a:pt x="1512504" y="2921081"/>
                </a:moveTo>
                <a:cubicBezTo>
                  <a:pt x="733874" y="2921081"/>
                  <a:pt x="102652" y="2290135"/>
                  <a:pt x="102652" y="1511844"/>
                </a:cubicBezTo>
                <a:cubicBezTo>
                  <a:pt x="102652" y="733554"/>
                  <a:pt x="733874" y="102607"/>
                  <a:pt x="1512504" y="102607"/>
                </a:cubicBezTo>
                <a:cubicBezTo>
                  <a:pt x="2291134" y="102607"/>
                  <a:pt x="2922356" y="733554"/>
                  <a:pt x="2922356" y="1511844"/>
                </a:cubicBezTo>
                <a:cubicBezTo>
                  <a:pt x="2922356" y="2290135"/>
                  <a:pt x="2291134" y="2921081"/>
                  <a:pt x="1512504" y="2921081"/>
                </a:cubicBezTo>
                <a:close/>
              </a:path>
            </a:pathLst>
          </a:custGeom>
          <a:gradFill>
            <a:gsLst>
              <a:gs pos="0">
                <a:srgbClr val="0057D2"/>
              </a:gs>
              <a:gs pos="20000">
                <a:srgbClr val="084CB7"/>
              </a:gs>
              <a:gs pos="55000">
                <a:srgbClr val="153B8F"/>
              </a:gs>
              <a:gs pos="83000">
                <a:srgbClr val="1D3177"/>
              </a:gs>
              <a:gs pos="100000">
                <a:srgbClr val="202E6E"/>
              </a:gs>
            </a:gsLst>
            <a:lin ang="14511509" scaled="1"/>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72 Brand"/>
              <a:ea typeface="+mn-ea"/>
              <a:cs typeface="+mn-cs"/>
            </a:endParaRPr>
          </a:p>
        </p:txBody>
      </p:sp>
      <p:sp>
        <p:nvSpPr>
          <p:cNvPr id="30" name="Rectangle 29">
            <a:extLst>
              <a:ext uri="{FF2B5EF4-FFF2-40B4-BE49-F238E27FC236}">
                <a16:creationId xmlns:a16="http://schemas.microsoft.com/office/drawing/2014/main" id="{167D2FAF-8F2D-52C7-50A2-D81BEA8CCE49}"/>
              </a:ext>
            </a:extLst>
          </p:cNvPr>
          <p:cNvSpPr/>
          <p:nvPr/>
        </p:nvSpPr>
        <p:spPr>
          <a:xfrm rot="5199218">
            <a:off x="8466056" y="2633263"/>
            <a:ext cx="3121432" cy="2269515"/>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72 Brand"/>
                <a:ea typeface="+mn-ea"/>
                <a:cs typeface="+mn-cs"/>
              </a:rPr>
              <a:t>End-to-end governance</a:t>
            </a:r>
          </a:p>
        </p:txBody>
      </p:sp>
      <p:sp>
        <p:nvSpPr>
          <p:cNvPr id="32" name="Rectangle 31">
            <a:extLst>
              <a:ext uri="{FF2B5EF4-FFF2-40B4-BE49-F238E27FC236}">
                <a16:creationId xmlns:a16="http://schemas.microsoft.com/office/drawing/2014/main" id="{D3899046-FC37-4D05-345E-9F445102E9BF}"/>
              </a:ext>
            </a:extLst>
          </p:cNvPr>
          <p:cNvSpPr/>
          <p:nvPr/>
        </p:nvSpPr>
        <p:spPr>
          <a:xfrm rot="229720">
            <a:off x="7544715" y="1690154"/>
            <a:ext cx="3121432" cy="2104877"/>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72 Brand"/>
                <a:ea typeface="+mn-ea"/>
                <a:cs typeface="+mn-cs"/>
              </a:rPr>
              <a:t>Shared business semantics</a:t>
            </a:r>
          </a:p>
        </p:txBody>
      </p:sp>
      <p:sp>
        <p:nvSpPr>
          <p:cNvPr id="33" name="Rectangle 32">
            <a:extLst>
              <a:ext uri="{FF2B5EF4-FFF2-40B4-BE49-F238E27FC236}">
                <a16:creationId xmlns:a16="http://schemas.microsoft.com/office/drawing/2014/main" id="{0BB3C809-8655-0C27-9449-1CA82426FD21}"/>
              </a:ext>
            </a:extLst>
          </p:cNvPr>
          <p:cNvSpPr/>
          <p:nvPr/>
        </p:nvSpPr>
        <p:spPr>
          <a:xfrm rot="16649494">
            <a:off x="6519926" y="2531395"/>
            <a:ext cx="3121432" cy="2286002"/>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72 Brand"/>
                <a:ea typeface="+mn-ea"/>
                <a:cs typeface="+mn-cs"/>
              </a:rPr>
              <a:t>Comprehensive self-service</a:t>
            </a:r>
          </a:p>
        </p:txBody>
      </p:sp>
      <p:sp>
        <p:nvSpPr>
          <p:cNvPr id="34" name="Rectangle 33">
            <a:extLst>
              <a:ext uri="{FF2B5EF4-FFF2-40B4-BE49-F238E27FC236}">
                <a16:creationId xmlns:a16="http://schemas.microsoft.com/office/drawing/2014/main" id="{E59475CE-C886-6E82-8856-85E50D3AAB75}"/>
              </a:ext>
            </a:extLst>
          </p:cNvPr>
          <p:cNvSpPr/>
          <p:nvPr/>
        </p:nvSpPr>
        <p:spPr>
          <a:xfrm rot="1517259">
            <a:off x="7064846" y="3495075"/>
            <a:ext cx="3121432" cy="2371253"/>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72 Brand"/>
                <a:ea typeface="+mn-ea"/>
                <a:cs typeface="+mn-cs"/>
              </a:rPr>
              <a:t>Open data access</a:t>
            </a:r>
          </a:p>
        </p:txBody>
      </p:sp>
      <p:sp>
        <p:nvSpPr>
          <p:cNvPr id="35" name="Rectangle 34">
            <a:extLst>
              <a:ext uri="{FF2B5EF4-FFF2-40B4-BE49-F238E27FC236}">
                <a16:creationId xmlns:a16="http://schemas.microsoft.com/office/drawing/2014/main" id="{895E528C-B1B9-DEB7-80AD-34F136078B3A}"/>
              </a:ext>
            </a:extLst>
          </p:cNvPr>
          <p:cNvSpPr/>
          <p:nvPr/>
        </p:nvSpPr>
        <p:spPr>
          <a:xfrm rot="19620534">
            <a:off x="8022106" y="3464643"/>
            <a:ext cx="3121432" cy="2365591"/>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72 Brand"/>
                <a:ea typeface="+mn-ea"/>
                <a:cs typeface="+mn-cs"/>
              </a:rPr>
              <a:t>Harmonized UX</a:t>
            </a:r>
          </a:p>
        </p:txBody>
      </p:sp>
    </p:spTree>
    <p:extLst>
      <p:ext uri="{BB962C8B-B14F-4D97-AF65-F5344CB8AC3E}">
        <p14:creationId xmlns:p14="http://schemas.microsoft.com/office/powerpoint/2010/main" val="389462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15">
            <a:extLst>
              <a:ext uri="{FF2B5EF4-FFF2-40B4-BE49-F238E27FC236}">
                <a16:creationId xmlns:a16="http://schemas.microsoft.com/office/drawing/2014/main" id="{A9CBA5FE-F1A1-F6CA-F047-D18DCFA5BAD7}"/>
              </a:ext>
            </a:extLst>
          </p:cNvPr>
          <p:cNvSpPr/>
          <p:nvPr/>
        </p:nvSpPr>
        <p:spPr>
          <a:xfrm>
            <a:off x="1371600" y="577412"/>
            <a:ext cx="5943600" cy="914400"/>
          </a:xfrm>
          <a:custGeom>
            <a:avLst/>
            <a:gdLst>
              <a:gd name="connsiteX0" fmla="*/ 6857451 w 6857451"/>
              <a:gd name="connsiteY0" fmla="*/ 0 h 918572"/>
              <a:gd name="connsiteX1" fmla="*/ 0 w 6857451"/>
              <a:gd name="connsiteY1" fmla="*/ 0 h 918572"/>
              <a:gd name="connsiteX2" fmla="*/ 0 w 6857451"/>
              <a:gd name="connsiteY2" fmla="*/ 918573 h 918572"/>
              <a:gd name="connsiteX3" fmla="*/ 5450053 w 6857451"/>
              <a:gd name="connsiteY3" fmla="*/ 918573 h 918572"/>
              <a:gd name="connsiteX4" fmla="*/ 6857451 w 6857451"/>
              <a:gd name="connsiteY4" fmla="*/ 0 h 91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451" h="918572">
                <a:moveTo>
                  <a:pt x="6857451" y="0"/>
                </a:moveTo>
                <a:lnTo>
                  <a:pt x="0" y="0"/>
                </a:lnTo>
                <a:lnTo>
                  <a:pt x="0" y="918573"/>
                </a:lnTo>
                <a:lnTo>
                  <a:pt x="5450053" y="918573"/>
                </a:lnTo>
                <a:lnTo>
                  <a:pt x="6857451" y="0"/>
                </a:lnTo>
                <a:close/>
              </a:path>
            </a:pathLst>
          </a:custGeom>
          <a:solidFill>
            <a:srgbClr val="0070F2"/>
          </a:solidFill>
          <a:ln w="0" cap="flat">
            <a:noFill/>
            <a:prstDash val="solid"/>
            <a:miter/>
          </a:ln>
        </p:spPr>
        <p:txBody>
          <a:bodyPr rtlCol="0" anchor="ctr"/>
          <a:lstStyle/>
          <a:p>
            <a:endParaRPr lang="en-US"/>
          </a:p>
        </p:txBody>
      </p:sp>
      <p:sp>
        <p:nvSpPr>
          <p:cNvPr id="9" name="Title 2">
            <a:extLst>
              <a:ext uri="{FF2B5EF4-FFF2-40B4-BE49-F238E27FC236}">
                <a16:creationId xmlns:a16="http://schemas.microsoft.com/office/drawing/2014/main" id="{30D30650-E5FA-D668-1961-7B0FEFF55933}"/>
              </a:ext>
            </a:extLst>
          </p:cNvPr>
          <p:cNvSpPr>
            <a:spLocks noGrp="1"/>
          </p:cNvSpPr>
          <p:nvPr>
            <p:ph type="title"/>
          </p:nvPr>
        </p:nvSpPr>
        <p:spPr>
          <a:xfrm>
            <a:off x="1645920" y="849946"/>
            <a:ext cx="5029200" cy="369332"/>
          </a:xfrm>
        </p:spPr>
        <p:txBody>
          <a:bodyPr/>
          <a:lstStyle/>
          <a:p>
            <a:r>
              <a:rPr kumimoji="0" lang="en-US" sz="2400" i="0" u="none" strike="noStrike" kern="1200" cap="none" spc="0" normalizeH="0" baseline="0" noProof="0" dirty="0">
                <a:ln>
                  <a:noFill/>
                </a:ln>
                <a:solidFill>
                  <a:srgbClr val="FFFFFF"/>
                </a:solidFill>
                <a:effectLst/>
                <a:uLnTx/>
                <a:uFillTx/>
                <a:latin typeface="+mj-lt"/>
                <a:ea typeface="Titillium Web"/>
                <a:cs typeface="Arial" panose="020B0604020202020204" pitchFamily="34" charset="0"/>
                <a:sym typeface="Titillium Web"/>
              </a:rPr>
              <a:t>Transform Enterprise Planning</a:t>
            </a:r>
          </a:p>
        </p:txBody>
      </p:sp>
      <p:pic>
        <p:nvPicPr>
          <p:cNvPr id="28" name="Picture Placeholder 27">
            <a:extLst>
              <a:ext uri="{FF2B5EF4-FFF2-40B4-BE49-F238E27FC236}">
                <a16:creationId xmlns:a16="http://schemas.microsoft.com/office/drawing/2014/main" id="{34021DF6-AC32-73C7-A7E6-24F1FC0F93BF}"/>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flipH="1">
            <a:off x="8127175" y="0"/>
            <a:ext cx="4068000" cy="6858000"/>
          </a:xfrm>
        </p:spPr>
      </p:pic>
      <p:sp>
        <p:nvSpPr>
          <p:cNvPr id="7" name="Text Placeholder 1">
            <a:extLst>
              <a:ext uri="{FF2B5EF4-FFF2-40B4-BE49-F238E27FC236}">
                <a16:creationId xmlns:a16="http://schemas.microsoft.com/office/drawing/2014/main" id="{DEDFD2BC-6FB0-2BE7-ECD4-5D199DDD472C}"/>
              </a:ext>
            </a:extLst>
          </p:cNvPr>
          <p:cNvSpPr txBox="1">
            <a:spLocks/>
          </p:cNvSpPr>
          <p:nvPr/>
        </p:nvSpPr>
        <p:spPr bwMode="black">
          <a:xfrm>
            <a:off x="1005839" y="2011680"/>
            <a:ext cx="6309360" cy="3657600"/>
          </a:xfrm>
          <a:prstGeom prst="rect">
            <a:avLst/>
          </a:prstGeom>
        </p:spPr>
        <p:txBody>
          <a:bodyPr vert="horz" lIns="0" tIns="0" rIns="0" bIns="0" rtlCol="0">
            <a:noAutofit/>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lang="en-US" sz="2000" u="none" strike="noStrike" kern="1200" cap="none" spc="0" normalizeH="0" baseline="0" noProof="0" dirty="0">
                <a:ln>
                  <a:noFill/>
                </a:ln>
                <a:solidFill>
                  <a:srgbClr val="000000"/>
                </a:solidFill>
                <a:effectLst/>
                <a:uLnTx/>
                <a:uFillTx/>
                <a:latin typeface="72 Brand Medium"/>
                <a:ea typeface="+mn-ea"/>
                <a:cs typeface="72" panose="020B0503030000000003" pitchFamily="34" charset="0"/>
              </a:rPr>
              <a:t>Run complex, data-driven simulations &amp; forecasting</a:t>
            </a:r>
          </a:p>
          <a:p>
            <a:pPr marL="179964" marR="0" lvl="1" indent="-179964" algn="l" defTabSz="1088558" rtl="0" eaLnBrk="1" fontAlgn="auto" latinLnBrk="0" hangingPunct="1">
              <a:lnSpc>
                <a:spcPct val="100000"/>
              </a:lnSpc>
              <a:spcBef>
                <a:spcPts val="600"/>
              </a:spcBef>
              <a:spcAft>
                <a:spcPts val="0"/>
              </a:spcAft>
              <a:buClr>
                <a:srgbClr val="0070F2"/>
              </a:buClr>
              <a:buSzPct val="100000"/>
              <a:buFont typeface="Arial" panose="020B0604020202020204" pitchFamily="34" charset="0"/>
              <a:buChar char="•"/>
              <a:tabLst/>
              <a:defRPr/>
            </a:pPr>
            <a:r>
              <a:rPr kumimoji="0" lang="en-US" sz="180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rPr>
              <a:t>Detect plan anomalies, simulate course corrections, and automate accurate forecasts to take the next best action</a:t>
            </a:r>
          </a:p>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lang="en-US" sz="2000" u="none" strike="noStrike" kern="1200" cap="none" spc="0" normalizeH="0" baseline="0" noProof="0" dirty="0">
                <a:ln>
                  <a:noFill/>
                </a:ln>
                <a:solidFill>
                  <a:srgbClr val="000000"/>
                </a:solidFill>
                <a:effectLst/>
                <a:uLnTx/>
                <a:uFillTx/>
                <a:latin typeface="72 Brand Medium"/>
                <a:ea typeface="+mn-ea"/>
                <a:cs typeface="72" panose="020B0503030000000003" pitchFamily="34" charset="0"/>
              </a:rPr>
              <a:t>Power x-organizational planning with SAP Datasphere</a:t>
            </a:r>
          </a:p>
          <a:p>
            <a:pPr marL="179964" marR="0" lvl="1" indent="-179964" algn="l" defTabSz="1088558" rtl="0" eaLnBrk="1" fontAlgn="auto" latinLnBrk="0" hangingPunct="1">
              <a:lnSpc>
                <a:spcPct val="100000"/>
              </a:lnSpc>
              <a:spcBef>
                <a:spcPts val="600"/>
              </a:spcBef>
              <a:spcAft>
                <a:spcPts val="0"/>
              </a:spcAft>
              <a:buClr>
                <a:srgbClr val="0070F2"/>
              </a:buClr>
              <a:buSzPct val="100000"/>
              <a:buFont typeface="Arial" panose="020B0604020202020204" pitchFamily="34" charset="0"/>
              <a:buChar char="•"/>
              <a:tabLst/>
              <a:defRPr/>
            </a:pPr>
            <a:r>
              <a:rPr kumimoji="0" lang="en-US" sz="180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rPr>
              <a:t>Break down siloes between planning departments with one tool for data preparation, modeling, planning, and analytics</a:t>
            </a:r>
          </a:p>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lang="en-US" sz="2000" u="none" strike="noStrike" kern="1200" cap="none" spc="0" normalizeH="0" baseline="0" noProof="0" dirty="0">
                <a:ln>
                  <a:noFill/>
                </a:ln>
                <a:solidFill>
                  <a:srgbClr val="000000"/>
                </a:solidFill>
                <a:effectLst/>
                <a:uLnTx/>
                <a:uFillTx/>
                <a:latin typeface="72 Brand Medium"/>
                <a:ea typeface="+mn-ea"/>
                <a:cs typeface="72" panose="020B0503030000000003" pitchFamily="34" charset="0"/>
              </a:rPr>
              <a:t>Implement extended Planning &amp; Analysis (xP&amp;A)</a:t>
            </a:r>
          </a:p>
          <a:p>
            <a:pPr marL="179964" marR="0" lvl="1" indent="-179964" algn="l" defTabSz="1088558" rtl="0" eaLnBrk="1" fontAlgn="auto" latinLnBrk="0" hangingPunct="1">
              <a:lnSpc>
                <a:spcPct val="100000"/>
              </a:lnSpc>
              <a:spcBef>
                <a:spcPts val="600"/>
              </a:spcBef>
              <a:spcAft>
                <a:spcPts val="0"/>
              </a:spcAft>
              <a:buClr>
                <a:srgbClr val="0070F2"/>
              </a:buClr>
              <a:buSzPct val="100000"/>
              <a:buFont typeface="Arial" panose="020B0604020202020204" pitchFamily="34" charset="0"/>
              <a:buChar char="•"/>
              <a:tabLst/>
              <a:defRPr/>
            </a:pPr>
            <a:r>
              <a:rPr lang="en-US" dirty="0">
                <a:solidFill>
                  <a:srgbClr val="000000"/>
                </a:solidFill>
                <a:cs typeface="72" panose="020B0503030000000003" pitchFamily="34" charset="0"/>
              </a:rPr>
              <a:t>Plan across all LoBs by combining transactions, analytics </a:t>
            </a:r>
            <a:r>
              <a:rPr kumimoji="0" lang="en-US" sz="1800" u="none" strike="noStrike" kern="1200" cap="none" normalizeH="0" noProof="0" dirty="0">
                <a:ln>
                  <a:noFill/>
                </a:ln>
                <a:solidFill>
                  <a:srgbClr val="000000"/>
                </a:solidFill>
                <a:effectLst/>
                <a:uLnTx/>
                <a:uFillTx/>
                <a:latin typeface="72 Brand" panose="020B0504030603020204" pitchFamily="34" charset="0"/>
                <a:ea typeface="+mn-ea"/>
                <a:cs typeface="72" panose="020B0503030000000003" pitchFamily="34" charset="0"/>
              </a:rPr>
              <a:t>&amp; planning with S/4, SuccessFactors, IBP, and third-party data</a:t>
            </a:r>
          </a:p>
        </p:txBody>
      </p:sp>
      <p:grpSp>
        <p:nvGrpSpPr>
          <p:cNvPr id="2" name="Group 1">
            <a:extLst>
              <a:ext uri="{FF2B5EF4-FFF2-40B4-BE49-F238E27FC236}">
                <a16:creationId xmlns:a16="http://schemas.microsoft.com/office/drawing/2014/main" id="{5BF3F20E-662A-DC3F-C22A-80D2F561D690}"/>
              </a:ext>
            </a:extLst>
          </p:cNvPr>
          <p:cNvGrpSpPr/>
          <p:nvPr/>
        </p:nvGrpSpPr>
        <p:grpSpPr>
          <a:xfrm>
            <a:off x="302558" y="412413"/>
            <a:ext cx="1244398" cy="1244398"/>
            <a:chOff x="302558" y="412413"/>
            <a:chExt cx="1244398" cy="1244398"/>
          </a:xfrm>
        </p:grpSpPr>
        <p:sp>
          <p:nvSpPr>
            <p:cNvPr id="10" name="Oval 9">
              <a:extLst>
                <a:ext uri="{FF2B5EF4-FFF2-40B4-BE49-F238E27FC236}">
                  <a16:creationId xmlns:a16="http://schemas.microsoft.com/office/drawing/2014/main" id="{BAFAF30E-5EE1-F7F6-BD04-B237A1D44FC8}"/>
                </a:ext>
              </a:extLst>
            </p:cNvPr>
            <p:cNvSpPr/>
            <p:nvPr/>
          </p:nvSpPr>
          <p:spPr bwMode="gray">
            <a:xfrm>
              <a:off x="302558" y="412413"/>
              <a:ext cx="1244398" cy="1244398"/>
            </a:xfrm>
            <a:prstGeom prst="ellipse">
              <a:avLst/>
            </a:prstGeom>
            <a:solidFill>
              <a:schemeClr val="bg1"/>
            </a:solidFill>
            <a:ln w="254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pic>
          <p:nvPicPr>
            <p:cNvPr id="16" name="Graphic 15">
              <a:extLst>
                <a:ext uri="{FF2B5EF4-FFF2-40B4-BE49-F238E27FC236}">
                  <a16:creationId xmlns:a16="http://schemas.microsoft.com/office/drawing/2014/main" id="{EE329BEC-577E-5DA2-ACAC-A4BB47BB9E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922" y="503897"/>
              <a:ext cx="1042599" cy="1042599"/>
            </a:xfrm>
            <a:prstGeom prst="rect">
              <a:avLst/>
            </a:prstGeom>
          </p:spPr>
        </p:pic>
      </p:grpSp>
    </p:spTree>
    <p:extLst>
      <p:ext uri="{BB962C8B-B14F-4D97-AF65-F5344CB8AC3E}">
        <p14:creationId xmlns:p14="http://schemas.microsoft.com/office/powerpoint/2010/main" val="1032959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CDFC-7232-76D3-B61F-D15B7B816039}"/>
              </a:ext>
            </a:extLst>
          </p:cNvPr>
          <p:cNvSpPr>
            <a:spLocks noGrp="1"/>
          </p:cNvSpPr>
          <p:nvPr>
            <p:ph type="title"/>
          </p:nvPr>
        </p:nvSpPr>
        <p:spPr>
          <a:xfrm>
            <a:off x="506915" y="504000"/>
            <a:ext cx="11180651" cy="369204"/>
          </a:xfrm>
        </p:spPr>
        <p:txBody>
          <a:bodyPr/>
          <a:lstStyle/>
          <a:p>
            <a:r>
              <a:rPr lang="en-US" dirty="0">
                <a:latin typeface="72 Brand Medium" panose="020B0604030603020204" pitchFamily="34" charset="0"/>
              </a:rPr>
              <a:t>Accelerate d</a:t>
            </a:r>
            <a:r>
              <a:rPr lang="en-US" dirty="0"/>
              <a:t>elivery of industry-tailored analytics</a:t>
            </a:r>
            <a:endParaRPr lang="en-US" sz="2399" dirty="0"/>
          </a:p>
        </p:txBody>
      </p:sp>
      <p:sp>
        <p:nvSpPr>
          <p:cNvPr id="9" name="Text Placeholder 1">
            <a:extLst>
              <a:ext uri="{FF2B5EF4-FFF2-40B4-BE49-F238E27FC236}">
                <a16:creationId xmlns:a16="http://schemas.microsoft.com/office/drawing/2014/main" id="{5C1D8668-0055-102C-B0E1-01881E538663}"/>
              </a:ext>
            </a:extLst>
          </p:cNvPr>
          <p:cNvSpPr txBox="1">
            <a:spLocks/>
          </p:cNvSpPr>
          <p:nvPr/>
        </p:nvSpPr>
        <p:spPr>
          <a:xfrm>
            <a:off x="5226740" y="1723303"/>
            <a:ext cx="5993738" cy="2052870"/>
          </a:xfrm>
          <a:prstGeom prst="rect">
            <a:avLst/>
          </a:prstGeom>
          <a:ln>
            <a:noFill/>
          </a:ln>
        </p:spPr>
        <p:txBody>
          <a:bodyPr wrap="square" lIns="0" tIns="0" rIns="0" bIns="0" anchor="t">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5750" marR="0" lvl="0" indent="-285750" algn="l" defTabSz="931583" rtl="0" eaLnBrk="1" fontAlgn="base" latinLnBrk="0" hangingPunct="1">
              <a:lnSpc>
                <a:spcPct val="90000"/>
              </a:lnSpc>
              <a:spcBef>
                <a:spcPct val="0"/>
              </a:spcBef>
              <a:spcAft>
                <a:spcPts val="1200"/>
              </a:spcAft>
              <a:buClr>
                <a:srgbClr val="0070F2"/>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a:ea typeface="+mn-ea"/>
                <a:cs typeface="Arial"/>
              </a:rPr>
              <a:t>Leverage pre-built out-of-the-box content packages with data models, transformations, calculations, and analyses for a variety of industry- and function-specific use cases</a:t>
            </a:r>
          </a:p>
          <a:p>
            <a:pPr marL="285750" marR="0" lvl="0" indent="-285750" algn="l" defTabSz="931583" rtl="0" eaLnBrk="1" fontAlgn="base" latinLnBrk="0" hangingPunct="1">
              <a:lnSpc>
                <a:spcPct val="90000"/>
              </a:lnSpc>
              <a:spcBef>
                <a:spcPct val="0"/>
              </a:spcBef>
              <a:spcAft>
                <a:spcPts val="1200"/>
              </a:spcAft>
              <a:buClr>
                <a:srgbClr val="0070F2"/>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a:ea typeface="+mn-ea"/>
                <a:cs typeface="Arial"/>
              </a:rPr>
              <a:t>De-risk your project with best practices and accelerate time to insights by simplifying the implementation</a:t>
            </a:r>
          </a:p>
          <a:p>
            <a:pPr marL="285750" marR="0" lvl="0" indent="-285750" algn="l" defTabSz="931583" rtl="0" eaLnBrk="1" fontAlgn="base" latinLnBrk="0" hangingPunct="1">
              <a:lnSpc>
                <a:spcPct val="90000"/>
              </a:lnSpc>
              <a:spcBef>
                <a:spcPct val="0"/>
              </a:spcBef>
              <a:spcAft>
                <a:spcPts val="1200"/>
              </a:spcAft>
              <a:buClr>
                <a:srgbClr val="0070F2"/>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a:ea typeface="+mn-ea"/>
                <a:cs typeface="Arial"/>
              </a:rPr>
              <a:t>Integrate with external data providers and third-party data sources with out-of-the-box connectors</a:t>
            </a:r>
          </a:p>
        </p:txBody>
      </p:sp>
      <p:grpSp>
        <p:nvGrpSpPr>
          <p:cNvPr id="3" name="Group 2">
            <a:extLst>
              <a:ext uri="{FF2B5EF4-FFF2-40B4-BE49-F238E27FC236}">
                <a16:creationId xmlns:a16="http://schemas.microsoft.com/office/drawing/2014/main" id="{9CFB54EA-1EF9-783F-F385-2F9303AC9B08}"/>
              </a:ext>
            </a:extLst>
          </p:cNvPr>
          <p:cNvGrpSpPr/>
          <p:nvPr/>
        </p:nvGrpSpPr>
        <p:grpSpPr>
          <a:xfrm>
            <a:off x="5311415" y="3985940"/>
            <a:ext cx="5909063" cy="2035145"/>
            <a:chOff x="5722130" y="4289257"/>
            <a:chExt cx="5909063" cy="2035145"/>
          </a:xfrm>
        </p:grpSpPr>
        <p:sp>
          <p:nvSpPr>
            <p:cNvPr id="20" name="Rectangle: Rounded Corners 19">
              <a:extLst>
                <a:ext uri="{FF2B5EF4-FFF2-40B4-BE49-F238E27FC236}">
                  <a16:creationId xmlns:a16="http://schemas.microsoft.com/office/drawing/2014/main" id="{92A788EC-869D-471D-4B88-7D3CBEA66ED4}"/>
                </a:ext>
              </a:extLst>
            </p:cNvPr>
            <p:cNvSpPr/>
            <p:nvPr/>
          </p:nvSpPr>
          <p:spPr bwMode="auto">
            <a:xfrm>
              <a:off x="5769265" y="4861362"/>
              <a:ext cx="1645920" cy="1463040"/>
            </a:xfrm>
            <a:prstGeom prst="roundRect">
              <a:avLst>
                <a:gd name="adj" fmla="val 3869"/>
              </a:avLst>
            </a:prstGeom>
            <a:solidFill>
              <a:srgbClr val="FFFF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marL="0" marR="0" lvl="0" indent="0" algn="ctr" defTabSz="932006"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Segoe UI" pitchFamily="34" charset="0"/>
              </a:endParaRPr>
            </a:p>
          </p:txBody>
        </p:sp>
        <p:sp>
          <p:nvSpPr>
            <p:cNvPr id="21" name="Round Same Side Corner Rectangle 80">
              <a:extLst>
                <a:ext uri="{FF2B5EF4-FFF2-40B4-BE49-F238E27FC236}">
                  <a16:creationId xmlns:a16="http://schemas.microsoft.com/office/drawing/2014/main" id="{B4E60FD2-AE68-FBBE-CE56-37D8C49D452C}"/>
                </a:ext>
              </a:extLst>
            </p:cNvPr>
            <p:cNvSpPr/>
            <p:nvPr/>
          </p:nvSpPr>
          <p:spPr bwMode="auto">
            <a:xfrm>
              <a:off x="5769265" y="4861362"/>
              <a:ext cx="1645920" cy="365760"/>
            </a:xfrm>
            <a:prstGeom prst="round2SameRect">
              <a:avLst>
                <a:gd name="adj1" fmla="val 11701"/>
                <a:gd name="adj2" fmla="val 0"/>
              </a:avLst>
            </a:prstGeom>
            <a:gradFill>
              <a:gsLst>
                <a:gs pos="0">
                  <a:srgbClr val="0070F2"/>
                </a:gs>
                <a:gs pos="100000">
                  <a:srgbClr val="0070F2">
                    <a:lumMod val="75000"/>
                  </a:srgbClr>
                </a:gs>
              </a:gsLst>
              <a:lin ang="0" scaled="1"/>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12" rtl="0" eaLnBrk="1" fontAlgn="auto" latinLnBrk="0" hangingPunct="1">
                <a:lnSpc>
                  <a:spcPct val="90000"/>
                </a:lnSpc>
                <a:spcBef>
                  <a:spcPts val="0"/>
                </a:spcBef>
                <a:spcAft>
                  <a:spcPts val="1199"/>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72 Brand"/>
                  <a:ea typeface="+mn-ea"/>
                  <a:cs typeface="+mn-cs"/>
                </a:rPr>
                <a:t>Retail</a:t>
              </a:r>
            </a:p>
          </p:txBody>
        </p:sp>
        <p:sp>
          <p:nvSpPr>
            <p:cNvPr id="22" name="TextBox 21">
              <a:extLst>
                <a:ext uri="{FF2B5EF4-FFF2-40B4-BE49-F238E27FC236}">
                  <a16:creationId xmlns:a16="http://schemas.microsoft.com/office/drawing/2014/main" id="{AAD30F1D-67A9-0E6D-A4E4-4A34197F7357}"/>
                </a:ext>
              </a:extLst>
            </p:cNvPr>
            <p:cNvSpPr txBox="1"/>
            <p:nvPr/>
          </p:nvSpPr>
          <p:spPr>
            <a:xfrm>
              <a:off x="5769265" y="5258299"/>
              <a:ext cx="1645920" cy="1000225"/>
            </a:xfrm>
            <a:prstGeom prst="rect">
              <a:avLst/>
            </a:prstGeom>
            <a:noFill/>
          </p:spPr>
          <p:txBody>
            <a:bodyPr wrap="square" lIns="45720" tIns="45696" rIns="45720" bIns="45696" anchor="t">
              <a:spAutoFit/>
            </a:bodyPr>
            <a:lstStyle/>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Order Fulfillment</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POS Analytics</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Demand Forecasting</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a:t>
              </a:r>
            </a:p>
          </p:txBody>
        </p:sp>
        <p:sp>
          <p:nvSpPr>
            <p:cNvPr id="23" name="Rectangle: Rounded Corners 10">
              <a:extLst>
                <a:ext uri="{FF2B5EF4-FFF2-40B4-BE49-F238E27FC236}">
                  <a16:creationId xmlns:a16="http://schemas.microsoft.com/office/drawing/2014/main" id="{56978C38-29C9-704F-CDFB-9C3B45D3B4EF}"/>
                </a:ext>
              </a:extLst>
            </p:cNvPr>
            <p:cNvSpPr/>
            <p:nvPr/>
          </p:nvSpPr>
          <p:spPr bwMode="auto">
            <a:xfrm>
              <a:off x="9535768" y="4861362"/>
              <a:ext cx="1828800" cy="1463040"/>
            </a:xfrm>
            <a:prstGeom prst="roundRect">
              <a:avLst>
                <a:gd name="adj" fmla="val 3869"/>
              </a:avLst>
            </a:prstGeom>
            <a:solidFill>
              <a:srgbClr val="FFFF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marL="0" marR="0" lvl="0" indent="0" algn="ctr" defTabSz="932006"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Segoe UI" pitchFamily="34" charset="0"/>
              </a:endParaRPr>
            </a:p>
          </p:txBody>
        </p:sp>
        <p:sp>
          <p:nvSpPr>
            <p:cNvPr id="24" name="Round Same Side Corner Rectangle 80">
              <a:extLst>
                <a:ext uri="{FF2B5EF4-FFF2-40B4-BE49-F238E27FC236}">
                  <a16:creationId xmlns:a16="http://schemas.microsoft.com/office/drawing/2014/main" id="{896ABFE9-292F-0AB2-E066-D7ADCCAE9920}"/>
                </a:ext>
              </a:extLst>
            </p:cNvPr>
            <p:cNvSpPr/>
            <p:nvPr/>
          </p:nvSpPr>
          <p:spPr bwMode="auto">
            <a:xfrm>
              <a:off x="9535768" y="4861362"/>
              <a:ext cx="1828800" cy="365760"/>
            </a:xfrm>
            <a:prstGeom prst="round2SameRect">
              <a:avLst>
                <a:gd name="adj1" fmla="val 11701"/>
                <a:gd name="adj2" fmla="val 0"/>
              </a:avLst>
            </a:prstGeom>
            <a:gradFill>
              <a:gsLst>
                <a:gs pos="0">
                  <a:srgbClr val="0070F2"/>
                </a:gs>
                <a:gs pos="100000">
                  <a:srgbClr val="0070F2">
                    <a:lumMod val="75000"/>
                  </a:srgbClr>
                </a:gs>
              </a:gsLst>
              <a:lin ang="0" scaled="1"/>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12" rtl="0" eaLnBrk="1" fontAlgn="auto" latinLnBrk="0" hangingPunct="1">
                <a:lnSpc>
                  <a:spcPct val="90000"/>
                </a:lnSpc>
                <a:spcBef>
                  <a:spcPts val="0"/>
                </a:spcBef>
                <a:spcAft>
                  <a:spcPts val="1199"/>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72 Brand"/>
                  <a:ea typeface="+mn-ea"/>
                  <a:cs typeface="+mn-cs"/>
                </a:rPr>
                <a:t>Finance</a:t>
              </a:r>
            </a:p>
          </p:txBody>
        </p:sp>
        <p:sp>
          <p:nvSpPr>
            <p:cNvPr id="25" name="TextBox 24">
              <a:extLst>
                <a:ext uri="{FF2B5EF4-FFF2-40B4-BE49-F238E27FC236}">
                  <a16:creationId xmlns:a16="http://schemas.microsoft.com/office/drawing/2014/main" id="{D9770E78-3373-93CA-BDE1-D1257334510E}"/>
                </a:ext>
              </a:extLst>
            </p:cNvPr>
            <p:cNvSpPr txBox="1"/>
            <p:nvPr/>
          </p:nvSpPr>
          <p:spPr>
            <a:xfrm>
              <a:off x="9535768" y="5258299"/>
              <a:ext cx="1828800" cy="1000225"/>
            </a:xfrm>
            <a:prstGeom prst="rect">
              <a:avLst/>
            </a:prstGeom>
            <a:noFill/>
          </p:spPr>
          <p:txBody>
            <a:bodyPr wrap="square" lIns="45720" tIns="45696" rIns="45720" bIns="45696" anchor="t">
              <a:spAutoFit/>
            </a:bodyPr>
            <a:lstStyle/>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Operating Cash Flow</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Acct Receivable/Payable</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Total Spend Analysis</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a:t>
              </a:r>
            </a:p>
          </p:txBody>
        </p:sp>
        <p:sp>
          <p:nvSpPr>
            <p:cNvPr id="26" name="Rectangle: Rounded Corners 10">
              <a:extLst>
                <a:ext uri="{FF2B5EF4-FFF2-40B4-BE49-F238E27FC236}">
                  <a16:creationId xmlns:a16="http://schemas.microsoft.com/office/drawing/2014/main" id="{710A598D-1D61-AC69-E55C-6B4D81BF4150}"/>
                </a:ext>
              </a:extLst>
            </p:cNvPr>
            <p:cNvSpPr/>
            <p:nvPr/>
          </p:nvSpPr>
          <p:spPr bwMode="auto">
            <a:xfrm>
              <a:off x="7472247" y="4861362"/>
              <a:ext cx="1737360" cy="1463040"/>
            </a:xfrm>
            <a:prstGeom prst="roundRect">
              <a:avLst>
                <a:gd name="adj" fmla="val 3869"/>
              </a:avLst>
            </a:prstGeom>
            <a:solidFill>
              <a:srgbClr val="FFFF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marL="0" marR="0" lvl="0" indent="0" algn="ctr" defTabSz="932006"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Segoe UI" pitchFamily="34" charset="0"/>
              </a:endParaRPr>
            </a:p>
          </p:txBody>
        </p:sp>
        <p:sp>
          <p:nvSpPr>
            <p:cNvPr id="27" name="Round Same Side Corner Rectangle 80">
              <a:extLst>
                <a:ext uri="{FF2B5EF4-FFF2-40B4-BE49-F238E27FC236}">
                  <a16:creationId xmlns:a16="http://schemas.microsoft.com/office/drawing/2014/main" id="{3D230B5C-765F-1F25-6674-64A2056C1839}"/>
                </a:ext>
              </a:extLst>
            </p:cNvPr>
            <p:cNvSpPr/>
            <p:nvPr/>
          </p:nvSpPr>
          <p:spPr bwMode="auto">
            <a:xfrm>
              <a:off x="7472247" y="4861362"/>
              <a:ext cx="1737360" cy="365760"/>
            </a:xfrm>
            <a:prstGeom prst="round2SameRect">
              <a:avLst>
                <a:gd name="adj1" fmla="val 11701"/>
                <a:gd name="adj2" fmla="val 0"/>
              </a:avLst>
            </a:prstGeom>
            <a:gradFill>
              <a:gsLst>
                <a:gs pos="0">
                  <a:srgbClr val="0070F2"/>
                </a:gs>
                <a:gs pos="100000">
                  <a:srgbClr val="0070F2">
                    <a:lumMod val="75000"/>
                  </a:srgbClr>
                </a:gs>
              </a:gsLst>
              <a:lin ang="0" scaled="1"/>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12" rtl="0" eaLnBrk="1" fontAlgn="auto" latinLnBrk="0" hangingPunct="1">
                <a:lnSpc>
                  <a:spcPct val="90000"/>
                </a:lnSpc>
                <a:spcBef>
                  <a:spcPts val="0"/>
                </a:spcBef>
                <a:spcAft>
                  <a:spcPts val="1199"/>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72 Brand"/>
                  <a:ea typeface="+mn-ea"/>
                  <a:cs typeface="+mn-cs"/>
                </a:rPr>
                <a:t>CPG</a:t>
              </a:r>
            </a:p>
          </p:txBody>
        </p:sp>
        <p:sp>
          <p:nvSpPr>
            <p:cNvPr id="28" name="TextBox 27">
              <a:extLst>
                <a:ext uri="{FF2B5EF4-FFF2-40B4-BE49-F238E27FC236}">
                  <a16:creationId xmlns:a16="http://schemas.microsoft.com/office/drawing/2014/main" id="{82EC89A4-8AF8-78E7-4A25-08574A6987BA}"/>
                </a:ext>
              </a:extLst>
            </p:cNvPr>
            <p:cNvSpPr txBox="1"/>
            <p:nvPr/>
          </p:nvSpPr>
          <p:spPr>
            <a:xfrm>
              <a:off x="7472247" y="5258299"/>
              <a:ext cx="1737360" cy="1000225"/>
            </a:xfrm>
            <a:prstGeom prst="rect">
              <a:avLst/>
            </a:prstGeom>
            <a:noFill/>
          </p:spPr>
          <p:txBody>
            <a:bodyPr wrap="square" lIns="45720" tIns="45696" rIns="45720" bIns="45696" anchor="t">
              <a:spAutoFit/>
            </a:bodyPr>
            <a:lstStyle/>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Revenue Growth</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Sales Target Planning</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Replenishment Planning</a:t>
              </a:r>
            </a:p>
            <a:p>
              <a:pPr marL="91440" marR="0" lvl="0" indent="-91440" algn="l" defTabSz="1087687" rtl="0" eaLnBrk="1" fontAlgn="auto" latinLnBrk="0" hangingPunct="1">
                <a:lnSpc>
                  <a:spcPct val="100000"/>
                </a:lnSpc>
                <a:spcBef>
                  <a:spcPts val="0"/>
                </a:spcBef>
                <a:spcAft>
                  <a:spcPts val="60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72 Brand"/>
                  <a:ea typeface="+mn-ea"/>
                  <a:cs typeface="+mn-cs"/>
                </a:rPr>
                <a:t>…</a:t>
              </a:r>
            </a:p>
          </p:txBody>
        </p:sp>
        <p:sp>
          <p:nvSpPr>
            <p:cNvPr id="29" name="Rectangle 28">
              <a:extLst>
                <a:ext uri="{FF2B5EF4-FFF2-40B4-BE49-F238E27FC236}">
                  <a16:creationId xmlns:a16="http://schemas.microsoft.com/office/drawing/2014/main" id="{48BC7C11-1D37-5E33-7C3F-7E111857E0F3}"/>
                </a:ext>
              </a:extLst>
            </p:cNvPr>
            <p:cNvSpPr/>
            <p:nvPr/>
          </p:nvSpPr>
          <p:spPr bwMode="gray">
            <a:xfrm>
              <a:off x="9246831" y="5419029"/>
              <a:ext cx="228481" cy="460113"/>
            </a:xfrm>
            <a:prstGeom prst="rect">
              <a:avLst/>
            </a:prstGeom>
            <a:noFill/>
            <a:ln w="25400" algn="ctr">
              <a:noFill/>
              <a:miter lim="800000"/>
              <a:headEnd/>
              <a:tailEnd/>
            </a:ln>
          </p:spPr>
          <p:txBody>
            <a:bodyPr lIns="89953" tIns="71963" rIns="89953" bIns="71963"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srgbClr val="89D1FF"/>
                  </a:solidFill>
                  <a:effectLst/>
                  <a:uLnTx/>
                  <a:uFillTx/>
                  <a:latin typeface="72 Brand" panose="020B0504030603020204" pitchFamily="34" charset="0"/>
                  <a:ea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B785BA45-65A0-1247-F4D8-0E7DE744B459}"/>
                </a:ext>
              </a:extLst>
            </p:cNvPr>
            <p:cNvSpPr/>
            <p:nvPr/>
          </p:nvSpPr>
          <p:spPr bwMode="gray">
            <a:xfrm>
              <a:off x="11402712" y="5419029"/>
              <a:ext cx="228481" cy="460113"/>
            </a:xfrm>
            <a:prstGeom prst="rect">
              <a:avLst/>
            </a:prstGeom>
            <a:noFill/>
            <a:ln w="25400" algn="ctr">
              <a:noFill/>
              <a:miter lim="800000"/>
              <a:headEnd/>
              <a:tailEnd/>
            </a:ln>
          </p:spPr>
          <p:txBody>
            <a:bodyPr lIns="89953" tIns="71963" rIns="89953" bIns="71963"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srgbClr val="89D1FF"/>
                  </a:solidFill>
                  <a:effectLst/>
                  <a:uLnTx/>
                  <a:uFillTx/>
                  <a:latin typeface="72 Brand" panose="020B0504030603020204" pitchFamily="34" charset="0"/>
                  <a:ea typeface="Arial" panose="020B0604020202020204" pitchFamily="34" charset="0"/>
                  <a:cs typeface="Arial" panose="020B0604020202020204" pitchFamily="34" charset="0"/>
                </a:rPr>
                <a:t>…</a:t>
              </a:r>
            </a:p>
          </p:txBody>
        </p:sp>
        <p:sp>
          <p:nvSpPr>
            <p:cNvPr id="31" name="Right Brace 30">
              <a:extLst>
                <a:ext uri="{FF2B5EF4-FFF2-40B4-BE49-F238E27FC236}">
                  <a16:creationId xmlns:a16="http://schemas.microsoft.com/office/drawing/2014/main" id="{912107E4-D1C5-46CD-375B-B2C262A610AC}"/>
                </a:ext>
              </a:extLst>
            </p:cNvPr>
            <p:cNvSpPr/>
            <p:nvPr/>
          </p:nvSpPr>
          <p:spPr>
            <a:xfrm rot="16200000">
              <a:off x="7365434" y="2951310"/>
              <a:ext cx="200869" cy="3487477"/>
            </a:xfrm>
            <a:prstGeom prst="rightBrace">
              <a:avLst>
                <a:gd name="adj1" fmla="val 42948"/>
                <a:gd name="adj2" fmla="val 50000"/>
              </a:avLst>
            </a:prstGeom>
            <a:ln w="12700">
              <a:solidFill>
                <a:srgbClr val="0070F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32" name="Right Brace 31">
              <a:extLst>
                <a:ext uri="{FF2B5EF4-FFF2-40B4-BE49-F238E27FC236}">
                  <a16:creationId xmlns:a16="http://schemas.microsoft.com/office/drawing/2014/main" id="{F6E7FC2F-1539-E907-1BC3-3D142D0AFC54}"/>
                </a:ext>
              </a:extLst>
            </p:cNvPr>
            <p:cNvSpPr/>
            <p:nvPr/>
          </p:nvSpPr>
          <p:spPr>
            <a:xfrm rot="16200000">
              <a:off x="10345238" y="3738007"/>
              <a:ext cx="200869" cy="1914079"/>
            </a:xfrm>
            <a:prstGeom prst="rightBrace">
              <a:avLst>
                <a:gd name="adj1" fmla="val 42948"/>
                <a:gd name="adj2" fmla="val 50000"/>
              </a:avLst>
            </a:prstGeom>
            <a:ln w="12700">
              <a:solidFill>
                <a:srgbClr val="0070F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33" name="Rectangle 32">
              <a:extLst>
                <a:ext uri="{FF2B5EF4-FFF2-40B4-BE49-F238E27FC236}">
                  <a16:creationId xmlns:a16="http://schemas.microsoft.com/office/drawing/2014/main" id="{976F6698-21E3-E959-19E2-0E3D864137A4}"/>
                </a:ext>
              </a:extLst>
            </p:cNvPr>
            <p:cNvSpPr/>
            <p:nvPr/>
          </p:nvSpPr>
          <p:spPr bwMode="gray">
            <a:xfrm>
              <a:off x="6874125" y="4289257"/>
              <a:ext cx="1188720" cy="274177"/>
            </a:xfrm>
            <a:prstGeom prst="rect">
              <a:avLst/>
            </a:prstGeom>
            <a:noFill/>
            <a:ln w="25400" algn="ctr">
              <a:noFill/>
              <a:miter lim="800000"/>
              <a:headEnd/>
              <a:tailEnd/>
            </a:ln>
          </p:spPr>
          <p:txBody>
            <a:bodyPr lIns="89953" tIns="71963" rIns="89953" bIns="71963"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70F2"/>
                  </a:solidFill>
                  <a:effectLst/>
                  <a:uLnTx/>
                  <a:uFillTx/>
                  <a:latin typeface="72 Brand"/>
                  <a:ea typeface="Arial" panose="020B0604020202020204" pitchFamily="34" charset="0"/>
                  <a:cs typeface="Arial" panose="020B0604020202020204" pitchFamily="34" charset="0"/>
                </a:rPr>
                <a:t>Industry Focus</a:t>
              </a:r>
            </a:p>
          </p:txBody>
        </p:sp>
        <p:sp>
          <p:nvSpPr>
            <p:cNvPr id="34" name="Rectangle 33">
              <a:extLst>
                <a:ext uri="{FF2B5EF4-FFF2-40B4-BE49-F238E27FC236}">
                  <a16:creationId xmlns:a16="http://schemas.microsoft.com/office/drawing/2014/main" id="{378B5B03-DB59-8FA4-4EF7-C4B56DBC3625}"/>
                </a:ext>
              </a:extLst>
            </p:cNvPr>
            <p:cNvSpPr/>
            <p:nvPr/>
          </p:nvSpPr>
          <p:spPr bwMode="gray">
            <a:xfrm>
              <a:off x="9849715" y="4289257"/>
              <a:ext cx="1188720" cy="274177"/>
            </a:xfrm>
            <a:prstGeom prst="rect">
              <a:avLst/>
            </a:prstGeom>
            <a:noFill/>
            <a:ln w="25400" algn="ctr">
              <a:noFill/>
              <a:miter lim="800000"/>
              <a:headEnd/>
              <a:tailEnd/>
            </a:ln>
          </p:spPr>
          <p:txBody>
            <a:bodyPr lIns="89953" tIns="71963" rIns="89953" bIns="71963"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70F2"/>
                  </a:solidFill>
                  <a:effectLst/>
                  <a:uLnTx/>
                  <a:uFillTx/>
                  <a:latin typeface="72 Brand"/>
                  <a:ea typeface="Arial" panose="020B0604020202020204" pitchFamily="34" charset="0"/>
                  <a:cs typeface="Arial" panose="020B0604020202020204" pitchFamily="34" charset="0"/>
                </a:rPr>
                <a:t>Function Focus</a:t>
              </a:r>
            </a:p>
          </p:txBody>
        </p:sp>
      </p:grpSp>
      <p:pic>
        <p:nvPicPr>
          <p:cNvPr id="4" name="Picture 3">
            <a:extLst>
              <a:ext uri="{FF2B5EF4-FFF2-40B4-BE49-F238E27FC236}">
                <a16:creationId xmlns:a16="http://schemas.microsoft.com/office/drawing/2014/main" id="{C5E97CD1-0F46-1C98-4195-D8CE64BC2DCE}"/>
              </a:ext>
            </a:extLst>
          </p:cNvPr>
          <p:cNvPicPr>
            <a:picLocks noChangeAspect="1"/>
          </p:cNvPicPr>
          <p:nvPr/>
        </p:nvPicPr>
        <p:blipFill>
          <a:blip r:embed="rId3"/>
          <a:srcRect/>
          <a:stretch/>
        </p:blipFill>
        <p:spPr>
          <a:xfrm>
            <a:off x="720534" y="1420800"/>
            <a:ext cx="4052892" cy="4306818"/>
          </a:xfrm>
          <a:prstGeom prst="rect">
            <a:avLst/>
          </a:prstGeom>
        </p:spPr>
      </p:pic>
      <p:sp>
        <p:nvSpPr>
          <p:cNvPr id="6" name="Oval 5">
            <a:extLst>
              <a:ext uri="{FF2B5EF4-FFF2-40B4-BE49-F238E27FC236}">
                <a16:creationId xmlns:a16="http://schemas.microsoft.com/office/drawing/2014/main" id="{2601B06F-7A6C-FA3E-DF4B-AB4D50566505}"/>
              </a:ext>
            </a:extLst>
          </p:cNvPr>
          <p:cNvSpPr/>
          <p:nvPr/>
        </p:nvSpPr>
        <p:spPr bwMode="gray">
          <a:xfrm>
            <a:off x="1725839" y="2667264"/>
            <a:ext cx="2098194" cy="2098194"/>
          </a:xfrm>
          <a:prstGeom prst="ellipse">
            <a:avLst/>
          </a:prstGeom>
          <a:gradFill flip="none" rotWithShape="1">
            <a:gsLst>
              <a:gs pos="90000">
                <a:schemeClr val="bg2">
                  <a:lumMod val="75000"/>
                </a:schemeClr>
              </a:gs>
              <a:gs pos="62000">
                <a:schemeClr val="bg1"/>
              </a:gs>
            </a:gsLst>
            <a:path path="circle">
              <a:fillToRect l="50000" t="50000" r="50000" b="50000"/>
            </a:path>
            <a:tileRect/>
          </a:gradFill>
          <a:ln w="31750" algn="ctr">
            <a:gradFill flip="none" rotWithShape="1">
              <a:gsLst>
                <a:gs pos="0">
                  <a:srgbClr val="002A86"/>
                </a:gs>
                <a:gs pos="100000">
                  <a:schemeClr val="tx2"/>
                </a:gs>
              </a:gsLst>
              <a:lin ang="16200000" scaled="1"/>
              <a:tileRect/>
            </a:gradFill>
            <a:miter lim="800000"/>
            <a:headEnd/>
            <a:tailEnd/>
          </a:ln>
          <a:effectLst/>
        </p:spPr>
        <p:txBody>
          <a:bodyPr lIns="89953" tIns="71963" rIns="89953" bIns="71963" rtlCol="0" anchor="ctr"/>
          <a:lstStyle/>
          <a:p>
            <a:pPr algn="ctr" defTabSz="913943" fontAlgn="base">
              <a:spcBef>
                <a:spcPct val="50000"/>
              </a:spcBef>
              <a:spcAft>
                <a:spcPct val="0"/>
              </a:spcAft>
              <a:buClr>
                <a:srgbClr val="F0AB00"/>
              </a:buClr>
              <a:buSzPct val="80000"/>
            </a:pPr>
            <a:endParaRPr lang="en-US" sz="1799" kern="0" err="1">
              <a:solidFill>
                <a:srgbClr val="000000"/>
              </a:solidFill>
              <a:latin typeface="72 Brand" panose="020B0504030603020204" pitchFamily="34" charset="0"/>
              <a:ea typeface="Arial Unicode MS" pitchFamily="34" charset="-128"/>
              <a:cs typeface="Arial Unicode MS" pitchFamily="34" charset="-128"/>
            </a:endParaRPr>
          </a:p>
        </p:txBody>
      </p:sp>
      <p:grpSp>
        <p:nvGrpSpPr>
          <p:cNvPr id="8" name="Group 7">
            <a:extLst>
              <a:ext uri="{FF2B5EF4-FFF2-40B4-BE49-F238E27FC236}">
                <a16:creationId xmlns:a16="http://schemas.microsoft.com/office/drawing/2014/main" id="{1EEDE227-E7E0-3958-E422-E94B66ABEAE9}"/>
              </a:ext>
            </a:extLst>
          </p:cNvPr>
          <p:cNvGrpSpPr/>
          <p:nvPr/>
        </p:nvGrpSpPr>
        <p:grpSpPr>
          <a:xfrm>
            <a:off x="2575646" y="3454605"/>
            <a:ext cx="372424" cy="450781"/>
            <a:chOff x="2540713" y="3811662"/>
            <a:chExt cx="372618" cy="451016"/>
          </a:xfrm>
        </p:grpSpPr>
        <p:sp>
          <p:nvSpPr>
            <p:cNvPr id="10" name="Freeform: Shape 39">
              <a:extLst>
                <a:ext uri="{FF2B5EF4-FFF2-40B4-BE49-F238E27FC236}">
                  <a16:creationId xmlns:a16="http://schemas.microsoft.com/office/drawing/2014/main" id="{09633554-3ABE-9469-ABCB-F50FA763DD53}"/>
                </a:ext>
              </a:extLst>
            </p:cNvPr>
            <p:cNvSpPr/>
            <p:nvPr/>
          </p:nvSpPr>
          <p:spPr>
            <a:xfrm>
              <a:off x="2669873" y="3811662"/>
              <a:ext cx="243458" cy="242887"/>
            </a:xfrm>
            <a:custGeom>
              <a:avLst/>
              <a:gdLst>
                <a:gd name="connsiteX0" fmla="*/ 208598 w 243458"/>
                <a:gd name="connsiteY0" fmla="*/ 170941 h 242887"/>
                <a:gd name="connsiteX1" fmla="*/ 218313 w 243458"/>
                <a:gd name="connsiteY1" fmla="*/ 148653 h 242887"/>
                <a:gd name="connsiteX2" fmla="*/ 243459 w 243458"/>
                <a:gd name="connsiteY2" fmla="*/ 136080 h 242887"/>
                <a:gd name="connsiteX3" fmla="*/ 243459 w 243458"/>
                <a:gd name="connsiteY3" fmla="*/ 107505 h 242887"/>
                <a:gd name="connsiteX4" fmla="*/ 218313 w 243458"/>
                <a:gd name="connsiteY4" fmla="*/ 94932 h 242887"/>
                <a:gd name="connsiteX5" fmla="*/ 209169 w 243458"/>
                <a:gd name="connsiteY5" fmla="*/ 72643 h 242887"/>
                <a:gd name="connsiteX6" fmla="*/ 218313 w 243458"/>
                <a:gd name="connsiteY6" fmla="*/ 45783 h 242887"/>
                <a:gd name="connsiteX7" fmla="*/ 197739 w 243458"/>
                <a:gd name="connsiteY7" fmla="*/ 25209 h 242887"/>
                <a:gd name="connsiteX8" fmla="*/ 170879 w 243458"/>
                <a:gd name="connsiteY8" fmla="*/ 34353 h 242887"/>
                <a:gd name="connsiteX9" fmla="*/ 148590 w 243458"/>
                <a:gd name="connsiteY9" fmla="*/ 25146 h 242887"/>
                <a:gd name="connsiteX10" fmla="*/ 136017 w 243458"/>
                <a:gd name="connsiteY10" fmla="*/ 0 h 242887"/>
                <a:gd name="connsiteX11" fmla="*/ 107442 w 243458"/>
                <a:gd name="connsiteY11" fmla="*/ 0 h 242887"/>
                <a:gd name="connsiteX12" fmla="*/ 94869 w 243458"/>
                <a:gd name="connsiteY12" fmla="*/ 25146 h 242887"/>
                <a:gd name="connsiteX13" fmla="*/ 72581 w 243458"/>
                <a:gd name="connsiteY13" fmla="*/ 34290 h 242887"/>
                <a:gd name="connsiteX14" fmla="*/ 45720 w 243458"/>
                <a:gd name="connsiteY14" fmla="*/ 25146 h 242887"/>
                <a:gd name="connsiteX15" fmla="*/ 25146 w 243458"/>
                <a:gd name="connsiteY15" fmla="*/ 45720 h 242887"/>
                <a:gd name="connsiteX16" fmla="*/ 34290 w 243458"/>
                <a:gd name="connsiteY16" fmla="*/ 72581 h 242887"/>
                <a:gd name="connsiteX17" fmla="*/ 25146 w 243458"/>
                <a:gd name="connsiteY17" fmla="*/ 94869 h 242887"/>
                <a:gd name="connsiteX18" fmla="*/ 0 w 243458"/>
                <a:gd name="connsiteY18" fmla="*/ 107442 h 242887"/>
                <a:gd name="connsiteX19" fmla="*/ 0 w 243458"/>
                <a:gd name="connsiteY19" fmla="*/ 136017 h 242887"/>
                <a:gd name="connsiteX20" fmla="*/ 25146 w 243458"/>
                <a:gd name="connsiteY20" fmla="*/ 148590 h 242887"/>
                <a:gd name="connsiteX21" fmla="*/ 34290 w 243458"/>
                <a:gd name="connsiteY21" fmla="*/ 170879 h 242887"/>
                <a:gd name="connsiteX22" fmla="*/ 25146 w 243458"/>
                <a:gd name="connsiteY22" fmla="*/ 197739 h 242887"/>
                <a:gd name="connsiteX23" fmla="*/ 45149 w 243458"/>
                <a:gd name="connsiteY23" fmla="*/ 217741 h 242887"/>
                <a:gd name="connsiteX24" fmla="*/ 72009 w 243458"/>
                <a:gd name="connsiteY24" fmla="*/ 208598 h 242887"/>
                <a:gd name="connsiteX25" fmla="*/ 94298 w 243458"/>
                <a:gd name="connsiteY25" fmla="*/ 217741 h 242887"/>
                <a:gd name="connsiteX26" fmla="*/ 106871 w 243458"/>
                <a:gd name="connsiteY26" fmla="*/ 242888 h 242887"/>
                <a:gd name="connsiteX27" fmla="*/ 135446 w 243458"/>
                <a:gd name="connsiteY27" fmla="*/ 242888 h 242887"/>
                <a:gd name="connsiteX28" fmla="*/ 148019 w 243458"/>
                <a:gd name="connsiteY28" fmla="*/ 217741 h 242887"/>
                <a:gd name="connsiteX29" fmla="*/ 170307 w 243458"/>
                <a:gd name="connsiteY29" fmla="*/ 208598 h 242887"/>
                <a:gd name="connsiteX30" fmla="*/ 197168 w 243458"/>
                <a:gd name="connsiteY30" fmla="*/ 217741 h 242887"/>
                <a:gd name="connsiteX31" fmla="*/ 217741 w 243458"/>
                <a:gd name="connsiteY31" fmla="*/ 197739 h 242887"/>
                <a:gd name="connsiteX32" fmla="*/ 197773 w 243458"/>
                <a:gd name="connsiteY32" fmla="*/ 174622 h 242887"/>
                <a:gd name="connsiteX33" fmla="*/ 204597 w 243458"/>
                <a:gd name="connsiteY33" fmla="*/ 194653 h 242887"/>
                <a:gd name="connsiteX34" fmla="*/ 194224 w 243458"/>
                <a:gd name="connsiteY34" fmla="*/ 204740 h 242887"/>
                <a:gd name="connsiteX35" fmla="*/ 173993 w 243458"/>
                <a:gd name="connsiteY35" fmla="*/ 197848 h 242887"/>
                <a:gd name="connsiteX36" fmla="*/ 169055 w 243458"/>
                <a:gd name="connsiteY36" fmla="*/ 196167 h 242887"/>
                <a:gd name="connsiteX37" fmla="*/ 164546 w 243458"/>
                <a:gd name="connsiteY37" fmla="*/ 198796 h 242887"/>
                <a:gd name="connsiteX38" fmla="*/ 144881 w 243458"/>
                <a:gd name="connsiteY38" fmla="*/ 206826 h 242887"/>
                <a:gd name="connsiteX39" fmla="*/ 140046 w 243458"/>
                <a:gd name="connsiteY39" fmla="*/ 208209 h 242887"/>
                <a:gd name="connsiteX40" fmla="*/ 137794 w 243458"/>
                <a:gd name="connsiteY40" fmla="*/ 212707 h 242887"/>
                <a:gd name="connsiteX41" fmla="*/ 128382 w 243458"/>
                <a:gd name="connsiteY41" fmla="*/ 231566 h 242887"/>
                <a:gd name="connsiteX42" fmla="*/ 113951 w 243458"/>
                <a:gd name="connsiteY42" fmla="*/ 231566 h 242887"/>
                <a:gd name="connsiteX43" fmla="*/ 104539 w 243458"/>
                <a:gd name="connsiteY43" fmla="*/ 212707 h 242887"/>
                <a:gd name="connsiteX44" fmla="*/ 102287 w 243458"/>
                <a:gd name="connsiteY44" fmla="*/ 208209 h 242887"/>
                <a:gd name="connsiteX45" fmla="*/ 97452 w 243458"/>
                <a:gd name="connsiteY45" fmla="*/ 206826 h 242887"/>
                <a:gd name="connsiteX46" fmla="*/ 77781 w 243458"/>
                <a:gd name="connsiteY46" fmla="*/ 198796 h 242887"/>
                <a:gd name="connsiteX47" fmla="*/ 73278 w 243458"/>
                <a:gd name="connsiteY47" fmla="*/ 196167 h 242887"/>
                <a:gd name="connsiteX48" fmla="*/ 68340 w 243458"/>
                <a:gd name="connsiteY48" fmla="*/ 197848 h 242887"/>
                <a:gd name="connsiteX49" fmla="*/ 48212 w 243458"/>
                <a:gd name="connsiteY49" fmla="*/ 204706 h 242887"/>
                <a:gd name="connsiteX50" fmla="*/ 38268 w 243458"/>
                <a:gd name="connsiteY50" fmla="*/ 194761 h 242887"/>
                <a:gd name="connsiteX51" fmla="*/ 45126 w 243458"/>
                <a:gd name="connsiteY51" fmla="*/ 174628 h 242887"/>
                <a:gd name="connsiteX52" fmla="*/ 46806 w 243458"/>
                <a:gd name="connsiteY52" fmla="*/ 169690 h 242887"/>
                <a:gd name="connsiteX53" fmla="*/ 44177 w 243458"/>
                <a:gd name="connsiteY53" fmla="*/ 165186 h 242887"/>
                <a:gd name="connsiteX54" fmla="*/ 36176 w 243458"/>
                <a:gd name="connsiteY54" fmla="*/ 145510 h 242887"/>
                <a:gd name="connsiteX55" fmla="*/ 34793 w 243458"/>
                <a:gd name="connsiteY55" fmla="*/ 140675 h 242887"/>
                <a:gd name="connsiteX56" fmla="*/ 30301 w 243458"/>
                <a:gd name="connsiteY56" fmla="*/ 138429 h 242887"/>
                <a:gd name="connsiteX57" fmla="*/ 11430 w 243458"/>
                <a:gd name="connsiteY57" fmla="*/ 129005 h 242887"/>
                <a:gd name="connsiteX58" fmla="*/ 11430 w 243458"/>
                <a:gd name="connsiteY58" fmla="*/ 114551 h 242887"/>
                <a:gd name="connsiteX59" fmla="*/ 30289 w 243458"/>
                <a:gd name="connsiteY59" fmla="*/ 105156 h 242887"/>
                <a:gd name="connsiteX60" fmla="*/ 34781 w 243458"/>
                <a:gd name="connsiteY60" fmla="*/ 102904 h 242887"/>
                <a:gd name="connsiteX61" fmla="*/ 36165 w 243458"/>
                <a:gd name="connsiteY61" fmla="*/ 98069 h 242887"/>
                <a:gd name="connsiteX62" fmla="*/ 44166 w 243458"/>
                <a:gd name="connsiteY62" fmla="*/ 78398 h 242887"/>
                <a:gd name="connsiteX63" fmla="*/ 46794 w 243458"/>
                <a:gd name="connsiteY63" fmla="*/ 73889 h 242887"/>
                <a:gd name="connsiteX64" fmla="*/ 45114 w 243458"/>
                <a:gd name="connsiteY64" fmla="*/ 68957 h 242887"/>
                <a:gd name="connsiteX65" fmla="*/ 38256 w 243458"/>
                <a:gd name="connsiteY65" fmla="*/ 48818 h 242887"/>
                <a:gd name="connsiteX66" fmla="*/ 48772 w 243458"/>
                <a:gd name="connsiteY66" fmla="*/ 38302 h 242887"/>
                <a:gd name="connsiteX67" fmla="*/ 68900 w 243458"/>
                <a:gd name="connsiteY67" fmla="*/ 45160 h 242887"/>
                <a:gd name="connsiteX68" fmla="*/ 73838 w 243458"/>
                <a:gd name="connsiteY68" fmla="*/ 46874 h 242887"/>
                <a:gd name="connsiteX69" fmla="*/ 78341 w 243458"/>
                <a:gd name="connsiteY69" fmla="*/ 44240 h 242887"/>
                <a:gd name="connsiteX70" fmla="*/ 98012 w 243458"/>
                <a:gd name="connsiteY70" fmla="*/ 36239 h 242887"/>
                <a:gd name="connsiteX71" fmla="*/ 102870 w 243458"/>
                <a:gd name="connsiteY71" fmla="*/ 34776 h 242887"/>
                <a:gd name="connsiteX72" fmla="*/ 105122 w 243458"/>
                <a:gd name="connsiteY72" fmla="*/ 30278 h 242887"/>
                <a:gd name="connsiteX73" fmla="*/ 114534 w 243458"/>
                <a:gd name="connsiteY73" fmla="*/ 11419 h 242887"/>
                <a:gd name="connsiteX74" fmla="*/ 128982 w 243458"/>
                <a:gd name="connsiteY74" fmla="*/ 11419 h 242887"/>
                <a:gd name="connsiteX75" fmla="*/ 138394 w 243458"/>
                <a:gd name="connsiteY75" fmla="*/ 30278 h 242887"/>
                <a:gd name="connsiteX76" fmla="*/ 140646 w 243458"/>
                <a:gd name="connsiteY76" fmla="*/ 34776 h 242887"/>
                <a:gd name="connsiteX77" fmla="*/ 145475 w 243458"/>
                <a:gd name="connsiteY77" fmla="*/ 36159 h 242887"/>
                <a:gd name="connsiteX78" fmla="*/ 165146 w 243458"/>
                <a:gd name="connsiteY78" fmla="*/ 44160 h 242887"/>
                <a:gd name="connsiteX79" fmla="*/ 169655 w 243458"/>
                <a:gd name="connsiteY79" fmla="*/ 46794 h 242887"/>
                <a:gd name="connsiteX80" fmla="*/ 174593 w 243458"/>
                <a:gd name="connsiteY80" fmla="*/ 45080 h 242887"/>
                <a:gd name="connsiteX81" fmla="*/ 194716 w 243458"/>
                <a:gd name="connsiteY81" fmla="*/ 38222 h 242887"/>
                <a:gd name="connsiteX82" fmla="*/ 205231 w 243458"/>
                <a:gd name="connsiteY82" fmla="*/ 48738 h 242887"/>
                <a:gd name="connsiteX83" fmla="*/ 198373 w 243458"/>
                <a:gd name="connsiteY83" fmla="*/ 68877 h 242887"/>
                <a:gd name="connsiteX84" fmla="*/ 196693 w 243458"/>
                <a:gd name="connsiteY84" fmla="*/ 73809 h 242887"/>
                <a:gd name="connsiteX85" fmla="*/ 199322 w 243458"/>
                <a:gd name="connsiteY85" fmla="*/ 78318 h 242887"/>
                <a:gd name="connsiteX86" fmla="*/ 207352 w 243458"/>
                <a:gd name="connsiteY86" fmla="*/ 97989 h 242887"/>
                <a:gd name="connsiteX87" fmla="*/ 208729 w 243458"/>
                <a:gd name="connsiteY87" fmla="*/ 102824 h 242887"/>
                <a:gd name="connsiteX88" fmla="*/ 213227 w 243458"/>
                <a:gd name="connsiteY88" fmla="*/ 105076 h 242887"/>
                <a:gd name="connsiteX89" fmla="*/ 232086 w 243458"/>
                <a:gd name="connsiteY89" fmla="*/ 114494 h 242887"/>
                <a:gd name="connsiteX90" fmla="*/ 232086 w 243458"/>
                <a:gd name="connsiteY90" fmla="*/ 128948 h 242887"/>
                <a:gd name="connsiteX91" fmla="*/ 213227 w 243458"/>
                <a:gd name="connsiteY91" fmla="*/ 138366 h 242887"/>
                <a:gd name="connsiteX92" fmla="*/ 208855 w 243458"/>
                <a:gd name="connsiteY92" fmla="*/ 140555 h 242887"/>
                <a:gd name="connsiteX93" fmla="*/ 207414 w 243458"/>
                <a:gd name="connsiteY93" fmla="*/ 145230 h 242887"/>
                <a:gd name="connsiteX94" fmla="*/ 198745 w 243458"/>
                <a:gd name="connsiteY94" fmla="*/ 165164 h 242887"/>
                <a:gd name="connsiteX95" fmla="*/ 196116 w 243458"/>
                <a:gd name="connsiteY95" fmla="*/ 16966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43458" h="242887">
                  <a:moveTo>
                    <a:pt x="208598" y="170941"/>
                  </a:moveTo>
                  <a:cubicBezTo>
                    <a:pt x="212650" y="163894"/>
                    <a:pt x="215908" y="156418"/>
                    <a:pt x="218313" y="148653"/>
                  </a:cubicBezTo>
                  <a:lnTo>
                    <a:pt x="243459" y="136080"/>
                  </a:lnTo>
                  <a:lnTo>
                    <a:pt x="243459" y="107505"/>
                  </a:lnTo>
                  <a:lnTo>
                    <a:pt x="218313" y="94932"/>
                  </a:lnTo>
                  <a:cubicBezTo>
                    <a:pt x="216211" y="87149"/>
                    <a:pt x="213139" y="79660"/>
                    <a:pt x="209169" y="72643"/>
                  </a:cubicBezTo>
                  <a:lnTo>
                    <a:pt x="218313" y="45783"/>
                  </a:lnTo>
                  <a:lnTo>
                    <a:pt x="197739" y="25209"/>
                  </a:lnTo>
                  <a:lnTo>
                    <a:pt x="170879" y="34353"/>
                  </a:lnTo>
                  <a:cubicBezTo>
                    <a:pt x="163865" y="30360"/>
                    <a:pt x="156377" y="27267"/>
                    <a:pt x="148590" y="25146"/>
                  </a:cubicBezTo>
                  <a:lnTo>
                    <a:pt x="136017" y="0"/>
                  </a:lnTo>
                  <a:lnTo>
                    <a:pt x="107442" y="0"/>
                  </a:lnTo>
                  <a:lnTo>
                    <a:pt x="94869" y="25146"/>
                  </a:lnTo>
                  <a:cubicBezTo>
                    <a:pt x="87085" y="27246"/>
                    <a:pt x="79597" y="30318"/>
                    <a:pt x="72581" y="34290"/>
                  </a:cubicBezTo>
                  <a:lnTo>
                    <a:pt x="45720" y="25146"/>
                  </a:lnTo>
                  <a:lnTo>
                    <a:pt x="25146" y="45720"/>
                  </a:lnTo>
                  <a:lnTo>
                    <a:pt x="34290" y="72581"/>
                  </a:lnTo>
                  <a:cubicBezTo>
                    <a:pt x="30320" y="79597"/>
                    <a:pt x="27248" y="87086"/>
                    <a:pt x="25146" y="94869"/>
                  </a:cubicBezTo>
                  <a:lnTo>
                    <a:pt x="0" y="107442"/>
                  </a:lnTo>
                  <a:lnTo>
                    <a:pt x="0" y="136017"/>
                  </a:lnTo>
                  <a:lnTo>
                    <a:pt x="25146" y="148590"/>
                  </a:lnTo>
                  <a:cubicBezTo>
                    <a:pt x="27249" y="156373"/>
                    <a:pt x="30321" y="163861"/>
                    <a:pt x="34290" y="170879"/>
                  </a:cubicBezTo>
                  <a:lnTo>
                    <a:pt x="25146" y="197739"/>
                  </a:lnTo>
                  <a:lnTo>
                    <a:pt x="45149" y="217741"/>
                  </a:lnTo>
                  <a:lnTo>
                    <a:pt x="72009" y="208598"/>
                  </a:lnTo>
                  <a:cubicBezTo>
                    <a:pt x="79026" y="212568"/>
                    <a:pt x="86514" y="215640"/>
                    <a:pt x="94298" y="217741"/>
                  </a:cubicBezTo>
                  <a:lnTo>
                    <a:pt x="106871" y="242888"/>
                  </a:lnTo>
                  <a:lnTo>
                    <a:pt x="135446" y="242888"/>
                  </a:lnTo>
                  <a:lnTo>
                    <a:pt x="148019" y="217741"/>
                  </a:lnTo>
                  <a:cubicBezTo>
                    <a:pt x="155802" y="215640"/>
                    <a:pt x="163290" y="212568"/>
                    <a:pt x="170307" y="208598"/>
                  </a:cubicBezTo>
                  <a:lnTo>
                    <a:pt x="197168" y="217741"/>
                  </a:lnTo>
                  <a:lnTo>
                    <a:pt x="217741" y="197739"/>
                  </a:lnTo>
                  <a:close/>
                  <a:moveTo>
                    <a:pt x="197773" y="174622"/>
                  </a:moveTo>
                  <a:lnTo>
                    <a:pt x="204597" y="194653"/>
                  </a:lnTo>
                  <a:lnTo>
                    <a:pt x="194224" y="204740"/>
                  </a:lnTo>
                  <a:lnTo>
                    <a:pt x="173993" y="197848"/>
                  </a:lnTo>
                  <a:lnTo>
                    <a:pt x="169055" y="196167"/>
                  </a:lnTo>
                  <a:lnTo>
                    <a:pt x="164546" y="198796"/>
                  </a:lnTo>
                  <a:cubicBezTo>
                    <a:pt x="158358" y="202294"/>
                    <a:pt x="151749" y="204992"/>
                    <a:pt x="144881" y="206826"/>
                  </a:cubicBezTo>
                  <a:lnTo>
                    <a:pt x="140046" y="208209"/>
                  </a:lnTo>
                  <a:lnTo>
                    <a:pt x="137794" y="212707"/>
                  </a:lnTo>
                  <a:lnTo>
                    <a:pt x="128382" y="231566"/>
                  </a:lnTo>
                  <a:lnTo>
                    <a:pt x="113951" y="231566"/>
                  </a:lnTo>
                  <a:lnTo>
                    <a:pt x="104539" y="212707"/>
                  </a:lnTo>
                  <a:lnTo>
                    <a:pt x="102287" y="208209"/>
                  </a:lnTo>
                  <a:lnTo>
                    <a:pt x="97452" y="206826"/>
                  </a:lnTo>
                  <a:cubicBezTo>
                    <a:pt x="90582" y="204992"/>
                    <a:pt x="83972" y="202294"/>
                    <a:pt x="77781" y="198796"/>
                  </a:cubicBezTo>
                  <a:lnTo>
                    <a:pt x="73278" y="196167"/>
                  </a:lnTo>
                  <a:lnTo>
                    <a:pt x="68340" y="197848"/>
                  </a:lnTo>
                  <a:lnTo>
                    <a:pt x="48212" y="204706"/>
                  </a:lnTo>
                  <a:lnTo>
                    <a:pt x="38268" y="194761"/>
                  </a:lnTo>
                  <a:lnTo>
                    <a:pt x="45126" y="174628"/>
                  </a:lnTo>
                  <a:lnTo>
                    <a:pt x="46806" y="169690"/>
                  </a:lnTo>
                  <a:lnTo>
                    <a:pt x="44177" y="165186"/>
                  </a:lnTo>
                  <a:cubicBezTo>
                    <a:pt x="40687" y="158993"/>
                    <a:pt x="37998" y="152381"/>
                    <a:pt x="36176" y="145510"/>
                  </a:cubicBezTo>
                  <a:lnTo>
                    <a:pt x="34793" y="140675"/>
                  </a:lnTo>
                  <a:lnTo>
                    <a:pt x="30301" y="138429"/>
                  </a:lnTo>
                  <a:lnTo>
                    <a:pt x="11430" y="129005"/>
                  </a:lnTo>
                  <a:lnTo>
                    <a:pt x="11430" y="114551"/>
                  </a:lnTo>
                  <a:lnTo>
                    <a:pt x="30289" y="105156"/>
                  </a:lnTo>
                  <a:lnTo>
                    <a:pt x="34781" y="102904"/>
                  </a:lnTo>
                  <a:lnTo>
                    <a:pt x="36165" y="98069"/>
                  </a:lnTo>
                  <a:cubicBezTo>
                    <a:pt x="37988" y="91200"/>
                    <a:pt x="40677" y="84591"/>
                    <a:pt x="44166" y="78398"/>
                  </a:cubicBezTo>
                  <a:lnTo>
                    <a:pt x="46794" y="73889"/>
                  </a:lnTo>
                  <a:lnTo>
                    <a:pt x="45114" y="68957"/>
                  </a:lnTo>
                  <a:lnTo>
                    <a:pt x="38256" y="48818"/>
                  </a:lnTo>
                  <a:lnTo>
                    <a:pt x="48772" y="38302"/>
                  </a:lnTo>
                  <a:lnTo>
                    <a:pt x="68900" y="45160"/>
                  </a:lnTo>
                  <a:lnTo>
                    <a:pt x="73838" y="46874"/>
                  </a:lnTo>
                  <a:lnTo>
                    <a:pt x="78341" y="44240"/>
                  </a:lnTo>
                  <a:cubicBezTo>
                    <a:pt x="84533" y="40752"/>
                    <a:pt x="91143" y="38064"/>
                    <a:pt x="98012" y="36239"/>
                  </a:cubicBezTo>
                  <a:lnTo>
                    <a:pt x="102870" y="34776"/>
                  </a:lnTo>
                  <a:lnTo>
                    <a:pt x="105122" y="30278"/>
                  </a:lnTo>
                  <a:lnTo>
                    <a:pt x="114534" y="11419"/>
                  </a:lnTo>
                  <a:lnTo>
                    <a:pt x="128982" y="11419"/>
                  </a:lnTo>
                  <a:lnTo>
                    <a:pt x="138394" y="30278"/>
                  </a:lnTo>
                  <a:lnTo>
                    <a:pt x="140646" y="34776"/>
                  </a:lnTo>
                  <a:lnTo>
                    <a:pt x="145475" y="36159"/>
                  </a:lnTo>
                  <a:cubicBezTo>
                    <a:pt x="152345" y="37982"/>
                    <a:pt x="158954" y="40671"/>
                    <a:pt x="165146" y="44160"/>
                  </a:cubicBezTo>
                  <a:lnTo>
                    <a:pt x="169655" y="46794"/>
                  </a:lnTo>
                  <a:lnTo>
                    <a:pt x="174593" y="45080"/>
                  </a:lnTo>
                  <a:lnTo>
                    <a:pt x="194716" y="38222"/>
                  </a:lnTo>
                  <a:lnTo>
                    <a:pt x="205231" y="48738"/>
                  </a:lnTo>
                  <a:lnTo>
                    <a:pt x="198373" y="68877"/>
                  </a:lnTo>
                  <a:lnTo>
                    <a:pt x="196693" y="73809"/>
                  </a:lnTo>
                  <a:lnTo>
                    <a:pt x="199322" y="78318"/>
                  </a:lnTo>
                  <a:cubicBezTo>
                    <a:pt x="202819" y="84510"/>
                    <a:pt x="205517" y="91120"/>
                    <a:pt x="207352" y="97989"/>
                  </a:cubicBezTo>
                  <a:lnTo>
                    <a:pt x="208729" y="102824"/>
                  </a:lnTo>
                  <a:lnTo>
                    <a:pt x="213227" y="105076"/>
                  </a:lnTo>
                  <a:lnTo>
                    <a:pt x="232086" y="114494"/>
                  </a:lnTo>
                  <a:lnTo>
                    <a:pt x="232086" y="128948"/>
                  </a:lnTo>
                  <a:lnTo>
                    <a:pt x="213227" y="138366"/>
                  </a:lnTo>
                  <a:lnTo>
                    <a:pt x="208855" y="140555"/>
                  </a:lnTo>
                  <a:lnTo>
                    <a:pt x="207414" y="145230"/>
                  </a:lnTo>
                  <a:cubicBezTo>
                    <a:pt x="205266" y="152173"/>
                    <a:pt x="202358" y="158858"/>
                    <a:pt x="198745" y="165164"/>
                  </a:cubicBezTo>
                  <a:lnTo>
                    <a:pt x="196116" y="169667"/>
                  </a:lnTo>
                  <a:close/>
                </a:path>
              </a:pathLst>
            </a:custGeom>
            <a:solidFill>
              <a:srgbClr val="008FD3">
                <a:lumMod val="75000"/>
              </a:srgbClr>
            </a:solidFill>
            <a:ln w="5655" cap="flat">
              <a:solidFill>
                <a:srgbClr val="0070F2"/>
              </a:solidFill>
              <a:prstDash val="solid"/>
              <a:miter/>
            </a:ln>
          </p:spPr>
          <p:txBody>
            <a:bodyPr rtlCol="0" anchor="ctr"/>
            <a:lstStyle/>
            <a:p>
              <a:pPr defTabSz="913943">
                <a:defRPr/>
              </a:pPr>
              <a:endParaRPr lang="en-US" sz="1799" kern="0">
                <a:solidFill>
                  <a:srgbClr val="000000"/>
                </a:solidFill>
                <a:latin typeface="72 Brand" panose="020B0504030603020204" pitchFamily="34" charset="0"/>
              </a:endParaRPr>
            </a:p>
          </p:txBody>
        </p:sp>
        <p:sp>
          <p:nvSpPr>
            <p:cNvPr id="11" name="Freeform: Shape 40">
              <a:extLst>
                <a:ext uri="{FF2B5EF4-FFF2-40B4-BE49-F238E27FC236}">
                  <a16:creationId xmlns:a16="http://schemas.microsoft.com/office/drawing/2014/main" id="{973142F8-9D70-9511-51AD-3780B8B30A60}"/>
                </a:ext>
              </a:extLst>
            </p:cNvPr>
            <p:cNvSpPr/>
            <p:nvPr/>
          </p:nvSpPr>
          <p:spPr>
            <a:xfrm>
              <a:off x="2540713" y="4019791"/>
              <a:ext cx="243459" cy="242887"/>
            </a:xfrm>
            <a:custGeom>
              <a:avLst/>
              <a:gdLst>
                <a:gd name="connsiteX0" fmla="*/ 0 w 243459"/>
                <a:gd name="connsiteY0" fmla="*/ 106871 h 242887"/>
                <a:gd name="connsiteX1" fmla="*/ 0 w 243459"/>
                <a:gd name="connsiteY1" fmla="*/ 135445 h 242887"/>
                <a:gd name="connsiteX2" fmla="*/ 25146 w 243459"/>
                <a:gd name="connsiteY2" fmla="*/ 148019 h 242887"/>
                <a:gd name="connsiteX3" fmla="*/ 34290 w 243459"/>
                <a:gd name="connsiteY3" fmla="*/ 170307 h 242887"/>
                <a:gd name="connsiteX4" fmla="*/ 25718 w 243459"/>
                <a:gd name="connsiteY4" fmla="*/ 197168 h 242887"/>
                <a:gd name="connsiteX5" fmla="*/ 45720 w 243459"/>
                <a:gd name="connsiteY5" fmla="*/ 217170 h 242887"/>
                <a:gd name="connsiteX6" fmla="*/ 72581 w 243459"/>
                <a:gd name="connsiteY6" fmla="*/ 208598 h 242887"/>
                <a:gd name="connsiteX7" fmla="*/ 94869 w 243459"/>
                <a:gd name="connsiteY7" fmla="*/ 217741 h 242887"/>
                <a:gd name="connsiteX8" fmla="*/ 107442 w 243459"/>
                <a:gd name="connsiteY8" fmla="*/ 242888 h 242887"/>
                <a:gd name="connsiteX9" fmla="*/ 136017 w 243459"/>
                <a:gd name="connsiteY9" fmla="*/ 242888 h 242887"/>
                <a:gd name="connsiteX10" fmla="*/ 148590 w 243459"/>
                <a:gd name="connsiteY10" fmla="*/ 217741 h 242887"/>
                <a:gd name="connsiteX11" fmla="*/ 170879 w 243459"/>
                <a:gd name="connsiteY11" fmla="*/ 208598 h 242887"/>
                <a:gd name="connsiteX12" fmla="*/ 197739 w 243459"/>
                <a:gd name="connsiteY12" fmla="*/ 217741 h 242887"/>
                <a:gd name="connsiteX13" fmla="*/ 217742 w 243459"/>
                <a:gd name="connsiteY13" fmla="*/ 197168 h 242887"/>
                <a:gd name="connsiteX14" fmla="*/ 209169 w 243459"/>
                <a:gd name="connsiteY14" fmla="*/ 170879 h 242887"/>
                <a:gd name="connsiteX15" fmla="*/ 218313 w 243459"/>
                <a:gd name="connsiteY15" fmla="*/ 148590 h 242887"/>
                <a:gd name="connsiteX16" fmla="*/ 243459 w 243459"/>
                <a:gd name="connsiteY16" fmla="*/ 136017 h 242887"/>
                <a:gd name="connsiteX17" fmla="*/ 243459 w 243459"/>
                <a:gd name="connsiteY17" fmla="*/ 107442 h 242887"/>
                <a:gd name="connsiteX18" fmla="*/ 218313 w 243459"/>
                <a:gd name="connsiteY18" fmla="*/ 94869 h 242887"/>
                <a:gd name="connsiteX19" fmla="*/ 209169 w 243459"/>
                <a:gd name="connsiteY19" fmla="*/ 72581 h 242887"/>
                <a:gd name="connsiteX20" fmla="*/ 218313 w 243459"/>
                <a:gd name="connsiteY20" fmla="*/ 45720 h 242887"/>
                <a:gd name="connsiteX21" fmla="*/ 197739 w 243459"/>
                <a:gd name="connsiteY21" fmla="*/ 25146 h 242887"/>
                <a:gd name="connsiteX22" fmla="*/ 170879 w 243459"/>
                <a:gd name="connsiteY22" fmla="*/ 34290 h 242887"/>
                <a:gd name="connsiteX23" fmla="*/ 148590 w 243459"/>
                <a:gd name="connsiteY23" fmla="*/ 25146 h 242887"/>
                <a:gd name="connsiteX24" fmla="*/ 136017 w 243459"/>
                <a:gd name="connsiteY24" fmla="*/ 0 h 242887"/>
                <a:gd name="connsiteX25" fmla="*/ 107442 w 243459"/>
                <a:gd name="connsiteY25" fmla="*/ 0 h 242887"/>
                <a:gd name="connsiteX26" fmla="*/ 94869 w 243459"/>
                <a:gd name="connsiteY26" fmla="*/ 25146 h 242887"/>
                <a:gd name="connsiteX27" fmla="*/ 72581 w 243459"/>
                <a:gd name="connsiteY27" fmla="*/ 34290 h 242887"/>
                <a:gd name="connsiteX28" fmla="*/ 45720 w 243459"/>
                <a:gd name="connsiteY28" fmla="*/ 25146 h 242887"/>
                <a:gd name="connsiteX29" fmla="*/ 25718 w 243459"/>
                <a:gd name="connsiteY29" fmla="*/ 45149 h 242887"/>
                <a:gd name="connsiteX30" fmla="*/ 34290 w 243459"/>
                <a:gd name="connsiteY30" fmla="*/ 72009 h 242887"/>
                <a:gd name="connsiteX31" fmla="*/ 25146 w 243459"/>
                <a:gd name="connsiteY31" fmla="*/ 94298 h 242887"/>
                <a:gd name="connsiteX32" fmla="*/ 34633 w 243459"/>
                <a:gd name="connsiteY32" fmla="*/ 102299 h 242887"/>
                <a:gd name="connsiteX33" fmla="*/ 36073 w 243459"/>
                <a:gd name="connsiteY33" fmla="*/ 97624 h 242887"/>
                <a:gd name="connsiteX34" fmla="*/ 44166 w 243459"/>
                <a:gd name="connsiteY34" fmla="*/ 77730 h 242887"/>
                <a:gd name="connsiteX35" fmla="*/ 46726 w 243459"/>
                <a:gd name="connsiteY35" fmla="*/ 73335 h 242887"/>
                <a:gd name="connsiteX36" fmla="*/ 45177 w 243459"/>
                <a:gd name="connsiteY36" fmla="*/ 68494 h 242887"/>
                <a:gd name="connsiteX37" fmla="*/ 38725 w 243459"/>
                <a:gd name="connsiteY37" fmla="*/ 48257 h 242887"/>
                <a:gd name="connsiteX38" fmla="*/ 48772 w 243459"/>
                <a:gd name="connsiteY38" fmla="*/ 38205 h 242887"/>
                <a:gd name="connsiteX39" fmla="*/ 68900 w 243459"/>
                <a:gd name="connsiteY39" fmla="*/ 45063 h 242887"/>
                <a:gd name="connsiteX40" fmla="*/ 73838 w 243459"/>
                <a:gd name="connsiteY40" fmla="*/ 46749 h 242887"/>
                <a:gd name="connsiteX41" fmla="*/ 78341 w 243459"/>
                <a:gd name="connsiteY41" fmla="*/ 44120 h 242887"/>
                <a:gd name="connsiteX42" fmla="*/ 98012 w 243459"/>
                <a:gd name="connsiteY42" fmla="*/ 36090 h 242887"/>
                <a:gd name="connsiteX43" fmla="*/ 102870 w 243459"/>
                <a:gd name="connsiteY43" fmla="*/ 34759 h 242887"/>
                <a:gd name="connsiteX44" fmla="*/ 105122 w 243459"/>
                <a:gd name="connsiteY44" fmla="*/ 30261 h 242887"/>
                <a:gd name="connsiteX45" fmla="*/ 114534 w 243459"/>
                <a:gd name="connsiteY45" fmla="*/ 11401 h 242887"/>
                <a:gd name="connsiteX46" fmla="*/ 128982 w 243459"/>
                <a:gd name="connsiteY46" fmla="*/ 11401 h 242887"/>
                <a:gd name="connsiteX47" fmla="*/ 138394 w 243459"/>
                <a:gd name="connsiteY47" fmla="*/ 30261 h 242887"/>
                <a:gd name="connsiteX48" fmla="*/ 140583 w 243459"/>
                <a:gd name="connsiteY48" fmla="*/ 34639 h 242887"/>
                <a:gd name="connsiteX49" fmla="*/ 145258 w 243459"/>
                <a:gd name="connsiteY49" fmla="*/ 36073 h 242887"/>
                <a:gd name="connsiteX50" fmla="*/ 165146 w 243459"/>
                <a:gd name="connsiteY50" fmla="*/ 44171 h 242887"/>
                <a:gd name="connsiteX51" fmla="*/ 169655 w 243459"/>
                <a:gd name="connsiteY51" fmla="*/ 46800 h 242887"/>
                <a:gd name="connsiteX52" fmla="*/ 174593 w 243459"/>
                <a:gd name="connsiteY52" fmla="*/ 45114 h 242887"/>
                <a:gd name="connsiteX53" fmla="*/ 194716 w 243459"/>
                <a:gd name="connsiteY53" fmla="*/ 38256 h 242887"/>
                <a:gd name="connsiteX54" fmla="*/ 205231 w 243459"/>
                <a:gd name="connsiteY54" fmla="*/ 48778 h 242887"/>
                <a:gd name="connsiteX55" fmla="*/ 198373 w 243459"/>
                <a:gd name="connsiteY55" fmla="*/ 68911 h 242887"/>
                <a:gd name="connsiteX56" fmla="*/ 196693 w 243459"/>
                <a:gd name="connsiteY56" fmla="*/ 73844 h 242887"/>
                <a:gd name="connsiteX57" fmla="*/ 199322 w 243459"/>
                <a:gd name="connsiteY57" fmla="*/ 78353 h 242887"/>
                <a:gd name="connsiteX58" fmla="*/ 207352 w 243459"/>
                <a:gd name="connsiteY58" fmla="*/ 98029 h 242887"/>
                <a:gd name="connsiteX59" fmla="*/ 208729 w 243459"/>
                <a:gd name="connsiteY59" fmla="*/ 102859 h 242887"/>
                <a:gd name="connsiteX60" fmla="*/ 213227 w 243459"/>
                <a:gd name="connsiteY60" fmla="*/ 105110 h 242887"/>
                <a:gd name="connsiteX61" fmla="*/ 232029 w 243459"/>
                <a:gd name="connsiteY61" fmla="*/ 114506 h 242887"/>
                <a:gd name="connsiteX62" fmla="*/ 232029 w 243459"/>
                <a:gd name="connsiteY62" fmla="*/ 128959 h 242887"/>
                <a:gd name="connsiteX63" fmla="*/ 213170 w 243459"/>
                <a:gd name="connsiteY63" fmla="*/ 138377 h 242887"/>
                <a:gd name="connsiteX64" fmla="*/ 208672 w 243459"/>
                <a:gd name="connsiteY64" fmla="*/ 140629 h 242887"/>
                <a:gd name="connsiteX65" fmla="*/ 207294 w 243459"/>
                <a:gd name="connsiteY65" fmla="*/ 145458 h 242887"/>
                <a:gd name="connsiteX66" fmla="*/ 199265 w 243459"/>
                <a:gd name="connsiteY66" fmla="*/ 165135 h 242887"/>
                <a:gd name="connsiteX67" fmla="*/ 196682 w 243459"/>
                <a:gd name="connsiteY67" fmla="*/ 169564 h 242887"/>
                <a:gd name="connsiteX68" fmla="*/ 198270 w 243459"/>
                <a:gd name="connsiteY68" fmla="*/ 174439 h 242887"/>
                <a:gd name="connsiteX69" fmla="*/ 204706 w 243459"/>
                <a:gd name="connsiteY69" fmla="*/ 194173 h 242887"/>
                <a:gd name="connsiteX70" fmla="*/ 194596 w 243459"/>
                <a:gd name="connsiteY70" fmla="*/ 204620 h 242887"/>
                <a:gd name="connsiteX71" fmla="*/ 174593 w 243459"/>
                <a:gd name="connsiteY71" fmla="*/ 197802 h 242887"/>
                <a:gd name="connsiteX72" fmla="*/ 169655 w 243459"/>
                <a:gd name="connsiteY72" fmla="*/ 196122 h 242887"/>
                <a:gd name="connsiteX73" fmla="*/ 165146 w 243459"/>
                <a:gd name="connsiteY73" fmla="*/ 198751 h 242887"/>
                <a:gd name="connsiteX74" fmla="*/ 145458 w 243459"/>
                <a:gd name="connsiteY74" fmla="*/ 206780 h 242887"/>
                <a:gd name="connsiteX75" fmla="*/ 140623 w 243459"/>
                <a:gd name="connsiteY75" fmla="*/ 208163 h 242887"/>
                <a:gd name="connsiteX76" fmla="*/ 138377 w 243459"/>
                <a:gd name="connsiteY76" fmla="*/ 212661 h 242887"/>
                <a:gd name="connsiteX77" fmla="*/ 128965 w 243459"/>
                <a:gd name="connsiteY77" fmla="*/ 231520 h 242887"/>
                <a:gd name="connsiteX78" fmla="*/ 114517 w 243459"/>
                <a:gd name="connsiteY78" fmla="*/ 231520 h 242887"/>
                <a:gd name="connsiteX79" fmla="*/ 105105 w 243459"/>
                <a:gd name="connsiteY79" fmla="*/ 212661 h 242887"/>
                <a:gd name="connsiteX80" fmla="*/ 102853 w 243459"/>
                <a:gd name="connsiteY80" fmla="*/ 208163 h 242887"/>
                <a:gd name="connsiteX81" fmla="*/ 98018 w 243459"/>
                <a:gd name="connsiteY81" fmla="*/ 206780 h 242887"/>
                <a:gd name="connsiteX82" fmla="*/ 78347 w 243459"/>
                <a:gd name="connsiteY82" fmla="*/ 198751 h 242887"/>
                <a:gd name="connsiteX83" fmla="*/ 73958 w 243459"/>
                <a:gd name="connsiteY83" fmla="*/ 196190 h 242887"/>
                <a:gd name="connsiteX84" fmla="*/ 69112 w 243459"/>
                <a:gd name="connsiteY84" fmla="*/ 197733 h 242887"/>
                <a:gd name="connsiteX85" fmla="*/ 48886 w 243459"/>
                <a:gd name="connsiteY85" fmla="*/ 204191 h 242887"/>
                <a:gd name="connsiteX86" fmla="*/ 38731 w 243459"/>
                <a:gd name="connsiteY86" fmla="*/ 194036 h 242887"/>
                <a:gd name="connsiteX87" fmla="*/ 45183 w 243459"/>
                <a:gd name="connsiteY87" fmla="*/ 173799 h 242887"/>
                <a:gd name="connsiteX88" fmla="*/ 46732 w 243459"/>
                <a:gd name="connsiteY88" fmla="*/ 168958 h 242887"/>
                <a:gd name="connsiteX89" fmla="*/ 44171 w 243459"/>
                <a:gd name="connsiteY89" fmla="*/ 164563 h 242887"/>
                <a:gd name="connsiteX90" fmla="*/ 36142 w 243459"/>
                <a:gd name="connsiteY90" fmla="*/ 144892 h 242887"/>
                <a:gd name="connsiteX91" fmla="*/ 34759 w 243459"/>
                <a:gd name="connsiteY91" fmla="*/ 140058 h 242887"/>
                <a:gd name="connsiteX92" fmla="*/ 30267 w 243459"/>
                <a:gd name="connsiteY92" fmla="*/ 137806 h 242887"/>
                <a:gd name="connsiteX93" fmla="*/ 11407 w 243459"/>
                <a:gd name="connsiteY93" fmla="*/ 128388 h 242887"/>
                <a:gd name="connsiteX94" fmla="*/ 11407 w 243459"/>
                <a:gd name="connsiteY94" fmla="*/ 113934 h 242887"/>
                <a:gd name="connsiteX95" fmla="*/ 30267 w 243459"/>
                <a:gd name="connsiteY95" fmla="*/ 104516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43459" h="242887">
                  <a:moveTo>
                    <a:pt x="0" y="106871"/>
                  </a:moveTo>
                  <a:lnTo>
                    <a:pt x="0" y="135445"/>
                  </a:lnTo>
                  <a:lnTo>
                    <a:pt x="25146" y="148019"/>
                  </a:lnTo>
                  <a:cubicBezTo>
                    <a:pt x="27248" y="155802"/>
                    <a:pt x="30320" y="163290"/>
                    <a:pt x="34290" y="170307"/>
                  </a:cubicBezTo>
                  <a:lnTo>
                    <a:pt x="25718" y="197168"/>
                  </a:lnTo>
                  <a:lnTo>
                    <a:pt x="45720" y="217170"/>
                  </a:lnTo>
                  <a:lnTo>
                    <a:pt x="72581" y="208598"/>
                  </a:lnTo>
                  <a:cubicBezTo>
                    <a:pt x="79597" y="212569"/>
                    <a:pt x="87085" y="215641"/>
                    <a:pt x="94869" y="217741"/>
                  </a:cubicBezTo>
                  <a:lnTo>
                    <a:pt x="107442" y="242888"/>
                  </a:lnTo>
                  <a:lnTo>
                    <a:pt x="136017" y="242888"/>
                  </a:lnTo>
                  <a:lnTo>
                    <a:pt x="148590" y="217741"/>
                  </a:lnTo>
                  <a:cubicBezTo>
                    <a:pt x="156373" y="215640"/>
                    <a:pt x="163862" y="212568"/>
                    <a:pt x="170879" y="208598"/>
                  </a:cubicBezTo>
                  <a:lnTo>
                    <a:pt x="197739" y="217741"/>
                  </a:lnTo>
                  <a:lnTo>
                    <a:pt x="217742" y="197168"/>
                  </a:lnTo>
                  <a:lnTo>
                    <a:pt x="209169" y="170879"/>
                  </a:lnTo>
                  <a:cubicBezTo>
                    <a:pt x="213139" y="163862"/>
                    <a:pt x="216211" y="156373"/>
                    <a:pt x="218313" y="148590"/>
                  </a:cubicBezTo>
                  <a:lnTo>
                    <a:pt x="243459" y="136017"/>
                  </a:lnTo>
                  <a:lnTo>
                    <a:pt x="243459" y="107442"/>
                  </a:lnTo>
                  <a:lnTo>
                    <a:pt x="218313" y="94869"/>
                  </a:lnTo>
                  <a:cubicBezTo>
                    <a:pt x="216211" y="87086"/>
                    <a:pt x="213139" y="79597"/>
                    <a:pt x="209169" y="72581"/>
                  </a:cubicBezTo>
                  <a:lnTo>
                    <a:pt x="218313" y="45720"/>
                  </a:lnTo>
                  <a:lnTo>
                    <a:pt x="197739" y="25146"/>
                  </a:lnTo>
                  <a:lnTo>
                    <a:pt x="170879" y="34290"/>
                  </a:lnTo>
                  <a:cubicBezTo>
                    <a:pt x="163815" y="30418"/>
                    <a:pt x="156338" y="27350"/>
                    <a:pt x="148590" y="25146"/>
                  </a:cubicBezTo>
                  <a:lnTo>
                    <a:pt x="136017" y="0"/>
                  </a:lnTo>
                  <a:lnTo>
                    <a:pt x="107442" y="0"/>
                  </a:lnTo>
                  <a:lnTo>
                    <a:pt x="94869" y="25146"/>
                  </a:lnTo>
                  <a:cubicBezTo>
                    <a:pt x="87085" y="27247"/>
                    <a:pt x="79597" y="30319"/>
                    <a:pt x="72581" y="34290"/>
                  </a:cubicBezTo>
                  <a:lnTo>
                    <a:pt x="45720" y="25146"/>
                  </a:lnTo>
                  <a:lnTo>
                    <a:pt x="25718" y="45149"/>
                  </a:lnTo>
                  <a:lnTo>
                    <a:pt x="34290" y="72009"/>
                  </a:lnTo>
                  <a:cubicBezTo>
                    <a:pt x="30418" y="79073"/>
                    <a:pt x="27351" y="86549"/>
                    <a:pt x="25146" y="94298"/>
                  </a:cubicBezTo>
                  <a:close/>
                  <a:moveTo>
                    <a:pt x="34633" y="102299"/>
                  </a:moveTo>
                  <a:lnTo>
                    <a:pt x="36073" y="97624"/>
                  </a:lnTo>
                  <a:cubicBezTo>
                    <a:pt x="38040" y="90718"/>
                    <a:pt x="40753" y="84047"/>
                    <a:pt x="44166" y="77730"/>
                  </a:cubicBezTo>
                  <a:lnTo>
                    <a:pt x="46726" y="73335"/>
                  </a:lnTo>
                  <a:lnTo>
                    <a:pt x="45177" y="68494"/>
                  </a:lnTo>
                  <a:lnTo>
                    <a:pt x="38725" y="48257"/>
                  </a:lnTo>
                  <a:lnTo>
                    <a:pt x="48772" y="38205"/>
                  </a:lnTo>
                  <a:lnTo>
                    <a:pt x="68900" y="45063"/>
                  </a:lnTo>
                  <a:lnTo>
                    <a:pt x="73838" y="46749"/>
                  </a:lnTo>
                  <a:lnTo>
                    <a:pt x="78341" y="44120"/>
                  </a:lnTo>
                  <a:cubicBezTo>
                    <a:pt x="84531" y="40620"/>
                    <a:pt x="91141" y="37921"/>
                    <a:pt x="98012" y="36090"/>
                  </a:cubicBezTo>
                  <a:lnTo>
                    <a:pt x="102870" y="34759"/>
                  </a:lnTo>
                  <a:lnTo>
                    <a:pt x="105122" y="30261"/>
                  </a:lnTo>
                  <a:lnTo>
                    <a:pt x="114534" y="11401"/>
                  </a:lnTo>
                  <a:lnTo>
                    <a:pt x="128982" y="11401"/>
                  </a:lnTo>
                  <a:lnTo>
                    <a:pt x="138394" y="30261"/>
                  </a:lnTo>
                  <a:lnTo>
                    <a:pt x="140583" y="34639"/>
                  </a:lnTo>
                  <a:lnTo>
                    <a:pt x="145258" y="36073"/>
                  </a:lnTo>
                  <a:cubicBezTo>
                    <a:pt x="152161" y="38044"/>
                    <a:pt x="158830" y="40760"/>
                    <a:pt x="165146" y="44171"/>
                  </a:cubicBezTo>
                  <a:lnTo>
                    <a:pt x="169655" y="46800"/>
                  </a:lnTo>
                  <a:lnTo>
                    <a:pt x="174593" y="45114"/>
                  </a:lnTo>
                  <a:lnTo>
                    <a:pt x="194716" y="38256"/>
                  </a:lnTo>
                  <a:lnTo>
                    <a:pt x="205231" y="48778"/>
                  </a:lnTo>
                  <a:lnTo>
                    <a:pt x="198373" y="68911"/>
                  </a:lnTo>
                  <a:lnTo>
                    <a:pt x="196693" y="73844"/>
                  </a:lnTo>
                  <a:lnTo>
                    <a:pt x="199322" y="78353"/>
                  </a:lnTo>
                  <a:cubicBezTo>
                    <a:pt x="202820" y="84546"/>
                    <a:pt x="205518" y="91157"/>
                    <a:pt x="207352" y="98029"/>
                  </a:cubicBezTo>
                  <a:lnTo>
                    <a:pt x="208729" y="102859"/>
                  </a:lnTo>
                  <a:lnTo>
                    <a:pt x="213227" y="105110"/>
                  </a:lnTo>
                  <a:lnTo>
                    <a:pt x="232029" y="114506"/>
                  </a:lnTo>
                  <a:lnTo>
                    <a:pt x="232029" y="128959"/>
                  </a:lnTo>
                  <a:lnTo>
                    <a:pt x="213170" y="138377"/>
                  </a:lnTo>
                  <a:lnTo>
                    <a:pt x="208672" y="140629"/>
                  </a:lnTo>
                  <a:lnTo>
                    <a:pt x="207294" y="145458"/>
                  </a:lnTo>
                  <a:cubicBezTo>
                    <a:pt x="205461" y="152330"/>
                    <a:pt x="202763" y="158942"/>
                    <a:pt x="199265" y="165135"/>
                  </a:cubicBezTo>
                  <a:lnTo>
                    <a:pt x="196682" y="169564"/>
                  </a:lnTo>
                  <a:lnTo>
                    <a:pt x="198270" y="174439"/>
                  </a:lnTo>
                  <a:lnTo>
                    <a:pt x="204706" y="194173"/>
                  </a:lnTo>
                  <a:lnTo>
                    <a:pt x="194596" y="204620"/>
                  </a:lnTo>
                  <a:lnTo>
                    <a:pt x="174593" y="197802"/>
                  </a:lnTo>
                  <a:lnTo>
                    <a:pt x="169655" y="196122"/>
                  </a:lnTo>
                  <a:lnTo>
                    <a:pt x="165146" y="198751"/>
                  </a:lnTo>
                  <a:cubicBezTo>
                    <a:pt x="158952" y="202253"/>
                    <a:pt x="152336" y="204951"/>
                    <a:pt x="145458" y="206780"/>
                  </a:cubicBezTo>
                  <a:lnTo>
                    <a:pt x="140623" y="208163"/>
                  </a:lnTo>
                  <a:lnTo>
                    <a:pt x="138377" y="212661"/>
                  </a:lnTo>
                  <a:lnTo>
                    <a:pt x="128965" y="231520"/>
                  </a:lnTo>
                  <a:lnTo>
                    <a:pt x="114517" y="231520"/>
                  </a:lnTo>
                  <a:lnTo>
                    <a:pt x="105105" y="212661"/>
                  </a:lnTo>
                  <a:lnTo>
                    <a:pt x="102853" y="208163"/>
                  </a:lnTo>
                  <a:lnTo>
                    <a:pt x="98018" y="206780"/>
                  </a:lnTo>
                  <a:cubicBezTo>
                    <a:pt x="91147" y="204949"/>
                    <a:pt x="84537" y="202250"/>
                    <a:pt x="78347" y="198751"/>
                  </a:cubicBezTo>
                  <a:lnTo>
                    <a:pt x="73958" y="196190"/>
                  </a:lnTo>
                  <a:lnTo>
                    <a:pt x="69112" y="197733"/>
                  </a:lnTo>
                  <a:lnTo>
                    <a:pt x="48886" y="204191"/>
                  </a:lnTo>
                  <a:lnTo>
                    <a:pt x="38731" y="194036"/>
                  </a:lnTo>
                  <a:lnTo>
                    <a:pt x="45183" y="173799"/>
                  </a:lnTo>
                  <a:lnTo>
                    <a:pt x="46732" y="168958"/>
                  </a:lnTo>
                  <a:lnTo>
                    <a:pt x="44171" y="164563"/>
                  </a:lnTo>
                  <a:cubicBezTo>
                    <a:pt x="40672" y="158373"/>
                    <a:pt x="37974" y="151763"/>
                    <a:pt x="36142" y="144892"/>
                  </a:cubicBezTo>
                  <a:lnTo>
                    <a:pt x="34759" y="140058"/>
                  </a:lnTo>
                  <a:lnTo>
                    <a:pt x="30267" y="137806"/>
                  </a:lnTo>
                  <a:lnTo>
                    <a:pt x="11407" y="128388"/>
                  </a:lnTo>
                  <a:lnTo>
                    <a:pt x="11407" y="113934"/>
                  </a:lnTo>
                  <a:lnTo>
                    <a:pt x="30267" y="104516"/>
                  </a:lnTo>
                  <a:close/>
                </a:path>
              </a:pathLst>
            </a:custGeom>
            <a:solidFill>
              <a:srgbClr val="008FD3">
                <a:lumMod val="75000"/>
              </a:srgbClr>
            </a:solidFill>
            <a:ln w="5655" cap="flat">
              <a:solidFill>
                <a:srgbClr val="0070F2"/>
              </a:solidFill>
              <a:prstDash val="solid"/>
              <a:miter/>
            </a:ln>
          </p:spPr>
          <p:txBody>
            <a:bodyPr rtlCol="0" anchor="ctr"/>
            <a:lstStyle/>
            <a:p>
              <a:pPr defTabSz="913943">
                <a:defRPr/>
              </a:pPr>
              <a:endParaRPr lang="en-US" sz="1799" kern="0">
                <a:solidFill>
                  <a:srgbClr val="000000"/>
                </a:solidFill>
                <a:latin typeface="72 Brand" panose="020B0504030603020204" pitchFamily="34" charset="0"/>
              </a:endParaRPr>
            </a:p>
          </p:txBody>
        </p:sp>
        <p:sp>
          <p:nvSpPr>
            <p:cNvPr id="13" name="Freeform: Shape 41">
              <a:extLst>
                <a:ext uri="{FF2B5EF4-FFF2-40B4-BE49-F238E27FC236}">
                  <a16:creationId xmlns:a16="http://schemas.microsoft.com/office/drawing/2014/main" id="{E943CCF9-02CD-A4D7-6CE6-709043966154}"/>
                </a:ext>
              </a:extLst>
            </p:cNvPr>
            <p:cNvSpPr/>
            <p:nvPr/>
          </p:nvSpPr>
          <p:spPr>
            <a:xfrm>
              <a:off x="2748739" y="3890563"/>
              <a:ext cx="85725" cy="85725"/>
            </a:xfrm>
            <a:custGeom>
              <a:avLst/>
              <a:gdLst>
                <a:gd name="connsiteX0" fmla="*/ 42863 w 85725"/>
                <a:gd name="connsiteY0" fmla="*/ 0 h 85725"/>
                <a:gd name="connsiteX1" fmla="*/ 0 w 85725"/>
                <a:gd name="connsiteY1" fmla="*/ 42863 h 85725"/>
                <a:gd name="connsiteX2" fmla="*/ 42863 w 85725"/>
                <a:gd name="connsiteY2" fmla="*/ 85725 h 85725"/>
                <a:gd name="connsiteX3" fmla="*/ 85725 w 85725"/>
                <a:gd name="connsiteY3" fmla="*/ 42863 h 85725"/>
                <a:gd name="connsiteX4" fmla="*/ 42863 w 85725"/>
                <a:gd name="connsiteY4" fmla="*/ 0 h 85725"/>
                <a:gd name="connsiteX5" fmla="*/ 42863 w 85725"/>
                <a:gd name="connsiteY5" fmla="*/ 74295 h 85725"/>
                <a:gd name="connsiteX6" fmla="*/ 11430 w 85725"/>
                <a:gd name="connsiteY6" fmla="*/ 42863 h 85725"/>
                <a:gd name="connsiteX7" fmla="*/ 42863 w 85725"/>
                <a:gd name="connsiteY7" fmla="*/ 11430 h 85725"/>
                <a:gd name="connsiteX8" fmla="*/ 74295 w 85725"/>
                <a:gd name="connsiteY8" fmla="*/ 42863 h 85725"/>
                <a:gd name="connsiteX9" fmla="*/ 42863 w 85725"/>
                <a:gd name="connsiteY9" fmla="*/ 7431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2863" y="0"/>
                  </a:moveTo>
                  <a:cubicBezTo>
                    <a:pt x="19190" y="0"/>
                    <a:pt x="0" y="19190"/>
                    <a:pt x="0" y="42863"/>
                  </a:cubicBezTo>
                  <a:cubicBezTo>
                    <a:pt x="0" y="66535"/>
                    <a:pt x="19190" y="85725"/>
                    <a:pt x="42863" y="85725"/>
                  </a:cubicBezTo>
                  <a:cubicBezTo>
                    <a:pt x="66535" y="85725"/>
                    <a:pt x="85725" y="66535"/>
                    <a:pt x="85725" y="42863"/>
                  </a:cubicBezTo>
                  <a:cubicBezTo>
                    <a:pt x="85548" y="19264"/>
                    <a:pt x="66461" y="177"/>
                    <a:pt x="42863" y="0"/>
                  </a:cubicBezTo>
                  <a:close/>
                  <a:moveTo>
                    <a:pt x="42863" y="74295"/>
                  </a:moveTo>
                  <a:cubicBezTo>
                    <a:pt x="25513" y="74270"/>
                    <a:pt x="11455" y="60212"/>
                    <a:pt x="11430" y="42863"/>
                  </a:cubicBezTo>
                  <a:cubicBezTo>
                    <a:pt x="11661" y="25599"/>
                    <a:pt x="25599" y="11661"/>
                    <a:pt x="42863" y="11430"/>
                  </a:cubicBezTo>
                  <a:cubicBezTo>
                    <a:pt x="60212" y="11455"/>
                    <a:pt x="74270" y="25513"/>
                    <a:pt x="74295" y="42863"/>
                  </a:cubicBezTo>
                  <a:cubicBezTo>
                    <a:pt x="74080" y="60136"/>
                    <a:pt x="60136" y="74090"/>
                    <a:pt x="42863" y="74318"/>
                  </a:cubicBezTo>
                  <a:close/>
                </a:path>
              </a:pathLst>
            </a:custGeom>
            <a:solidFill>
              <a:srgbClr val="008FD3">
                <a:lumMod val="75000"/>
              </a:srgbClr>
            </a:solidFill>
            <a:ln w="5655" cap="flat">
              <a:solidFill>
                <a:srgbClr val="0070F2"/>
              </a:solidFill>
              <a:prstDash val="solid"/>
              <a:miter/>
            </a:ln>
          </p:spPr>
          <p:txBody>
            <a:bodyPr rtlCol="0" anchor="ctr"/>
            <a:lstStyle/>
            <a:p>
              <a:pPr defTabSz="913943">
                <a:defRPr/>
              </a:pPr>
              <a:endParaRPr lang="en-US" sz="1799" kern="0">
                <a:solidFill>
                  <a:srgbClr val="000000"/>
                </a:solidFill>
                <a:latin typeface="72 Brand" panose="020B0504030603020204" pitchFamily="34" charset="0"/>
              </a:endParaRPr>
            </a:p>
          </p:txBody>
        </p:sp>
        <p:sp>
          <p:nvSpPr>
            <p:cNvPr id="16" name="Freeform: Shape 42">
              <a:extLst>
                <a:ext uri="{FF2B5EF4-FFF2-40B4-BE49-F238E27FC236}">
                  <a16:creationId xmlns:a16="http://schemas.microsoft.com/office/drawing/2014/main" id="{379A267B-D844-BF38-1CD7-35B5793C593E}"/>
                </a:ext>
              </a:extLst>
            </p:cNvPr>
            <p:cNvSpPr/>
            <p:nvPr/>
          </p:nvSpPr>
          <p:spPr>
            <a:xfrm>
              <a:off x="2619580" y="4098675"/>
              <a:ext cx="85725" cy="85725"/>
            </a:xfrm>
            <a:custGeom>
              <a:avLst/>
              <a:gdLst>
                <a:gd name="connsiteX0" fmla="*/ 42863 w 85725"/>
                <a:gd name="connsiteY0" fmla="*/ 85725 h 85725"/>
                <a:gd name="connsiteX1" fmla="*/ 85725 w 85725"/>
                <a:gd name="connsiteY1" fmla="*/ 42863 h 85725"/>
                <a:gd name="connsiteX2" fmla="*/ 42863 w 85725"/>
                <a:gd name="connsiteY2" fmla="*/ 0 h 85725"/>
                <a:gd name="connsiteX3" fmla="*/ 0 w 85725"/>
                <a:gd name="connsiteY3" fmla="*/ 42863 h 85725"/>
                <a:gd name="connsiteX4" fmla="*/ 42760 w 85725"/>
                <a:gd name="connsiteY4" fmla="*/ 85725 h 85725"/>
                <a:gd name="connsiteX5" fmla="*/ 42863 w 85725"/>
                <a:gd name="connsiteY5" fmla="*/ 85725 h 85725"/>
                <a:gd name="connsiteX6" fmla="*/ 42863 w 85725"/>
                <a:gd name="connsiteY6" fmla="*/ 11401 h 85725"/>
                <a:gd name="connsiteX7" fmla="*/ 74295 w 85725"/>
                <a:gd name="connsiteY7" fmla="*/ 42834 h 85725"/>
                <a:gd name="connsiteX8" fmla="*/ 42863 w 85725"/>
                <a:gd name="connsiteY8" fmla="*/ 74266 h 85725"/>
                <a:gd name="connsiteX9" fmla="*/ 11430 w 85725"/>
                <a:gd name="connsiteY9" fmla="*/ 42834 h 85725"/>
                <a:gd name="connsiteX10" fmla="*/ 42863 w 85725"/>
                <a:gd name="connsiteY10" fmla="*/ 1140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85725">
                  <a:moveTo>
                    <a:pt x="42863" y="85725"/>
                  </a:moveTo>
                  <a:cubicBezTo>
                    <a:pt x="66535" y="85725"/>
                    <a:pt x="85725" y="66535"/>
                    <a:pt x="85725" y="42863"/>
                  </a:cubicBezTo>
                  <a:cubicBezTo>
                    <a:pt x="85725" y="19190"/>
                    <a:pt x="66535" y="0"/>
                    <a:pt x="42863" y="0"/>
                  </a:cubicBezTo>
                  <a:cubicBezTo>
                    <a:pt x="19190" y="0"/>
                    <a:pt x="0" y="19190"/>
                    <a:pt x="0" y="42863"/>
                  </a:cubicBezTo>
                  <a:cubicBezTo>
                    <a:pt x="-29" y="66507"/>
                    <a:pt x="19116" y="85696"/>
                    <a:pt x="42760" y="85725"/>
                  </a:cubicBezTo>
                  <a:cubicBezTo>
                    <a:pt x="42794" y="85725"/>
                    <a:pt x="42828" y="85725"/>
                    <a:pt x="42863" y="85725"/>
                  </a:cubicBezTo>
                  <a:close/>
                  <a:moveTo>
                    <a:pt x="42863" y="11401"/>
                  </a:moveTo>
                  <a:cubicBezTo>
                    <a:pt x="60222" y="11401"/>
                    <a:pt x="74295" y="25474"/>
                    <a:pt x="74295" y="42834"/>
                  </a:cubicBezTo>
                  <a:cubicBezTo>
                    <a:pt x="74295" y="60194"/>
                    <a:pt x="60222" y="74266"/>
                    <a:pt x="42863" y="74266"/>
                  </a:cubicBezTo>
                  <a:cubicBezTo>
                    <a:pt x="25503" y="74266"/>
                    <a:pt x="11430" y="60194"/>
                    <a:pt x="11430" y="42834"/>
                  </a:cubicBezTo>
                  <a:cubicBezTo>
                    <a:pt x="11455" y="25485"/>
                    <a:pt x="25513" y="11427"/>
                    <a:pt x="42863" y="11401"/>
                  </a:cubicBezTo>
                  <a:close/>
                </a:path>
              </a:pathLst>
            </a:custGeom>
            <a:solidFill>
              <a:srgbClr val="008FD3">
                <a:lumMod val="75000"/>
              </a:srgbClr>
            </a:solidFill>
            <a:ln w="5655" cap="flat">
              <a:solidFill>
                <a:srgbClr val="0070F2"/>
              </a:solidFill>
              <a:prstDash val="solid"/>
              <a:miter/>
            </a:ln>
          </p:spPr>
          <p:txBody>
            <a:bodyPr rtlCol="0" anchor="ctr"/>
            <a:lstStyle/>
            <a:p>
              <a:pPr defTabSz="913943">
                <a:defRPr/>
              </a:pPr>
              <a:endParaRPr lang="en-US" sz="1799" kern="0">
                <a:solidFill>
                  <a:srgbClr val="000000"/>
                </a:solidFill>
                <a:latin typeface="72 Brand" panose="020B0504030603020204" pitchFamily="34" charset="0"/>
              </a:endParaRPr>
            </a:p>
          </p:txBody>
        </p:sp>
      </p:grpSp>
      <p:pic>
        <p:nvPicPr>
          <p:cNvPr id="18" name="Graphic 17">
            <a:extLst>
              <a:ext uri="{FF2B5EF4-FFF2-40B4-BE49-F238E27FC236}">
                <a16:creationId xmlns:a16="http://schemas.microsoft.com/office/drawing/2014/main" id="{5AADDB88-6C25-4D7C-52A3-C0BDCEF560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9805" y="1697473"/>
            <a:ext cx="547114" cy="625273"/>
          </a:xfrm>
          <a:prstGeom prst="rect">
            <a:avLst/>
          </a:prstGeom>
        </p:spPr>
      </p:pic>
      <p:pic>
        <p:nvPicPr>
          <p:cNvPr id="19" name="Graphic 18">
            <a:extLst>
              <a:ext uri="{FF2B5EF4-FFF2-40B4-BE49-F238E27FC236}">
                <a16:creationId xmlns:a16="http://schemas.microsoft.com/office/drawing/2014/main" id="{791C1591-F5CF-6BDC-82F1-6554957C319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57652" y="4296820"/>
            <a:ext cx="676755" cy="507567"/>
          </a:xfrm>
          <a:prstGeom prst="rect">
            <a:avLst/>
          </a:prstGeom>
        </p:spPr>
      </p:pic>
      <p:pic>
        <p:nvPicPr>
          <p:cNvPr id="35" name="Graphic 34">
            <a:extLst>
              <a:ext uri="{FF2B5EF4-FFF2-40B4-BE49-F238E27FC236}">
                <a16:creationId xmlns:a16="http://schemas.microsoft.com/office/drawing/2014/main" id="{FAE10F8B-824A-C13C-90B3-C75F18957C9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16894" y="4292432"/>
            <a:ext cx="583958" cy="583958"/>
          </a:xfrm>
          <a:prstGeom prst="rect">
            <a:avLst/>
          </a:prstGeom>
        </p:spPr>
      </p:pic>
      <p:sp>
        <p:nvSpPr>
          <p:cNvPr id="36" name="Rectangle 35">
            <a:extLst>
              <a:ext uri="{FF2B5EF4-FFF2-40B4-BE49-F238E27FC236}">
                <a16:creationId xmlns:a16="http://schemas.microsoft.com/office/drawing/2014/main" id="{F2B8625E-D154-13F5-E17E-DD46485E78BA}"/>
              </a:ext>
            </a:extLst>
          </p:cNvPr>
          <p:cNvSpPr>
            <a:spLocks/>
          </p:cNvSpPr>
          <p:nvPr/>
        </p:nvSpPr>
        <p:spPr>
          <a:xfrm>
            <a:off x="1656256" y="3469640"/>
            <a:ext cx="1005316" cy="466038"/>
          </a:xfrm>
          <a:prstGeom prst="rect">
            <a:avLst/>
          </a:prstGeom>
        </p:spPr>
        <p:txBody>
          <a:bodyPr wrap="square">
            <a:spAutoFit/>
          </a:bodyPr>
          <a:lstStyle/>
          <a:p>
            <a:pPr algn="ctr" defTabSz="1088232" fontAlgn="base">
              <a:lnSpc>
                <a:spcPct val="90000"/>
              </a:lnSpc>
              <a:spcAft>
                <a:spcPct val="0"/>
              </a:spcAft>
              <a:buClr>
                <a:srgbClr val="F0AB00"/>
              </a:buClr>
              <a:buSzPct val="80000"/>
              <a:defRPr/>
            </a:pPr>
            <a:r>
              <a:rPr lang="en-US" sz="900" kern="0" dirty="0">
                <a:solidFill>
                  <a:srgbClr val="002A86"/>
                </a:solidFill>
                <a:latin typeface="72 Brand Medium"/>
                <a:ea typeface="Arial Unicode MS" pitchFamily="34" charset="-128"/>
                <a:cs typeface="72" panose="020B0503030000000003" pitchFamily="34" charset="0"/>
              </a:rPr>
              <a:t>Enterprise resource planning</a:t>
            </a:r>
          </a:p>
        </p:txBody>
      </p:sp>
      <p:sp>
        <p:nvSpPr>
          <p:cNvPr id="37" name="Rectangle 36">
            <a:extLst>
              <a:ext uri="{FF2B5EF4-FFF2-40B4-BE49-F238E27FC236}">
                <a16:creationId xmlns:a16="http://schemas.microsoft.com/office/drawing/2014/main" id="{8F141460-A19A-91DC-0690-AC407D0A15DE}"/>
              </a:ext>
            </a:extLst>
          </p:cNvPr>
          <p:cNvSpPr>
            <a:spLocks/>
          </p:cNvSpPr>
          <p:nvPr/>
        </p:nvSpPr>
        <p:spPr>
          <a:xfrm>
            <a:off x="2263500" y="2959263"/>
            <a:ext cx="1005316" cy="341454"/>
          </a:xfrm>
          <a:prstGeom prst="rect">
            <a:avLst/>
          </a:prstGeom>
        </p:spPr>
        <p:txBody>
          <a:bodyPr wrap="square">
            <a:spAutoFit/>
          </a:bodyPr>
          <a:lstStyle/>
          <a:p>
            <a:pPr algn="ctr" defTabSz="1088232" fontAlgn="base">
              <a:lnSpc>
                <a:spcPct val="90000"/>
              </a:lnSpc>
              <a:spcAft>
                <a:spcPct val="0"/>
              </a:spcAft>
              <a:buClr>
                <a:srgbClr val="F0AB00"/>
              </a:buClr>
              <a:buSzPct val="80000"/>
              <a:defRPr/>
            </a:pPr>
            <a:r>
              <a:rPr lang="en-US" sz="900" kern="0" dirty="0">
                <a:solidFill>
                  <a:srgbClr val="002A86"/>
                </a:solidFill>
                <a:latin typeface="72 Brand Medium"/>
                <a:ea typeface="Arial Unicode MS" pitchFamily="34" charset="-128"/>
                <a:cs typeface="72" panose="020B0503030000000003" pitchFamily="34" charset="0"/>
              </a:rPr>
              <a:t>Human capital management</a:t>
            </a:r>
          </a:p>
        </p:txBody>
      </p:sp>
      <p:sp>
        <p:nvSpPr>
          <p:cNvPr id="40" name="Rectangle 39">
            <a:extLst>
              <a:ext uri="{FF2B5EF4-FFF2-40B4-BE49-F238E27FC236}">
                <a16:creationId xmlns:a16="http://schemas.microsoft.com/office/drawing/2014/main" id="{E2540B1F-3889-9579-DF16-C3FE03FCB708}"/>
              </a:ext>
            </a:extLst>
          </p:cNvPr>
          <p:cNvSpPr>
            <a:spLocks/>
          </p:cNvSpPr>
          <p:nvPr/>
        </p:nvSpPr>
        <p:spPr>
          <a:xfrm>
            <a:off x="2176809" y="4021160"/>
            <a:ext cx="1178698" cy="466038"/>
          </a:xfrm>
          <a:prstGeom prst="rect">
            <a:avLst/>
          </a:prstGeom>
        </p:spPr>
        <p:txBody>
          <a:bodyPr wrap="square">
            <a:spAutoFit/>
          </a:bodyPr>
          <a:lstStyle/>
          <a:p>
            <a:pPr algn="ctr" defTabSz="1088232" fontAlgn="base">
              <a:lnSpc>
                <a:spcPct val="90000"/>
              </a:lnSpc>
              <a:spcAft>
                <a:spcPct val="0"/>
              </a:spcAft>
              <a:buClr>
                <a:srgbClr val="F0AB00"/>
              </a:buClr>
              <a:buSzPct val="80000"/>
              <a:defRPr/>
            </a:pPr>
            <a:r>
              <a:rPr lang="en-US" sz="900" kern="0" dirty="0">
                <a:solidFill>
                  <a:srgbClr val="002A86"/>
                </a:solidFill>
                <a:latin typeface="72 Brand Medium"/>
                <a:ea typeface="Arial Unicode MS" pitchFamily="34" charset="-128"/>
                <a:cs typeface="72" panose="020B0503030000000003" pitchFamily="34" charset="0"/>
              </a:rPr>
              <a:t>Spend Management &amp; business network</a:t>
            </a:r>
          </a:p>
        </p:txBody>
      </p:sp>
      <p:sp>
        <p:nvSpPr>
          <p:cNvPr id="41" name="Rectangle 40">
            <a:extLst>
              <a:ext uri="{FF2B5EF4-FFF2-40B4-BE49-F238E27FC236}">
                <a16:creationId xmlns:a16="http://schemas.microsoft.com/office/drawing/2014/main" id="{999DFA63-2AED-ECFE-9ECB-0583724EE1D3}"/>
              </a:ext>
            </a:extLst>
          </p:cNvPr>
          <p:cNvSpPr>
            <a:spLocks/>
          </p:cNvSpPr>
          <p:nvPr/>
        </p:nvSpPr>
        <p:spPr>
          <a:xfrm>
            <a:off x="2917995" y="3469640"/>
            <a:ext cx="895583" cy="466038"/>
          </a:xfrm>
          <a:prstGeom prst="rect">
            <a:avLst/>
          </a:prstGeom>
        </p:spPr>
        <p:txBody>
          <a:bodyPr wrap="square">
            <a:spAutoFit/>
          </a:bodyPr>
          <a:lstStyle/>
          <a:p>
            <a:pPr algn="ctr" defTabSz="1088232" fontAlgn="base">
              <a:lnSpc>
                <a:spcPct val="90000"/>
              </a:lnSpc>
              <a:spcAft>
                <a:spcPct val="0"/>
              </a:spcAft>
              <a:buClr>
                <a:srgbClr val="F0AB00"/>
              </a:buClr>
              <a:buSzPct val="80000"/>
              <a:defRPr/>
            </a:pPr>
            <a:r>
              <a:rPr lang="en-US" sz="900" kern="0" dirty="0">
                <a:solidFill>
                  <a:srgbClr val="002A86"/>
                </a:solidFill>
                <a:latin typeface="72 Brand Medium"/>
                <a:ea typeface="Arial Unicode MS" pitchFamily="34" charset="-128"/>
                <a:cs typeface="72" panose="020B0503030000000003" pitchFamily="34" charset="0"/>
              </a:rPr>
              <a:t>Customer relationship management</a:t>
            </a:r>
          </a:p>
        </p:txBody>
      </p:sp>
    </p:spTree>
    <p:extLst>
      <p:ext uri="{BB962C8B-B14F-4D97-AF65-F5344CB8AC3E}">
        <p14:creationId xmlns:p14="http://schemas.microsoft.com/office/powerpoint/2010/main" val="1870855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9307B19-E5A6-27B2-7C08-C8B8E510F2A5}"/>
              </a:ext>
            </a:extLst>
          </p:cNvPr>
          <p:cNvSpPr txBox="1">
            <a:spLocks/>
          </p:cNvSpPr>
          <p:nvPr/>
        </p:nvSpPr>
        <p:spPr bwMode="black">
          <a:xfrm>
            <a:off x="658368" y="2274838"/>
            <a:ext cx="4636646" cy="2000548"/>
          </a:xfrm>
          <a:prstGeom prst="rect">
            <a:avLst/>
          </a:prstGeom>
        </p:spPr>
        <p:txBody>
          <a:bodyPr vert="horz" wrap="square" lIns="0" tIns="0" rIns="0" bIns="0" rtlCol="0" anchor="t">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
                <a:srgbClr val="F0AB00"/>
              </a:buClr>
              <a:buSzPct val="80000"/>
              <a:buFontTx/>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Organizations are striving to be more intelligent and sustainable</a:t>
            </a:r>
          </a:p>
          <a:p>
            <a:pPr marL="0" marR="0" lvl="0" indent="0" algn="l" defTabSz="1088558" rtl="0" eaLnBrk="1" fontAlgn="auto" latinLnBrk="0" hangingPunct="1">
              <a:lnSpc>
                <a:spcPct val="100000"/>
              </a:lnSpc>
              <a:spcBef>
                <a:spcPts val="1800"/>
              </a:spcBef>
              <a:spcAft>
                <a:spcPts val="0"/>
              </a:spcAft>
              <a:buClr>
                <a:srgbClr val="F0AB00"/>
              </a:buClr>
              <a:buSzPct val="80000"/>
              <a:buFontTx/>
              <a:buNone/>
              <a:tabLst/>
              <a:defRPr/>
            </a:pPr>
            <a:r>
              <a:rPr kumimoji="0" lang="en-US" sz="2000" b="0" i="0" u="none" strike="noStrike" kern="1200" cap="none" spc="0" normalizeH="0" baseline="0" noProof="0" dirty="0">
                <a:ln>
                  <a:noFill/>
                </a:ln>
                <a:solidFill>
                  <a:srgbClr val="000000"/>
                </a:solidFill>
                <a:effectLst/>
                <a:uLnTx/>
                <a:uFillTx/>
                <a:latin typeface="72 Brand"/>
                <a:ea typeface="Times New Roman" panose="02020603050405020304" pitchFamily="18" charset="0"/>
                <a:cs typeface="Arial" panose="020B0604020202020204" pitchFamily="34" charset="0"/>
              </a:rPr>
              <a:t>Data and analytics leaders are now the new business leaders of today </a:t>
            </a:r>
          </a:p>
          <a:p>
            <a:pPr marL="0" marR="0" lvl="0" indent="0" algn="l" defTabSz="1088558" rtl="0" eaLnBrk="1" fontAlgn="auto" latinLnBrk="0" hangingPunct="1">
              <a:lnSpc>
                <a:spcPct val="100000"/>
              </a:lnSpc>
              <a:spcBef>
                <a:spcPts val="1800"/>
              </a:spcBef>
              <a:spcAft>
                <a:spcPts val="0"/>
              </a:spcAft>
              <a:buClr>
                <a:srgbClr val="F0AB00"/>
              </a:buClr>
              <a:buSzPct val="80000"/>
              <a:buFontTx/>
              <a:buNone/>
              <a:tabLst/>
              <a:defRPr/>
            </a:pPr>
            <a:endParaRPr lang="en-US" sz="2000" u="none" strike="noStrike" kern="1200" cap="none" spc="0" normalizeH="0" baseline="0" noProof="0">
              <a:ln>
                <a:noFill/>
              </a:ln>
              <a:solidFill>
                <a:srgbClr val="000000"/>
              </a:solidFill>
              <a:effectLst/>
              <a:uLnTx/>
              <a:uFillTx/>
              <a:latin typeface="72 Brand"/>
              <a:cs typeface="72" panose="020B0503030000000003" pitchFamily="34" charset="0"/>
            </a:endParaRPr>
          </a:p>
        </p:txBody>
      </p:sp>
      <p:pic>
        <p:nvPicPr>
          <p:cNvPr id="10" name="Picture 9">
            <a:extLst>
              <a:ext uri="{FF2B5EF4-FFF2-40B4-BE49-F238E27FC236}">
                <a16:creationId xmlns:a16="http://schemas.microsoft.com/office/drawing/2014/main" id="{0DB612BB-C690-646D-2721-B48C476C0FEF}"/>
              </a:ext>
            </a:extLst>
          </p:cNvPr>
          <p:cNvPicPr>
            <a:picLocks noChangeAspect="1"/>
          </p:cNvPicPr>
          <p:nvPr/>
        </p:nvPicPr>
        <p:blipFill>
          <a:blip r:embed="rId3"/>
          <a:stretch>
            <a:fillRect/>
          </a:stretch>
        </p:blipFill>
        <p:spPr>
          <a:xfrm flipH="1">
            <a:off x="5751576" y="164592"/>
            <a:ext cx="5847604" cy="6693408"/>
          </a:xfrm>
          <a:prstGeom prst="rect">
            <a:avLst/>
          </a:prstGeom>
        </p:spPr>
      </p:pic>
      <p:sp>
        <p:nvSpPr>
          <p:cNvPr id="3" name="Title 2">
            <a:extLst>
              <a:ext uri="{FF2B5EF4-FFF2-40B4-BE49-F238E27FC236}">
                <a16:creationId xmlns:a16="http://schemas.microsoft.com/office/drawing/2014/main" id="{71FF7428-C32B-A72E-EBE1-DA25CB07D7EA}"/>
              </a:ext>
            </a:extLst>
          </p:cNvPr>
          <p:cNvSpPr>
            <a:spLocks noGrp="1"/>
          </p:cNvSpPr>
          <p:nvPr>
            <p:ph type="title"/>
          </p:nvPr>
        </p:nvSpPr>
        <p:spPr/>
        <p:txBody>
          <a:bodyPr/>
          <a:lstStyle/>
          <a:p>
            <a:pPr lvl="0"/>
            <a:r>
              <a:rPr lang="en-US" dirty="0"/>
              <a:t>Analytics and BI market dynamics</a:t>
            </a:r>
            <a:br>
              <a:rPr lang="en-US" dirty="0"/>
            </a:br>
            <a:endParaRPr lang="en-US" dirty="0"/>
          </a:p>
        </p:txBody>
      </p:sp>
    </p:spTree>
    <p:extLst>
      <p:ext uri="{BB962C8B-B14F-4D97-AF65-F5344CB8AC3E}">
        <p14:creationId xmlns:p14="http://schemas.microsoft.com/office/powerpoint/2010/main" val="2894369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AAC6C7-26F2-9181-FF5A-C3D62668307C}"/>
              </a:ext>
            </a:extLst>
          </p:cNvPr>
          <p:cNvGrpSpPr/>
          <p:nvPr/>
        </p:nvGrpSpPr>
        <p:grpSpPr>
          <a:xfrm>
            <a:off x="7211381" y="1542483"/>
            <a:ext cx="4983793" cy="5315517"/>
            <a:chOff x="8221577" y="1542483"/>
            <a:chExt cx="4983793" cy="5315517"/>
          </a:xfrm>
        </p:grpSpPr>
        <p:pic>
          <p:nvPicPr>
            <p:cNvPr id="3" name="Grafik 9">
              <a:extLst>
                <a:ext uri="{FF2B5EF4-FFF2-40B4-BE49-F238E27FC236}">
                  <a16:creationId xmlns:a16="http://schemas.microsoft.com/office/drawing/2014/main" id="{06F3FB5F-E612-930F-FAEA-D8DD1B9512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07848" y="1823857"/>
              <a:ext cx="3797522" cy="4252100"/>
            </a:xfrm>
            <a:prstGeom prst="rect">
              <a:avLst/>
            </a:prstGeom>
          </p:spPr>
        </p:pic>
        <p:pic>
          <p:nvPicPr>
            <p:cNvPr id="4" name="Picture 3" descr="A picture containing text, electronics, display, screenshot&#10;&#10;Description automatically generated">
              <a:extLst>
                <a:ext uri="{FF2B5EF4-FFF2-40B4-BE49-F238E27FC236}">
                  <a16:creationId xmlns:a16="http://schemas.microsoft.com/office/drawing/2014/main" id="{689EBDC8-204E-84E9-C0C1-FC24A9507C1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21577" y="1542483"/>
              <a:ext cx="4983793" cy="5315517"/>
            </a:xfrm>
            <a:prstGeom prst="rect">
              <a:avLst/>
            </a:prstGeom>
          </p:spPr>
        </p:pic>
      </p:grpSp>
      <p:graphicFrame>
        <p:nvGraphicFramePr>
          <p:cNvPr id="6" name="Table 6">
            <a:extLst>
              <a:ext uri="{FF2B5EF4-FFF2-40B4-BE49-F238E27FC236}">
                <a16:creationId xmlns:a16="http://schemas.microsoft.com/office/drawing/2014/main" id="{DB7ACF6F-8817-9B78-90EF-7C59AED30E4A}"/>
              </a:ext>
            </a:extLst>
          </p:cNvPr>
          <p:cNvGraphicFramePr>
            <a:graphicFrameLocks noGrp="1"/>
          </p:cNvGraphicFramePr>
          <p:nvPr>
            <p:extLst>
              <p:ext uri="{D42A27DB-BD31-4B8C-83A1-F6EECF244321}">
                <p14:modId xmlns:p14="http://schemas.microsoft.com/office/powerpoint/2010/main" val="3317134186"/>
              </p:ext>
            </p:extLst>
          </p:nvPr>
        </p:nvGraphicFramePr>
        <p:xfrm>
          <a:off x="503999" y="1443677"/>
          <a:ext cx="7298880" cy="5038852"/>
        </p:xfrm>
        <a:graphic>
          <a:graphicData uri="http://schemas.openxmlformats.org/drawingml/2006/table">
            <a:tbl>
              <a:tblPr firstRow="1" bandRow="1">
                <a:tableStyleId>{2D5ABB26-0587-4C30-8999-92F81FD0307C}</a:tableStyleId>
              </a:tblPr>
              <a:tblGrid>
                <a:gridCol w="2465818">
                  <a:extLst>
                    <a:ext uri="{9D8B030D-6E8A-4147-A177-3AD203B41FA5}">
                      <a16:colId xmlns:a16="http://schemas.microsoft.com/office/drawing/2014/main" val="2427825911"/>
                    </a:ext>
                  </a:extLst>
                </a:gridCol>
                <a:gridCol w="2055029">
                  <a:extLst>
                    <a:ext uri="{9D8B030D-6E8A-4147-A177-3AD203B41FA5}">
                      <a16:colId xmlns:a16="http://schemas.microsoft.com/office/drawing/2014/main" val="1991630877"/>
                    </a:ext>
                  </a:extLst>
                </a:gridCol>
                <a:gridCol w="2778033">
                  <a:extLst>
                    <a:ext uri="{9D8B030D-6E8A-4147-A177-3AD203B41FA5}">
                      <a16:colId xmlns:a16="http://schemas.microsoft.com/office/drawing/2014/main" val="1665585622"/>
                    </a:ext>
                  </a:extLst>
                </a:gridCol>
              </a:tblGrid>
              <a:tr h="403977">
                <a:tc>
                  <a:txBody>
                    <a:bodyPr/>
                    <a:lstStyle/>
                    <a:p>
                      <a:pPr marL="0" indent="0" algn="l" defTabSz="1088558" rtl="0" eaLnBrk="1" latinLnBrk="0" hangingPunct="1">
                        <a:buClr>
                          <a:schemeClr val="accent1"/>
                        </a:buClr>
                        <a:buSzPct val="80000"/>
                        <a:buFont typeface="Wingdings" panose="05000000000000000000" pitchFamily="2" charset="2"/>
                        <a:buNone/>
                      </a:pPr>
                      <a:r>
                        <a:rPr lang="en-US" sz="2000" b="0" kern="1200">
                          <a:solidFill>
                            <a:schemeClr val="tx1"/>
                          </a:solidFill>
                          <a:latin typeface="+mj-lt"/>
                          <a:ea typeface="+mn-ea"/>
                          <a:cs typeface="+mn-cs"/>
                        </a:rPr>
                        <a:t>Line of Business</a:t>
                      </a:r>
                      <a:endParaRPr lang="en-US" sz="2000" b="0" kern="1200" dirty="0">
                        <a:solidFill>
                          <a:schemeClr val="tx1"/>
                        </a:solidFill>
                        <a:latin typeface="+mj-lt"/>
                        <a:ea typeface="+mn-ea"/>
                        <a:cs typeface="+mn-cs"/>
                      </a:endParaRPr>
                    </a:p>
                  </a:txBody>
                  <a:tcPr/>
                </a:tc>
                <a:tc>
                  <a:txBody>
                    <a:bodyPr/>
                    <a:lstStyle/>
                    <a:p>
                      <a:pPr marL="0" indent="0" algn="l" defTabSz="1088558" rtl="0" eaLnBrk="1" latinLnBrk="0" hangingPunct="1">
                        <a:buClr>
                          <a:schemeClr val="accent1"/>
                        </a:buClr>
                        <a:buSzPct val="80000"/>
                        <a:buFont typeface="Wingdings" panose="05000000000000000000" pitchFamily="2" charset="2"/>
                        <a:buNone/>
                      </a:pPr>
                      <a:r>
                        <a:rPr lang="en-US" sz="2000" b="0" kern="1200">
                          <a:solidFill>
                            <a:schemeClr val="tx1"/>
                          </a:solidFill>
                          <a:latin typeface="+mj-lt"/>
                          <a:ea typeface="+mn-ea"/>
                          <a:cs typeface="+mn-cs"/>
                        </a:rPr>
                        <a:t>Industry</a:t>
                      </a:r>
                      <a:endParaRPr lang="en-US" sz="2000" b="0" kern="1200" dirty="0">
                        <a:solidFill>
                          <a:schemeClr val="tx1"/>
                        </a:solidFill>
                        <a:latin typeface="+mj-lt"/>
                        <a:ea typeface="+mn-ea"/>
                        <a:cs typeface="+mn-cs"/>
                      </a:endParaRPr>
                    </a:p>
                  </a:txBody>
                  <a:tcPr/>
                </a:tc>
                <a:tc>
                  <a:txBody>
                    <a:bodyPr/>
                    <a:lstStyle/>
                    <a:p>
                      <a:pPr marL="0" indent="0" algn="l" defTabSz="1088558" rtl="0" eaLnBrk="1" latinLnBrk="0" hangingPunct="1">
                        <a:buClr>
                          <a:schemeClr val="accent1"/>
                        </a:buClr>
                        <a:buSzPct val="80000"/>
                        <a:buFont typeface="Wingdings" panose="05000000000000000000" pitchFamily="2" charset="2"/>
                        <a:buNone/>
                      </a:pPr>
                      <a:r>
                        <a:rPr lang="en-US" sz="2000" b="0" kern="1200">
                          <a:solidFill>
                            <a:schemeClr val="tx1"/>
                          </a:solidFill>
                          <a:latin typeface="+mj-lt"/>
                          <a:ea typeface="+mn-ea"/>
                          <a:cs typeface="+mn-cs"/>
                        </a:rPr>
                        <a:t>SAP Sources</a:t>
                      </a:r>
                      <a:endParaRPr lang="en-US" sz="2000" b="0" kern="1200" dirty="0">
                        <a:solidFill>
                          <a:schemeClr val="tx1"/>
                        </a:solidFill>
                        <a:latin typeface="+mj-lt"/>
                        <a:ea typeface="+mn-ea"/>
                        <a:cs typeface="+mn-cs"/>
                      </a:endParaRPr>
                    </a:p>
                  </a:txBody>
                  <a:tcPr/>
                </a:tc>
                <a:extLst>
                  <a:ext uri="{0D108BD9-81ED-4DB2-BD59-A6C34878D82A}">
                    <a16:rowId xmlns:a16="http://schemas.microsoft.com/office/drawing/2014/main" val="2464325137"/>
                  </a:ext>
                </a:extLst>
              </a:tr>
              <a:tr h="4634875">
                <a:tc>
                  <a:txBody>
                    <a:bodyPr/>
                    <a:lstStyle/>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Asset Management</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Environmental Health and Safety</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Experience Management</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Finance</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Human Resources</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Integrated Business Planning</a:t>
                      </a:r>
                    </a:p>
                    <a:p>
                      <a:pPr marL="171450" marR="0" lvl="0" indent="-171450" algn="l"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Liquidity Planning </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Marketing</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Procurement</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Product Cost Planning</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Project and Portfolio </a:t>
                      </a:r>
                      <a:r>
                        <a:rPr lang="en-US" sz="1200" kern="1200" dirty="0" err="1">
                          <a:solidFill>
                            <a:schemeClr val="tx1"/>
                          </a:solidFill>
                          <a:latin typeface="+mn-lt"/>
                          <a:ea typeface="+mn-ea"/>
                          <a:cs typeface="+mn-cs"/>
                        </a:rPr>
                        <a:t>Mgmt</a:t>
                      </a:r>
                      <a:endParaRPr lang="en-US" sz="1200" kern="1200" dirty="0">
                        <a:solidFill>
                          <a:schemeClr val="tx1"/>
                        </a:solidFill>
                        <a:latin typeface="+mn-lt"/>
                        <a:ea typeface="+mn-ea"/>
                        <a:cs typeface="+mn-cs"/>
                      </a:endParaRP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Project Management</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Sales and Distribution</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Supply Chain</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Trade Management</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Transportation</a:t>
                      </a:r>
                    </a:p>
                    <a:p>
                      <a:pPr marL="171450" indent="-171450" algn="l"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Travel &amp; Expense </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Treasury Management</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Vendor Management</a:t>
                      </a:r>
                    </a:p>
                    <a:p>
                      <a:pPr marL="0" indent="0" algn="l" defTabSz="1088558" rtl="0" eaLnBrk="1" latinLnBrk="0" hangingPunct="1">
                        <a:buClr>
                          <a:srgbClr val="00B0F0"/>
                        </a:buClr>
                        <a:buSzPct val="80000"/>
                        <a:buFont typeface="Wingdings" panose="05000000000000000000" pitchFamily="2" charset="2"/>
                        <a:buNone/>
                      </a:pPr>
                      <a:r>
                        <a:rPr lang="en-US" sz="1200" kern="1200" dirty="0">
                          <a:solidFill>
                            <a:schemeClr val="tx1"/>
                          </a:solidFill>
                          <a:latin typeface="+mn-lt"/>
                          <a:ea typeface="+mn-ea"/>
                          <a:cs typeface="+mn-cs"/>
                        </a:rPr>
                        <a:t>+ many more</a:t>
                      </a:r>
                    </a:p>
                    <a:p>
                      <a:pPr marL="171450" indent="-171450" algn="l" defTabSz="1088558" rtl="0" eaLnBrk="1" latinLnBrk="0" hangingPunct="1">
                        <a:buClr>
                          <a:schemeClr val="accent1"/>
                        </a:buClr>
                        <a:buSzPct val="80000"/>
                        <a:buFont typeface="Wingdings" panose="05000000000000000000" pitchFamily="2" charset="2"/>
                        <a:buChar char="§"/>
                      </a:pPr>
                      <a:endParaRPr lang="en-US" sz="1200" kern="1200" dirty="0">
                        <a:solidFill>
                          <a:schemeClr val="tx1"/>
                        </a:solidFill>
                        <a:latin typeface="+mn-lt"/>
                        <a:ea typeface="+mn-ea"/>
                        <a:cs typeface="+mn-cs"/>
                      </a:endParaRPr>
                    </a:p>
                  </a:txBody>
                  <a:tcPr/>
                </a:tc>
                <a:tc>
                  <a:txBody>
                    <a:bodyPr/>
                    <a:lstStyle/>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A&amp;D</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Agriculture</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Banking</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Chemicals</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Consumer Products</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Health Care</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High Tech</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Higher Education</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Insurance</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Mill Products</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Mining</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Oil &amp; Gas</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Professional Services </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Public Sector</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Real Estate</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Retail </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Sports</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Telecommunications</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Utilities</a:t>
                      </a:r>
                    </a:p>
                    <a:p>
                      <a:pPr marL="0" indent="0" algn="l" defTabSz="1088558" rtl="0" eaLnBrk="1" latinLnBrk="0" hangingPunct="1">
                        <a:buClr>
                          <a:srgbClr val="00B0F0"/>
                        </a:buClr>
                        <a:buSzPct val="80000"/>
                        <a:buFont typeface="Wingdings" panose="05000000000000000000" pitchFamily="2" charset="2"/>
                        <a:buNone/>
                      </a:pPr>
                      <a:r>
                        <a:rPr lang="en-US" sz="1200" kern="1200" dirty="0">
                          <a:solidFill>
                            <a:schemeClr val="tx1"/>
                          </a:solidFill>
                          <a:latin typeface="+mn-lt"/>
                          <a:ea typeface="+mn-ea"/>
                          <a:cs typeface="+mn-cs"/>
                        </a:rPr>
                        <a:t>+ many more</a:t>
                      </a:r>
                    </a:p>
                    <a:p>
                      <a:pPr marL="171450" indent="-171450" algn="l" defTabSz="1088558" rtl="0" eaLnBrk="1" latinLnBrk="0" hangingPunct="1">
                        <a:buClr>
                          <a:schemeClr val="accent1"/>
                        </a:buClr>
                        <a:buSzPct val="80000"/>
                        <a:buFont typeface="Wingdings" panose="05000000000000000000" pitchFamily="2" charset="2"/>
                        <a:buChar char="§"/>
                      </a:pPr>
                      <a:endParaRPr lang="en-US" sz="1200" kern="1200" dirty="0">
                        <a:solidFill>
                          <a:schemeClr val="tx1"/>
                        </a:solidFill>
                        <a:latin typeface="+mn-lt"/>
                        <a:ea typeface="+mn-ea"/>
                        <a:cs typeface="+mn-cs"/>
                      </a:endParaRPr>
                    </a:p>
                  </a:txBody>
                  <a:tcPr/>
                </a:tc>
                <a:tc>
                  <a:txBody>
                    <a:bodyPr/>
                    <a:lstStyle/>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SAP Ariba</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SAP BW</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SAP BW/4HANA</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Business </a:t>
                      </a:r>
                      <a:r>
                        <a:rPr lang="en-US" sz="1200" kern="1200" dirty="0" err="1">
                          <a:solidFill>
                            <a:schemeClr val="tx1"/>
                          </a:solidFill>
                          <a:latin typeface="+mn-lt"/>
                          <a:ea typeface="+mn-ea"/>
                          <a:cs typeface="+mn-cs"/>
                        </a:rPr>
                        <a:t>ByDesign</a:t>
                      </a:r>
                      <a:endParaRPr lang="en-US" sz="1200" kern="1200" dirty="0">
                        <a:solidFill>
                          <a:schemeClr val="tx1"/>
                        </a:solidFill>
                        <a:latin typeface="+mn-lt"/>
                        <a:ea typeface="+mn-ea"/>
                        <a:cs typeface="+mn-cs"/>
                      </a:endParaRP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Business One</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SAP Concur</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SAP Cloud for Customer</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Datasphere</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Fieldglass</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Field Service Management</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HANA</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Integrated Business Planning</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Integration Suite</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Intelligent Asset Management</a:t>
                      </a:r>
                    </a:p>
                    <a:p>
                      <a:pPr marL="171450" marR="0" lvl="0" indent="-17145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SAP Marketing Cloud</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Master Data Governance</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Qualtrics</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S/4HANA</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S/4HANA Cloud</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Solution Manager</a:t>
                      </a:r>
                    </a:p>
                    <a:p>
                      <a:pPr marL="171450" indent="-171450" algn="l" defTabSz="1088558" rtl="0" eaLnBrk="1" latinLnBrk="0" hangingPunct="1">
                        <a:buClr>
                          <a:srgbClr val="0070F2"/>
                        </a:buClr>
                        <a:buSzPct val="80000"/>
                        <a:buFont typeface="Arial" panose="020B0604020202020204" pitchFamily="34" charset="0"/>
                        <a:buChar char="•"/>
                      </a:pPr>
                      <a:r>
                        <a:rPr lang="en-US" sz="1200" kern="1200" dirty="0">
                          <a:solidFill>
                            <a:schemeClr val="tx1"/>
                          </a:solidFill>
                          <a:latin typeface="+mn-lt"/>
                          <a:ea typeface="+mn-ea"/>
                          <a:cs typeface="+mn-cs"/>
                        </a:rPr>
                        <a:t>SAP SuccessFactors</a:t>
                      </a:r>
                    </a:p>
                    <a:p>
                      <a:pPr marL="0" marR="0" lvl="0" indent="0" algn="l" defTabSz="1088558" rtl="0" eaLnBrk="1" fontAlgn="auto" latinLnBrk="0" hangingPunct="1">
                        <a:lnSpc>
                          <a:spcPct val="100000"/>
                        </a:lnSpc>
                        <a:spcBef>
                          <a:spcPts val="0"/>
                        </a:spcBef>
                        <a:spcAft>
                          <a:spcPts val="0"/>
                        </a:spcAft>
                        <a:buClr>
                          <a:srgbClr val="0070F2"/>
                        </a:buClr>
                        <a:buSzPct val="80000"/>
                        <a:buFont typeface="Arial" panose="020B0604020202020204" pitchFamily="34" charset="0"/>
                        <a:buNone/>
                        <a:tabLst/>
                        <a:defRPr/>
                      </a:pPr>
                      <a:r>
                        <a:rPr lang="en-US" sz="1200" kern="1200" dirty="0">
                          <a:solidFill>
                            <a:schemeClr val="tx1"/>
                          </a:solidFill>
                          <a:latin typeface="+mn-lt"/>
                          <a:ea typeface="+mn-ea"/>
                          <a:cs typeface="+mn-cs"/>
                        </a:rPr>
                        <a:t>+ many more</a:t>
                      </a:r>
                    </a:p>
                    <a:p>
                      <a:pPr marL="171450" indent="-171450" algn="l" defTabSz="1088558" rtl="0" eaLnBrk="1" latinLnBrk="0" hangingPunct="1">
                        <a:buClr>
                          <a:schemeClr val="accent1"/>
                        </a:buClr>
                        <a:buSzPct val="80000"/>
                        <a:buFont typeface="Wingdings" panose="05000000000000000000" pitchFamily="2" charset="2"/>
                        <a:buChar char="§"/>
                      </a:pPr>
                      <a:endParaRPr lang="en-US" sz="1200" kern="1200" dirty="0">
                        <a:solidFill>
                          <a:schemeClr val="tx1"/>
                        </a:solidFill>
                        <a:latin typeface="+mn-lt"/>
                        <a:ea typeface="+mn-ea"/>
                        <a:cs typeface="+mn-cs"/>
                      </a:endParaRPr>
                    </a:p>
                    <a:p>
                      <a:pPr marL="171450" indent="-171450" algn="l" defTabSz="1088558" rtl="0" eaLnBrk="1" latinLnBrk="0" hangingPunct="1">
                        <a:buClr>
                          <a:schemeClr val="accent1"/>
                        </a:buClr>
                        <a:buSzPct val="80000"/>
                        <a:buFont typeface="Wingdings" panose="05000000000000000000" pitchFamily="2" charset="2"/>
                        <a:buChar char="§"/>
                      </a:pP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val="3941676797"/>
                  </a:ext>
                </a:extLst>
              </a:tr>
            </a:tbl>
          </a:graphicData>
        </a:graphic>
      </p:graphicFrame>
      <p:sp>
        <p:nvSpPr>
          <p:cNvPr id="7" name="TextBox 6">
            <a:extLst>
              <a:ext uri="{FF2B5EF4-FFF2-40B4-BE49-F238E27FC236}">
                <a16:creationId xmlns:a16="http://schemas.microsoft.com/office/drawing/2014/main" id="{295980C9-50C8-A728-23C2-4FE5DA77D9EB}"/>
              </a:ext>
            </a:extLst>
          </p:cNvPr>
          <p:cNvSpPr txBox="1"/>
          <p:nvPr/>
        </p:nvSpPr>
        <p:spPr>
          <a:xfrm>
            <a:off x="609600" y="6260756"/>
            <a:ext cx="6301946" cy="153888"/>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Find all content packages documented </a:t>
            </a: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hlinkClick r:id="rId5"/>
              </a:rPr>
              <a:t>here</a:t>
            </a: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a:t>
            </a:r>
            <a:endParaRPr kumimoji="0" lang="en-DE"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0605030B-0F2B-5E6B-5F17-98F188BEB966}"/>
              </a:ext>
            </a:extLst>
          </p:cNvPr>
          <p:cNvSpPr>
            <a:spLocks noGrp="1"/>
          </p:cNvSpPr>
          <p:nvPr>
            <p:ph type="title"/>
          </p:nvPr>
        </p:nvSpPr>
        <p:spPr>
          <a:xfrm>
            <a:off x="504001" y="504000"/>
            <a:ext cx="11186476" cy="369332"/>
          </a:xfrm>
        </p:spPr>
        <p:txBody>
          <a:bodyPr/>
          <a:lstStyle/>
          <a:p>
            <a:r>
              <a:rPr lang="en-US" dirty="0"/>
              <a:t>200+ Pre-Built Content Packages for </a:t>
            </a:r>
            <a:r>
              <a:rPr lang="en-US" dirty="0" err="1"/>
              <a:t>LoB</a:t>
            </a:r>
            <a:r>
              <a:rPr lang="en-US" dirty="0"/>
              <a:t> and Industry Use Cases</a:t>
            </a:r>
          </a:p>
        </p:txBody>
      </p:sp>
    </p:spTree>
    <p:extLst>
      <p:ext uri="{BB962C8B-B14F-4D97-AF65-F5344CB8AC3E}">
        <p14:creationId xmlns:p14="http://schemas.microsoft.com/office/powerpoint/2010/main" val="3316677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7" name="Object 876" hidden="1">
            <a:extLst>
              <a:ext uri="{FF2B5EF4-FFF2-40B4-BE49-F238E27FC236}">
                <a16:creationId xmlns:a16="http://schemas.microsoft.com/office/drawing/2014/main" id="{2A1D65C4-5207-AEE4-1C15-B682AAE8BDBC}"/>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77" name="Object 876" hidden="1">
                        <a:extLst>
                          <a:ext uri="{FF2B5EF4-FFF2-40B4-BE49-F238E27FC236}">
                            <a16:creationId xmlns:a16="http://schemas.microsoft.com/office/drawing/2014/main" id="{2A1D65C4-5207-AEE4-1C15-B682AAE8BDBC}"/>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sp>
        <p:nvSpPr>
          <p:cNvPr id="896" name="TextBox 895">
            <a:extLst>
              <a:ext uri="{FF2B5EF4-FFF2-40B4-BE49-F238E27FC236}">
                <a16:creationId xmlns:a16="http://schemas.microsoft.com/office/drawing/2014/main" id="{1ED7D692-901E-74C7-A7D0-EE2BC18E01C2}"/>
              </a:ext>
            </a:extLst>
          </p:cNvPr>
          <p:cNvSpPr txBox="1"/>
          <p:nvPr/>
        </p:nvSpPr>
        <p:spPr>
          <a:xfrm>
            <a:off x="6193969" y="643846"/>
            <a:ext cx="2592376" cy="553678"/>
          </a:xfrm>
          <a:prstGeom prst="rect">
            <a:avLst/>
          </a:prstGeom>
          <a:noFill/>
        </p:spPr>
        <p:txBody>
          <a:bodyPr wrap="none" lIns="0" tIns="0" rIns="0" bIns="0" rtlCol="0">
            <a:spAutoFit/>
          </a:bodyPr>
          <a:lstStyle>
            <a:defPPr>
              <a:defRPr lang="en-DE"/>
            </a:defPPr>
            <a:lvl1pPr>
              <a:defRPr sz="3600" b="1" spc="-70">
                <a:latin typeface="72 Brand" panose="020B0504030603020204" pitchFamily="34" charset="0"/>
                <a:cs typeface="72" panose="020B0503030000000003" pitchFamily="34" charset="0"/>
              </a:defRPr>
            </a:lvl1p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3598" b="0" u="none" strike="noStrike" kern="1200" cap="none" spc="-70" normalizeH="0" baseline="0" noProof="0" dirty="0">
                <a:ln>
                  <a:noFill/>
                </a:ln>
                <a:solidFill>
                  <a:srgbClr val="000000"/>
                </a:solidFill>
                <a:effectLst/>
                <a:uLnTx/>
                <a:uFillTx/>
              </a:rPr>
              <a:t>SAP Portfolio</a:t>
            </a:r>
          </a:p>
        </p:txBody>
      </p:sp>
      <p:grpSp>
        <p:nvGrpSpPr>
          <p:cNvPr id="897" name="Group 896">
            <a:extLst>
              <a:ext uri="{FF2B5EF4-FFF2-40B4-BE49-F238E27FC236}">
                <a16:creationId xmlns:a16="http://schemas.microsoft.com/office/drawing/2014/main" id="{7BA02435-A0FF-3635-F2B8-BB87E4411690}"/>
              </a:ext>
            </a:extLst>
          </p:cNvPr>
          <p:cNvGrpSpPr/>
          <p:nvPr/>
        </p:nvGrpSpPr>
        <p:grpSpPr>
          <a:xfrm>
            <a:off x="3125885" y="1611430"/>
            <a:ext cx="8732916" cy="4662952"/>
            <a:chOff x="1728558" y="1611430"/>
            <a:chExt cx="8732916" cy="4662952"/>
          </a:xfrm>
        </p:grpSpPr>
        <p:sp>
          <p:nvSpPr>
            <p:cNvPr id="898" name="Freeform: Shape 897">
              <a:extLst>
                <a:ext uri="{FF2B5EF4-FFF2-40B4-BE49-F238E27FC236}">
                  <a16:creationId xmlns:a16="http://schemas.microsoft.com/office/drawing/2014/main" id="{823B194D-4C1C-1CD2-4580-237E1623776C}"/>
                </a:ext>
              </a:extLst>
            </p:cNvPr>
            <p:cNvSpPr/>
            <p:nvPr/>
          </p:nvSpPr>
          <p:spPr>
            <a:xfrm>
              <a:off x="2670858" y="2128236"/>
              <a:ext cx="6848155" cy="3424078"/>
            </a:xfrm>
            <a:custGeom>
              <a:avLst/>
              <a:gdLst>
                <a:gd name="connsiteX0" fmla="*/ 6848156 w 6848155"/>
                <a:gd name="connsiteY0" fmla="*/ 3424078 h 3424078"/>
                <a:gd name="connsiteX1" fmla="*/ 3424078 w 6848155"/>
                <a:gd name="connsiteY1" fmla="*/ 0 h 3424078"/>
                <a:gd name="connsiteX2" fmla="*/ 0 w 6848155"/>
                <a:gd name="connsiteY2" fmla="*/ 3424078 h 3424078"/>
                <a:gd name="connsiteX3" fmla="*/ 6848156 w 6848155"/>
                <a:gd name="connsiteY3" fmla="*/ 3424078 h 3424078"/>
              </a:gdLst>
              <a:ahLst/>
              <a:cxnLst>
                <a:cxn ang="0">
                  <a:pos x="connsiteX0" y="connsiteY0"/>
                </a:cxn>
                <a:cxn ang="0">
                  <a:pos x="connsiteX1" y="connsiteY1"/>
                </a:cxn>
                <a:cxn ang="0">
                  <a:pos x="connsiteX2" y="connsiteY2"/>
                </a:cxn>
                <a:cxn ang="0">
                  <a:pos x="connsiteX3" y="connsiteY3"/>
                </a:cxn>
              </a:cxnLst>
              <a:rect l="l" t="t" r="r" b="b"/>
              <a:pathLst>
                <a:path w="6848155" h="3424078">
                  <a:moveTo>
                    <a:pt x="6848156" y="3424078"/>
                  </a:moveTo>
                  <a:cubicBezTo>
                    <a:pt x="6848156" y="1532951"/>
                    <a:pt x="5315072" y="0"/>
                    <a:pt x="3424078" y="0"/>
                  </a:cubicBezTo>
                  <a:cubicBezTo>
                    <a:pt x="1533084" y="0"/>
                    <a:pt x="0" y="1533084"/>
                    <a:pt x="0" y="3424078"/>
                  </a:cubicBezTo>
                  <a:lnTo>
                    <a:pt x="6848156" y="3424078"/>
                  </a:lnTo>
                  <a:close/>
                </a:path>
              </a:pathLst>
            </a:custGeom>
            <a:noFill/>
            <a:ln w="13294" cap="flat">
              <a:gradFill>
                <a:gsLst>
                  <a:gs pos="0">
                    <a:srgbClr val="5D8BC8"/>
                  </a:gs>
                  <a:gs pos="50000">
                    <a:srgbClr val="4C76BA"/>
                  </a:gs>
                  <a:gs pos="100000">
                    <a:srgbClr val="3B62AC"/>
                  </a:gs>
                </a:gsLst>
                <a:lin ang="243289" scaled="1"/>
              </a:gra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99" name="Freeform: Shape 898">
              <a:extLst>
                <a:ext uri="{FF2B5EF4-FFF2-40B4-BE49-F238E27FC236}">
                  <a16:creationId xmlns:a16="http://schemas.microsoft.com/office/drawing/2014/main" id="{98379A3F-C946-BFC7-B8D5-C0BC484FF560}"/>
                </a:ext>
              </a:extLst>
            </p:cNvPr>
            <p:cNvSpPr/>
            <p:nvPr/>
          </p:nvSpPr>
          <p:spPr>
            <a:xfrm>
              <a:off x="2670858" y="2128236"/>
              <a:ext cx="6848155" cy="3424078"/>
            </a:xfrm>
            <a:custGeom>
              <a:avLst/>
              <a:gdLst>
                <a:gd name="connsiteX0" fmla="*/ 0 w 6848155"/>
                <a:gd name="connsiteY0" fmla="*/ 3424078 h 3424078"/>
                <a:gd name="connsiteX1" fmla="*/ 3424078 w 6848155"/>
                <a:gd name="connsiteY1" fmla="*/ 0 h 3424078"/>
                <a:gd name="connsiteX2" fmla="*/ 6848156 w 6848155"/>
                <a:gd name="connsiteY2" fmla="*/ 3424078 h 3424078"/>
              </a:gdLst>
              <a:ahLst/>
              <a:cxnLst>
                <a:cxn ang="0">
                  <a:pos x="connsiteX0" y="connsiteY0"/>
                </a:cxn>
                <a:cxn ang="0">
                  <a:pos x="connsiteX1" y="connsiteY1"/>
                </a:cxn>
                <a:cxn ang="0">
                  <a:pos x="connsiteX2" y="connsiteY2"/>
                </a:cxn>
              </a:cxnLst>
              <a:rect l="l" t="t" r="r" b="b"/>
              <a:pathLst>
                <a:path w="6848155" h="3424078">
                  <a:moveTo>
                    <a:pt x="0" y="3424078"/>
                  </a:moveTo>
                  <a:cubicBezTo>
                    <a:pt x="0" y="1532951"/>
                    <a:pt x="1533084" y="0"/>
                    <a:pt x="3424078" y="0"/>
                  </a:cubicBezTo>
                  <a:cubicBezTo>
                    <a:pt x="5315072" y="0"/>
                    <a:pt x="6848156" y="1533084"/>
                    <a:pt x="6848156" y="3424078"/>
                  </a:cubicBezTo>
                </a:path>
              </a:pathLst>
            </a:custGeom>
            <a:solidFill>
              <a:srgbClr val="EBF8FF"/>
            </a:solidFill>
            <a:ln w="13294" cap="flat">
              <a:solidFill>
                <a:srgbClr val="4394FF"/>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00" name="Freeform: Shape 899">
              <a:extLst>
                <a:ext uri="{FF2B5EF4-FFF2-40B4-BE49-F238E27FC236}">
                  <a16:creationId xmlns:a16="http://schemas.microsoft.com/office/drawing/2014/main" id="{27D91F60-1830-4B08-DBA6-C70917A3DA6E}"/>
                </a:ext>
              </a:extLst>
            </p:cNvPr>
            <p:cNvSpPr/>
            <p:nvPr/>
          </p:nvSpPr>
          <p:spPr>
            <a:xfrm>
              <a:off x="1728558" y="5359444"/>
              <a:ext cx="8732916" cy="914938"/>
            </a:xfrm>
            <a:custGeom>
              <a:avLst/>
              <a:gdLst>
                <a:gd name="connsiteX0" fmla="*/ 8152753 w 8732916"/>
                <a:gd name="connsiteY0" fmla="*/ 353 h 914938"/>
                <a:gd name="connsiteX1" fmla="*/ 580002 w 8732916"/>
                <a:gd name="connsiteY1" fmla="*/ 353 h 914938"/>
                <a:gd name="connsiteX2" fmla="*/ 458084 w 8732916"/>
                <a:gd name="connsiteY2" fmla="*/ 61379 h 914938"/>
                <a:gd name="connsiteX3" fmla="*/ 2852 w 8732916"/>
                <a:gd name="connsiteY3" fmla="*/ 855243 h 914938"/>
                <a:gd name="connsiteX4" fmla="*/ 71988 w 8732916"/>
                <a:gd name="connsiteY4" fmla="*/ 914939 h 914938"/>
                <a:gd name="connsiteX5" fmla="*/ 8685364 w 8732916"/>
                <a:gd name="connsiteY5" fmla="*/ 914939 h 914938"/>
                <a:gd name="connsiteX6" fmla="*/ 8726047 w 8732916"/>
                <a:gd name="connsiteY6" fmla="*/ 849924 h 914938"/>
                <a:gd name="connsiteX7" fmla="*/ 8262705 w 8732916"/>
                <a:gd name="connsiteY7" fmla="*/ 57257 h 914938"/>
                <a:gd name="connsiteX8" fmla="*/ 8153019 w 8732916"/>
                <a:gd name="connsiteY8" fmla="*/ 353 h 914938"/>
                <a:gd name="connsiteX9" fmla="*/ 8153019 w 8732916"/>
                <a:gd name="connsiteY9" fmla="*/ 353 h 91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32916" h="914938">
                  <a:moveTo>
                    <a:pt x="8152753" y="353"/>
                  </a:moveTo>
                  <a:lnTo>
                    <a:pt x="580002" y="353"/>
                  </a:lnTo>
                  <a:cubicBezTo>
                    <a:pt x="580002" y="353"/>
                    <a:pt x="499964" y="-8289"/>
                    <a:pt x="458084" y="61379"/>
                  </a:cubicBezTo>
                  <a:cubicBezTo>
                    <a:pt x="423383" y="118948"/>
                    <a:pt x="2852" y="855243"/>
                    <a:pt x="2852" y="855243"/>
                  </a:cubicBezTo>
                  <a:cubicBezTo>
                    <a:pt x="2852" y="855243"/>
                    <a:pt x="-21478" y="914939"/>
                    <a:pt x="71988" y="914939"/>
                  </a:cubicBezTo>
                  <a:lnTo>
                    <a:pt x="8685364" y="914939"/>
                  </a:lnTo>
                  <a:cubicBezTo>
                    <a:pt x="8685364" y="914939"/>
                    <a:pt x="8754499" y="902707"/>
                    <a:pt x="8726047" y="849924"/>
                  </a:cubicBezTo>
                  <a:cubicBezTo>
                    <a:pt x="8697595" y="797142"/>
                    <a:pt x="8262705" y="57257"/>
                    <a:pt x="8262705" y="57257"/>
                  </a:cubicBezTo>
                  <a:cubicBezTo>
                    <a:pt x="8262705" y="57257"/>
                    <a:pt x="8236780" y="-5231"/>
                    <a:pt x="8153019" y="353"/>
                  </a:cubicBezTo>
                  <a:lnTo>
                    <a:pt x="8153019" y="353"/>
                  </a:lnTo>
                  <a:close/>
                </a:path>
              </a:pathLst>
            </a:custGeom>
            <a:gradFill>
              <a:gsLst>
                <a:gs pos="0">
                  <a:srgbClr val="4394FF"/>
                </a:gs>
                <a:gs pos="50000">
                  <a:srgbClr val="2778EE"/>
                </a:gs>
                <a:gs pos="100000">
                  <a:srgbClr val="0B5CDD"/>
                </a:gs>
              </a:gsLst>
              <a:lin ang="243261" scaled="1"/>
            </a:gra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01" name="Freeform: Shape 900">
              <a:extLst>
                <a:ext uri="{FF2B5EF4-FFF2-40B4-BE49-F238E27FC236}">
                  <a16:creationId xmlns:a16="http://schemas.microsoft.com/office/drawing/2014/main" id="{BBAD9E1E-0AA1-DF4F-03D6-880938DC6BE8}"/>
                </a:ext>
              </a:extLst>
            </p:cNvPr>
            <p:cNvSpPr/>
            <p:nvPr/>
          </p:nvSpPr>
          <p:spPr>
            <a:xfrm>
              <a:off x="3113725" y="2571236"/>
              <a:ext cx="5962155" cy="2981077"/>
            </a:xfrm>
            <a:custGeom>
              <a:avLst/>
              <a:gdLst>
                <a:gd name="connsiteX0" fmla="*/ 5962155 w 5962155"/>
                <a:gd name="connsiteY0" fmla="*/ 2981078 h 2981077"/>
                <a:gd name="connsiteX1" fmla="*/ 2981078 w 5962155"/>
                <a:gd name="connsiteY1" fmla="*/ 0 h 2981077"/>
                <a:gd name="connsiteX2" fmla="*/ 0 w 5962155"/>
                <a:gd name="connsiteY2" fmla="*/ 2981078 h 2981077"/>
                <a:gd name="connsiteX3" fmla="*/ 5962022 w 5962155"/>
                <a:gd name="connsiteY3" fmla="*/ 2981078 h 2981077"/>
              </a:gdLst>
              <a:ahLst/>
              <a:cxnLst>
                <a:cxn ang="0">
                  <a:pos x="connsiteX0" y="connsiteY0"/>
                </a:cxn>
                <a:cxn ang="0">
                  <a:pos x="connsiteX1" y="connsiteY1"/>
                </a:cxn>
                <a:cxn ang="0">
                  <a:pos x="connsiteX2" y="connsiteY2"/>
                </a:cxn>
                <a:cxn ang="0">
                  <a:pos x="connsiteX3" y="connsiteY3"/>
                </a:cxn>
              </a:cxnLst>
              <a:rect l="l" t="t" r="r" b="b"/>
              <a:pathLst>
                <a:path w="5962155" h="2981077">
                  <a:moveTo>
                    <a:pt x="5962155" y="2981078"/>
                  </a:moveTo>
                  <a:cubicBezTo>
                    <a:pt x="5962155" y="1334718"/>
                    <a:pt x="4627438" y="0"/>
                    <a:pt x="2981078" y="0"/>
                  </a:cubicBezTo>
                  <a:cubicBezTo>
                    <a:pt x="1334718" y="0"/>
                    <a:pt x="0" y="1334718"/>
                    <a:pt x="0" y="2981078"/>
                  </a:cubicBezTo>
                  <a:lnTo>
                    <a:pt x="5962022" y="2981078"/>
                  </a:lnTo>
                  <a:close/>
                </a:path>
              </a:pathLst>
            </a:custGeom>
            <a:gradFill>
              <a:gsLst>
                <a:gs pos="0">
                  <a:srgbClr val="B9E4FF"/>
                </a:gs>
                <a:gs pos="50000">
                  <a:srgbClr val="A1DBFF"/>
                </a:gs>
                <a:gs pos="100000">
                  <a:srgbClr val="89D2FF"/>
                </a:gs>
              </a:gsLst>
              <a:lin ang="0" scaled="1"/>
            </a:gra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ndParaRPr>
            </a:p>
          </p:txBody>
        </p:sp>
        <p:sp>
          <p:nvSpPr>
            <p:cNvPr id="902" name="Freeform: Shape 901">
              <a:extLst>
                <a:ext uri="{FF2B5EF4-FFF2-40B4-BE49-F238E27FC236}">
                  <a16:creationId xmlns:a16="http://schemas.microsoft.com/office/drawing/2014/main" id="{83A03384-A855-1B55-1D6F-84BA77F1EEBA}"/>
                </a:ext>
              </a:extLst>
            </p:cNvPr>
            <p:cNvSpPr/>
            <p:nvPr/>
          </p:nvSpPr>
          <p:spPr>
            <a:xfrm>
              <a:off x="4516249" y="3973627"/>
              <a:ext cx="3157373" cy="1578686"/>
            </a:xfrm>
            <a:custGeom>
              <a:avLst/>
              <a:gdLst>
                <a:gd name="connsiteX0" fmla="*/ 3157374 w 3157373"/>
                <a:gd name="connsiteY0" fmla="*/ 1578687 h 1578686"/>
                <a:gd name="connsiteX1" fmla="*/ 1578687 w 3157373"/>
                <a:gd name="connsiteY1" fmla="*/ 0 h 1578686"/>
                <a:gd name="connsiteX2" fmla="*/ 0 w 3157373"/>
                <a:gd name="connsiteY2" fmla="*/ 1578687 h 1578686"/>
                <a:gd name="connsiteX3" fmla="*/ 3157374 w 3157373"/>
                <a:gd name="connsiteY3" fmla="*/ 1578687 h 1578686"/>
              </a:gdLst>
              <a:ahLst/>
              <a:cxnLst>
                <a:cxn ang="0">
                  <a:pos x="connsiteX0" y="connsiteY0"/>
                </a:cxn>
                <a:cxn ang="0">
                  <a:pos x="connsiteX1" y="connsiteY1"/>
                </a:cxn>
                <a:cxn ang="0">
                  <a:pos x="connsiteX2" y="connsiteY2"/>
                </a:cxn>
                <a:cxn ang="0">
                  <a:pos x="connsiteX3" y="connsiteY3"/>
                </a:cxn>
              </a:cxnLst>
              <a:rect l="l" t="t" r="r" b="b"/>
              <a:pathLst>
                <a:path w="3157373" h="1578686">
                  <a:moveTo>
                    <a:pt x="3157374" y="1578687"/>
                  </a:moveTo>
                  <a:cubicBezTo>
                    <a:pt x="3157374" y="706780"/>
                    <a:pt x="2450594" y="0"/>
                    <a:pt x="1578687" y="0"/>
                  </a:cubicBezTo>
                  <a:cubicBezTo>
                    <a:pt x="706780" y="0"/>
                    <a:pt x="0" y="706780"/>
                    <a:pt x="0" y="1578687"/>
                  </a:cubicBezTo>
                  <a:lnTo>
                    <a:pt x="3157374" y="1578687"/>
                  </a:lnTo>
                  <a:close/>
                </a:path>
              </a:pathLst>
            </a:custGeom>
            <a:gradFill>
              <a:gsLst>
                <a:gs pos="0">
                  <a:srgbClr val="89D2FF"/>
                </a:gs>
                <a:gs pos="50000">
                  <a:srgbClr val="6AC1FF"/>
                </a:gs>
                <a:gs pos="100000">
                  <a:srgbClr val="4CB1FF"/>
                </a:gs>
              </a:gsLst>
              <a:lin ang="0" scaled="1"/>
            </a:gra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03" name="Freeform: Shape 902">
              <a:extLst>
                <a:ext uri="{FF2B5EF4-FFF2-40B4-BE49-F238E27FC236}">
                  <a16:creationId xmlns:a16="http://schemas.microsoft.com/office/drawing/2014/main" id="{1A2A176B-DE8F-AC17-CAC3-6F51045647FD}"/>
                </a:ext>
              </a:extLst>
            </p:cNvPr>
            <p:cNvSpPr/>
            <p:nvPr/>
          </p:nvSpPr>
          <p:spPr>
            <a:xfrm>
              <a:off x="4516249" y="3973627"/>
              <a:ext cx="3157373" cy="1578686"/>
            </a:xfrm>
            <a:custGeom>
              <a:avLst/>
              <a:gdLst>
                <a:gd name="connsiteX0" fmla="*/ 0 w 3157373"/>
                <a:gd name="connsiteY0" fmla="*/ 1578687 h 1578686"/>
                <a:gd name="connsiteX1" fmla="*/ 1578687 w 3157373"/>
                <a:gd name="connsiteY1" fmla="*/ 0 h 1578686"/>
                <a:gd name="connsiteX2" fmla="*/ 3157374 w 3157373"/>
                <a:gd name="connsiteY2" fmla="*/ 1578687 h 1578686"/>
              </a:gdLst>
              <a:ahLst/>
              <a:cxnLst>
                <a:cxn ang="0">
                  <a:pos x="connsiteX0" y="connsiteY0"/>
                </a:cxn>
                <a:cxn ang="0">
                  <a:pos x="connsiteX1" y="connsiteY1"/>
                </a:cxn>
                <a:cxn ang="0">
                  <a:pos x="connsiteX2" y="connsiteY2"/>
                </a:cxn>
              </a:cxnLst>
              <a:rect l="l" t="t" r="r" b="b"/>
              <a:pathLst>
                <a:path w="3157373" h="1578686">
                  <a:moveTo>
                    <a:pt x="0" y="1578687"/>
                  </a:moveTo>
                  <a:cubicBezTo>
                    <a:pt x="0" y="706780"/>
                    <a:pt x="706780" y="0"/>
                    <a:pt x="1578687" y="0"/>
                  </a:cubicBezTo>
                  <a:cubicBezTo>
                    <a:pt x="2450594" y="0"/>
                    <a:pt x="3157374" y="706780"/>
                    <a:pt x="3157374" y="1578687"/>
                  </a:cubicBezTo>
                </a:path>
              </a:pathLst>
            </a:custGeom>
            <a:noFill/>
            <a:ln w="13294" cap="flat">
              <a:solidFill>
                <a:srgbClr val="FFFFFF"/>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04" name="Freeform: Shape 903">
              <a:extLst>
                <a:ext uri="{FF2B5EF4-FFF2-40B4-BE49-F238E27FC236}">
                  <a16:creationId xmlns:a16="http://schemas.microsoft.com/office/drawing/2014/main" id="{7CB6F040-1182-110B-774D-82BF93A7268C}"/>
                </a:ext>
              </a:extLst>
            </p:cNvPr>
            <p:cNvSpPr/>
            <p:nvPr/>
          </p:nvSpPr>
          <p:spPr>
            <a:xfrm>
              <a:off x="4951006" y="4408384"/>
              <a:ext cx="2287859" cy="1143929"/>
            </a:xfrm>
            <a:custGeom>
              <a:avLst/>
              <a:gdLst>
                <a:gd name="connsiteX0" fmla="*/ 2287859 w 2287859"/>
                <a:gd name="connsiteY0" fmla="*/ 1143930 h 1143929"/>
                <a:gd name="connsiteX1" fmla="*/ 1143930 w 2287859"/>
                <a:gd name="connsiteY1" fmla="*/ 0 h 1143929"/>
                <a:gd name="connsiteX2" fmla="*/ 0 w 2287859"/>
                <a:gd name="connsiteY2" fmla="*/ 1143930 h 1143929"/>
                <a:gd name="connsiteX3" fmla="*/ 2287859 w 2287859"/>
                <a:gd name="connsiteY3" fmla="*/ 1143930 h 1143929"/>
              </a:gdLst>
              <a:ahLst/>
              <a:cxnLst>
                <a:cxn ang="0">
                  <a:pos x="connsiteX0" y="connsiteY0"/>
                </a:cxn>
                <a:cxn ang="0">
                  <a:pos x="connsiteX1" y="connsiteY1"/>
                </a:cxn>
                <a:cxn ang="0">
                  <a:pos x="connsiteX2" y="connsiteY2"/>
                </a:cxn>
                <a:cxn ang="0">
                  <a:pos x="connsiteX3" y="connsiteY3"/>
                </a:cxn>
              </a:cxnLst>
              <a:rect l="l" t="t" r="r" b="b"/>
              <a:pathLst>
                <a:path w="2287859" h="1143929">
                  <a:moveTo>
                    <a:pt x="2287859" y="1143930"/>
                  </a:moveTo>
                  <a:cubicBezTo>
                    <a:pt x="2287859" y="512136"/>
                    <a:pt x="1775724" y="0"/>
                    <a:pt x="1143930" y="0"/>
                  </a:cubicBezTo>
                  <a:cubicBezTo>
                    <a:pt x="512136" y="0"/>
                    <a:pt x="0" y="512136"/>
                    <a:pt x="0" y="1143930"/>
                  </a:cubicBezTo>
                  <a:lnTo>
                    <a:pt x="2287859" y="1143930"/>
                  </a:lnTo>
                  <a:close/>
                </a:path>
              </a:pathLst>
            </a:custGeom>
            <a:gradFill>
              <a:gsLst>
                <a:gs pos="0">
                  <a:srgbClr val="4394FF"/>
                </a:gs>
                <a:gs pos="50000">
                  <a:srgbClr val="2778EE"/>
                </a:gs>
                <a:gs pos="100000">
                  <a:srgbClr val="0B5CDD"/>
                </a:gs>
              </a:gsLst>
              <a:lin ang="712447" scaled="1"/>
            </a:gra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05" name="Freeform: Shape 904">
              <a:extLst>
                <a:ext uri="{FF2B5EF4-FFF2-40B4-BE49-F238E27FC236}">
                  <a16:creationId xmlns:a16="http://schemas.microsoft.com/office/drawing/2014/main" id="{80693F18-4782-B8EB-5CBD-B330419815A0}"/>
                </a:ext>
              </a:extLst>
            </p:cNvPr>
            <p:cNvSpPr/>
            <p:nvPr/>
          </p:nvSpPr>
          <p:spPr>
            <a:xfrm>
              <a:off x="4951006" y="4408384"/>
              <a:ext cx="2287859" cy="1143929"/>
            </a:xfrm>
            <a:custGeom>
              <a:avLst/>
              <a:gdLst>
                <a:gd name="connsiteX0" fmla="*/ 0 w 2287859"/>
                <a:gd name="connsiteY0" fmla="*/ 1143930 h 1143929"/>
                <a:gd name="connsiteX1" fmla="*/ 1143930 w 2287859"/>
                <a:gd name="connsiteY1" fmla="*/ 0 h 1143929"/>
                <a:gd name="connsiteX2" fmla="*/ 2287859 w 2287859"/>
                <a:gd name="connsiteY2" fmla="*/ 1143930 h 1143929"/>
              </a:gdLst>
              <a:ahLst/>
              <a:cxnLst>
                <a:cxn ang="0">
                  <a:pos x="connsiteX0" y="connsiteY0"/>
                </a:cxn>
                <a:cxn ang="0">
                  <a:pos x="connsiteX1" y="connsiteY1"/>
                </a:cxn>
                <a:cxn ang="0">
                  <a:pos x="connsiteX2" y="connsiteY2"/>
                </a:cxn>
              </a:cxnLst>
              <a:rect l="l" t="t" r="r" b="b"/>
              <a:pathLst>
                <a:path w="2287859" h="1143929">
                  <a:moveTo>
                    <a:pt x="0" y="1143930"/>
                  </a:moveTo>
                  <a:cubicBezTo>
                    <a:pt x="0" y="512136"/>
                    <a:pt x="512136" y="0"/>
                    <a:pt x="1143930" y="0"/>
                  </a:cubicBezTo>
                  <a:cubicBezTo>
                    <a:pt x="1775724" y="0"/>
                    <a:pt x="2287859" y="512136"/>
                    <a:pt x="2287859" y="1143930"/>
                  </a:cubicBezTo>
                </a:path>
              </a:pathLst>
            </a:custGeom>
            <a:noFill/>
            <a:ln w="13294" cap="flat">
              <a:solidFill>
                <a:srgbClr val="FFFFFF"/>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06" name="Freeform: Shape 905">
              <a:extLst>
                <a:ext uri="{FF2B5EF4-FFF2-40B4-BE49-F238E27FC236}">
                  <a16:creationId xmlns:a16="http://schemas.microsoft.com/office/drawing/2014/main" id="{6EF8AF70-CBE8-3553-69F5-FCB14169889F}"/>
                </a:ext>
              </a:extLst>
            </p:cNvPr>
            <p:cNvSpPr/>
            <p:nvPr/>
          </p:nvSpPr>
          <p:spPr>
            <a:xfrm>
              <a:off x="3113858" y="2571236"/>
              <a:ext cx="5962155" cy="2981077"/>
            </a:xfrm>
            <a:custGeom>
              <a:avLst/>
              <a:gdLst>
                <a:gd name="connsiteX0" fmla="*/ 0 w 5962155"/>
                <a:gd name="connsiteY0" fmla="*/ 2981078 h 2981077"/>
                <a:gd name="connsiteX1" fmla="*/ 2981078 w 5962155"/>
                <a:gd name="connsiteY1" fmla="*/ 0 h 2981077"/>
                <a:gd name="connsiteX2" fmla="*/ 5962156 w 5962155"/>
                <a:gd name="connsiteY2" fmla="*/ 2981078 h 2981077"/>
              </a:gdLst>
              <a:ahLst/>
              <a:cxnLst>
                <a:cxn ang="0">
                  <a:pos x="connsiteX0" y="connsiteY0"/>
                </a:cxn>
                <a:cxn ang="0">
                  <a:pos x="connsiteX1" y="connsiteY1"/>
                </a:cxn>
                <a:cxn ang="0">
                  <a:pos x="connsiteX2" y="connsiteY2"/>
                </a:cxn>
              </a:cxnLst>
              <a:rect l="l" t="t" r="r" b="b"/>
              <a:pathLst>
                <a:path w="5962155" h="2981077">
                  <a:moveTo>
                    <a:pt x="0" y="2981078"/>
                  </a:moveTo>
                  <a:cubicBezTo>
                    <a:pt x="0" y="1334718"/>
                    <a:pt x="1334718" y="0"/>
                    <a:pt x="2981078" y="0"/>
                  </a:cubicBezTo>
                  <a:cubicBezTo>
                    <a:pt x="4627438" y="0"/>
                    <a:pt x="5962156" y="1334718"/>
                    <a:pt x="5962156" y="2981078"/>
                  </a:cubicBezTo>
                </a:path>
              </a:pathLst>
            </a:custGeom>
            <a:noFill/>
            <a:ln w="13294" cap="flat">
              <a:solidFill>
                <a:srgbClr val="FFFFFF"/>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07" name="Freeform: Shape 906">
              <a:extLst>
                <a:ext uri="{FF2B5EF4-FFF2-40B4-BE49-F238E27FC236}">
                  <a16:creationId xmlns:a16="http://schemas.microsoft.com/office/drawing/2014/main" id="{957B34E2-124B-3907-786D-A5A1BB8D3EFF}"/>
                </a:ext>
              </a:extLst>
            </p:cNvPr>
            <p:cNvSpPr/>
            <p:nvPr/>
          </p:nvSpPr>
          <p:spPr>
            <a:xfrm>
              <a:off x="7400404" y="1928407"/>
              <a:ext cx="2508030" cy="3085844"/>
            </a:xfrm>
            <a:custGeom>
              <a:avLst/>
              <a:gdLst>
                <a:gd name="connsiteX0" fmla="*/ 0 w 2508030"/>
                <a:gd name="connsiteY0" fmla="*/ 0 h 3085844"/>
                <a:gd name="connsiteX1" fmla="*/ 2508030 w 2508030"/>
                <a:gd name="connsiteY1" fmla="*/ 3085845 h 3085844"/>
              </a:gdLst>
              <a:ahLst/>
              <a:cxnLst>
                <a:cxn ang="0">
                  <a:pos x="connsiteX0" y="connsiteY0"/>
                </a:cxn>
                <a:cxn ang="0">
                  <a:pos x="connsiteX1" y="connsiteY1"/>
                </a:cxn>
              </a:cxnLst>
              <a:rect l="l" t="t" r="r" b="b"/>
              <a:pathLst>
                <a:path w="2508030" h="3085844">
                  <a:moveTo>
                    <a:pt x="0" y="0"/>
                  </a:moveTo>
                  <a:cubicBezTo>
                    <a:pt x="1321689" y="476239"/>
                    <a:pt x="2307936" y="1655135"/>
                    <a:pt x="2508030" y="3085845"/>
                  </a:cubicBezTo>
                </a:path>
              </a:pathLst>
            </a:custGeom>
            <a:noFill/>
            <a:ln w="13294" cap="flat">
              <a:solidFill>
                <a:srgbClr val="AEB9C0"/>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08" name="Freeform: Shape 907">
              <a:extLst>
                <a:ext uri="{FF2B5EF4-FFF2-40B4-BE49-F238E27FC236}">
                  <a16:creationId xmlns:a16="http://schemas.microsoft.com/office/drawing/2014/main" id="{39421C7E-3A16-BF3F-1BAB-80D57B1C19D6}"/>
                </a:ext>
              </a:extLst>
            </p:cNvPr>
            <p:cNvSpPr/>
            <p:nvPr/>
          </p:nvSpPr>
          <p:spPr>
            <a:xfrm>
              <a:off x="2281172" y="1928407"/>
              <a:ext cx="2507896" cy="3085844"/>
            </a:xfrm>
            <a:custGeom>
              <a:avLst/>
              <a:gdLst>
                <a:gd name="connsiteX0" fmla="*/ 0 w 2507896"/>
                <a:gd name="connsiteY0" fmla="*/ 3085845 h 3085844"/>
                <a:gd name="connsiteX1" fmla="*/ 2507897 w 2507896"/>
                <a:gd name="connsiteY1" fmla="*/ 0 h 3085844"/>
              </a:gdLst>
              <a:ahLst/>
              <a:cxnLst>
                <a:cxn ang="0">
                  <a:pos x="connsiteX0" y="connsiteY0"/>
                </a:cxn>
                <a:cxn ang="0">
                  <a:pos x="connsiteX1" y="connsiteY1"/>
                </a:cxn>
              </a:cxnLst>
              <a:rect l="l" t="t" r="r" b="b"/>
              <a:pathLst>
                <a:path w="2507896" h="3085844">
                  <a:moveTo>
                    <a:pt x="0" y="3085845"/>
                  </a:moveTo>
                  <a:cubicBezTo>
                    <a:pt x="199962" y="1655135"/>
                    <a:pt x="1186209" y="476371"/>
                    <a:pt x="2507897" y="0"/>
                  </a:cubicBezTo>
                </a:path>
              </a:pathLst>
            </a:custGeom>
            <a:noFill/>
            <a:ln w="13294" cap="flat">
              <a:solidFill>
                <a:srgbClr val="AEB9C0"/>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nvGrpSpPr>
            <p:cNvPr id="909" name="Graphic 8">
              <a:extLst>
                <a:ext uri="{FF2B5EF4-FFF2-40B4-BE49-F238E27FC236}">
                  <a16:creationId xmlns:a16="http://schemas.microsoft.com/office/drawing/2014/main" id="{FDAA6412-20E3-32B0-7D09-9D19157733CD}"/>
                </a:ext>
              </a:extLst>
            </p:cNvPr>
            <p:cNvGrpSpPr/>
            <p:nvPr/>
          </p:nvGrpSpPr>
          <p:grpSpPr>
            <a:xfrm>
              <a:off x="4186791" y="5773016"/>
              <a:ext cx="3817486" cy="262449"/>
              <a:chOff x="4186791" y="5773016"/>
              <a:chExt cx="3817486" cy="262449"/>
            </a:xfrm>
            <a:solidFill>
              <a:srgbClr val="FFFFFF"/>
            </a:solidFill>
          </p:grpSpPr>
          <p:sp>
            <p:nvSpPr>
              <p:cNvPr id="878" name="Freeform: Shape 877">
                <a:extLst>
                  <a:ext uri="{FF2B5EF4-FFF2-40B4-BE49-F238E27FC236}">
                    <a16:creationId xmlns:a16="http://schemas.microsoft.com/office/drawing/2014/main" id="{E8BE4B52-E241-CF4C-3D92-D876C3084191}"/>
                  </a:ext>
                </a:extLst>
              </p:cNvPr>
              <p:cNvSpPr/>
              <p:nvPr/>
            </p:nvSpPr>
            <p:spPr>
              <a:xfrm>
                <a:off x="4186791" y="5794422"/>
                <a:ext cx="155023" cy="183076"/>
              </a:xfrm>
              <a:custGeom>
                <a:avLst/>
                <a:gdLst>
                  <a:gd name="connsiteX0" fmla="*/ 0 w 155023"/>
                  <a:gd name="connsiteY0" fmla="*/ 0 h 183076"/>
                  <a:gd name="connsiteX1" fmla="*/ 81368 w 155023"/>
                  <a:gd name="connsiteY1" fmla="*/ 0 h 183076"/>
                  <a:gd name="connsiteX2" fmla="*/ 131225 w 155023"/>
                  <a:gd name="connsiteY2" fmla="*/ 11301 h 183076"/>
                  <a:gd name="connsiteX3" fmla="*/ 147844 w 155023"/>
                  <a:gd name="connsiteY3" fmla="*/ 45869 h 183076"/>
                  <a:gd name="connsiteX4" fmla="*/ 139601 w 155023"/>
                  <a:gd name="connsiteY4" fmla="*/ 72859 h 183076"/>
                  <a:gd name="connsiteX5" fmla="*/ 116334 w 155023"/>
                  <a:gd name="connsiteY5" fmla="*/ 87217 h 183076"/>
                  <a:gd name="connsiteX6" fmla="*/ 136809 w 155023"/>
                  <a:gd name="connsiteY6" fmla="*/ 94397 h 183076"/>
                  <a:gd name="connsiteX7" fmla="*/ 150237 w 155023"/>
                  <a:gd name="connsiteY7" fmla="*/ 109022 h 183076"/>
                  <a:gd name="connsiteX8" fmla="*/ 155024 w 155023"/>
                  <a:gd name="connsiteY8" fmla="*/ 130693 h 183076"/>
                  <a:gd name="connsiteX9" fmla="*/ 145983 w 155023"/>
                  <a:gd name="connsiteY9" fmla="*/ 160209 h 183076"/>
                  <a:gd name="connsiteX10" fmla="*/ 120988 w 155023"/>
                  <a:gd name="connsiteY10" fmla="*/ 177493 h 183076"/>
                  <a:gd name="connsiteX11" fmla="*/ 84027 w 155023"/>
                  <a:gd name="connsiteY11" fmla="*/ 183077 h 183076"/>
                  <a:gd name="connsiteX12" fmla="*/ 133 w 155023"/>
                  <a:gd name="connsiteY12" fmla="*/ 183077 h 183076"/>
                  <a:gd name="connsiteX13" fmla="*/ 133 w 155023"/>
                  <a:gd name="connsiteY13" fmla="*/ 133 h 183076"/>
                  <a:gd name="connsiteX14" fmla="*/ 90541 w 155023"/>
                  <a:gd name="connsiteY14" fmla="*/ 70067 h 183076"/>
                  <a:gd name="connsiteX15" fmla="*/ 99183 w 155023"/>
                  <a:gd name="connsiteY15" fmla="*/ 63685 h 183076"/>
                  <a:gd name="connsiteX16" fmla="*/ 101975 w 155023"/>
                  <a:gd name="connsiteY16" fmla="*/ 52517 h 183076"/>
                  <a:gd name="connsiteX17" fmla="*/ 99183 w 155023"/>
                  <a:gd name="connsiteY17" fmla="*/ 41748 h 183076"/>
                  <a:gd name="connsiteX18" fmla="*/ 90807 w 155023"/>
                  <a:gd name="connsiteY18" fmla="*/ 36163 h 183076"/>
                  <a:gd name="connsiteX19" fmla="*/ 76714 w 155023"/>
                  <a:gd name="connsiteY19" fmla="*/ 34435 h 183076"/>
                  <a:gd name="connsiteX20" fmla="*/ 44938 w 155023"/>
                  <a:gd name="connsiteY20" fmla="*/ 34435 h 183076"/>
                  <a:gd name="connsiteX21" fmla="*/ 44938 w 155023"/>
                  <a:gd name="connsiteY21" fmla="*/ 72194 h 183076"/>
                  <a:gd name="connsiteX22" fmla="*/ 75252 w 155023"/>
                  <a:gd name="connsiteY22" fmla="*/ 72194 h 183076"/>
                  <a:gd name="connsiteX23" fmla="*/ 90940 w 155023"/>
                  <a:gd name="connsiteY23" fmla="*/ 70067 h 183076"/>
                  <a:gd name="connsiteX24" fmla="*/ 95992 w 155023"/>
                  <a:gd name="connsiteY24" fmla="*/ 146515 h 183076"/>
                  <a:gd name="connsiteX25" fmla="*/ 106230 w 155023"/>
                  <a:gd name="connsiteY25" fmla="*/ 139734 h 183076"/>
                  <a:gd name="connsiteX26" fmla="*/ 109952 w 155023"/>
                  <a:gd name="connsiteY26" fmla="*/ 126439 h 183076"/>
                  <a:gd name="connsiteX27" fmla="*/ 102773 w 155023"/>
                  <a:gd name="connsiteY27" fmla="*/ 110617 h 183076"/>
                  <a:gd name="connsiteX28" fmla="*/ 81766 w 155023"/>
                  <a:gd name="connsiteY28" fmla="*/ 105033 h 183076"/>
                  <a:gd name="connsiteX29" fmla="*/ 44805 w 155023"/>
                  <a:gd name="connsiteY29" fmla="*/ 105033 h 183076"/>
                  <a:gd name="connsiteX30" fmla="*/ 44805 w 155023"/>
                  <a:gd name="connsiteY30" fmla="*/ 148376 h 183076"/>
                  <a:gd name="connsiteX31" fmla="*/ 80437 w 155023"/>
                  <a:gd name="connsiteY31" fmla="*/ 148376 h 183076"/>
                  <a:gd name="connsiteX32" fmla="*/ 96125 w 155023"/>
                  <a:gd name="connsiteY32" fmla="*/ 146382 h 18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023" h="183076">
                    <a:moveTo>
                      <a:pt x="0" y="0"/>
                    </a:moveTo>
                    <a:lnTo>
                      <a:pt x="81368" y="0"/>
                    </a:lnTo>
                    <a:cubicBezTo>
                      <a:pt x="103438" y="0"/>
                      <a:pt x="120057" y="3723"/>
                      <a:pt x="131225" y="11301"/>
                    </a:cubicBezTo>
                    <a:cubicBezTo>
                      <a:pt x="142393" y="18880"/>
                      <a:pt x="147844" y="30446"/>
                      <a:pt x="147844" y="45869"/>
                    </a:cubicBezTo>
                    <a:cubicBezTo>
                      <a:pt x="147844" y="56904"/>
                      <a:pt x="145052" y="65812"/>
                      <a:pt x="139601" y="72859"/>
                    </a:cubicBezTo>
                    <a:cubicBezTo>
                      <a:pt x="134150" y="79772"/>
                      <a:pt x="126306" y="84558"/>
                      <a:pt x="116334" y="87217"/>
                    </a:cubicBezTo>
                    <a:cubicBezTo>
                      <a:pt x="124178" y="88281"/>
                      <a:pt x="131092" y="90674"/>
                      <a:pt x="136809" y="94397"/>
                    </a:cubicBezTo>
                    <a:cubicBezTo>
                      <a:pt x="142526" y="98120"/>
                      <a:pt x="147046" y="102906"/>
                      <a:pt x="150237" y="109022"/>
                    </a:cubicBezTo>
                    <a:cubicBezTo>
                      <a:pt x="153428" y="115138"/>
                      <a:pt x="155024" y="122317"/>
                      <a:pt x="155024" y="130693"/>
                    </a:cubicBezTo>
                    <a:cubicBezTo>
                      <a:pt x="155024" y="142526"/>
                      <a:pt x="151966" y="152364"/>
                      <a:pt x="145983" y="160209"/>
                    </a:cubicBezTo>
                    <a:cubicBezTo>
                      <a:pt x="140000" y="168053"/>
                      <a:pt x="131624" y="173770"/>
                      <a:pt x="120988" y="177493"/>
                    </a:cubicBezTo>
                    <a:cubicBezTo>
                      <a:pt x="110351" y="181215"/>
                      <a:pt x="97987" y="183077"/>
                      <a:pt x="84027" y="183077"/>
                    </a:cubicBezTo>
                    <a:lnTo>
                      <a:pt x="133" y="183077"/>
                    </a:lnTo>
                    <a:lnTo>
                      <a:pt x="133" y="133"/>
                    </a:lnTo>
                    <a:close/>
                    <a:moveTo>
                      <a:pt x="90541" y="70067"/>
                    </a:moveTo>
                    <a:cubicBezTo>
                      <a:pt x="94530" y="68737"/>
                      <a:pt x="97322" y="66477"/>
                      <a:pt x="99183" y="63685"/>
                    </a:cubicBezTo>
                    <a:cubicBezTo>
                      <a:pt x="101045" y="60760"/>
                      <a:pt x="101975" y="57037"/>
                      <a:pt x="101975" y="52517"/>
                    </a:cubicBezTo>
                    <a:cubicBezTo>
                      <a:pt x="101975" y="47996"/>
                      <a:pt x="101045" y="44406"/>
                      <a:pt x="99183" y="41748"/>
                    </a:cubicBezTo>
                    <a:cubicBezTo>
                      <a:pt x="97322" y="39088"/>
                      <a:pt x="94530" y="37227"/>
                      <a:pt x="90807" y="36163"/>
                    </a:cubicBezTo>
                    <a:cubicBezTo>
                      <a:pt x="87084" y="35100"/>
                      <a:pt x="82431" y="34435"/>
                      <a:pt x="76714" y="34435"/>
                    </a:cubicBezTo>
                    <a:lnTo>
                      <a:pt x="44938" y="34435"/>
                    </a:lnTo>
                    <a:lnTo>
                      <a:pt x="44938" y="72194"/>
                    </a:lnTo>
                    <a:lnTo>
                      <a:pt x="75252" y="72194"/>
                    </a:lnTo>
                    <a:cubicBezTo>
                      <a:pt x="81766" y="72194"/>
                      <a:pt x="86952" y="71529"/>
                      <a:pt x="90940" y="70067"/>
                    </a:cubicBezTo>
                    <a:close/>
                    <a:moveTo>
                      <a:pt x="95992" y="146515"/>
                    </a:moveTo>
                    <a:cubicBezTo>
                      <a:pt x="100380" y="145185"/>
                      <a:pt x="103704" y="142925"/>
                      <a:pt x="106230" y="139734"/>
                    </a:cubicBezTo>
                    <a:cubicBezTo>
                      <a:pt x="108756" y="136543"/>
                      <a:pt x="109952" y="132022"/>
                      <a:pt x="109952" y="126439"/>
                    </a:cubicBezTo>
                    <a:cubicBezTo>
                      <a:pt x="109952" y="119658"/>
                      <a:pt x="107559" y="114340"/>
                      <a:pt x="102773" y="110617"/>
                    </a:cubicBezTo>
                    <a:cubicBezTo>
                      <a:pt x="97987" y="106895"/>
                      <a:pt x="90940" y="105033"/>
                      <a:pt x="81766" y="105033"/>
                    </a:cubicBezTo>
                    <a:lnTo>
                      <a:pt x="44805" y="105033"/>
                    </a:lnTo>
                    <a:lnTo>
                      <a:pt x="44805" y="148376"/>
                    </a:lnTo>
                    <a:lnTo>
                      <a:pt x="80437" y="148376"/>
                    </a:lnTo>
                    <a:cubicBezTo>
                      <a:pt x="86553" y="148376"/>
                      <a:pt x="91871" y="147711"/>
                      <a:pt x="96125" y="146382"/>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79" name="Freeform: Shape 878">
                <a:extLst>
                  <a:ext uri="{FF2B5EF4-FFF2-40B4-BE49-F238E27FC236}">
                    <a16:creationId xmlns:a16="http://schemas.microsoft.com/office/drawing/2014/main" id="{4FFBF9B1-74F6-FA6D-7962-95FE25D6E212}"/>
                  </a:ext>
                </a:extLst>
              </p:cNvPr>
              <p:cNvSpPr/>
              <p:nvPr/>
            </p:nvSpPr>
            <p:spPr>
              <a:xfrm>
                <a:off x="4361757" y="5833776"/>
                <a:ext cx="134282" cy="146381"/>
              </a:xfrm>
              <a:custGeom>
                <a:avLst/>
                <a:gdLst>
                  <a:gd name="connsiteX0" fmla="*/ 19411 w 134282"/>
                  <a:gd name="connsiteY0" fmla="*/ 139734 h 146381"/>
                  <a:gd name="connsiteX1" fmla="*/ 4786 w 134282"/>
                  <a:gd name="connsiteY1" fmla="*/ 121386 h 146381"/>
                  <a:gd name="connsiteX2" fmla="*/ 0 w 134282"/>
                  <a:gd name="connsiteY2" fmla="*/ 93732 h 146381"/>
                  <a:gd name="connsiteX3" fmla="*/ 0 w 134282"/>
                  <a:gd name="connsiteY3" fmla="*/ 0 h 146381"/>
                  <a:gd name="connsiteX4" fmla="*/ 42678 w 134282"/>
                  <a:gd name="connsiteY4" fmla="*/ 0 h 146381"/>
                  <a:gd name="connsiteX5" fmla="*/ 42678 w 134282"/>
                  <a:gd name="connsiteY5" fmla="*/ 82298 h 146381"/>
                  <a:gd name="connsiteX6" fmla="*/ 47730 w 134282"/>
                  <a:gd name="connsiteY6" fmla="*/ 103438 h 146381"/>
                  <a:gd name="connsiteX7" fmla="*/ 64881 w 134282"/>
                  <a:gd name="connsiteY7" fmla="*/ 110485 h 146381"/>
                  <a:gd name="connsiteX8" fmla="*/ 79373 w 134282"/>
                  <a:gd name="connsiteY8" fmla="*/ 106629 h 146381"/>
                  <a:gd name="connsiteX9" fmla="*/ 88680 w 134282"/>
                  <a:gd name="connsiteY9" fmla="*/ 95461 h 146381"/>
                  <a:gd name="connsiteX10" fmla="*/ 91871 w 134282"/>
                  <a:gd name="connsiteY10" fmla="*/ 77512 h 146381"/>
                  <a:gd name="connsiteX11" fmla="*/ 91871 w 134282"/>
                  <a:gd name="connsiteY11" fmla="*/ 0 h 146381"/>
                  <a:gd name="connsiteX12" fmla="*/ 134283 w 134282"/>
                  <a:gd name="connsiteY12" fmla="*/ 0 h 146381"/>
                  <a:gd name="connsiteX13" fmla="*/ 134283 w 134282"/>
                  <a:gd name="connsiteY13" fmla="*/ 143723 h 146381"/>
                  <a:gd name="connsiteX14" fmla="*/ 92801 w 134282"/>
                  <a:gd name="connsiteY14" fmla="*/ 143723 h 146381"/>
                  <a:gd name="connsiteX15" fmla="*/ 92801 w 134282"/>
                  <a:gd name="connsiteY15" fmla="*/ 113143 h 146381"/>
                  <a:gd name="connsiteX16" fmla="*/ 91871 w 134282"/>
                  <a:gd name="connsiteY16" fmla="*/ 113143 h 146381"/>
                  <a:gd name="connsiteX17" fmla="*/ 74188 w 134282"/>
                  <a:gd name="connsiteY17" fmla="*/ 137341 h 146381"/>
                  <a:gd name="connsiteX18" fmla="*/ 44273 w 134282"/>
                  <a:gd name="connsiteY18" fmla="*/ 146382 h 146381"/>
                  <a:gd name="connsiteX19" fmla="*/ 19278 w 134282"/>
                  <a:gd name="connsiteY19" fmla="*/ 139867 h 14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282" h="146381">
                    <a:moveTo>
                      <a:pt x="19411" y="139734"/>
                    </a:moveTo>
                    <a:cubicBezTo>
                      <a:pt x="12764" y="135347"/>
                      <a:pt x="7977" y="129231"/>
                      <a:pt x="4786" y="121386"/>
                    </a:cubicBezTo>
                    <a:cubicBezTo>
                      <a:pt x="1595" y="113542"/>
                      <a:pt x="0" y="104236"/>
                      <a:pt x="0" y="93732"/>
                    </a:cubicBezTo>
                    <a:lnTo>
                      <a:pt x="0" y="0"/>
                    </a:lnTo>
                    <a:lnTo>
                      <a:pt x="42678" y="0"/>
                    </a:lnTo>
                    <a:lnTo>
                      <a:pt x="42678" y="82298"/>
                    </a:lnTo>
                    <a:cubicBezTo>
                      <a:pt x="42678" y="91605"/>
                      <a:pt x="44406" y="98651"/>
                      <a:pt x="47730" y="103438"/>
                    </a:cubicBezTo>
                    <a:cubicBezTo>
                      <a:pt x="51054" y="108091"/>
                      <a:pt x="56771" y="110485"/>
                      <a:pt x="64881" y="110485"/>
                    </a:cubicBezTo>
                    <a:cubicBezTo>
                      <a:pt x="70465" y="110485"/>
                      <a:pt x="75384" y="109155"/>
                      <a:pt x="79373" y="106629"/>
                    </a:cubicBezTo>
                    <a:cubicBezTo>
                      <a:pt x="83495" y="104103"/>
                      <a:pt x="86553" y="100380"/>
                      <a:pt x="88680" y="95461"/>
                    </a:cubicBezTo>
                    <a:cubicBezTo>
                      <a:pt x="90807" y="90542"/>
                      <a:pt x="91871" y="84558"/>
                      <a:pt x="91871" y="77512"/>
                    </a:cubicBezTo>
                    <a:lnTo>
                      <a:pt x="91871" y="0"/>
                    </a:lnTo>
                    <a:lnTo>
                      <a:pt x="134283" y="0"/>
                    </a:lnTo>
                    <a:lnTo>
                      <a:pt x="134283" y="143723"/>
                    </a:lnTo>
                    <a:lnTo>
                      <a:pt x="92801" y="143723"/>
                    </a:lnTo>
                    <a:lnTo>
                      <a:pt x="92801" y="113143"/>
                    </a:lnTo>
                    <a:lnTo>
                      <a:pt x="91871" y="113143"/>
                    </a:lnTo>
                    <a:cubicBezTo>
                      <a:pt x="87749" y="123248"/>
                      <a:pt x="81766" y="131358"/>
                      <a:pt x="74188" y="137341"/>
                    </a:cubicBezTo>
                    <a:cubicBezTo>
                      <a:pt x="66477" y="143324"/>
                      <a:pt x="56505" y="146382"/>
                      <a:pt x="44273" y="146382"/>
                    </a:cubicBezTo>
                    <a:cubicBezTo>
                      <a:pt x="34169" y="146382"/>
                      <a:pt x="25793" y="144122"/>
                      <a:pt x="19278" y="139867"/>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0" name="Freeform: Shape 879">
                <a:extLst>
                  <a:ext uri="{FF2B5EF4-FFF2-40B4-BE49-F238E27FC236}">
                    <a16:creationId xmlns:a16="http://schemas.microsoft.com/office/drawing/2014/main" id="{CEA9C5A1-7E1C-A49B-F7F1-B1F84043FC10}"/>
                  </a:ext>
                </a:extLst>
              </p:cNvPr>
              <p:cNvSpPr/>
              <p:nvPr/>
            </p:nvSpPr>
            <p:spPr>
              <a:xfrm>
                <a:off x="4514654" y="5830585"/>
                <a:ext cx="122715" cy="149306"/>
              </a:xfrm>
              <a:custGeom>
                <a:avLst/>
                <a:gdLst>
                  <a:gd name="connsiteX0" fmla="*/ 25128 w 122715"/>
                  <a:gd name="connsiteY0" fmla="*/ 143722 h 149306"/>
                  <a:gd name="connsiteX1" fmla="*/ 0 w 122715"/>
                  <a:gd name="connsiteY1" fmla="*/ 127502 h 149306"/>
                  <a:gd name="connsiteX2" fmla="*/ 24463 w 122715"/>
                  <a:gd name="connsiteY2" fmla="*/ 102906 h 149306"/>
                  <a:gd name="connsiteX3" fmla="*/ 40285 w 122715"/>
                  <a:gd name="connsiteY3" fmla="*/ 114340 h 149306"/>
                  <a:gd name="connsiteX4" fmla="*/ 60095 w 122715"/>
                  <a:gd name="connsiteY4" fmla="*/ 117664 h 149306"/>
                  <a:gd name="connsiteX5" fmla="*/ 81500 w 122715"/>
                  <a:gd name="connsiteY5" fmla="*/ 106363 h 149306"/>
                  <a:gd name="connsiteX6" fmla="*/ 78443 w 122715"/>
                  <a:gd name="connsiteY6" fmla="*/ 99050 h 149306"/>
                  <a:gd name="connsiteX7" fmla="*/ 69534 w 122715"/>
                  <a:gd name="connsiteY7" fmla="*/ 94264 h 149306"/>
                  <a:gd name="connsiteX8" fmla="*/ 51985 w 122715"/>
                  <a:gd name="connsiteY8" fmla="*/ 89478 h 149306"/>
                  <a:gd name="connsiteX9" fmla="*/ 28984 w 122715"/>
                  <a:gd name="connsiteY9" fmla="*/ 81102 h 149306"/>
                  <a:gd name="connsiteX10" fmla="*/ 13029 w 122715"/>
                  <a:gd name="connsiteY10" fmla="*/ 66875 h 149306"/>
                  <a:gd name="connsiteX11" fmla="*/ 6914 w 122715"/>
                  <a:gd name="connsiteY11" fmla="*/ 44007 h 149306"/>
                  <a:gd name="connsiteX12" fmla="*/ 13561 w 122715"/>
                  <a:gd name="connsiteY12" fmla="*/ 20475 h 149306"/>
                  <a:gd name="connsiteX13" fmla="*/ 33371 w 122715"/>
                  <a:gd name="connsiteY13" fmla="*/ 5318 h 149306"/>
                  <a:gd name="connsiteX14" fmla="*/ 65280 w 122715"/>
                  <a:gd name="connsiteY14" fmla="*/ 0 h 149306"/>
                  <a:gd name="connsiteX15" fmla="*/ 97455 w 122715"/>
                  <a:gd name="connsiteY15" fmla="*/ 5185 h 149306"/>
                  <a:gd name="connsiteX16" fmla="*/ 121386 w 122715"/>
                  <a:gd name="connsiteY16" fmla="*/ 20209 h 149306"/>
                  <a:gd name="connsiteX17" fmla="*/ 97854 w 122715"/>
                  <a:gd name="connsiteY17" fmla="*/ 43609 h 149306"/>
                  <a:gd name="connsiteX18" fmla="*/ 83362 w 122715"/>
                  <a:gd name="connsiteY18" fmla="*/ 33770 h 149306"/>
                  <a:gd name="connsiteX19" fmla="*/ 66211 w 122715"/>
                  <a:gd name="connsiteY19" fmla="*/ 30579 h 149306"/>
                  <a:gd name="connsiteX20" fmla="*/ 52782 w 122715"/>
                  <a:gd name="connsiteY20" fmla="*/ 33504 h 149306"/>
                  <a:gd name="connsiteX21" fmla="*/ 47996 w 122715"/>
                  <a:gd name="connsiteY21" fmla="*/ 42146 h 149306"/>
                  <a:gd name="connsiteX22" fmla="*/ 50788 w 122715"/>
                  <a:gd name="connsiteY22" fmla="*/ 48395 h 149306"/>
                  <a:gd name="connsiteX23" fmla="*/ 58765 w 122715"/>
                  <a:gd name="connsiteY23" fmla="*/ 52649 h 149306"/>
                  <a:gd name="connsiteX24" fmla="*/ 73789 w 122715"/>
                  <a:gd name="connsiteY24" fmla="*/ 56771 h 149306"/>
                  <a:gd name="connsiteX25" fmla="*/ 99316 w 122715"/>
                  <a:gd name="connsiteY25" fmla="*/ 65147 h 149306"/>
                  <a:gd name="connsiteX26" fmla="*/ 116201 w 122715"/>
                  <a:gd name="connsiteY26" fmla="*/ 79107 h 149306"/>
                  <a:gd name="connsiteX27" fmla="*/ 122716 w 122715"/>
                  <a:gd name="connsiteY27" fmla="*/ 103438 h 149306"/>
                  <a:gd name="connsiteX28" fmla="*/ 115404 w 122715"/>
                  <a:gd name="connsiteY28" fmla="*/ 128167 h 149306"/>
                  <a:gd name="connsiteX29" fmla="*/ 94397 w 122715"/>
                  <a:gd name="connsiteY29" fmla="*/ 143856 h 149306"/>
                  <a:gd name="connsiteX30" fmla="*/ 61159 w 122715"/>
                  <a:gd name="connsiteY30" fmla="*/ 149307 h 149306"/>
                  <a:gd name="connsiteX31" fmla="*/ 25128 w 122715"/>
                  <a:gd name="connsiteY31" fmla="*/ 143722 h 14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715" h="149306">
                    <a:moveTo>
                      <a:pt x="25128" y="143722"/>
                    </a:moveTo>
                    <a:cubicBezTo>
                      <a:pt x="15024" y="140000"/>
                      <a:pt x="6648" y="134549"/>
                      <a:pt x="0" y="127502"/>
                    </a:cubicBezTo>
                    <a:lnTo>
                      <a:pt x="24463" y="102906"/>
                    </a:lnTo>
                    <a:cubicBezTo>
                      <a:pt x="29250" y="108224"/>
                      <a:pt x="34435" y="112079"/>
                      <a:pt x="40285" y="114340"/>
                    </a:cubicBezTo>
                    <a:cubicBezTo>
                      <a:pt x="46135" y="116600"/>
                      <a:pt x="52650" y="117664"/>
                      <a:pt x="60095" y="117664"/>
                    </a:cubicBezTo>
                    <a:cubicBezTo>
                      <a:pt x="74321" y="117664"/>
                      <a:pt x="81500" y="113941"/>
                      <a:pt x="81500" y="106363"/>
                    </a:cubicBezTo>
                    <a:cubicBezTo>
                      <a:pt x="81500" y="103305"/>
                      <a:pt x="80437" y="100911"/>
                      <a:pt x="78443" y="99050"/>
                    </a:cubicBezTo>
                    <a:cubicBezTo>
                      <a:pt x="76315" y="97189"/>
                      <a:pt x="73390" y="95593"/>
                      <a:pt x="69534" y="94264"/>
                    </a:cubicBezTo>
                    <a:cubicBezTo>
                      <a:pt x="65679" y="92934"/>
                      <a:pt x="59829" y="91339"/>
                      <a:pt x="51985" y="89478"/>
                    </a:cubicBezTo>
                    <a:cubicBezTo>
                      <a:pt x="43210" y="87350"/>
                      <a:pt x="35498" y="84558"/>
                      <a:pt x="28984" y="81102"/>
                    </a:cubicBezTo>
                    <a:cubicBezTo>
                      <a:pt x="22469" y="77645"/>
                      <a:pt x="17151" y="72991"/>
                      <a:pt x="13029" y="66875"/>
                    </a:cubicBezTo>
                    <a:cubicBezTo>
                      <a:pt x="8908" y="60760"/>
                      <a:pt x="6914" y="53181"/>
                      <a:pt x="6914" y="44007"/>
                    </a:cubicBezTo>
                    <a:cubicBezTo>
                      <a:pt x="6914" y="34834"/>
                      <a:pt x="9174" y="27123"/>
                      <a:pt x="13561" y="20475"/>
                    </a:cubicBezTo>
                    <a:cubicBezTo>
                      <a:pt x="17949" y="13827"/>
                      <a:pt x="24596" y="8908"/>
                      <a:pt x="33371" y="5318"/>
                    </a:cubicBezTo>
                    <a:cubicBezTo>
                      <a:pt x="42146" y="1728"/>
                      <a:pt x="52782" y="0"/>
                      <a:pt x="65280" y="0"/>
                    </a:cubicBezTo>
                    <a:cubicBezTo>
                      <a:pt x="77778" y="0"/>
                      <a:pt x="88281" y="1728"/>
                      <a:pt x="97455" y="5185"/>
                    </a:cubicBezTo>
                    <a:cubicBezTo>
                      <a:pt x="106629" y="8642"/>
                      <a:pt x="114606" y="13561"/>
                      <a:pt x="121386" y="20209"/>
                    </a:cubicBezTo>
                    <a:lnTo>
                      <a:pt x="97854" y="43609"/>
                    </a:lnTo>
                    <a:cubicBezTo>
                      <a:pt x="93732" y="39221"/>
                      <a:pt x="88813" y="35898"/>
                      <a:pt x="83362" y="33770"/>
                    </a:cubicBezTo>
                    <a:cubicBezTo>
                      <a:pt x="77911" y="31643"/>
                      <a:pt x="72194" y="30579"/>
                      <a:pt x="66211" y="30579"/>
                    </a:cubicBezTo>
                    <a:cubicBezTo>
                      <a:pt x="60228" y="30579"/>
                      <a:pt x="56106" y="31510"/>
                      <a:pt x="52782" y="33504"/>
                    </a:cubicBezTo>
                    <a:cubicBezTo>
                      <a:pt x="49459" y="35499"/>
                      <a:pt x="47996" y="38291"/>
                      <a:pt x="47996" y="42146"/>
                    </a:cubicBezTo>
                    <a:cubicBezTo>
                      <a:pt x="47996" y="44805"/>
                      <a:pt x="48927" y="46799"/>
                      <a:pt x="50788" y="48395"/>
                    </a:cubicBezTo>
                    <a:cubicBezTo>
                      <a:pt x="52650" y="49991"/>
                      <a:pt x="55176" y="51453"/>
                      <a:pt x="58765" y="52649"/>
                    </a:cubicBezTo>
                    <a:cubicBezTo>
                      <a:pt x="62222" y="53846"/>
                      <a:pt x="67274" y="55309"/>
                      <a:pt x="73789" y="56771"/>
                    </a:cubicBezTo>
                    <a:cubicBezTo>
                      <a:pt x="83893" y="59164"/>
                      <a:pt x="92402" y="61956"/>
                      <a:pt x="99316" y="65147"/>
                    </a:cubicBezTo>
                    <a:cubicBezTo>
                      <a:pt x="106230" y="68338"/>
                      <a:pt x="111814" y="72991"/>
                      <a:pt x="116201" y="79107"/>
                    </a:cubicBezTo>
                    <a:cubicBezTo>
                      <a:pt x="120589" y="85223"/>
                      <a:pt x="122716" y="93333"/>
                      <a:pt x="122716" y="103438"/>
                    </a:cubicBezTo>
                    <a:cubicBezTo>
                      <a:pt x="122716" y="113542"/>
                      <a:pt x="120323" y="121253"/>
                      <a:pt x="115404" y="128167"/>
                    </a:cubicBezTo>
                    <a:cubicBezTo>
                      <a:pt x="110617" y="134947"/>
                      <a:pt x="103571" y="140266"/>
                      <a:pt x="94397" y="143856"/>
                    </a:cubicBezTo>
                    <a:cubicBezTo>
                      <a:pt x="85223" y="147445"/>
                      <a:pt x="74188" y="149307"/>
                      <a:pt x="61159" y="149307"/>
                    </a:cubicBezTo>
                    <a:cubicBezTo>
                      <a:pt x="47331" y="149307"/>
                      <a:pt x="35233" y="147445"/>
                      <a:pt x="25128" y="143722"/>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1" name="Freeform: Shape 880">
                <a:extLst>
                  <a:ext uri="{FF2B5EF4-FFF2-40B4-BE49-F238E27FC236}">
                    <a16:creationId xmlns:a16="http://schemas.microsoft.com/office/drawing/2014/main" id="{181B89B0-0A4A-6450-F0E8-79950E34887E}"/>
                  </a:ext>
                </a:extLst>
              </p:cNvPr>
              <p:cNvSpPr/>
              <p:nvPr/>
            </p:nvSpPr>
            <p:spPr>
              <a:xfrm>
                <a:off x="4657047" y="5773016"/>
                <a:ext cx="47597" cy="204349"/>
              </a:xfrm>
              <a:custGeom>
                <a:avLst/>
                <a:gdLst>
                  <a:gd name="connsiteX0" fmla="*/ 11434 w 47597"/>
                  <a:gd name="connsiteY0" fmla="*/ 43342 h 204349"/>
                  <a:gd name="connsiteX1" fmla="*/ 3058 w 47597"/>
                  <a:gd name="connsiteY1" fmla="*/ 35233 h 204349"/>
                  <a:gd name="connsiteX2" fmla="*/ 0 w 47597"/>
                  <a:gd name="connsiteY2" fmla="*/ 23134 h 204349"/>
                  <a:gd name="connsiteX3" fmla="*/ 3058 w 47597"/>
                  <a:gd name="connsiteY3" fmla="*/ 11168 h 204349"/>
                  <a:gd name="connsiteX4" fmla="*/ 11434 w 47597"/>
                  <a:gd name="connsiteY4" fmla="*/ 2925 h 204349"/>
                  <a:gd name="connsiteX5" fmla="*/ 23666 w 47597"/>
                  <a:gd name="connsiteY5" fmla="*/ 0 h 204349"/>
                  <a:gd name="connsiteX6" fmla="*/ 36030 w 47597"/>
                  <a:gd name="connsiteY6" fmla="*/ 2925 h 204349"/>
                  <a:gd name="connsiteX7" fmla="*/ 44539 w 47597"/>
                  <a:gd name="connsiteY7" fmla="*/ 11168 h 204349"/>
                  <a:gd name="connsiteX8" fmla="*/ 47597 w 47597"/>
                  <a:gd name="connsiteY8" fmla="*/ 23134 h 204349"/>
                  <a:gd name="connsiteX9" fmla="*/ 44539 w 47597"/>
                  <a:gd name="connsiteY9" fmla="*/ 35233 h 204349"/>
                  <a:gd name="connsiteX10" fmla="*/ 36030 w 47597"/>
                  <a:gd name="connsiteY10" fmla="*/ 43342 h 204349"/>
                  <a:gd name="connsiteX11" fmla="*/ 23666 w 47597"/>
                  <a:gd name="connsiteY11" fmla="*/ 46135 h 204349"/>
                  <a:gd name="connsiteX12" fmla="*/ 11434 w 47597"/>
                  <a:gd name="connsiteY12" fmla="*/ 43342 h 204349"/>
                  <a:gd name="connsiteX13" fmla="*/ 2526 w 47597"/>
                  <a:gd name="connsiteY13" fmla="*/ 60627 h 204349"/>
                  <a:gd name="connsiteX14" fmla="*/ 45071 w 47597"/>
                  <a:gd name="connsiteY14" fmla="*/ 60627 h 204349"/>
                  <a:gd name="connsiteX15" fmla="*/ 45071 w 47597"/>
                  <a:gd name="connsiteY15" fmla="*/ 204349 h 204349"/>
                  <a:gd name="connsiteX16" fmla="*/ 2526 w 47597"/>
                  <a:gd name="connsiteY16" fmla="*/ 204349 h 204349"/>
                  <a:gd name="connsiteX17" fmla="*/ 2526 w 47597"/>
                  <a:gd name="connsiteY17" fmla="*/ 60627 h 20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97" h="204349">
                    <a:moveTo>
                      <a:pt x="11434" y="43342"/>
                    </a:moveTo>
                    <a:cubicBezTo>
                      <a:pt x="7844" y="41481"/>
                      <a:pt x="5052" y="38689"/>
                      <a:pt x="3058" y="35233"/>
                    </a:cubicBezTo>
                    <a:cubicBezTo>
                      <a:pt x="1064" y="31776"/>
                      <a:pt x="0" y="27787"/>
                      <a:pt x="0" y="23134"/>
                    </a:cubicBezTo>
                    <a:cubicBezTo>
                      <a:pt x="0" y="18480"/>
                      <a:pt x="1064" y="14625"/>
                      <a:pt x="3058" y="11168"/>
                    </a:cubicBezTo>
                    <a:cubicBezTo>
                      <a:pt x="5052" y="7711"/>
                      <a:pt x="7844" y="4919"/>
                      <a:pt x="11434" y="2925"/>
                    </a:cubicBezTo>
                    <a:cubicBezTo>
                      <a:pt x="15024" y="930"/>
                      <a:pt x="19012" y="0"/>
                      <a:pt x="23666" y="0"/>
                    </a:cubicBezTo>
                    <a:cubicBezTo>
                      <a:pt x="28319" y="0"/>
                      <a:pt x="32308" y="930"/>
                      <a:pt x="36030" y="2925"/>
                    </a:cubicBezTo>
                    <a:cubicBezTo>
                      <a:pt x="39753" y="4919"/>
                      <a:pt x="42545" y="7578"/>
                      <a:pt x="44539" y="11168"/>
                    </a:cubicBezTo>
                    <a:cubicBezTo>
                      <a:pt x="46534" y="14758"/>
                      <a:pt x="47597" y="18613"/>
                      <a:pt x="47597" y="23134"/>
                    </a:cubicBezTo>
                    <a:cubicBezTo>
                      <a:pt x="47597" y="27654"/>
                      <a:pt x="46534" y="31776"/>
                      <a:pt x="44539" y="35233"/>
                    </a:cubicBezTo>
                    <a:cubicBezTo>
                      <a:pt x="42545" y="38689"/>
                      <a:pt x="39620" y="41348"/>
                      <a:pt x="36030" y="43342"/>
                    </a:cubicBezTo>
                    <a:cubicBezTo>
                      <a:pt x="32441" y="45204"/>
                      <a:pt x="28319" y="46135"/>
                      <a:pt x="23666" y="46135"/>
                    </a:cubicBezTo>
                    <a:cubicBezTo>
                      <a:pt x="19012" y="46135"/>
                      <a:pt x="15024" y="45204"/>
                      <a:pt x="11434" y="43342"/>
                    </a:cubicBezTo>
                    <a:close/>
                    <a:moveTo>
                      <a:pt x="2526" y="60627"/>
                    </a:moveTo>
                    <a:lnTo>
                      <a:pt x="45071" y="60627"/>
                    </a:lnTo>
                    <a:lnTo>
                      <a:pt x="45071" y="204349"/>
                    </a:lnTo>
                    <a:lnTo>
                      <a:pt x="2526" y="204349"/>
                    </a:lnTo>
                    <a:lnTo>
                      <a:pt x="2526" y="60627"/>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2" name="Freeform: Shape 881">
                <a:extLst>
                  <a:ext uri="{FF2B5EF4-FFF2-40B4-BE49-F238E27FC236}">
                    <a16:creationId xmlns:a16="http://schemas.microsoft.com/office/drawing/2014/main" id="{23BECA1B-074B-C9B3-7C0D-70139B16779D}"/>
                  </a:ext>
                </a:extLst>
              </p:cNvPr>
              <p:cNvSpPr/>
              <p:nvPr/>
            </p:nvSpPr>
            <p:spPr>
              <a:xfrm>
                <a:off x="4734824" y="5830851"/>
                <a:ext cx="134282" cy="146381"/>
              </a:xfrm>
              <a:custGeom>
                <a:avLst/>
                <a:gdLst>
                  <a:gd name="connsiteX0" fmla="*/ 0 w 134282"/>
                  <a:gd name="connsiteY0" fmla="*/ 2792 h 146381"/>
                  <a:gd name="connsiteX1" fmla="*/ 41482 w 134282"/>
                  <a:gd name="connsiteY1" fmla="*/ 2792 h 146381"/>
                  <a:gd name="connsiteX2" fmla="*/ 41482 w 134282"/>
                  <a:gd name="connsiteY2" fmla="*/ 33238 h 146381"/>
                  <a:gd name="connsiteX3" fmla="*/ 42146 w 134282"/>
                  <a:gd name="connsiteY3" fmla="*/ 33238 h 146381"/>
                  <a:gd name="connsiteX4" fmla="*/ 59962 w 134282"/>
                  <a:gd name="connsiteY4" fmla="*/ 9041 h 146381"/>
                  <a:gd name="connsiteX5" fmla="*/ 89877 w 134282"/>
                  <a:gd name="connsiteY5" fmla="*/ 0 h 146381"/>
                  <a:gd name="connsiteX6" fmla="*/ 115005 w 134282"/>
                  <a:gd name="connsiteY6" fmla="*/ 6515 h 146381"/>
                  <a:gd name="connsiteX7" fmla="*/ 129629 w 134282"/>
                  <a:gd name="connsiteY7" fmla="*/ 24863 h 146381"/>
                  <a:gd name="connsiteX8" fmla="*/ 134283 w 134282"/>
                  <a:gd name="connsiteY8" fmla="*/ 52650 h 146381"/>
                  <a:gd name="connsiteX9" fmla="*/ 134283 w 134282"/>
                  <a:gd name="connsiteY9" fmla="*/ 146382 h 146381"/>
                  <a:gd name="connsiteX10" fmla="*/ 91871 w 134282"/>
                  <a:gd name="connsiteY10" fmla="*/ 146382 h 146381"/>
                  <a:gd name="connsiteX11" fmla="*/ 91871 w 134282"/>
                  <a:gd name="connsiteY11" fmla="*/ 64084 h 146381"/>
                  <a:gd name="connsiteX12" fmla="*/ 86686 w 134282"/>
                  <a:gd name="connsiteY12" fmla="*/ 43077 h 146381"/>
                  <a:gd name="connsiteX13" fmla="*/ 69402 w 134282"/>
                  <a:gd name="connsiteY13" fmla="*/ 35898 h 146381"/>
                  <a:gd name="connsiteX14" fmla="*/ 49592 w 134282"/>
                  <a:gd name="connsiteY14" fmla="*/ 44274 h 146381"/>
                  <a:gd name="connsiteX15" fmla="*/ 42678 w 134282"/>
                  <a:gd name="connsiteY15" fmla="*/ 68737 h 146381"/>
                  <a:gd name="connsiteX16" fmla="*/ 42678 w 134282"/>
                  <a:gd name="connsiteY16" fmla="*/ 146382 h 146381"/>
                  <a:gd name="connsiteX17" fmla="*/ 133 w 134282"/>
                  <a:gd name="connsiteY17" fmla="*/ 146382 h 146381"/>
                  <a:gd name="connsiteX18" fmla="*/ 133 w 134282"/>
                  <a:gd name="connsiteY18" fmla="*/ 2659 h 14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82" h="146381">
                    <a:moveTo>
                      <a:pt x="0" y="2792"/>
                    </a:moveTo>
                    <a:lnTo>
                      <a:pt x="41482" y="2792"/>
                    </a:lnTo>
                    <a:lnTo>
                      <a:pt x="41482" y="33238"/>
                    </a:lnTo>
                    <a:lnTo>
                      <a:pt x="42146" y="33238"/>
                    </a:lnTo>
                    <a:cubicBezTo>
                      <a:pt x="46268" y="23134"/>
                      <a:pt x="52251" y="15157"/>
                      <a:pt x="59962" y="9041"/>
                    </a:cubicBezTo>
                    <a:cubicBezTo>
                      <a:pt x="67673" y="2925"/>
                      <a:pt x="77645" y="0"/>
                      <a:pt x="89877" y="0"/>
                    </a:cubicBezTo>
                    <a:cubicBezTo>
                      <a:pt x="99981" y="0"/>
                      <a:pt x="108357" y="2127"/>
                      <a:pt x="115005" y="6515"/>
                    </a:cubicBezTo>
                    <a:cubicBezTo>
                      <a:pt x="121652" y="10902"/>
                      <a:pt x="126439" y="17018"/>
                      <a:pt x="129629" y="24863"/>
                    </a:cubicBezTo>
                    <a:cubicBezTo>
                      <a:pt x="132687" y="32707"/>
                      <a:pt x="134283" y="42013"/>
                      <a:pt x="134283" y="52650"/>
                    </a:cubicBezTo>
                    <a:lnTo>
                      <a:pt x="134283" y="146382"/>
                    </a:lnTo>
                    <a:lnTo>
                      <a:pt x="91871" y="146382"/>
                    </a:lnTo>
                    <a:lnTo>
                      <a:pt x="91871" y="64084"/>
                    </a:lnTo>
                    <a:cubicBezTo>
                      <a:pt x="91871" y="54777"/>
                      <a:pt x="90142" y="47863"/>
                      <a:pt x="86686" y="43077"/>
                    </a:cubicBezTo>
                    <a:cubicBezTo>
                      <a:pt x="83229" y="38291"/>
                      <a:pt x="77512" y="35898"/>
                      <a:pt x="69402" y="35898"/>
                    </a:cubicBezTo>
                    <a:cubicBezTo>
                      <a:pt x="60893" y="35898"/>
                      <a:pt x="54245" y="38689"/>
                      <a:pt x="49592" y="44274"/>
                    </a:cubicBezTo>
                    <a:cubicBezTo>
                      <a:pt x="44938" y="49857"/>
                      <a:pt x="42678" y="58101"/>
                      <a:pt x="42678" y="68737"/>
                    </a:cubicBezTo>
                    <a:lnTo>
                      <a:pt x="42678" y="146382"/>
                    </a:lnTo>
                    <a:lnTo>
                      <a:pt x="133" y="146382"/>
                    </a:lnTo>
                    <a:lnTo>
                      <a:pt x="133" y="2659"/>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3" name="Freeform: Shape 882">
                <a:extLst>
                  <a:ext uri="{FF2B5EF4-FFF2-40B4-BE49-F238E27FC236}">
                    <a16:creationId xmlns:a16="http://schemas.microsoft.com/office/drawing/2014/main" id="{41F25360-8488-7D75-E1B6-579A9C613195}"/>
                  </a:ext>
                </a:extLst>
              </p:cNvPr>
              <p:cNvSpPr/>
              <p:nvPr/>
            </p:nvSpPr>
            <p:spPr>
              <a:xfrm>
                <a:off x="4891576" y="5831117"/>
                <a:ext cx="142127" cy="149173"/>
              </a:xfrm>
              <a:custGeom>
                <a:avLst/>
                <a:gdLst>
                  <a:gd name="connsiteX0" fmla="*/ 35764 w 142127"/>
                  <a:gd name="connsiteY0" fmla="*/ 140266 h 149173"/>
                  <a:gd name="connsiteX1" fmla="*/ 9174 w 142127"/>
                  <a:gd name="connsiteY1" fmla="*/ 114871 h 149173"/>
                  <a:gd name="connsiteX2" fmla="*/ 0 w 142127"/>
                  <a:gd name="connsiteY2" fmla="*/ 74454 h 149173"/>
                  <a:gd name="connsiteX3" fmla="*/ 9838 w 142127"/>
                  <a:gd name="connsiteY3" fmla="*/ 33504 h 149173"/>
                  <a:gd name="connsiteX4" fmla="*/ 36562 w 142127"/>
                  <a:gd name="connsiteY4" fmla="*/ 8376 h 149173"/>
                  <a:gd name="connsiteX5" fmla="*/ 74587 w 142127"/>
                  <a:gd name="connsiteY5" fmla="*/ 0 h 149173"/>
                  <a:gd name="connsiteX6" fmla="*/ 113409 w 142127"/>
                  <a:gd name="connsiteY6" fmla="*/ 9573 h 149173"/>
                  <a:gd name="connsiteX7" fmla="*/ 135346 w 142127"/>
                  <a:gd name="connsiteY7" fmla="*/ 34967 h 149173"/>
                  <a:gd name="connsiteX8" fmla="*/ 142127 w 142127"/>
                  <a:gd name="connsiteY8" fmla="*/ 70864 h 149173"/>
                  <a:gd name="connsiteX9" fmla="*/ 141462 w 142127"/>
                  <a:gd name="connsiteY9" fmla="*/ 84824 h 149173"/>
                  <a:gd name="connsiteX10" fmla="*/ 45071 w 142127"/>
                  <a:gd name="connsiteY10" fmla="*/ 84824 h 149173"/>
                  <a:gd name="connsiteX11" fmla="*/ 56106 w 142127"/>
                  <a:gd name="connsiteY11" fmla="*/ 109553 h 149173"/>
                  <a:gd name="connsiteX12" fmla="*/ 80703 w 142127"/>
                  <a:gd name="connsiteY12" fmla="*/ 117398 h 149173"/>
                  <a:gd name="connsiteX13" fmla="*/ 99715 w 142127"/>
                  <a:gd name="connsiteY13" fmla="*/ 113941 h 149173"/>
                  <a:gd name="connsiteX14" fmla="*/ 114074 w 142127"/>
                  <a:gd name="connsiteY14" fmla="*/ 102640 h 149173"/>
                  <a:gd name="connsiteX15" fmla="*/ 137740 w 142127"/>
                  <a:gd name="connsiteY15" fmla="*/ 126306 h 149173"/>
                  <a:gd name="connsiteX16" fmla="*/ 122716 w 142127"/>
                  <a:gd name="connsiteY16" fmla="*/ 138936 h 149173"/>
                  <a:gd name="connsiteX17" fmla="*/ 103305 w 142127"/>
                  <a:gd name="connsiteY17" fmla="*/ 146514 h 149173"/>
                  <a:gd name="connsiteX18" fmla="*/ 77512 w 142127"/>
                  <a:gd name="connsiteY18" fmla="*/ 149174 h 149173"/>
                  <a:gd name="connsiteX19" fmla="*/ 35897 w 142127"/>
                  <a:gd name="connsiteY19" fmla="*/ 140532 h 149173"/>
                  <a:gd name="connsiteX20" fmla="*/ 100114 w 142127"/>
                  <a:gd name="connsiteY20" fmla="*/ 61956 h 149173"/>
                  <a:gd name="connsiteX21" fmla="*/ 92270 w 142127"/>
                  <a:gd name="connsiteY21" fmla="*/ 38158 h 149173"/>
                  <a:gd name="connsiteX22" fmla="*/ 73656 w 142127"/>
                  <a:gd name="connsiteY22" fmla="*/ 30712 h 149173"/>
                  <a:gd name="connsiteX23" fmla="*/ 54511 w 142127"/>
                  <a:gd name="connsiteY23" fmla="*/ 38158 h 149173"/>
                  <a:gd name="connsiteX24" fmla="*/ 44938 w 142127"/>
                  <a:gd name="connsiteY24" fmla="*/ 61956 h 149173"/>
                  <a:gd name="connsiteX25" fmla="*/ 99981 w 142127"/>
                  <a:gd name="connsiteY25" fmla="*/ 61956 h 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127" h="149173">
                    <a:moveTo>
                      <a:pt x="35764" y="140266"/>
                    </a:moveTo>
                    <a:cubicBezTo>
                      <a:pt x="24197" y="134416"/>
                      <a:pt x="15290" y="126039"/>
                      <a:pt x="9174" y="114871"/>
                    </a:cubicBezTo>
                    <a:cubicBezTo>
                      <a:pt x="3058" y="103703"/>
                      <a:pt x="0" y="90275"/>
                      <a:pt x="0" y="74454"/>
                    </a:cubicBezTo>
                    <a:cubicBezTo>
                      <a:pt x="0" y="58632"/>
                      <a:pt x="3324" y="44672"/>
                      <a:pt x="9838" y="33504"/>
                    </a:cubicBezTo>
                    <a:cubicBezTo>
                      <a:pt x="16353" y="22336"/>
                      <a:pt x="25261" y="13960"/>
                      <a:pt x="36562" y="8376"/>
                    </a:cubicBezTo>
                    <a:cubicBezTo>
                      <a:pt x="47863" y="2792"/>
                      <a:pt x="60494" y="0"/>
                      <a:pt x="74587" y="0"/>
                    </a:cubicBezTo>
                    <a:cubicBezTo>
                      <a:pt x="90408" y="0"/>
                      <a:pt x="103438" y="3191"/>
                      <a:pt x="113409" y="9573"/>
                    </a:cubicBezTo>
                    <a:cubicBezTo>
                      <a:pt x="123381" y="15954"/>
                      <a:pt x="130693" y="24463"/>
                      <a:pt x="135346" y="34967"/>
                    </a:cubicBezTo>
                    <a:cubicBezTo>
                      <a:pt x="139867" y="45603"/>
                      <a:pt x="142127" y="57569"/>
                      <a:pt x="142127" y="70864"/>
                    </a:cubicBezTo>
                    <a:cubicBezTo>
                      <a:pt x="142127" y="74853"/>
                      <a:pt x="141861" y="79506"/>
                      <a:pt x="141462" y="84824"/>
                    </a:cubicBezTo>
                    <a:lnTo>
                      <a:pt x="45071" y="84824"/>
                    </a:lnTo>
                    <a:cubicBezTo>
                      <a:pt x="46401" y="96125"/>
                      <a:pt x="50123" y="104235"/>
                      <a:pt x="56106" y="109553"/>
                    </a:cubicBezTo>
                    <a:cubicBezTo>
                      <a:pt x="62089" y="114871"/>
                      <a:pt x="70199" y="117398"/>
                      <a:pt x="80703" y="117398"/>
                    </a:cubicBezTo>
                    <a:cubicBezTo>
                      <a:pt x="88148" y="117398"/>
                      <a:pt x="94530" y="116201"/>
                      <a:pt x="99715" y="113941"/>
                    </a:cubicBezTo>
                    <a:cubicBezTo>
                      <a:pt x="104900" y="111681"/>
                      <a:pt x="109686" y="107825"/>
                      <a:pt x="114074" y="102640"/>
                    </a:cubicBezTo>
                    <a:lnTo>
                      <a:pt x="137740" y="126306"/>
                    </a:lnTo>
                    <a:cubicBezTo>
                      <a:pt x="133219" y="131358"/>
                      <a:pt x="128300" y="135612"/>
                      <a:pt x="122716" y="138936"/>
                    </a:cubicBezTo>
                    <a:cubicBezTo>
                      <a:pt x="117265" y="142260"/>
                      <a:pt x="110750" y="144786"/>
                      <a:pt x="103305" y="146514"/>
                    </a:cubicBezTo>
                    <a:cubicBezTo>
                      <a:pt x="95859" y="148243"/>
                      <a:pt x="87350" y="149174"/>
                      <a:pt x="77512" y="149174"/>
                    </a:cubicBezTo>
                    <a:cubicBezTo>
                      <a:pt x="61291" y="149174"/>
                      <a:pt x="47464" y="146249"/>
                      <a:pt x="35897" y="140532"/>
                    </a:cubicBezTo>
                    <a:close/>
                    <a:moveTo>
                      <a:pt x="100114" y="61956"/>
                    </a:moveTo>
                    <a:cubicBezTo>
                      <a:pt x="99449" y="51054"/>
                      <a:pt x="96790" y="43077"/>
                      <a:pt x="92270" y="38158"/>
                    </a:cubicBezTo>
                    <a:cubicBezTo>
                      <a:pt x="87749" y="33105"/>
                      <a:pt x="81633" y="30712"/>
                      <a:pt x="73656" y="30712"/>
                    </a:cubicBezTo>
                    <a:cubicBezTo>
                      <a:pt x="65679" y="30712"/>
                      <a:pt x="59430" y="33238"/>
                      <a:pt x="54511" y="38158"/>
                    </a:cubicBezTo>
                    <a:cubicBezTo>
                      <a:pt x="49592" y="43077"/>
                      <a:pt x="46401" y="51054"/>
                      <a:pt x="44938" y="61956"/>
                    </a:cubicBezTo>
                    <a:lnTo>
                      <a:pt x="99981" y="61956"/>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4" name="Freeform: Shape 883">
                <a:extLst>
                  <a:ext uri="{FF2B5EF4-FFF2-40B4-BE49-F238E27FC236}">
                    <a16:creationId xmlns:a16="http://schemas.microsoft.com/office/drawing/2014/main" id="{9CE179E0-7EFC-FFC1-D1A5-45414D36551A}"/>
                  </a:ext>
                </a:extLst>
              </p:cNvPr>
              <p:cNvSpPr/>
              <p:nvPr/>
            </p:nvSpPr>
            <p:spPr>
              <a:xfrm>
                <a:off x="5042877" y="5830585"/>
                <a:ext cx="122715" cy="149306"/>
              </a:xfrm>
              <a:custGeom>
                <a:avLst/>
                <a:gdLst>
                  <a:gd name="connsiteX0" fmla="*/ 25128 w 122715"/>
                  <a:gd name="connsiteY0" fmla="*/ 143722 h 149306"/>
                  <a:gd name="connsiteX1" fmla="*/ 0 w 122715"/>
                  <a:gd name="connsiteY1" fmla="*/ 127502 h 149306"/>
                  <a:gd name="connsiteX2" fmla="*/ 24464 w 122715"/>
                  <a:gd name="connsiteY2" fmla="*/ 102906 h 149306"/>
                  <a:gd name="connsiteX3" fmla="*/ 40285 w 122715"/>
                  <a:gd name="connsiteY3" fmla="*/ 114340 h 149306"/>
                  <a:gd name="connsiteX4" fmla="*/ 60095 w 122715"/>
                  <a:gd name="connsiteY4" fmla="*/ 117664 h 149306"/>
                  <a:gd name="connsiteX5" fmla="*/ 81500 w 122715"/>
                  <a:gd name="connsiteY5" fmla="*/ 106363 h 149306"/>
                  <a:gd name="connsiteX6" fmla="*/ 78443 w 122715"/>
                  <a:gd name="connsiteY6" fmla="*/ 99050 h 149306"/>
                  <a:gd name="connsiteX7" fmla="*/ 69535 w 122715"/>
                  <a:gd name="connsiteY7" fmla="*/ 94264 h 149306"/>
                  <a:gd name="connsiteX8" fmla="*/ 51985 w 122715"/>
                  <a:gd name="connsiteY8" fmla="*/ 89478 h 149306"/>
                  <a:gd name="connsiteX9" fmla="*/ 28984 w 122715"/>
                  <a:gd name="connsiteY9" fmla="*/ 81102 h 149306"/>
                  <a:gd name="connsiteX10" fmla="*/ 13030 w 122715"/>
                  <a:gd name="connsiteY10" fmla="*/ 66875 h 149306"/>
                  <a:gd name="connsiteX11" fmla="*/ 6914 w 122715"/>
                  <a:gd name="connsiteY11" fmla="*/ 44007 h 149306"/>
                  <a:gd name="connsiteX12" fmla="*/ 13561 w 122715"/>
                  <a:gd name="connsiteY12" fmla="*/ 20475 h 149306"/>
                  <a:gd name="connsiteX13" fmla="*/ 33371 w 122715"/>
                  <a:gd name="connsiteY13" fmla="*/ 5318 h 149306"/>
                  <a:gd name="connsiteX14" fmla="*/ 65280 w 122715"/>
                  <a:gd name="connsiteY14" fmla="*/ 0 h 149306"/>
                  <a:gd name="connsiteX15" fmla="*/ 97455 w 122715"/>
                  <a:gd name="connsiteY15" fmla="*/ 5185 h 149306"/>
                  <a:gd name="connsiteX16" fmla="*/ 121387 w 122715"/>
                  <a:gd name="connsiteY16" fmla="*/ 20209 h 149306"/>
                  <a:gd name="connsiteX17" fmla="*/ 97854 w 122715"/>
                  <a:gd name="connsiteY17" fmla="*/ 43609 h 149306"/>
                  <a:gd name="connsiteX18" fmla="*/ 83362 w 122715"/>
                  <a:gd name="connsiteY18" fmla="*/ 33770 h 149306"/>
                  <a:gd name="connsiteX19" fmla="*/ 66211 w 122715"/>
                  <a:gd name="connsiteY19" fmla="*/ 30579 h 149306"/>
                  <a:gd name="connsiteX20" fmla="*/ 52782 w 122715"/>
                  <a:gd name="connsiteY20" fmla="*/ 33504 h 149306"/>
                  <a:gd name="connsiteX21" fmla="*/ 47996 w 122715"/>
                  <a:gd name="connsiteY21" fmla="*/ 42146 h 149306"/>
                  <a:gd name="connsiteX22" fmla="*/ 50788 w 122715"/>
                  <a:gd name="connsiteY22" fmla="*/ 48395 h 149306"/>
                  <a:gd name="connsiteX23" fmla="*/ 58766 w 122715"/>
                  <a:gd name="connsiteY23" fmla="*/ 52649 h 149306"/>
                  <a:gd name="connsiteX24" fmla="*/ 73789 w 122715"/>
                  <a:gd name="connsiteY24" fmla="*/ 56771 h 149306"/>
                  <a:gd name="connsiteX25" fmla="*/ 99316 w 122715"/>
                  <a:gd name="connsiteY25" fmla="*/ 65147 h 149306"/>
                  <a:gd name="connsiteX26" fmla="*/ 116201 w 122715"/>
                  <a:gd name="connsiteY26" fmla="*/ 79107 h 149306"/>
                  <a:gd name="connsiteX27" fmla="*/ 122716 w 122715"/>
                  <a:gd name="connsiteY27" fmla="*/ 103438 h 149306"/>
                  <a:gd name="connsiteX28" fmla="*/ 115404 w 122715"/>
                  <a:gd name="connsiteY28" fmla="*/ 128167 h 149306"/>
                  <a:gd name="connsiteX29" fmla="*/ 94397 w 122715"/>
                  <a:gd name="connsiteY29" fmla="*/ 143856 h 149306"/>
                  <a:gd name="connsiteX30" fmla="*/ 61159 w 122715"/>
                  <a:gd name="connsiteY30" fmla="*/ 149307 h 149306"/>
                  <a:gd name="connsiteX31" fmla="*/ 25128 w 122715"/>
                  <a:gd name="connsiteY31" fmla="*/ 143722 h 14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715" h="149306">
                    <a:moveTo>
                      <a:pt x="25128" y="143722"/>
                    </a:moveTo>
                    <a:cubicBezTo>
                      <a:pt x="15024" y="140000"/>
                      <a:pt x="6648" y="134549"/>
                      <a:pt x="0" y="127502"/>
                    </a:cubicBezTo>
                    <a:lnTo>
                      <a:pt x="24464" y="102906"/>
                    </a:lnTo>
                    <a:cubicBezTo>
                      <a:pt x="29250" y="108224"/>
                      <a:pt x="34435" y="112079"/>
                      <a:pt x="40285" y="114340"/>
                    </a:cubicBezTo>
                    <a:cubicBezTo>
                      <a:pt x="46135" y="116600"/>
                      <a:pt x="52650" y="117664"/>
                      <a:pt x="60095" y="117664"/>
                    </a:cubicBezTo>
                    <a:cubicBezTo>
                      <a:pt x="74321" y="117664"/>
                      <a:pt x="81500" y="113941"/>
                      <a:pt x="81500" y="106363"/>
                    </a:cubicBezTo>
                    <a:cubicBezTo>
                      <a:pt x="81500" y="103305"/>
                      <a:pt x="80437" y="100911"/>
                      <a:pt x="78443" y="99050"/>
                    </a:cubicBezTo>
                    <a:cubicBezTo>
                      <a:pt x="76315" y="97189"/>
                      <a:pt x="73390" y="95593"/>
                      <a:pt x="69535" y="94264"/>
                    </a:cubicBezTo>
                    <a:cubicBezTo>
                      <a:pt x="65679" y="92934"/>
                      <a:pt x="59829" y="91339"/>
                      <a:pt x="51985" y="89478"/>
                    </a:cubicBezTo>
                    <a:cubicBezTo>
                      <a:pt x="43210" y="87350"/>
                      <a:pt x="35499" y="84558"/>
                      <a:pt x="28984" y="81102"/>
                    </a:cubicBezTo>
                    <a:cubicBezTo>
                      <a:pt x="22469" y="77645"/>
                      <a:pt x="17151" y="72991"/>
                      <a:pt x="13030" y="66875"/>
                    </a:cubicBezTo>
                    <a:cubicBezTo>
                      <a:pt x="8908" y="60760"/>
                      <a:pt x="6914" y="53181"/>
                      <a:pt x="6914" y="44007"/>
                    </a:cubicBezTo>
                    <a:cubicBezTo>
                      <a:pt x="6914" y="34834"/>
                      <a:pt x="9174" y="27123"/>
                      <a:pt x="13561" y="20475"/>
                    </a:cubicBezTo>
                    <a:cubicBezTo>
                      <a:pt x="17949" y="13827"/>
                      <a:pt x="24596" y="8908"/>
                      <a:pt x="33371" y="5318"/>
                    </a:cubicBezTo>
                    <a:cubicBezTo>
                      <a:pt x="42146" y="1728"/>
                      <a:pt x="52782" y="0"/>
                      <a:pt x="65280" y="0"/>
                    </a:cubicBezTo>
                    <a:cubicBezTo>
                      <a:pt x="77778" y="0"/>
                      <a:pt x="88281" y="1728"/>
                      <a:pt x="97455" y="5185"/>
                    </a:cubicBezTo>
                    <a:cubicBezTo>
                      <a:pt x="106629" y="8642"/>
                      <a:pt x="114606" y="13561"/>
                      <a:pt x="121387" y="20209"/>
                    </a:cubicBezTo>
                    <a:lnTo>
                      <a:pt x="97854" y="43609"/>
                    </a:lnTo>
                    <a:cubicBezTo>
                      <a:pt x="93732" y="39221"/>
                      <a:pt x="88813" y="35898"/>
                      <a:pt x="83362" y="33770"/>
                    </a:cubicBezTo>
                    <a:cubicBezTo>
                      <a:pt x="77911" y="31643"/>
                      <a:pt x="72194" y="30579"/>
                      <a:pt x="66211" y="30579"/>
                    </a:cubicBezTo>
                    <a:cubicBezTo>
                      <a:pt x="60228" y="30579"/>
                      <a:pt x="56106" y="31510"/>
                      <a:pt x="52782" y="33504"/>
                    </a:cubicBezTo>
                    <a:cubicBezTo>
                      <a:pt x="49459" y="35499"/>
                      <a:pt x="47996" y="38291"/>
                      <a:pt x="47996" y="42146"/>
                    </a:cubicBezTo>
                    <a:cubicBezTo>
                      <a:pt x="47996" y="44805"/>
                      <a:pt x="48927" y="46799"/>
                      <a:pt x="50788" y="48395"/>
                    </a:cubicBezTo>
                    <a:cubicBezTo>
                      <a:pt x="52650" y="49991"/>
                      <a:pt x="55176" y="51453"/>
                      <a:pt x="58766" y="52649"/>
                    </a:cubicBezTo>
                    <a:cubicBezTo>
                      <a:pt x="62222" y="53846"/>
                      <a:pt x="67275" y="55309"/>
                      <a:pt x="73789" y="56771"/>
                    </a:cubicBezTo>
                    <a:cubicBezTo>
                      <a:pt x="83894" y="59164"/>
                      <a:pt x="92402" y="61956"/>
                      <a:pt x="99316" y="65147"/>
                    </a:cubicBezTo>
                    <a:cubicBezTo>
                      <a:pt x="106230" y="68338"/>
                      <a:pt x="111814" y="72991"/>
                      <a:pt x="116201" y="79107"/>
                    </a:cubicBezTo>
                    <a:cubicBezTo>
                      <a:pt x="120588" y="85223"/>
                      <a:pt x="122716" y="93333"/>
                      <a:pt x="122716" y="103438"/>
                    </a:cubicBezTo>
                    <a:cubicBezTo>
                      <a:pt x="122716" y="113542"/>
                      <a:pt x="120323" y="121253"/>
                      <a:pt x="115404" y="128167"/>
                    </a:cubicBezTo>
                    <a:cubicBezTo>
                      <a:pt x="110617" y="134947"/>
                      <a:pt x="103570" y="140266"/>
                      <a:pt x="94397" y="143856"/>
                    </a:cubicBezTo>
                    <a:cubicBezTo>
                      <a:pt x="85223" y="147445"/>
                      <a:pt x="74188" y="149307"/>
                      <a:pt x="61159" y="149307"/>
                    </a:cubicBezTo>
                    <a:cubicBezTo>
                      <a:pt x="47332" y="149307"/>
                      <a:pt x="35233" y="147445"/>
                      <a:pt x="25128" y="143722"/>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5" name="Freeform: Shape 884">
                <a:extLst>
                  <a:ext uri="{FF2B5EF4-FFF2-40B4-BE49-F238E27FC236}">
                    <a16:creationId xmlns:a16="http://schemas.microsoft.com/office/drawing/2014/main" id="{A1B5CA6A-3AD4-59BA-A8C8-EEF5F7DB836F}"/>
                  </a:ext>
                </a:extLst>
              </p:cNvPr>
              <p:cNvSpPr/>
              <p:nvPr/>
            </p:nvSpPr>
            <p:spPr>
              <a:xfrm>
                <a:off x="5174235" y="5830585"/>
                <a:ext cx="122715" cy="149306"/>
              </a:xfrm>
              <a:custGeom>
                <a:avLst/>
                <a:gdLst>
                  <a:gd name="connsiteX0" fmla="*/ 25128 w 122715"/>
                  <a:gd name="connsiteY0" fmla="*/ 143722 h 149306"/>
                  <a:gd name="connsiteX1" fmla="*/ 0 w 122715"/>
                  <a:gd name="connsiteY1" fmla="*/ 127502 h 149306"/>
                  <a:gd name="connsiteX2" fmla="*/ 24463 w 122715"/>
                  <a:gd name="connsiteY2" fmla="*/ 102906 h 149306"/>
                  <a:gd name="connsiteX3" fmla="*/ 40285 w 122715"/>
                  <a:gd name="connsiteY3" fmla="*/ 114340 h 149306"/>
                  <a:gd name="connsiteX4" fmla="*/ 60095 w 122715"/>
                  <a:gd name="connsiteY4" fmla="*/ 117664 h 149306"/>
                  <a:gd name="connsiteX5" fmla="*/ 81500 w 122715"/>
                  <a:gd name="connsiteY5" fmla="*/ 106363 h 149306"/>
                  <a:gd name="connsiteX6" fmla="*/ 78442 w 122715"/>
                  <a:gd name="connsiteY6" fmla="*/ 99050 h 149306"/>
                  <a:gd name="connsiteX7" fmla="*/ 69534 w 122715"/>
                  <a:gd name="connsiteY7" fmla="*/ 94264 h 149306"/>
                  <a:gd name="connsiteX8" fmla="*/ 51984 w 122715"/>
                  <a:gd name="connsiteY8" fmla="*/ 89478 h 149306"/>
                  <a:gd name="connsiteX9" fmla="*/ 28984 w 122715"/>
                  <a:gd name="connsiteY9" fmla="*/ 81102 h 149306"/>
                  <a:gd name="connsiteX10" fmla="*/ 13029 w 122715"/>
                  <a:gd name="connsiteY10" fmla="*/ 66875 h 149306"/>
                  <a:gd name="connsiteX11" fmla="*/ 6913 w 122715"/>
                  <a:gd name="connsiteY11" fmla="*/ 44007 h 149306"/>
                  <a:gd name="connsiteX12" fmla="*/ 13561 w 122715"/>
                  <a:gd name="connsiteY12" fmla="*/ 20475 h 149306"/>
                  <a:gd name="connsiteX13" fmla="*/ 33371 w 122715"/>
                  <a:gd name="connsiteY13" fmla="*/ 5318 h 149306"/>
                  <a:gd name="connsiteX14" fmla="*/ 65280 w 122715"/>
                  <a:gd name="connsiteY14" fmla="*/ 0 h 149306"/>
                  <a:gd name="connsiteX15" fmla="*/ 97455 w 122715"/>
                  <a:gd name="connsiteY15" fmla="*/ 5185 h 149306"/>
                  <a:gd name="connsiteX16" fmla="*/ 121386 w 122715"/>
                  <a:gd name="connsiteY16" fmla="*/ 20209 h 149306"/>
                  <a:gd name="connsiteX17" fmla="*/ 97853 w 122715"/>
                  <a:gd name="connsiteY17" fmla="*/ 43609 h 149306"/>
                  <a:gd name="connsiteX18" fmla="*/ 83362 w 122715"/>
                  <a:gd name="connsiteY18" fmla="*/ 33770 h 149306"/>
                  <a:gd name="connsiteX19" fmla="*/ 66210 w 122715"/>
                  <a:gd name="connsiteY19" fmla="*/ 30579 h 149306"/>
                  <a:gd name="connsiteX20" fmla="*/ 52782 w 122715"/>
                  <a:gd name="connsiteY20" fmla="*/ 33504 h 149306"/>
                  <a:gd name="connsiteX21" fmla="*/ 47996 w 122715"/>
                  <a:gd name="connsiteY21" fmla="*/ 42146 h 149306"/>
                  <a:gd name="connsiteX22" fmla="*/ 50788 w 122715"/>
                  <a:gd name="connsiteY22" fmla="*/ 48395 h 149306"/>
                  <a:gd name="connsiteX23" fmla="*/ 58765 w 122715"/>
                  <a:gd name="connsiteY23" fmla="*/ 52649 h 149306"/>
                  <a:gd name="connsiteX24" fmla="*/ 73789 w 122715"/>
                  <a:gd name="connsiteY24" fmla="*/ 56771 h 149306"/>
                  <a:gd name="connsiteX25" fmla="*/ 99316 w 122715"/>
                  <a:gd name="connsiteY25" fmla="*/ 65147 h 149306"/>
                  <a:gd name="connsiteX26" fmla="*/ 116201 w 122715"/>
                  <a:gd name="connsiteY26" fmla="*/ 79107 h 149306"/>
                  <a:gd name="connsiteX27" fmla="*/ 122716 w 122715"/>
                  <a:gd name="connsiteY27" fmla="*/ 103438 h 149306"/>
                  <a:gd name="connsiteX28" fmla="*/ 115403 w 122715"/>
                  <a:gd name="connsiteY28" fmla="*/ 128167 h 149306"/>
                  <a:gd name="connsiteX29" fmla="*/ 94396 w 122715"/>
                  <a:gd name="connsiteY29" fmla="*/ 143856 h 149306"/>
                  <a:gd name="connsiteX30" fmla="*/ 61158 w 122715"/>
                  <a:gd name="connsiteY30" fmla="*/ 149307 h 149306"/>
                  <a:gd name="connsiteX31" fmla="*/ 25128 w 122715"/>
                  <a:gd name="connsiteY31" fmla="*/ 143722 h 14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715" h="149306">
                    <a:moveTo>
                      <a:pt x="25128" y="143722"/>
                    </a:moveTo>
                    <a:cubicBezTo>
                      <a:pt x="15023" y="140000"/>
                      <a:pt x="6648" y="134549"/>
                      <a:pt x="0" y="127502"/>
                    </a:cubicBezTo>
                    <a:lnTo>
                      <a:pt x="24463" y="102906"/>
                    </a:lnTo>
                    <a:cubicBezTo>
                      <a:pt x="29249" y="108224"/>
                      <a:pt x="34435" y="112079"/>
                      <a:pt x="40285" y="114340"/>
                    </a:cubicBezTo>
                    <a:cubicBezTo>
                      <a:pt x="46135" y="116600"/>
                      <a:pt x="52649" y="117664"/>
                      <a:pt x="60095" y="117664"/>
                    </a:cubicBezTo>
                    <a:cubicBezTo>
                      <a:pt x="74321" y="117664"/>
                      <a:pt x="81500" y="113941"/>
                      <a:pt x="81500" y="106363"/>
                    </a:cubicBezTo>
                    <a:cubicBezTo>
                      <a:pt x="81500" y="103305"/>
                      <a:pt x="80437" y="100911"/>
                      <a:pt x="78442" y="99050"/>
                    </a:cubicBezTo>
                    <a:cubicBezTo>
                      <a:pt x="76315" y="97189"/>
                      <a:pt x="73390" y="95593"/>
                      <a:pt x="69534" y="94264"/>
                    </a:cubicBezTo>
                    <a:cubicBezTo>
                      <a:pt x="65679" y="92934"/>
                      <a:pt x="59829" y="91339"/>
                      <a:pt x="51984" y="89478"/>
                    </a:cubicBezTo>
                    <a:cubicBezTo>
                      <a:pt x="43210" y="87350"/>
                      <a:pt x="35498" y="84558"/>
                      <a:pt x="28984" y="81102"/>
                    </a:cubicBezTo>
                    <a:cubicBezTo>
                      <a:pt x="22469" y="77645"/>
                      <a:pt x="17151" y="72991"/>
                      <a:pt x="13029" y="66875"/>
                    </a:cubicBezTo>
                    <a:cubicBezTo>
                      <a:pt x="8908" y="60760"/>
                      <a:pt x="6913" y="53181"/>
                      <a:pt x="6913" y="44007"/>
                    </a:cubicBezTo>
                    <a:cubicBezTo>
                      <a:pt x="6913" y="34834"/>
                      <a:pt x="9173" y="27123"/>
                      <a:pt x="13561" y="20475"/>
                    </a:cubicBezTo>
                    <a:cubicBezTo>
                      <a:pt x="17948" y="13827"/>
                      <a:pt x="24596" y="8908"/>
                      <a:pt x="33371" y="5318"/>
                    </a:cubicBezTo>
                    <a:cubicBezTo>
                      <a:pt x="42146" y="1728"/>
                      <a:pt x="52782" y="0"/>
                      <a:pt x="65280" y="0"/>
                    </a:cubicBezTo>
                    <a:cubicBezTo>
                      <a:pt x="77777" y="0"/>
                      <a:pt x="88281" y="1728"/>
                      <a:pt x="97455" y="5185"/>
                    </a:cubicBezTo>
                    <a:cubicBezTo>
                      <a:pt x="106628" y="8642"/>
                      <a:pt x="114606" y="13561"/>
                      <a:pt x="121386" y="20209"/>
                    </a:cubicBezTo>
                    <a:lnTo>
                      <a:pt x="97853" y="43609"/>
                    </a:lnTo>
                    <a:cubicBezTo>
                      <a:pt x="93732" y="39221"/>
                      <a:pt x="88813" y="35898"/>
                      <a:pt x="83362" y="33770"/>
                    </a:cubicBezTo>
                    <a:cubicBezTo>
                      <a:pt x="77910" y="31643"/>
                      <a:pt x="72194" y="30579"/>
                      <a:pt x="66210" y="30579"/>
                    </a:cubicBezTo>
                    <a:cubicBezTo>
                      <a:pt x="60228" y="30579"/>
                      <a:pt x="56106" y="31510"/>
                      <a:pt x="52782" y="33504"/>
                    </a:cubicBezTo>
                    <a:cubicBezTo>
                      <a:pt x="49459" y="35499"/>
                      <a:pt x="47996" y="38291"/>
                      <a:pt x="47996" y="42146"/>
                    </a:cubicBezTo>
                    <a:cubicBezTo>
                      <a:pt x="47996" y="44805"/>
                      <a:pt x="48927" y="46799"/>
                      <a:pt x="50788" y="48395"/>
                    </a:cubicBezTo>
                    <a:cubicBezTo>
                      <a:pt x="52649" y="49991"/>
                      <a:pt x="55176" y="51453"/>
                      <a:pt x="58765" y="52649"/>
                    </a:cubicBezTo>
                    <a:cubicBezTo>
                      <a:pt x="62222" y="53846"/>
                      <a:pt x="67274" y="55309"/>
                      <a:pt x="73789" y="56771"/>
                    </a:cubicBezTo>
                    <a:cubicBezTo>
                      <a:pt x="83893" y="59164"/>
                      <a:pt x="92402" y="61956"/>
                      <a:pt x="99316" y="65147"/>
                    </a:cubicBezTo>
                    <a:cubicBezTo>
                      <a:pt x="106230" y="68338"/>
                      <a:pt x="111813" y="72991"/>
                      <a:pt x="116201" y="79107"/>
                    </a:cubicBezTo>
                    <a:cubicBezTo>
                      <a:pt x="120588" y="85223"/>
                      <a:pt x="122716" y="93333"/>
                      <a:pt x="122716" y="103438"/>
                    </a:cubicBezTo>
                    <a:cubicBezTo>
                      <a:pt x="122716" y="113542"/>
                      <a:pt x="120323" y="121253"/>
                      <a:pt x="115403" y="128167"/>
                    </a:cubicBezTo>
                    <a:cubicBezTo>
                      <a:pt x="110617" y="134947"/>
                      <a:pt x="103570" y="140266"/>
                      <a:pt x="94396" y="143856"/>
                    </a:cubicBezTo>
                    <a:cubicBezTo>
                      <a:pt x="85223" y="147445"/>
                      <a:pt x="74188" y="149307"/>
                      <a:pt x="61158" y="149307"/>
                    </a:cubicBezTo>
                    <a:cubicBezTo>
                      <a:pt x="47331" y="149307"/>
                      <a:pt x="35233" y="147445"/>
                      <a:pt x="25128" y="143722"/>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6" name="Freeform: Shape 885">
                <a:extLst>
                  <a:ext uri="{FF2B5EF4-FFF2-40B4-BE49-F238E27FC236}">
                    <a16:creationId xmlns:a16="http://schemas.microsoft.com/office/drawing/2014/main" id="{038BCB1B-CED0-A0DB-DFC8-77D1DCC47277}"/>
                  </a:ext>
                </a:extLst>
              </p:cNvPr>
              <p:cNvSpPr/>
              <p:nvPr/>
            </p:nvSpPr>
            <p:spPr>
              <a:xfrm>
                <a:off x="5363028" y="5794555"/>
                <a:ext cx="153428" cy="182943"/>
              </a:xfrm>
              <a:custGeom>
                <a:avLst/>
                <a:gdLst>
                  <a:gd name="connsiteX0" fmla="*/ 54511 w 153428"/>
                  <a:gd name="connsiteY0" fmla="*/ 37892 h 182943"/>
                  <a:gd name="connsiteX1" fmla="*/ 0 w 153428"/>
                  <a:gd name="connsiteY1" fmla="*/ 37892 h 182943"/>
                  <a:gd name="connsiteX2" fmla="*/ 0 w 153428"/>
                  <a:gd name="connsiteY2" fmla="*/ 0 h 182943"/>
                  <a:gd name="connsiteX3" fmla="*/ 153428 w 153428"/>
                  <a:gd name="connsiteY3" fmla="*/ 0 h 182943"/>
                  <a:gd name="connsiteX4" fmla="*/ 153428 w 153428"/>
                  <a:gd name="connsiteY4" fmla="*/ 37892 h 182943"/>
                  <a:gd name="connsiteX5" fmla="*/ 99183 w 153428"/>
                  <a:gd name="connsiteY5" fmla="*/ 37892 h 182943"/>
                  <a:gd name="connsiteX6" fmla="*/ 99183 w 153428"/>
                  <a:gd name="connsiteY6" fmla="*/ 182944 h 182943"/>
                  <a:gd name="connsiteX7" fmla="*/ 54511 w 153428"/>
                  <a:gd name="connsiteY7" fmla="*/ 182944 h 182943"/>
                  <a:gd name="connsiteX8" fmla="*/ 54511 w 153428"/>
                  <a:gd name="connsiteY8" fmla="*/ 37892 h 1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428" h="182943">
                    <a:moveTo>
                      <a:pt x="54511" y="37892"/>
                    </a:moveTo>
                    <a:lnTo>
                      <a:pt x="0" y="37892"/>
                    </a:lnTo>
                    <a:lnTo>
                      <a:pt x="0" y="0"/>
                    </a:lnTo>
                    <a:lnTo>
                      <a:pt x="153428" y="0"/>
                    </a:lnTo>
                    <a:lnTo>
                      <a:pt x="153428" y="37892"/>
                    </a:lnTo>
                    <a:lnTo>
                      <a:pt x="99183" y="37892"/>
                    </a:lnTo>
                    <a:lnTo>
                      <a:pt x="99183" y="182944"/>
                    </a:lnTo>
                    <a:lnTo>
                      <a:pt x="54511" y="182944"/>
                    </a:lnTo>
                    <a:lnTo>
                      <a:pt x="54511" y="37892"/>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7" name="Freeform: Shape 886">
                <a:extLst>
                  <a:ext uri="{FF2B5EF4-FFF2-40B4-BE49-F238E27FC236}">
                    <a16:creationId xmlns:a16="http://schemas.microsoft.com/office/drawing/2014/main" id="{0AEDEBB2-9D4C-3185-4F70-8EC7C185B361}"/>
                  </a:ext>
                </a:extLst>
              </p:cNvPr>
              <p:cNvSpPr/>
              <p:nvPr/>
            </p:nvSpPr>
            <p:spPr>
              <a:xfrm>
                <a:off x="5502097" y="5831117"/>
                <a:ext cx="142127" cy="149173"/>
              </a:xfrm>
              <a:custGeom>
                <a:avLst/>
                <a:gdLst>
                  <a:gd name="connsiteX0" fmla="*/ 35764 w 142127"/>
                  <a:gd name="connsiteY0" fmla="*/ 140266 h 149173"/>
                  <a:gd name="connsiteX1" fmla="*/ 9174 w 142127"/>
                  <a:gd name="connsiteY1" fmla="*/ 114871 h 149173"/>
                  <a:gd name="connsiteX2" fmla="*/ 0 w 142127"/>
                  <a:gd name="connsiteY2" fmla="*/ 74454 h 149173"/>
                  <a:gd name="connsiteX3" fmla="*/ 9839 w 142127"/>
                  <a:gd name="connsiteY3" fmla="*/ 33504 h 149173"/>
                  <a:gd name="connsiteX4" fmla="*/ 36562 w 142127"/>
                  <a:gd name="connsiteY4" fmla="*/ 8376 h 149173"/>
                  <a:gd name="connsiteX5" fmla="*/ 74587 w 142127"/>
                  <a:gd name="connsiteY5" fmla="*/ 0 h 149173"/>
                  <a:gd name="connsiteX6" fmla="*/ 113409 w 142127"/>
                  <a:gd name="connsiteY6" fmla="*/ 9573 h 149173"/>
                  <a:gd name="connsiteX7" fmla="*/ 135347 w 142127"/>
                  <a:gd name="connsiteY7" fmla="*/ 34967 h 149173"/>
                  <a:gd name="connsiteX8" fmla="*/ 142127 w 142127"/>
                  <a:gd name="connsiteY8" fmla="*/ 70864 h 149173"/>
                  <a:gd name="connsiteX9" fmla="*/ 141462 w 142127"/>
                  <a:gd name="connsiteY9" fmla="*/ 84824 h 149173"/>
                  <a:gd name="connsiteX10" fmla="*/ 45071 w 142127"/>
                  <a:gd name="connsiteY10" fmla="*/ 84824 h 149173"/>
                  <a:gd name="connsiteX11" fmla="*/ 56106 w 142127"/>
                  <a:gd name="connsiteY11" fmla="*/ 109553 h 149173"/>
                  <a:gd name="connsiteX12" fmla="*/ 80703 w 142127"/>
                  <a:gd name="connsiteY12" fmla="*/ 117398 h 149173"/>
                  <a:gd name="connsiteX13" fmla="*/ 99715 w 142127"/>
                  <a:gd name="connsiteY13" fmla="*/ 113941 h 149173"/>
                  <a:gd name="connsiteX14" fmla="*/ 114074 w 142127"/>
                  <a:gd name="connsiteY14" fmla="*/ 102640 h 149173"/>
                  <a:gd name="connsiteX15" fmla="*/ 137740 w 142127"/>
                  <a:gd name="connsiteY15" fmla="*/ 126306 h 149173"/>
                  <a:gd name="connsiteX16" fmla="*/ 122716 w 142127"/>
                  <a:gd name="connsiteY16" fmla="*/ 138936 h 149173"/>
                  <a:gd name="connsiteX17" fmla="*/ 103305 w 142127"/>
                  <a:gd name="connsiteY17" fmla="*/ 146514 h 149173"/>
                  <a:gd name="connsiteX18" fmla="*/ 77512 w 142127"/>
                  <a:gd name="connsiteY18" fmla="*/ 149174 h 149173"/>
                  <a:gd name="connsiteX19" fmla="*/ 35898 w 142127"/>
                  <a:gd name="connsiteY19" fmla="*/ 140532 h 149173"/>
                  <a:gd name="connsiteX20" fmla="*/ 100114 w 142127"/>
                  <a:gd name="connsiteY20" fmla="*/ 61956 h 149173"/>
                  <a:gd name="connsiteX21" fmla="*/ 92270 w 142127"/>
                  <a:gd name="connsiteY21" fmla="*/ 38158 h 149173"/>
                  <a:gd name="connsiteX22" fmla="*/ 73656 w 142127"/>
                  <a:gd name="connsiteY22" fmla="*/ 30712 h 149173"/>
                  <a:gd name="connsiteX23" fmla="*/ 54511 w 142127"/>
                  <a:gd name="connsiteY23" fmla="*/ 38158 h 149173"/>
                  <a:gd name="connsiteX24" fmla="*/ 44938 w 142127"/>
                  <a:gd name="connsiteY24" fmla="*/ 61956 h 149173"/>
                  <a:gd name="connsiteX25" fmla="*/ 99981 w 142127"/>
                  <a:gd name="connsiteY25" fmla="*/ 61956 h 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127" h="149173">
                    <a:moveTo>
                      <a:pt x="35764" y="140266"/>
                    </a:moveTo>
                    <a:cubicBezTo>
                      <a:pt x="24198" y="134416"/>
                      <a:pt x="15290" y="126039"/>
                      <a:pt x="9174" y="114871"/>
                    </a:cubicBezTo>
                    <a:cubicBezTo>
                      <a:pt x="3058" y="103703"/>
                      <a:pt x="0" y="90275"/>
                      <a:pt x="0" y="74454"/>
                    </a:cubicBezTo>
                    <a:cubicBezTo>
                      <a:pt x="0" y="58632"/>
                      <a:pt x="3324" y="44672"/>
                      <a:pt x="9839" y="33504"/>
                    </a:cubicBezTo>
                    <a:cubicBezTo>
                      <a:pt x="16353" y="22336"/>
                      <a:pt x="25261" y="13960"/>
                      <a:pt x="36562" y="8376"/>
                    </a:cubicBezTo>
                    <a:cubicBezTo>
                      <a:pt x="47863" y="2792"/>
                      <a:pt x="60494" y="0"/>
                      <a:pt x="74587" y="0"/>
                    </a:cubicBezTo>
                    <a:cubicBezTo>
                      <a:pt x="90408" y="0"/>
                      <a:pt x="103438" y="3191"/>
                      <a:pt x="113409" y="9573"/>
                    </a:cubicBezTo>
                    <a:cubicBezTo>
                      <a:pt x="123381" y="15954"/>
                      <a:pt x="130693" y="24463"/>
                      <a:pt x="135347" y="34967"/>
                    </a:cubicBezTo>
                    <a:cubicBezTo>
                      <a:pt x="139867" y="45603"/>
                      <a:pt x="142127" y="57569"/>
                      <a:pt x="142127" y="70864"/>
                    </a:cubicBezTo>
                    <a:cubicBezTo>
                      <a:pt x="142127" y="74853"/>
                      <a:pt x="141861" y="79506"/>
                      <a:pt x="141462" y="84824"/>
                    </a:cubicBezTo>
                    <a:lnTo>
                      <a:pt x="45071" y="84824"/>
                    </a:lnTo>
                    <a:cubicBezTo>
                      <a:pt x="46401" y="96125"/>
                      <a:pt x="50124" y="104235"/>
                      <a:pt x="56106" y="109553"/>
                    </a:cubicBezTo>
                    <a:cubicBezTo>
                      <a:pt x="62089" y="114871"/>
                      <a:pt x="70199" y="117398"/>
                      <a:pt x="80703" y="117398"/>
                    </a:cubicBezTo>
                    <a:cubicBezTo>
                      <a:pt x="88148" y="117398"/>
                      <a:pt x="94530" y="116201"/>
                      <a:pt x="99715" y="113941"/>
                    </a:cubicBezTo>
                    <a:cubicBezTo>
                      <a:pt x="104900" y="111681"/>
                      <a:pt x="109686" y="107825"/>
                      <a:pt x="114074" y="102640"/>
                    </a:cubicBezTo>
                    <a:lnTo>
                      <a:pt x="137740" y="126306"/>
                    </a:lnTo>
                    <a:cubicBezTo>
                      <a:pt x="133219" y="131358"/>
                      <a:pt x="128300" y="135612"/>
                      <a:pt x="122716" y="138936"/>
                    </a:cubicBezTo>
                    <a:cubicBezTo>
                      <a:pt x="117265" y="142260"/>
                      <a:pt x="110750" y="144786"/>
                      <a:pt x="103305" y="146514"/>
                    </a:cubicBezTo>
                    <a:cubicBezTo>
                      <a:pt x="95860" y="148243"/>
                      <a:pt x="87350" y="149174"/>
                      <a:pt x="77512" y="149174"/>
                    </a:cubicBezTo>
                    <a:cubicBezTo>
                      <a:pt x="61292" y="149174"/>
                      <a:pt x="47464" y="146249"/>
                      <a:pt x="35898" y="140532"/>
                    </a:cubicBezTo>
                    <a:close/>
                    <a:moveTo>
                      <a:pt x="100114" y="61956"/>
                    </a:moveTo>
                    <a:cubicBezTo>
                      <a:pt x="99449" y="51054"/>
                      <a:pt x="96790" y="43077"/>
                      <a:pt x="92270" y="38158"/>
                    </a:cubicBezTo>
                    <a:cubicBezTo>
                      <a:pt x="87749" y="33105"/>
                      <a:pt x="81633" y="30712"/>
                      <a:pt x="73656" y="30712"/>
                    </a:cubicBezTo>
                    <a:cubicBezTo>
                      <a:pt x="65679" y="30712"/>
                      <a:pt x="59430" y="33238"/>
                      <a:pt x="54511" y="38158"/>
                    </a:cubicBezTo>
                    <a:cubicBezTo>
                      <a:pt x="49592" y="43077"/>
                      <a:pt x="46401" y="51054"/>
                      <a:pt x="44938" y="61956"/>
                    </a:cubicBezTo>
                    <a:lnTo>
                      <a:pt x="99981" y="61956"/>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8" name="Freeform: Shape 887">
                <a:extLst>
                  <a:ext uri="{FF2B5EF4-FFF2-40B4-BE49-F238E27FC236}">
                    <a16:creationId xmlns:a16="http://schemas.microsoft.com/office/drawing/2014/main" id="{36E6D48F-7671-DD2F-09BB-726682B071BF}"/>
                  </a:ext>
                </a:extLst>
              </p:cNvPr>
              <p:cNvSpPr/>
              <p:nvPr/>
            </p:nvSpPr>
            <p:spPr>
              <a:xfrm>
                <a:off x="5657786" y="5830851"/>
                <a:ext cx="134149" cy="149040"/>
              </a:xfrm>
              <a:custGeom>
                <a:avLst/>
                <a:gdLst>
                  <a:gd name="connsiteX0" fmla="*/ 35631 w 134149"/>
                  <a:gd name="connsiteY0" fmla="*/ 140266 h 149040"/>
                  <a:gd name="connsiteX1" fmla="*/ 9306 w 134149"/>
                  <a:gd name="connsiteY1" fmla="*/ 114606 h 149040"/>
                  <a:gd name="connsiteX2" fmla="*/ 0 w 134149"/>
                  <a:gd name="connsiteY2" fmla="*/ 74587 h 149040"/>
                  <a:gd name="connsiteX3" fmla="*/ 9306 w 134149"/>
                  <a:gd name="connsiteY3" fmla="*/ 34568 h 149040"/>
                  <a:gd name="connsiteX4" fmla="*/ 35631 w 134149"/>
                  <a:gd name="connsiteY4" fmla="*/ 8908 h 149040"/>
                  <a:gd name="connsiteX5" fmla="*/ 75384 w 134149"/>
                  <a:gd name="connsiteY5" fmla="*/ 0 h 149040"/>
                  <a:gd name="connsiteX6" fmla="*/ 110218 w 134149"/>
                  <a:gd name="connsiteY6" fmla="*/ 6648 h 149040"/>
                  <a:gd name="connsiteX7" fmla="*/ 134150 w 134149"/>
                  <a:gd name="connsiteY7" fmla="*/ 24863 h 149040"/>
                  <a:gd name="connsiteX8" fmla="*/ 108490 w 134149"/>
                  <a:gd name="connsiteY8" fmla="*/ 49326 h 149040"/>
                  <a:gd name="connsiteX9" fmla="*/ 94928 w 134149"/>
                  <a:gd name="connsiteY9" fmla="*/ 37626 h 149040"/>
                  <a:gd name="connsiteX10" fmla="*/ 77645 w 134149"/>
                  <a:gd name="connsiteY10" fmla="*/ 33770 h 149040"/>
                  <a:gd name="connsiteX11" fmla="*/ 59962 w 134149"/>
                  <a:gd name="connsiteY11" fmla="*/ 38291 h 149040"/>
                  <a:gd name="connsiteX12" fmla="*/ 48528 w 134149"/>
                  <a:gd name="connsiteY12" fmla="*/ 51985 h 149040"/>
                  <a:gd name="connsiteX13" fmla="*/ 44539 w 134149"/>
                  <a:gd name="connsiteY13" fmla="*/ 74587 h 149040"/>
                  <a:gd name="connsiteX14" fmla="*/ 48528 w 134149"/>
                  <a:gd name="connsiteY14" fmla="*/ 97189 h 149040"/>
                  <a:gd name="connsiteX15" fmla="*/ 59962 w 134149"/>
                  <a:gd name="connsiteY15" fmla="*/ 110883 h 149040"/>
                  <a:gd name="connsiteX16" fmla="*/ 77645 w 134149"/>
                  <a:gd name="connsiteY16" fmla="*/ 115404 h 149040"/>
                  <a:gd name="connsiteX17" fmla="*/ 94928 w 134149"/>
                  <a:gd name="connsiteY17" fmla="*/ 111548 h 149040"/>
                  <a:gd name="connsiteX18" fmla="*/ 108490 w 134149"/>
                  <a:gd name="connsiteY18" fmla="*/ 99715 h 149040"/>
                  <a:gd name="connsiteX19" fmla="*/ 134150 w 134149"/>
                  <a:gd name="connsiteY19" fmla="*/ 124179 h 149040"/>
                  <a:gd name="connsiteX20" fmla="*/ 109952 w 134149"/>
                  <a:gd name="connsiteY20" fmla="*/ 142393 h 149040"/>
                  <a:gd name="connsiteX21" fmla="*/ 75252 w 134149"/>
                  <a:gd name="connsiteY21" fmla="*/ 149041 h 149040"/>
                  <a:gd name="connsiteX22" fmla="*/ 35498 w 134149"/>
                  <a:gd name="connsiteY22" fmla="*/ 140133 h 1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149" h="149040">
                    <a:moveTo>
                      <a:pt x="35631" y="140266"/>
                    </a:moveTo>
                    <a:cubicBezTo>
                      <a:pt x="24197" y="134283"/>
                      <a:pt x="15423" y="125774"/>
                      <a:pt x="9306" y="114606"/>
                    </a:cubicBezTo>
                    <a:cubicBezTo>
                      <a:pt x="3191" y="103438"/>
                      <a:pt x="0" y="90143"/>
                      <a:pt x="0" y="74587"/>
                    </a:cubicBezTo>
                    <a:cubicBezTo>
                      <a:pt x="0" y="59031"/>
                      <a:pt x="3058" y="45736"/>
                      <a:pt x="9306" y="34568"/>
                    </a:cubicBezTo>
                    <a:cubicBezTo>
                      <a:pt x="15555" y="23400"/>
                      <a:pt x="24330" y="14891"/>
                      <a:pt x="35631" y="8908"/>
                    </a:cubicBezTo>
                    <a:cubicBezTo>
                      <a:pt x="47065" y="2925"/>
                      <a:pt x="60228" y="0"/>
                      <a:pt x="75384" y="0"/>
                    </a:cubicBezTo>
                    <a:cubicBezTo>
                      <a:pt x="88946" y="0"/>
                      <a:pt x="100513" y="2260"/>
                      <a:pt x="110218" y="6648"/>
                    </a:cubicBezTo>
                    <a:cubicBezTo>
                      <a:pt x="119924" y="11035"/>
                      <a:pt x="127901" y="17151"/>
                      <a:pt x="134150" y="24863"/>
                    </a:cubicBezTo>
                    <a:lnTo>
                      <a:pt x="108490" y="49326"/>
                    </a:lnTo>
                    <a:cubicBezTo>
                      <a:pt x="104501" y="44008"/>
                      <a:pt x="99981" y="40152"/>
                      <a:pt x="94928" y="37626"/>
                    </a:cubicBezTo>
                    <a:cubicBezTo>
                      <a:pt x="89876" y="35100"/>
                      <a:pt x="84159" y="33770"/>
                      <a:pt x="77645" y="33770"/>
                    </a:cubicBezTo>
                    <a:cubicBezTo>
                      <a:pt x="70864" y="33770"/>
                      <a:pt x="64881" y="35233"/>
                      <a:pt x="59962" y="38291"/>
                    </a:cubicBezTo>
                    <a:cubicBezTo>
                      <a:pt x="55042" y="41349"/>
                      <a:pt x="51187" y="45869"/>
                      <a:pt x="48528" y="51985"/>
                    </a:cubicBezTo>
                    <a:cubicBezTo>
                      <a:pt x="45869" y="58101"/>
                      <a:pt x="44539" y="65679"/>
                      <a:pt x="44539" y="74587"/>
                    </a:cubicBezTo>
                    <a:cubicBezTo>
                      <a:pt x="44539" y="83495"/>
                      <a:pt x="45869" y="91206"/>
                      <a:pt x="48528" y="97189"/>
                    </a:cubicBezTo>
                    <a:cubicBezTo>
                      <a:pt x="51187" y="103172"/>
                      <a:pt x="55042" y="107825"/>
                      <a:pt x="59962" y="110883"/>
                    </a:cubicBezTo>
                    <a:cubicBezTo>
                      <a:pt x="64881" y="113941"/>
                      <a:pt x="70864" y="115404"/>
                      <a:pt x="77645" y="115404"/>
                    </a:cubicBezTo>
                    <a:cubicBezTo>
                      <a:pt x="84425" y="115404"/>
                      <a:pt x="89876" y="114074"/>
                      <a:pt x="94928" y="111548"/>
                    </a:cubicBezTo>
                    <a:cubicBezTo>
                      <a:pt x="99981" y="109022"/>
                      <a:pt x="104501" y="105033"/>
                      <a:pt x="108490" y="99715"/>
                    </a:cubicBezTo>
                    <a:lnTo>
                      <a:pt x="134150" y="124179"/>
                    </a:lnTo>
                    <a:cubicBezTo>
                      <a:pt x="127768" y="131890"/>
                      <a:pt x="119658" y="138006"/>
                      <a:pt x="109952" y="142393"/>
                    </a:cubicBezTo>
                    <a:cubicBezTo>
                      <a:pt x="100246" y="146781"/>
                      <a:pt x="88680" y="149041"/>
                      <a:pt x="75252" y="149041"/>
                    </a:cubicBezTo>
                    <a:cubicBezTo>
                      <a:pt x="60095" y="149041"/>
                      <a:pt x="46799" y="146116"/>
                      <a:pt x="35498" y="140133"/>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89" name="Freeform: Shape 888">
                <a:extLst>
                  <a:ext uri="{FF2B5EF4-FFF2-40B4-BE49-F238E27FC236}">
                    <a16:creationId xmlns:a16="http://schemas.microsoft.com/office/drawing/2014/main" id="{6ABB125D-FA97-D8E2-22D6-A5FB13E2D7DB}"/>
                  </a:ext>
                </a:extLst>
              </p:cNvPr>
              <p:cNvSpPr/>
              <p:nvPr/>
            </p:nvSpPr>
            <p:spPr>
              <a:xfrm>
                <a:off x="5809219" y="5782988"/>
                <a:ext cx="134282" cy="194377"/>
              </a:xfrm>
              <a:custGeom>
                <a:avLst/>
                <a:gdLst>
                  <a:gd name="connsiteX0" fmla="*/ 0 w 134282"/>
                  <a:gd name="connsiteY0" fmla="*/ 0 h 194377"/>
                  <a:gd name="connsiteX1" fmla="*/ 42545 w 134282"/>
                  <a:gd name="connsiteY1" fmla="*/ 0 h 194377"/>
                  <a:gd name="connsiteX2" fmla="*/ 42545 w 134282"/>
                  <a:gd name="connsiteY2" fmla="*/ 81101 h 194377"/>
                  <a:gd name="connsiteX3" fmla="*/ 43343 w 134282"/>
                  <a:gd name="connsiteY3" fmla="*/ 81101 h 194377"/>
                  <a:gd name="connsiteX4" fmla="*/ 52517 w 134282"/>
                  <a:gd name="connsiteY4" fmla="*/ 63950 h 194377"/>
                  <a:gd name="connsiteX5" fmla="*/ 67939 w 134282"/>
                  <a:gd name="connsiteY5" fmla="*/ 52251 h 194377"/>
                  <a:gd name="connsiteX6" fmla="*/ 89877 w 134282"/>
                  <a:gd name="connsiteY6" fmla="*/ 47996 h 194377"/>
                  <a:gd name="connsiteX7" fmla="*/ 115004 w 134282"/>
                  <a:gd name="connsiteY7" fmla="*/ 54511 h 194377"/>
                  <a:gd name="connsiteX8" fmla="*/ 129629 w 134282"/>
                  <a:gd name="connsiteY8" fmla="*/ 72858 h 194377"/>
                  <a:gd name="connsiteX9" fmla="*/ 134283 w 134282"/>
                  <a:gd name="connsiteY9" fmla="*/ 100645 h 194377"/>
                  <a:gd name="connsiteX10" fmla="*/ 134283 w 134282"/>
                  <a:gd name="connsiteY10" fmla="*/ 194378 h 194377"/>
                  <a:gd name="connsiteX11" fmla="*/ 91871 w 134282"/>
                  <a:gd name="connsiteY11" fmla="*/ 194378 h 194377"/>
                  <a:gd name="connsiteX12" fmla="*/ 91871 w 134282"/>
                  <a:gd name="connsiteY12" fmla="*/ 112079 h 194377"/>
                  <a:gd name="connsiteX13" fmla="*/ 86686 w 134282"/>
                  <a:gd name="connsiteY13" fmla="*/ 91073 h 194377"/>
                  <a:gd name="connsiteX14" fmla="*/ 69402 w 134282"/>
                  <a:gd name="connsiteY14" fmla="*/ 83893 h 194377"/>
                  <a:gd name="connsiteX15" fmla="*/ 49592 w 134282"/>
                  <a:gd name="connsiteY15" fmla="*/ 92270 h 194377"/>
                  <a:gd name="connsiteX16" fmla="*/ 42678 w 134282"/>
                  <a:gd name="connsiteY16" fmla="*/ 116733 h 194377"/>
                  <a:gd name="connsiteX17" fmla="*/ 42678 w 134282"/>
                  <a:gd name="connsiteY17" fmla="*/ 194378 h 194377"/>
                  <a:gd name="connsiteX18" fmla="*/ 133 w 134282"/>
                  <a:gd name="connsiteY18" fmla="*/ 194378 h 194377"/>
                  <a:gd name="connsiteX19" fmla="*/ 133 w 134282"/>
                  <a:gd name="connsiteY19" fmla="*/ 0 h 19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282" h="194377">
                    <a:moveTo>
                      <a:pt x="0" y="0"/>
                    </a:moveTo>
                    <a:lnTo>
                      <a:pt x="42545" y="0"/>
                    </a:lnTo>
                    <a:lnTo>
                      <a:pt x="42545" y="81101"/>
                    </a:lnTo>
                    <a:lnTo>
                      <a:pt x="43343" y="81101"/>
                    </a:lnTo>
                    <a:cubicBezTo>
                      <a:pt x="45470" y="74587"/>
                      <a:pt x="48528" y="68870"/>
                      <a:pt x="52517" y="63950"/>
                    </a:cubicBezTo>
                    <a:cubicBezTo>
                      <a:pt x="56505" y="58898"/>
                      <a:pt x="61691" y="55042"/>
                      <a:pt x="67939" y="52251"/>
                    </a:cubicBezTo>
                    <a:cubicBezTo>
                      <a:pt x="74188" y="49459"/>
                      <a:pt x="81500" y="47996"/>
                      <a:pt x="89877" y="47996"/>
                    </a:cubicBezTo>
                    <a:cubicBezTo>
                      <a:pt x="99981" y="47996"/>
                      <a:pt x="108357" y="50123"/>
                      <a:pt x="115004" y="54511"/>
                    </a:cubicBezTo>
                    <a:cubicBezTo>
                      <a:pt x="121652" y="58898"/>
                      <a:pt x="126439" y="65014"/>
                      <a:pt x="129629" y="72858"/>
                    </a:cubicBezTo>
                    <a:cubicBezTo>
                      <a:pt x="132687" y="80702"/>
                      <a:pt x="134283" y="90009"/>
                      <a:pt x="134283" y="100645"/>
                    </a:cubicBezTo>
                    <a:lnTo>
                      <a:pt x="134283" y="194378"/>
                    </a:lnTo>
                    <a:lnTo>
                      <a:pt x="91871" y="194378"/>
                    </a:lnTo>
                    <a:lnTo>
                      <a:pt x="91871" y="112079"/>
                    </a:lnTo>
                    <a:cubicBezTo>
                      <a:pt x="91871" y="102773"/>
                      <a:pt x="90142" y="95859"/>
                      <a:pt x="86686" y="91073"/>
                    </a:cubicBezTo>
                    <a:cubicBezTo>
                      <a:pt x="83229" y="86287"/>
                      <a:pt x="77512" y="83893"/>
                      <a:pt x="69402" y="83893"/>
                    </a:cubicBezTo>
                    <a:cubicBezTo>
                      <a:pt x="60893" y="83893"/>
                      <a:pt x="54245" y="86685"/>
                      <a:pt x="49592" y="92270"/>
                    </a:cubicBezTo>
                    <a:cubicBezTo>
                      <a:pt x="44938" y="97853"/>
                      <a:pt x="42678" y="106096"/>
                      <a:pt x="42678" y="116733"/>
                    </a:cubicBezTo>
                    <a:lnTo>
                      <a:pt x="42678" y="194378"/>
                    </a:lnTo>
                    <a:lnTo>
                      <a:pt x="133" y="194378"/>
                    </a:lnTo>
                    <a:lnTo>
                      <a:pt x="133" y="0"/>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90" name="Freeform: Shape 889">
                <a:extLst>
                  <a:ext uri="{FF2B5EF4-FFF2-40B4-BE49-F238E27FC236}">
                    <a16:creationId xmlns:a16="http://schemas.microsoft.com/office/drawing/2014/main" id="{8936AB91-0C75-A79B-0598-B29E0CB3B16A}"/>
                  </a:ext>
                </a:extLst>
              </p:cNvPr>
              <p:cNvSpPr/>
              <p:nvPr/>
            </p:nvSpPr>
            <p:spPr>
              <a:xfrm>
                <a:off x="5975145" y="5830851"/>
                <a:ext cx="134282" cy="146381"/>
              </a:xfrm>
              <a:custGeom>
                <a:avLst/>
                <a:gdLst>
                  <a:gd name="connsiteX0" fmla="*/ 0 w 134282"/>
                  <a:gd name="connsiteY0" fmla="*/ 2792 h 146381"/>
                  <a:gd name="connsiteX1" fmla="*/ 41481 w 134282"/>
                  <a:gd name="connsiteY1" fmla="*/ 2792 h 146381"/>
                  <a:gd name="connsiteX2" fmla="*/ 41481 w 134282"/>
                  <a:gd name="connsiteY2" fmla="*/ 33238 h 146381"/>
                  <a:gd name="connsiteX3" fmla="*/ 42146 w 134282"/>
                  <a:gd name="connsiteY3" fmla="*/ 33238 h 146381"/>
                  <a:gd name="connsiteX4" fmla="*/ 59962 w 134282"/>
                  <a:gd name="connsiteY4" fmla="*/ 9041 h 146381"/>
                  <a:gd name="connsiteX5" fmla="*/ 89877 w 134282"/>
                  <a:gd name="connsiteY5" fmla="*/ 0 h 146381"/>
                  <a:gd name="connsiteX6" fmla="*/ 115004 w 134282"/>
                  <a:gd name="connsiteY6" fmla="*/ 6515 h 146381"/>
                  <a:gd name="connsiteX7" fmla="*/ 129629 w 134282"/>
                  <a:gd name="connsiteY7" fmla="*/ 24863 h 146381"/>
                  <a:gd name="connsiteX8" fmla="*/ 134283 w 134282"/>
                  <a:gd name="connsiteY8" fmla="*/ 52650 h 146381"/>
                  <a:gd name="connsiteX9" fmla="*/ 134283 w 134282"/>
                  <a:gd name="connsiteY9" fmla="*/ 146382 h 146381"/>
                  <a:gd name="connsiteX10" fmla="*/ 91871 w 134282"/>
                  <a:gd name="connsiteY10" fmla="*/ 146382 h 146381"/>
                  <a:gd name="connsiteX11" fmla="*/ 91871 w 134282"/>
                  <a:gd name="connsiteY11" fmla="*/ 64084 h 146381"/>
                  <a:gd name="connsiteX12" fmla="*/ 86685 w 134282"/>
                  <a:gd name="connsiteY12" fmla="*/ 43077 h 146381"/>
                  <a:gd name="connsiteX13" fmla="*/ 69402 w 134282"/>
                  <a:gd name="connsiteY13" fmla="*/ 35898 h 146381"/>
                  <a:gd name="connsiteX14" fmla="*/ 49592 w 134282"/>
                  <a:gd name="connsiteY14" fmla="*/ 44274 h 146381"/>
                  <a:gd name="connsiteX15" fmla="*/ 42678 w 134282"/>
                  <a:gd name="connsiteY15" fmla="*/ 68737 h 146381"/>
                  <a:gd name="connsiteX16" fmla="*/ 42678 w 134282"/>
                  <a:gd name="connsiteY16" fmla="*/ 146382 h 146381"/>
                  <a:gd name="connsiteX17" fmla="*/ 133 w 134282"/>
                  <a:gd name="connsiteY17" fmla="*/ 146382 h 146381"/>
                  <a:gd name="connsiteX18" fmla="*/ 133 w 134282"/>
                  <a:gd name="connsiteY18" fmla="*/ 2659 h 14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82" h="146381">
                    <a:moveTo>
                      <a:pt x="0" y="2792"/>
                    </a:moveTo>
                    <a:lnTo>
                      <a:pt x="41481" y="2792"/>
                    </a:lnTo>
                    <a:lnTo>
                      <a:pt x="41481" y="33238"/>
                    </a:lnTo>
                    <a:lnTo>
                      <a:pt x="42146" y="33238"/>
                    </a:lnTo>
                    <a:cubicBezTo>
                      <a:pt x="46268" y="23134"/>
                      <a:pt x="52251" y="15157"/>
                      <a:pt x="59962" y="9041"/>
                    </a:cubicBezTo>
                    <a:cubicBezTo>
                      <a:pt x="67673" y="2925"/>
                      <a:pt x="77645" y="0"/>
                      <a:pt x="89877" y="0"/>
                    </a:cubicBezTo>
                    <a:cubicBezTo>
                      <a:pt x="99981" y="0"/>
                      <a:pt x="108357" y="2127"/>
                      <a:pt x="115004" y="6515"/>
                    </a:cubicBezTo>
                    <a:cubicBezTo>
                      <a:pt x="121652" y="10902"/>
                      <a:pt x="126439" y="17018"/>
                      <a:pt x="129629" y="24863"/>
                    </a:cubicBezTo>
                    <a:cubicBezTo>
                      <a:pt x="132687" y="32707"/>
                      <a:pt x="134283" y="42013"/>
                      <a:pt x="134283" y="52650"/>
                    </a:cubicBezTo>
                    <a:lnTo>
                      <a:pt x="134283" y="146382"/>
                    </a:lnTo>
                    <a:lnTo>
                      <a:pt x="91871" y="146382"/>
                    </a:lnTo>
                    <a:lnTo>
                      <a:pt x="91871" y="64084"/>
                    </a:lnTo>
                    <a:cubicBezTo>
                      <a:pt x="91871" y="54777"/>
                      <a:pt x="90142" y="47863"/>
                      <a:pt x="86685" y="43077"/>
                    </a:cubicBezTo>
                    <a:cubicBezTo>
                      <a:pt x="83229" y="38291"/>
                      <a:pt x="77512" y="35898"/>
                      <a:pt x="69402" y="35898"/>
                    </a:cubicBezTo>
                    <a:cubicBezTo>
                      <a:pt x="60892" y="35898"/>
                      <a:pt x="54245" y="38689"/>
                      <a:pt x="49592" y="44274"/>
                    </a:cubicBezTo>
                    <a:cubicBezTo>
                      <a:pt x="44938" y="49857"/>
                      <a:pt x="42678" y="58101"/>
                      <a:pt x="42678" y="68737"/>
                    </a:cubicBezTo>
                    <a:lnTo>
                      <a:pt x="42678" y="146382"/>
                    </a:lnTo>
                    <a:lnTo>
                      <a:pt x="133" y="146382"/>
                    </a:lnTo>
                    <a:lnTo>
                      <a:pt x="133" y="2659"/>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91" name="Freeform: Shape 890">
                <a:extLst>
                  <a:ext uri="{FF2B5EF4-FFF2-40B4-BE49-F238E27FC236}">
                    <a16:creationId xmlns:a16="http://schemas.microsoft.com/office/drawing/2014/main" id="{C4BE8E8E-C08C-6D98-5FA7-EAB20A25BBD4}"/>
                  </a:ext>
                </a:extLst>
              </p:cNvPr>
              <p:cNvSpPr/>
              <p:nvPr/>
            </p:nvSpPr>
            <p:spPr>
              <a:xfrm>
                <a:off x="6131764" y="5830984"/>
                <a:ext cx="151433" cy="148907"/>
              </a:xfrm>
              <a:custGeom>
                <a:avLst/>
                <a:gdLst>
                  <a:gd name="connsiteX0" fmla="*/ 36562 w 151433"/>
                  <a:gd name="connsiteY0" fmla="*/ 140133 h 148907"/>
                  <a:gd name="connsiteX1" fmla="*/ 9706 w 151433"/>
                  <a:gd name="connsiteY1" fmla="*/ 114340 h 148907"/>
                  <a:gd name="connsiteX2" fmla="*/ 0 w 151433"/>
                  <a:gd name="connsiteY2" fmla="*/ 74587 h 148907"/>
                  <a:gd name="connsiteX3" fmla="*/ 9706 w 151433"/>
                  <a:gd name="connsiteY3" fmla="*/ 34967 h 148907"/>
                  <a:gd name="connsiteX4" fmla="*/ 36562 w 151433"/>
                  <a:gd name="connsiteY4" fmla="*/ 9041 h 148907"/>
                  <a:gd name="connsiteX5" fmla="*/ 75650 w 151433"/>
                  <a:gd name="connsiteY5" fmla="*/ 0 h 148907"/>
                  <a:gd name="connsiteX6" fmla="*/ 114871 w 151433"/>
                  <a:gd name="connsiteY6" fmla="*/ 9041 h 148907"/>
                  <a:gd name="connsiteX7" fmla="*/ 141728 w 151433"/>
                  <a:gd name="connsiteY7" fmla="*/ 34834 h 148907"/>
                  <a:gd name="connsiteX8" fmla="*/ 151434 w 151433"/>
                  <a:gd name="connsiteY8" fmla="*/ 74454 h 148907"/>
                  <a:gd name="connsiteX9" fmla="*/ 141728 w 151433"/>
                  <a:gd name="connsiteY9" fmla="*/ 114207 h 148907"/>
                  <a:gd name="connsiteX10" fmla="*/ 114871 w 151433"/>
                  <a:gd name="connsiteY10" fmla="*/ 140000 h 148907"/>
                  <a:gd name="connsiteX11" fmla="*/ 75650 w 151433"/>
                  <a:gd name="connsiteY11" fmla="*/ 148908 h 148907"/>
                  <a:gd name="connsiteX12" fmla="*/ 36562 w 151433"/>
                  <a:gd name="connsiteY12" fmla="*/ 140000 h 148907"/>
                  <a:gd name="connsiteX13" fmla="*/ 92270 w 151433"/>
                  <a:gd name="connsiteY13" fmla="*/ 110617 h 148907"/>
                  <a:gd name="connsiteX14" fmla="*/ 103039 w 151433"/>
                  <a:gd name="connsiteY14" fmla="*/ 96524 h 148907"/>
                  <a:gd name="connsiteX15" fmla="*/ 106761 w 151433"/>
                  <a:gd name="connsiteY15" fmla="*/ 74587 h 148907"/>
                  <a:gd name="connsiteX16" fmla="*/ 103039 w 151433"/>
                  <a:gd name="connsiteY16" fmla="*/ 52517 h 148907"/>
                  <a:gd name="connsiteX17" fmla="*/ 92270 w 151433"/>
                  <a:gd name="connsiteY17" fmla="*/ 38556 h 148907"/>
                  <a:gd name="connsiteX18" fmla="*/ 75650 w 151433"/>
                  <a:gd name="connsiteY18" fmla="*/ 33770 h 148907"/>
                  <a:gd name="connsiteX19" fmla="*/ 59031 w 151433"/>
                  <a:gd name="connsiteY19" fmla="*/ 38556 h 148907"/>
                  <a:gd name="connsiteX20" fmla="*/ 48262 w 151433"/>
                  <a:gd name="connsiteY20" fmla="*/ 52517 h 148907"/>
                  <a:gd name="connsiteX21" fmla="*/ 44539 w 151433"/>
                  <a:gd name="connsiteY21" fmla="*/ 74587 h 148907"/>
                  <a:gd name="connsiteX22" fmla="*/ 48262 w 151433"/>
                  <a:gd name="connsiteY22" fmla="*/ 96524 h 148907"/>
                  <a:gd name="connsiteX23" fmla="*/ 59031 w 151433"/>
                  <a:gd name="connsiteY23" fmla="*/ 110617 h 148907"/>
                  <a:gd name="connsiteX24" fmla="*/ 75650 w 151433"/>
                  <a:gd name="connsiteY24" fmla="*/ 115536 h 148907"/>
                  <a:gd name="connsiteX25" fmla="*/ 92270 w 151433"/>
                  <a:gd name="connsiteY25" fmla="*/ 110617 h 14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33" h="148907">
                    <a:moveTo>
                      <a:pt x="36562" y="140133"/>
                    </a:moveTo>
                    <a:cubicBezTo>
                      <a:pt x="25128" y="134150"/>
                      <a:pt x="16087" y="125508"/>
                      <a:pt x="9706" y="114340"/>
                    </a:cubicBezTo>
                    <a:cubicBezTo>
                      <a:pt x="3191" y="103039"/>
                      <a:pt x="0" y="89877"/>
                      <a:pt x="0" y="74587"/>
                    </a:cubicBezTo>
                    <a:cubicBezTo>
                      <a:pt x="0" y="59297"/>
                      <a:pt x="3191" y="46268"/>
                      <a:pt x="9706" y="34967"/>
                    </a:cubicBezTo>
                    <a:cubicBezTo>
                      <a:pt x="16220" y="23666"/>
                      <a:pt x="25128" y="15024"/>
                      <a:pt x="36562" y="9041"/>
                    </a:cubicBezTo>
                    <a:cubicBezTo>
                      <a:pt x="47996" y="3058"/>
                      <a:pt x="61025" y="0"/>
                      <a:pt x="75650" y="0"/>
                    </a:cubicBezTo>
                    <a:cubicBezTo>
                      <a:pt x="90275" y="0"/>
                      <a:pt x="103438" y="3058"/>
                      <a:pt x="114871" y="9041"/>
                    </a:cubicBezTo>
                    <a:cubicBezTo>
                      <a:pt x="126306" y="15024"/>
                      <a:pt x="135346" y="23666"/>
                      <a:pt x="141728" y="34834"/>
                    </a:cubicBezTo>
                    <a:cubicBezTo>
                      <a:pt x="148243" y="46002"/>
                      <a:pt x="151434" y="59297"/>
                      <a:pt x="151434" y="74454"/>
                    </a:cubicBezTo>
                    <a:cubicBezTo>
                      <a:pt x="151434" y="89610"/>
                      <a:pt x="148243" y="102906"/>
                      <a:pt x="141728" y="114207"/>
                    </a:cubicBezTo>
                    <a:cubicBezTo>
                      <a:pt x="135213" y="125508"/>
                      <a:pt x="126306" y="134017"/>
                      <a:pt x="114871" y="140000"/>
                    </a:cubicBezTo>
                    <a:cubicBezTo>
                      <a:pt x="103438" y="145983"/>
                      <a:pt x="90275" y="148908"/>
                      <a:pt x="75650" y="148908"/>
                    </a:cubicBezTo>
                    <a:cubicBezTo>
                      <a:pt x="61025" y="148908"/>
                      <a:pt x="47996" y="145983"/>
                      <a:pt x="36562" y="140000"/>
                    </a:cubicBezTo>
                    <a:close/>
                    <a:moveTo>
                      <a:pt x="92270" y="110617"/>
                    </a:moveTo>
                    <a:cubicBezTo>
                      <a:pt x="96923" y="107426"/>
                      <a:pt x="100513" y="102640"/>
                      <a:pt x="103039" y="96524"/>
                    </a:cubicBezTo>
                    <a:cubicBezTo>
                      <a:pt x="105565" y="90408"/>
                      <a:pt x="106761" y="83096"/>
                      <a:pt x="106761" y="74587"/>
                    </a:cubicBezTo>
                    <a:cubicBezTo>
                      <a:pt x="106761" y="66078"/>
                      <a:pt x="105565" y="58632"/>
                      <a:pt x="103039" y="52517"/>
                    </a:cubicBezTo>
                    <a:cubicBezTo>
                      <a:pt x="100513" y="46401"/>
                      <a:pt x="96923" y="41748"/>
                      <a:pt x="92270" y="38556"/>
                    </a:cubicBezTo>
                    <a:cubicBezTo>
                      <a:pt x="87616" y="35366"/>
                      <a:pt x="82032" y="33770"/>
                      <a:pt x="75650" y="33770"/>
                    </a:cubicBezTo>
                    <a:cubicBezTo>
                      <a:pt x="69269" y="33770"/>
                      <a:pt x="63685" y="35366"/>
                      <a:pt x="59031" y="38556"/>
                    </a:cubicBezTo>
                    <a:cubicBezTo>
                      <a:pt x="54378" y="41748"/>
                      <a:pt x="50788" y="46401"/>
                      <a:pt x="48262" y="52517"/>
                    </a:cubicBezTo>
                    <a:cubicBezTo>
                      <a:pt x="45736" y="58632"/>
                      <a:pt x="44539" y="65945"/>
                      <a:pt x="44539" y="74587"/>
                    </a:cubicBezTo>
                    <a:cubicBezTo>
                      <a:pt x="44539" y="83229"/>
                      <a:pt x="45736" y="90408"/>
                      <a:pt x="48262" y="96524"/>
                    </a:cubicBezTo>
                    <a:cubicBezTo>
                      <a:pt x="50788" y="102640"/>
                      <a:pt x="54378" y="107426"/>
                      <a:pt x="59031" y="110617"/>
                    </a:cubicBezTo>
                    <a:cubicBezTo>
                      <a:pt x="63685" y="113808"/>
                      <a:pt x="69269" y="115536"/>
                      <a:pt x="75650" y="115536"/>
                    </a:cubicBezTo>
                    <a:cubicBezTo>
                      <a:pt x="82032" y="115536"/>
                      <a:pt x="87616" y="113941"/>
                      <a:pt x="92270" y="110617"/>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92" name="Freeform: Shape 891">
                <a:extLst>
                  <a:ext uri="{FF2B5EF4-FFF2-40B4-BE49-F238E27FC236}">
                    <a16:creationId xmlns:a16="http://schemas.microsoft.com/office/drawing/2014/main" id="{2046353C-9F61-1C2A-FE02-A2E5837BDA80}"/>
                  </a:ext>
                </a:extLst>
              </p:cNvPr>
              <p:cNvSpPr/>
              <p:nvPr/>
            </p:nvSpPr>
            <p:spPr>
              <a:xfrm>
                <a:off x="6305667" y="5783120"/>
                <a:ext cx="63418" cy="196903"/>
              </a:xfrm>
              <a:custGeom>
                <a:avLst/>
                <a:gdLst>
                  <a:gd name="connsiteX0" fmla="*/ 17683 w 63418"/>
                  <a:gd name="connsiteY0" fmla="*/ 192251 h 196903"/>
                  <a:gd name="connsiteX1" fmla="*/ 4255 w 63418"/>
                  <a:gd name="connsiteY1" fmla="*/ 178822 h 196903"/>
                  <a:gd name="connsiteX2" fmla="*/ 0 w 63418"/>
                  <a:gd name="connsiteY2" fmla="*/ 156353 h 196903"/>
                  <a:gd name="connsiteX3" fmla="*/ 0 w 63418"/>
                  <a:gd name="connsiteY3" fmla="*/ 0 h 196903"/>
                  <a:gd name="connsiteX4" fmla="*/ 42678 w 63418"/>
                  <a:gd name="connsiteY4" fmla="*/ 0 h 196903"/>
                  <a:gd name="connsiteX5" fmla="*/ 42678 w 63418"/>
                  <a:gd name="connsiteY5" fmla="*/ 148509 h 196903"/>
                  <a:gd name="connsiteX6" fmla="*/ 43609 w 63418"/>
                  <a:gd name="connsiteY6" fmla="*/ 156220 h 196903"/>
                  <a:gd name="connsiteX7" fmla="*/ 46800 w 63418"/>
                  <a:gd name="connsiteY7" fmla="*/ 160475 h 196903"/>
                  <a:gd name="connsiteX8" fmla="*/ 53447 w 63418"/>
                  <a:gd name="connsiteY8" fmla="*/ 161804 h 196903"/>
                  <a:gd name="connsiteX9" fmla="*/ 63419 w 63418"/>
                  <a:gd name="connsiteY9" fmla="*/ 160740 h 196903"/>
                  <a:gd name="connsiteX10" fmla="*/ 63419 w 63418"/>
                  <a:gd name="connsiteY10" fmla="*/ 194378 h 196903"/>
                  <a:gd name="connsiteX11" fmla="*/ 41881 w 63418"/>
                  <a:gd name="connsiteY11" fmla="*/ 196904 h 196903"/>
                  <a:gd name="connsiteX12" fmla="*/ 17550 w 63418"/>
                  <a:gd name="connsiteY12" fmla="*/ 192383 h 1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8" h="196903">
                    <a:moveTo>
                      <a:pt x="17683" y="192251"/>
                    </a:moveTo>
                    <a:cubicBezTo>
                      <a:pt x="11567" y="189193"/>
                      <a:pt x="7047" y="184672"/>
                      <a:pt x="4255" y="178822"/>
                    </a:cubicBezTo>
                    <a:cubicBezTo>
                      <a:pt x="1463" y="172839"/>
                      <a:pt x="0" y="165394"/>
                      <a:pt x="0" y="156353"/>
                    </a:cubicBezTo>
                    <a:lnTo>
                      <a:pt x="0" y="0"/>
                    </a:lnTo>
                    <a:lnTo>
                      <a:pt x="42678" y="0"/>
                    </a:lnTo>
                    <a:lnTo>
                      <a:pt x="42678" y="148509"/>
                    </a:lnTo>
                    <a:cubicBezTo>
                      <a:pt x="42678" y="151700"/>
                      <a:pt x="42944" y="154226"/>
                      <a:pt x="43609" y="156220"/>
                    </a:cubicBezTo>
                    <a:cubicBezTo>
                      <a:pt x="44274" y="158082"/>
                      <a:pt x="45337" y="159544"/>
                      <a:pt x="46800" y="160475"/>
                    </a:cubicBezTo>
                    <a:cubicBezTo>
                      <a:pt x="48262" y="161405"/>
                      <a:pt x="50522" y="161804"/>
                      <a:pt x="53447" y="161804"/>
                    </a:cubicBezTo>
                    <a:cubicBezTo>
                      <a:pt x="56372" y="161804"/>
                      <a:pt x="59563" y="161405"/>
                      <a:pt x="63419" y="160740"/>
                    </a:cubicBezTo>
                    <a:lnTo>
                      <a:pt x="63419" y="194378"/>
                    </a:lnTo>
                    <a:cubicBezTo>
                      <a:pt x="56106" y="195973"/>
                      <a:pt x="48927" y="196904"/>
                      <a:pt x="41881" y="196904"/>
                    </a:cubicBezTo>
                    <a:cubicBezTo>
                      <a:pt x="31909" y="196904"/>
                      <a:pt x="23799" y="195441"/>
                      <a:pt x="17550" y="192383"/>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93" name="Freeform: Shape 892">
                <a:extLst>
                  <a:ext uri="{FF2B5EF4-FFF2-40B4-BE49-F238E27FC236}">
                    <a16:creationId xmlns:a16="http://schemas.microsoft.com/office/drawing/2014/main" id="{249F719C-2EA4-466B-F0BB-FA300A57F4DB}"/>
                  </a:ext>
                </a:extLst>
              </p:cNvPr>
              <p:cNvSpPr/>
              <p:nvPr/>
            </p:nvSpPr>
            <p:spPr>
              <a:xfrm>
                <a:off x="6381317" y="5830984"/>
                <a:ext cx="151433" cy="148907"/>
              </a:xfrm>
              <a:custGeom>
                <a:avLst/>
                <a:gdLst>
                  <a:gd name="connsiteX0" fmla="*/ 36562 w 151433"/>
                  <a:gd name="connsiteY0" fmla="*/ 140133 h 148907"/>
                  <a:gd name="connsiteX1" fmla="*/ 9706 w 151433"/>
                  <a:gd name="connsiteY1" fmla="*/ 114340 h 148907"/>
                  <a:gd name="connsiteX2" fmla="*/ 0 w 151433"/>
                  <a:gd name="connsiteY2" fmla="*/ 74587 h 148907"/>
                  <a:gd name="connsiteX3" fmla="*/ 9706 w 151433"/>
                  <a:gd name="connsiteY3" fmla="*/ 34967 h 148907"/>
                  <a:gd name="connsiteX4" fmla="*/ 36562 w 151433"/>
                  <a:gd name="connsiteY4" fmla="*/ 9041 h 148907"/>
                  <a:gd name="connsiteX5" fmla="*/ 75650 w 151433"/>
                  <a:gd name="connsiteY5" fmla="*/ 0 h 148907"/>
                  <a:gd name="connsiteX6" fmla="*/ 114872 w 151433"/>
                  <a:gd name="connsiteY6" fmla="*/ 9041 h 148907"/>
                  <a:gd name="connsiteX7" fmla="*/ 141728 w 151433"/>
                  <a:gd name="connsiteY7" fmla="*/ 34834 h 148907"/>
                  <a:gd name="connsiteX8" fmla="*/ 151434 w 151433"/>
                  <a:gd name="connsiteY8" fmla="*/ 74454 h 148907"/>
                  <a:gd name="connsiteX9" fmla="*/ 141728 w 151433"/>
                  <a:gd name="connsiteY9" fmla="*/ 114207 h 148907"/>
                  <a:gd name="connsiteX10" fmla="*/ 114872 w 151433"/>
                  <a:gd name="connsiteY10" fmla="*/ 140000 h 148907"/>
                  <a:gd name="connsiteX11" fmla="*/ 75650 w 151433"/>
                  <a:gd name="connsiteY11" fmla="*/ 148908 h 148907"/>
                  <a:gd name="connsiteX12" fmla="*/ 36562 w 151433"/>
                  <a:gd name="connsiteY12" fmla="*/ 140000 h 148907"/>
                  <a:gd name="connsiteX13" fmla="*/ 92270 w 151433"/>
                  <a:gd name="connsiteY13" fmla="*/ 110617 h 148907"/>
                  <a:gd name="connsiteX14" fmla="*/ 103039 w 151433"/>
                  <a:gd name="connsiteY14" fmla="*/ 96524 h 148907"/>
                  <a:gd name="connsiteX15" fmla="*/ 106761 w 151433"/>
                  <a:gd name="connsiteY15" fmla="*/ 74587 h 148907"/>
                  <a:gd name="connsiteX16" fmla="*/ 103039 w 151433"/>
                  <a:gd name="connsiteY16" fmla="*/ 52517 h 148907"/>
                  <a:gd name="connsiteX17" fmla="*/ 92270 w 151433"/>
                  <a:gd name="connsiteY17" fmla="*/ 38556 h 148907"/>
                  <a:gd name="connsiteX18" fmla="*/ 75650 w 151433"/>
                  <a:gd name="connsiteY18" fmla="*/ 33770 h 148907"/>
                  <a:gd name="connsiteX19" fmla="*/ 59031 w 151433"/>
                  <a:gd name="connsiteY19" fmla="*/ 38556 h 148907"/>
                  <a:gd name="connsiteX20" fmla="*/ 48262 w 151433"/>
                  <a:gd name="connsiteY20" fmla="*/ 52517 h 148907"/>
                  <a:gd name="connsiteX21" fmla="*/ 44539 w 151433"/>
                  <a:gd name="connsiteY21" fmla="*/ 74587 h 148907"/>
                  <a:gd name="connsiteX22" fmla="*/ 48262 w 151433"/>
                  <a:gd name="connsiteY22" fmla="*/ 96524 h 148907"/>
                  <a:gd name="connsiteX23" fmla="*/ 59031 w 151433"/>
                  <a:gd name="connsiteY23" fmla="*/ 110617 h 148907"/>
                  <a:gd name="connsiteX24" fmla="*/ 75650 w 151433"/>
                  <a:gd name="connsiteY24" fmla="*/ 115536 h 148907"/>
                  <a:gd name="connsiteX25" fmla="*/ 92270 w 151433"/>
                  <a:gd name="connsiteY25" fmla="*/ 110617 h 14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33" h="148907">
                    <a:moveTo>
                      <a:pt x="36562" y="140133"/>
                    </a:moveTo>
                    <a:cubicBezTo>
                      <a:pt x="25128" y="134150"/>
                      <a:pt x="16088" y="125508"/>
                      <a:pt x="9706" y="114340"/>
                    </a:cubicBezTo>
                    <a:cubicBezTo>
                      <a:pt x="3191" y="103039"/>
                      <a:pt x="0" y="89877"/>
                      <a:pt x="0" y="74587"/>
                    </a:cubicBezTo>
                    <a:cubicBezTo>
                      <a:pt x="0" y="59297"/>
                      <a:pt x="3191" y="46268"/>
                      <a:pt x="9706" y="34967"/>
                    </a:cubicBezTo>
                    <a:cubicBezTo>
                      <a:pt x="16220" y="23666"/>
                      <a:pt x="25128" y="15024"/>
                      <a:pt x="36562" y="9041"/>
                    </a:cubicBezTo>
                    <a:cubicBezTo>
                      <a:pt x="47996" y="3058"/>
                      <a:pt x="61025" y="0"/>
                      <a:pt x="75650" y="0"/>
                    </a:cubicBezTo>
                    <a:cubicBezTo>
                      <a:pt x="90275" y="0"/>
                      <a:pt x="103438" y="3058"/>
                      <a:pt x="114872" y="9041"/>
                    </a:cubicBezTo>
                    <a:cubicBezTo>
                      <a:pt x="126306" y="15024"/>
                      <a:pt x="135347" y="23666"/>
                      <a:pt x="141728" y="34834"/>
                    </a:cubicBezTo>
                    <a:cubicBezTo>
                      <a:pt x="148243" y="46002"/>
                      <a:pt x="151434" y="59297"/>
                      <a:pt x="151434" y="74454"/>
                    </a:cubicBezTo>
                    <a:cubicBezTo>
                      <a:pt x="151434" y="89610"/>
                      <a:pt x="148243" y="102906"/>
                      <a:pt x="141728" y="114207"/>
                    </a:cubicBezTo>
                    <a:cubicBezTo>
                      <a:pt x="135214" y="125508"/>
                      <a:pt x="126306" y="134017"/>
                      <a:pt x="114872" y="140000"/>
                    </a:cubicBezTo>
                    <a:cubicBezTo>
                      <a:pt x="103438" y="145983"/>
                      <a:pt x="90275" y="148908"/>
                      <a:pt x="75650" y="148908"/>
                    </a:cubicBezTo>
                    <a:cubicBezTo>
                      <a:pt x="61025" y="148908"/>
                      <a:pt x="47996" y="145983"/>
                      <a:pt x="36562" y="140000"/>
                    </a:cubicBezTo>
                    <a:close/>
                    <a:moveTo>
                      <a:pt x="92270" y="110617"/>
                    </a:moveTo>
                    <a:cubicBezTo>
                      <a:pt x="96923" y="107426"/>
                      <a:pt x="100513" y="102640"/>
                      <a:pt x="103039" y="96524"/>
                    </a:cubicBezTo>
                    <a:cubicBezTo>
                      <a:pt x="105565" y="90408"/>
                      <a:pt x="106761" y="83096"/>
                      <a:pt x="106761" y="74587"/>
                    </a:cubicBezTo>
                    <a:cubicBezTo>
                      <a:pt x="106761" y="66078"/>
                      <a:pt x="105565" y="58632"/>
                      <a:pt x="103039" y="52517"/>
                    </a:cubicBezTo>
                    <a:cubicBezTo>
                      <a:pt x="100513" y="46401"/>
                      <a:pt x="96923" y="41748"/>
                      <a:pt x="92270" y="38556"/>
                    </a:cubicBezTo>
                    <a:cubicBezTo>
                      <a:pt x="87616" y="35366"/>
                      <a:pt x="82032" y="33770"/>
                      <a:pt x="75650" y="33770"/>
                    </a:cubicBezTo>
                    <a:cubicBezTo>
                      <a:pt x="69269" y="33770"/>
                      <a:pt x="63685" y="35366"/>
                      <a:pt x="59031" y="38556"/>
                    </a:cubicBezTo>
                    <a:cubicBezTo>
                      <a:pt x="54378" y="41748"/>
                      <a:pt x="50788" y="46401"/>
                      <a:pt x="48262" y="52517"/>
                    </a:cubicBezTo>
                    <a:cubicBezTo>
                      <a:pt x="45736" y="58632"/>
                      <a:pt x="44539" y="65945"/>
                      <a:pt x="44539" y="74587"/>
                    </a:cubicBezTo>
                    <a:cubicBezTo>
                      <a:pt x="44539" y="83229"/>
                      <a:pt x="45736" y="90408"/>
                      <a:pt x="48262" y="96524"/>
                    </a:cubicBezTo>
                    <a:cubicBezTo>
                      <a:pt x="50788" y="102640"/>
                      <a:pt x="54378" y="107426"/>
                      <a:pt x="59031" y="110617"/>
                    </a:cubicBezTo>
                    <a:cubicBezTo>
                      <a:pt x="63685" y="113808"/>
                      <a:pt x="69269" y="115536"/>
                      <a:pt x="75650" y="115536"/>
                    </a:cubicBezTo>
                    <a:cubicBezTo>
                      <a:pt x="82032" y="115536"/>
                      <a:pt x="87616" y="113941"/>
                      <a:pt x="92270" y="110617"/>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94" name="Freeform: Shape 893">
                <a:extLst>
                  <a:ext uri="{FF2B5EF4-FFF2-40B4-BE49-F238E27FC236}">
                    <a16:creationId xmlns:a16="http://schemas.microsoft.com/office/drawing/2014/main" id="{BF1840D7-2E43-9D6B-7CD5-D52EB17D097C}"/>
                  </a:ext>
                </a:extLst>
              </p:cNvPr>
              <p:cNvSpPr/>
              <p:nvPr/>
            </p:nvSpPr>
            <p:spPr>
              <a:xfrm>
                <a:off x="6541393" y="5808249"/>
                <a:ext cx="144918" cy="227217"/>
              </a:xfrm>
              <a:custGeom>
                <a:avLst/>
                <a:gdLst>
                  <a:gd name="connsiteX0" fmla="*/ 16752 w 144918"/>
                  <a:gd name="connsiteY0" fmla="*/ 217910 h 227217"/>
                  <a:gd name="connsiteX1" fmla="*/ 0 w 144918"/>
                  <a:gd name="connsiteY1" fmla="*/ 191851 h 227217"/>
                  <a:gd name="connsiteX2" fmla="*/ 7047 w 144918"/>
                  <a:gd name="connsiteY2" fmla="*/ 173504 h 227217"/>
                  <a:gd name="connsiteX3" fmla="*/ 27255 w 144918"/>
                  <a:gd name="connsiteY3" fmla="*/ 162602 h 227217"/>
                  <a:gd name="connsiteX4" fmla="*/ 14359 w 144918"/>
                  <a:gd name="connsiteY4" fmla="*/ 154226 h 227217"/>
                  <a:gd name="connsiteX5" fmla="*/ 9838 w 144918"/>
                  <a:gd name="connsiteY5" fmla="*/ 140797 h 227217"/>
                  <a:gd name="connsiteX6" fmla="*/ 15423 w 144918"/>
                  <a:gd name="connsiteY6" fmla="*/ 124577 h 227217"/>
                  <a:gd name="connsiteX7" fmla="*/ 31909 w 144918"/>
                  <a:gd name="connsiteY7" fmla="*/ 113542 h 227217"/>
                  <a:gd name="connsiteX8" fmla="*/ 13827 w 144918"/>
                  <a:gd name="connsiteY8" fmla="*/ 96923 h 227217"/>
                  <a:gd name="connsiteX9" fmla="*/ 7711 w 144918"/>
                  <a:gd name="connsiteY9" fmla="*/ 72194 h 227217"/>
                  <a:gd name="connsiteX10" fmla="*/ 14093 w 144918"/>
                  <a:gd name="connsiteY10" fmla="*/ 47066 h 227217"/>
                  <a:gd name="connsiteX11" fmla="*/ 34169 w 144918"/>
                  <a:gd name="connsiteY11" fmla="*/ 29383 h 227217"/>
                  <a:gd name="connsiteX12" fmla="*/ 69003 w 144918"/>
                  <a:gd name="connsiteY12" fmla="*/ 22868 h 227217"/>
                  <a:gd name="connsiteX13" fmla="*/ 107426 w 144918"/>
                  <a:gd name="connsiteY13" fmla="*/ 31111 h 227217"/>
                  <a:gd name="connsiteX14" fmla="*/ 117796 w 144918"/>
                  <a:gd name="connsiteY14" fmla="*/ 8243 h 227217"/>
                  <a:gd name="connsiteX15" fmla="*/ 140399 w 144918"/>
                  <a:gd name="connsiteY15" fmla="*/ 0 h 227217"/>
                  <a:gd name="connsiteX16" fmla="*/ 144919 w 144918"/>
                  <a:gd name="connsiteY16" fmla="*/ 0 h 227217"/>
                  <a:gd name="connsiteX17" fmla="*/ 144919 w 144918"/>
                  <a:gd name="connsiteY17" fmla="*/ 33770 h 227217"/>
                  <a:gd name="connsiteX18" fmla="*/ 140399 w 144918"/>
                  <a:gd name="connsiteY18" fmla="*/ 33770 h 227217"/>
                  <a:gd name="connsiteX19" fmla="*/ 125907 w 144918"/>
                  <a:gd name="connsiteY19" fmla="*/ 34834 h 227217"/>
                  <a:gd name="connsiteX20" fmla="*/ 116999 w 144918"/>
                  <a:gd name="connsiteY20" fmla="*/ 38291 h 227217"/>
                  <a:gd name="connsiteX21" fmla="*/ 126838 w 144918"/>
                  <a:gd name="connsiteY21" fmla="*/ 53447 h 227217"/>
                  <a:gd name="connsiteX22" fmla="*/ 130028 w 144918"/>
                  <a:gd name="connsiteY22" fmla="*/ 72194 h 227217"/>
                  <a:gd name="connsiteX23" fmla="*/ 123514 w 144918"/>
                  <a:gd name="connsiteY23" fmla="*/ 97056 h 227217"/>
                  <a:gd name="connsiteX24" fmla="*/ 103305 w 144918"/>
                  <a:gd name="connsiteY24" fmla="*/ 114606 h 227217"/>
                  <a:gd name="connsiteX25" fmla="*/ 68737 w 144918"/>
                  <a:gd name="connsiteY25" fmla="*/ 121120 h 227217"/>
                  <a:gd name="connsiteX26" fmla="*/ 44539 w 144918"/>
                  <a:gd name="connsiteY26" fmla="*/ 118328 h 227217"/>
                  <a:gd name="connsiteX27" fmla="*/ 42412 w 144918"/>
                  <a:gd name="connsiteY27" fmla="*/ 124311 h 227217"/>
                  <a:gd name="connsiteX28" fmla="*/ 45470 w 144918"/>
                  <a:gd name="connsiteY28" fmla="*/ 130294 h 227217"/>
                  <a:gd name="connsiteX29" fmla="*/ 55442 w 144918"/>
                  <a:gd name="connsiteY29" fmla="*/ 133219 h 227217"/>
                  <a:gd name="connsiteX30" fmla="*/ 76049 w 144918"/>
                  <a:gd name="connsiteY30" fmla="*/ 134682 h 227217"/>
                  <a:gd name="connsiteX31" fmla="*/ 113143 w 144918"/>
                  <a:gd name="connsiteY31" fmla="*/ 139601 h 227217"/>
                  <a:gd name="connsiteX32" fmla="*/ 136277 w 144918"/>
                  <a:gd name="connsiteY32" fmla="*/ 152630 h 227217"/>
                  <a:gd name="connsiteX33" fmla="*/ 144653 w 144918"/>
                  <a:gd name="connsiteY33" fmla="*/ 178157 h 227217"/>
                  <a:gd name="connsiteX34" fmla="*/ 126439 w 144918"/>
                  <a:gd name="connsiteY34" fmla="*/ 214719 h 227217"/>
                  <a:gd name="connsiteX35" fmla="*/ 68072 w 144918"/>
                  <a:gd name="connsiteY35" fmla="*/ 227217 h 227217"/>
                  <a:gd name="connsiteX36" fmla="*/ 16752 w 144918"/>
                  <a:gd name="connsiteY36" fmla="*/ 218043 h 227217"/>
                  <a:gd name="connsiteX37" fmla="*/ 40019 w 144918"/>
                  <a:gd name="connsiteY37" fmla="*/ 190256 h 227217"/>
                  <a:gd name="connsiteX38" fmla="*/ 50522 w 144918"/>
                  <a:gd name="connsiteY38" fmla="*/ 196239 h 227217"/>
                  <a:gd name="connsiteX39" fmla="*/ 70598 w 144918"/>
                  <a:gd name="connsiteY39" fmla="*/ 198233 h 227217"/>
                  <a:gd name="connsiteX40" fmla="*/ 89610 w 144918"/>
                  <a:gd name="connsiteY40" fmla="*/ 196505 h 227217"/>
                  <a:gd name="connsiteX41" fmla="*/ 99981 w 144918"/>
                  <a:gd name="connsiteY41" fmla="*/ 191320 h 227217"/>
                  <a:gd name="connsiteX42" fmla="*/ 103172 w 144918"/>
                  <a:gd name="connsiteY42" fmla="*/ 182412 h 227217"/>
                  <a:gd name="connsiteX43" fmla="*/ 100380 w 144918"/>
                  <a:gd name="connsiteY43" fmla="*/ 175099 h 227217"/>
                  <a:gd name="connsiteX44" fmla="*/ 91339 w 144918"/>
                  <a:gd name="connsiteY44" fmla="*/ 171111 h 227217"/>
                  <a:gd name="connsiteX45" fmla="*/ 73390 w 144918"/>
                  <a:gd name="connsiteY45" fmla="*/ 169117 h 227217"/>
                  <a:gd name="connsiteX46" fmla="*/ 55442 w 144918"/>
                  <a:gd name="connsiteY46" fmla="*/ 167920 h 227217"/>
                  <a:gd name="connsiteX47" fmla="*/ 42013 w 144918"/>
                  <a:gd name="connsiteY47" fmla="*/ 166325 h 227217"/>
                  <a:gd name="connsiteX48" fmla="*/ 36961 w 144918"/>
                  <a:gd name="connsiteY48" fmla="*/ 180019 h 227217"/>
                  <a:gd name="connsiteX49" fmla="*/ 40019 w 144918"/>
                  <a:gd name="connsiteY49" fmla="*/ 190256 h 227217"/>
                  <a:gd name="connsiteX50" fmla="*/ 79905 w 144918"/>
                  <a:gd name="connsiteY50" fmla="*/ 90674 h 227217"/>
                  <a:gd name="connsiteX51" fmla="*/ 87350 w 144918"/>
                  <a:gd name="connsiteY51" fmla="*/ 83362 h 227217"/>
                  <a:gd name="connsiteX52" fmla="*/ 90009 w 144918"/>
                  <a:gd name="connsiteY52" fmla="*/ 72194 h 227217"/>
                  <a:gd name="connsiteX53" fmla="*/ 87483 w 144918"/>
                  <a:gd name="connsiteY53" fmla="*/ 60760 h 227217"/>
                  <a:gd name="connsiteX54" fmla="*/ 80304 w 144918"/>
                  <a:gd name="connsiteY54" fmla="*/ 53314 h 227217"/>
                  <a:gd name="connsiteX55" fmla="*/ 69136 w 144918"/>
                  <a:gd name="connsiteY55" fmla="*/ 50655 h 227217"/>
                  <a:gd name="connsiteX56" fmla="*/ 57569 w 144918"/>
                  <a:gd name="connsiteY56" fmla="*/ 53314 h 227217"/>
                  <a:gd name="connsiteX57" fmla="*/ 50256 w 144918"/>
                  <a:gd name="connsiteY57" fmla="*/ 60760 h 227217"/>
                  <a:gd name="connsiteX58" fmla="*/ 47730 w 144918"/>
                  <a:gd name="connsiteY58" fmla="*/ 72194 h 227217"/>
                  <a:gd name="connsiteX59" fmla="*/ 53314 w 144918"/>
                  <a:gd name="connsiteY59" fmla="*/ 87882 h 227217"/>
                  <a:gd name="connsiteX60" fmla="*/ 68604 w 144918"/>
                  <a:gd name="connsiteY60" fmla="*/ 93333 h 227217"/>
                  <a:gd name="connsiteX61" fmla="*/ 80038 w 144918"/>
                  <a:gd name="connsiteY61" fmla="*/ 90674 h 2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4918" h="227217">
                    <a:moveTo>
                      <a:pt x="16752" y="217910"/>
                    </a:moveTo>
                    <a:cubicBezTo>
                      <a:pt x="5584" y="211794"/>
                      <a:pt x="0" y="203019"/>
                      <a:pt x="0" y="191851"/>
                    </a:cubicBezTo>
                    <a:cubicBezTo>
                      <a:pt x="0" y="184805"/>
                      <a:pt x="2393" y="178556"/>
                      <a:pt x="7047" y="173504"/>
                    </a:cubicBezTo>
                    <a:cubicBezTo>
                      <a:pt x="11700" y="168319"/>
                      <a:pt x="18481" y="164729"/>
                      <a:pt x="27255" y="162602"/>
                    </a:cubicBezTo>
                    <a:cubicBezTo>
                      <a:pt x="21671" y="160475"/>
                      <a:pt x="17284" y="157550"/>
                      <a:pt x="14359" y="154226"/>
                    </a:cubicBezTo>
                    <a:cubicBezTo>
                      <a:pt x="11434" y="150769"/>
                      <a:pt x="9838" y="146249"/>
                      <a:pt x="9838" y="140797"/>
                    </a:cubicBezTo>
                    <a:cubicBezTo>
                      <a:pt x="9838" y="134682"/>
                      <a:pt x="11700" y="129231"/>
                      <a:pt x="15423" y="124577"/>
                    </a:cubicBezTo>
                    <a:cubicBezTo>
                      <a:pt x="19145" y="119924"/>
                      <a:pt x="24729" y="116201"/>
                      <a:pt x="31909" y="113542"/>
                    </a:cubicBezTo>
                    <a:cubicBezTo>
                      <a:pt x="23931" y="109421"/>
                      <a:pt x="17949" y="103970"/>
                      <a:pt x="13827" y="96923"/>
                    </a:cubicBezTo>
                    <a:cubicBezTo>
                      <a:pt x="9706" y="89877"/>
                      <a:pt x="7711" y="81633"/>
                      <a:pt x="7711" y="72194"/>
                    </a:cubicBezTo>
                    <a:cubicBezTo>
                      <a:pt x="7711" y="62754"/>
                      <a:pt x="9838" y="54511"/>
                      <a:pt x="14093" y="47066"/>
                    </a:cubicBezTo>
                    <a:cubicBezTo>
                      <a:pt x="18348" y="39620"/>
                      <a:pt x="24995" y="33770"/>
                      <a:pt x="34169" y="29383"/>
                    </a:cubicBezTo>
                    <a:cubicBezTo>
                      <a:pt x="43343" y="24995"/>
                      <a:pt x="54910" y="22868"/>
                      <a:pt x="69003" y="22868"/>
                    </a:cubicBezTo>
                    <a:cubicBezTo>
                      <a:pt x="84691" y="22868"/>
                      <a:pt x="97455" y="25660"/>
                      <a:pt x="107426" y="31111"/>
                    </a:cubicBezTo>
                    <a:cubicBezTo>
                      <a:pt x="108756" y="21405"/>
                      <a:pt x="112213" y="13827"/>
                      <a:pt x="117796" y="8243"/>
                    </a:cubicBezTo>
                    <a:cubicBezTo>
                      <a:pt x="123381" y="2659"/>
                      <a:pt x="130826" y="0"/>
                      <a:pt x="140399" y="0"/>
                    </a:cubicBezTo>
                    <a:lnTo>
                      <a:pt x="144919" y="0"/>
                    </a:lnTo>
                    <a:lnTo>
                      <a:pt x="144919" y="33770"/>
                    </a:lnTo>
                    <a:lnTo>
                      <a:pt x="140399" y="33770"/>
                    </a:lnTo>
                    <a:cubicBezTo>
                      <a:pt x="134283" y="33770"/>
                      <a:pt x="129364" y="34169"/>
                      <a:pt x="125907" y="34834"/>
                    </a:cubicBezTo>
                    <a:cubicBezTo>
                      <a:pt x="122450" y="35498"/>
                      <a:pt x="119392" y="36695"/>
                      <a:pt x="116999" y="38291"/>
                    </a:cubicBezTo>
                    <a:cubicBezTo>
                      <a:pt x="121386" y="42678"/>
                      <a:pt x="124710" y="47597"/>
                      <a:pt x="126838" y="53447"/>
                    </a:cubicBezTo>
                    <a:cubicBezTo>
                      <a:pt x="128965" y="59164"/>
                      <a:pt x="130028" y="65413"/>
                      <a:pt x="130028" y="72194"/>
                    </a:cubicBezTo>
                    <a:cubicBezTo>
                      <a:pt x="130028" y="81367"/>
                      <a:pt x="127901" y="89610"/>
                      <a:pt x="123514" y="97056"/>
                    </a:cubicBezTo>
                    <a:cubicBezTo>
                      <a:pt x="119126" y="104501"/>
                      <a:pt x="112478" y="110351"/>
                      <a:pt x="103305" y="114606"/>
                    </a:cubicBezTo>
                    <a:cubicBezTo>
                      <a:pt x="94131" y="118993"/>
                      <a:pt x="82564" y="121120"/>
                      <a:pt x="68737" y="121120"/>
                    </a:cubicBezTo>
                    <a:cubicBezTo>
                      <a:pt x="59430" y="121120"/>
                      <a:pt x="51453" y="120190"/>
                      <a:pt x="44539" y="118328"/>
                    </a:cubicBezTo>
                    <a:cubicBezTo>
                      <a:pt x="43210" y="120456"/>
                      <a:pt x="42412" y="122450"/>
                      <a:pt x="42412" y="124311"/>
                    </a:cubicBezTo>
                    <a:cubicBezTo>
                      <a:pt x="42412" y="126970"/>
                      <a:pt x="43476" y="128964"/>
                      <a:pt x="45470" y="130294"/>
                    </a:cubicBezTo>
                    <a:cubicBezTo>
                      <a:pt x="47597" y="131624"/>
                      <a:pt x="50921" y="132554"/>
                      <a:pt x="55442" y="133219"/>
                    </a:cubicBezTo>
                    <a:cubicBezTo>
                      <a:pt x="59962" y="133751"/>
                      <a:pt x="66875" y="134283"/>
                      <a:pt x="76049" y="134682"/>
                    </a:cubicBezTo>
                    <a:cubicBezTo>
                      <a:pt x="90940" y="135346"/>
                      <a:pt x="103305" y="136942"/>
                      <a:pt x="113143" y="139601"/>
                    </a:cubicBezTo>
                    <a:cubicBezTo>
                      <a:pt x="122982" y="142127"/>
                      <a:pt x="130693" y="146514"/>
                      <a:pt x="136277" y="152630"/>
                    </a:cubicBezTo>
                    <a:cubicBezTo>
                      <a:pt x="141861" y="158746"/>
                      <a:pt x="144653" y="167255"/>
                      <a:pt x="144653" y="178157"/>
                    </a:cubicBezTo>
                    <a:cubicBezTo>
                      <a:pt x="144653" y="194112"/>
                      <a:pt x="138537" y="206343"/>
                      <a:pt x="126439" y="214719"/>
                    </a:cubicBezTo>
                    <a:cubicBezTo>
                      <a:pt x="114207" y="223096"/>
                      <a:pt x="94796" y="227217"/>
                      <a:pt x="68072" y="227217"/>
                    </a:cubicBezTo>
                    <a:cubicBezTo>
                      <a:pt x="45071" y="227217"/>
                      <a:pt x="27920" y="224159"/>
                      <a:pt x="16752" y="218043"/>
                    </a:cubicBezTo>
                    <a:close/>
                    <a:moveTo>
                      <a:pt x="40019" y="190256"/>
                    </a:moveTo>
                    <a:cubicBezTo>
                      <a:pt x="42146" y="192915"/>
                      <a:pt x="45603" y="194910"/>
                      <a:pt x="50522" y="196239"/>
                    </a:cubicBezTo>
                    <a:cubicBezTo>
                      <a:pt x="55442" y="197568"/>
                      <a:pt x="62222" y="198233"/>
                      <a:pt x="70598" y="198233"/>
                    </a:cubicBezTo>
                    <a:cubicBezTo>
                      <a:pt x="78442" y="198233"/>
                      <a:pt x="84824" y="197701"/>
                      <a:pt x="89610" y="196505"/>
                    </a:cubicBezTo>
                    <a:cubicBezTo>
                      <a:pt x="94397" y="195308"/>
                      <a:pt x="97853" y="193580"/>
                      <a:pt x="99981" y="191320"/>
                    </a:cubicBezTo>
                    <a:cubicBezTo>
                      <a:pt x="102108" y="189060"/>
                      <a:pt x="103172" y="186001"/>
                      <a:pt x="103172" y="182412"/>
                    </a:cubicBezTo>
                    <a:cubicBezTo>
                      <a:pt x="103172" y="179354"/>
                      <a:pt x="102241" y="176828"/>
                      <a:pt x="100380" y="175099"/>
                    </a:cubicBezTo>
                    <a:cubicBezTo>
                      <a:pt x="98518" y="173371"/>
                      <a:pt x="95460" y="172042"/>
                      <a:pt x="91339" y="171111"/>
                    </a:cubicBezTo>
                    <a:cubicBezTo>
                      <a:pt x="87084" y="170180"/>
                      <a:pt x="81102" y="169648"/>
                      <a:pt x="73390" y="169117"/>
                    </a:cubicBezTo>
                    <a:cubicBezTo>
                      <a:pt x="66211" y="168718"/>
                      <a:pt x="60228" y="168319"/>
                      <a:pt x="55442" y="167920"/>
                    </a:cubicBezTo>
                    <a:cubicBezTo>
                      <a:pt x="50655" y="167521"/>
                      <a:pt x="46268" y="166989"/>
                      <a:pt x="42013" y="166325"/>
                    </a:cubicBezTo>
                    <a:cubicBezTo>
                      <a:pt x="38689" y="170313"/>
                      <a:pt x="36961" y="174833"/>
                      <a:pt x="36961" y="180019"/>
                    </a:cubicBezTo>
                    <a:cubicBezTo>
                      <a:pt x="36961" y="184140"/>
                      <a:pt x="38024" y="187597"/>
                      <a:pt x="40019" y="190256"/>
                    </a:cubicBezTo>
                    <a:close/>
                    <a:moveTo>
                      <a:pt x="79905" y="90674"/>
                    </a:moveTo>
                    <a:cubicBezTo>
                      <a:pt x="83096" y="88946"/>
                      <a:pt x="85622" y="86553"/>
                      <a:pt x="87350" y="83362"/>
                    </a:cubicBezTo>
                    <a:cubicBezTo>
                      <a:pt x="89079" y="80171"/>
                      <a:pt x="90009" y="76448"/>
                      <a:pt x="90009" y="72194"/>
                    </a:cubicBezTo>
                    <a:cubicBezTo>
                      <a:pt x="90009" y="67939"/>
                      <a:pt x="89212" y="63950"/>
                      <a:pt x="87483" y="60760"/>
                    </a:cubicBezTo>
                    <a:cubicBezTo>
                      <a:pt x="85755" y="57569"/>
                      <a:pt x="83495" y="55042"/>
                      <a:pt x="80304" y="53314"/>
                    </a:cubicBezTo>
                    <a:cubicBezTo>
                      <a:pt x="77113" y="51586"/>
                      <a:pt x="73390" y="50655"/>
                      <a:pt x="69136" y="50655"/>
                    </a:cubicBezTo>
                    <a:cubicBezTo>
                      <a:pt x="64881" y="50655"/>
                      <a:pt x="60760" y="51453"/>
                      <a:pt x="57569" y="53314"/>
                    </a:cubicBezTo>
                    <a:cubicBezTo>
                      <a:pt x="54378" y="55042"/>
                      <a:pt x="51985" y="57569"/>
                      <a:pt x="50256" y="60760"/>
                    </a:cubicBezTo>
                    <a:cubicBezTo>
                      <a:pt x="48528" y="63950"/>
                      <a:pt x="47730" y="67806"/>
                      <a:pt x="47730" y="72194"/>
                    </a:cubicBezTo>
                    <a:cubicBezTo>
                      <a:pt x="47730" y="78974"/>
                      <a:pt x="49592" y="84292"/>
                      <a:pt x="53314" y="87882"/>
                    </a:cubicBezTo>
                    <a:cubicBezTo>
                      <a:pt x="57037" y="91472"/>
                      <a:pt x="62089" y="93333"/>
                      <a:pt x="68604" y="93333"/>
                    </a:cubicBezTo>
                    <a:cubicBezTo>
                      <a:pt x="72991" y="93333"/>
                      <a:pt x="76847" y="92402"/>
                      <a:pt x="80038" y="90674"/>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95" name="Freeform: Shape 894">
                <a:extLst>
                  <a:ext uri="{FF2B5EF4-FFF2-40B4-BE49-F238E27FC236}">
                    <a16:creationId xmlns:a16="http://schemas.microsoft.com/office/drawing/2014/main" id="{D54052E6-F159-0469-0A99-EF0EB1A07BC0}"/>
                  </a:ext>
                </a:extLst>
              </p:cNvPr>
              <p:cNvSpPr/>
              <p:nvPr/>
            </p:nvSpPr>
            <p:spPr>
              <a:xfrm>
                <a:off x="6690965" y="5833510"/>
                <a:ext cx="149173" cy="201557"/>
              </a:xfrm>
              <a:custGeom>
                <a:avLst/>
                <a:gdLst>
                  <a:gd name="connsiteX0" fmla="*/ 24862 w 149173"/>
                  <a:gd name="connsiteY0" fmla="*/ 201158 h 201557"/>
                  <a:gd name="connsiteX1" fmla="*/ 13030 w 149173"/>
                  <a:gd name="connsiteY1" fmla="*/ 199297 h 201557"/>
                  <a:gd name="connsiteX2" fmla="*/ 13030 w 149173"/>
                  <a:gd name="connsiteY2" fmla="*/ 164995 h 201557"/>
                  <a:gd name="connsiteX3" fmla="*/ 21006 w 149173"/>
                  <a:gd name="connsiteY3" fmla="*/ 166723 h 201557"/>
                  <a:gd name="connsiteX4" fmla="*/ 30313 w 149173"/>
                  <a:gd name="connsiteY4" fmla="*/ 167388 h 201557"/>
                  <a:gd name="connsiteX5" fmla="*/ 44938 w 149173"/>
                  <a:gd name="connsiteY5" fmla="*/ 164197 h 201557"/>
                  <a:gd name="connsiteX6" fmla="*/ 52649 w 149173"/>
                  <a:gd name="connsiteY6" fmla="*/ 153561 h 201557"/>
                  <a:gd name="connsiteX7" fmla="*/ 54910 w 149173"/>
                  <a:gd name="connsiteY7" fmla="*/ 147445 h 201557"/>
                  <a:gd name="connsiteX8" fmla="*/ 0 w 149173"/>
                  <a:gd name="connsiteY8" fmla="*/ 133 h 201557"/>
                  <a:gd name="connsiteX9" fmla="*/ 45869 w 149173"/>
                  <a:gd name="connsiteY9" fmla="*/ 133 h 201557"/>
                  <a:gd name="connsiteX10" fmla="*/ 68072 w 149173"/>
                  <a:gd name="connsiteY10" fmla="*/ 69800 h 201557"/>
                  <a:gd name="connsiteX11" fmla="*/ 72991 w 149173"/>
                  <a:gd name="connsiteY11" fmla="*/ 86420 h 201557"/>
                  <a:gd name="connsiteX12" fmla="*/ 76182 w 149173"/>
                  <a:gd name="connsiteY12" fmla="*/ 99715 h 201557"/>
                  <a:gd name="connsiteX13" fmla="*/ 78177 w 149173"/>
                  <a:gd name="connsiteY13" fmla="*/ 91605 h 201557"/>
                  <a:gd name="connsiteX14" fmla="*/ 80835 w 149173"/>
                  <a:gd name="connsiteY14" fmla="*/ 82431 h 201557"/>
                  <a:gd name="connsiteX15" fmla="*/ 82830 w 149173"/>
                  <a:gd name="connsiteY15" fmla="*/ 75784 h 201557"/>
                  <a:gd name="connsiteX16" fmla="*/ 84425 w 149173"/>
                  <a:gd name="connsiteY16" fmla="*/ 70598 h 201557"/>
                  <a:gd name="connsiteX17" fmla="*/ 105432 w 149173"/>
                  <a:gd name="connsiteY17" fmla="*/ 0 h 201557"/>
                  <a:gd name="connsiteX18" fmla="*/ 149174 w 149173"/>
                  <a:gd name="connsiteY18" fmla="*/ 0 h 201557"/>
                  <a:gd name="connsiteX19" fmla="*/ 92668 w 149173"/>
                  <a:gd name="connsiteY19" fmla="*/ 163133 h 201557"/>
                  <a:gd name="connsiteX20" fmla="*/ 80703 w 149173"/>
                  <a:gd name="connsiteY20" fmla="*/ 186001 h 201557"/>
                  <a:gd name="connsiteX21" fmla="*/ 63950 w 149173"/>
                  <a:gd name="connsiteY21" fmla="*/ 197968 h 201557"/>
                  <a:gd name="connsiteX22" fmla="*/ 39354 w 149173"/>
                  <a:gd name="connsiteY22" fmla="*/ 201557 h 201557"/>
                  <a:gd name="connsiteX23" fmla="*/ 25128 w 149173"/>
                  <a:gd name="connsiteY23" fmla="*/ 200893 h 20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173" h="201557">
                    <a:moveTo>
                      <a:pt x="24862" y="201158"/>
                    </a:moveTo>
                    <a:cubicBezTo>
                      <a:pt x="20342" y="200759"/>
                      <a:pt x="16486" y="200094"/>
                      <a:pt x="13030" y="199297"/>
                    </a:cubicBezTo>
                    <a:lnTo>
                      <a:pt x="13030" y="164995"/>
                    </a:lnTo>
                    <a:cubicBezTo>
                      <a:pt x="15290" y="165660"/>
                      <a:pt x="17949" y="166192"/>
                      <a:pt x="21006" y="166723"/>
                    </a:cubicBezTo>
                    <a:cubicBezTo>
                      <a:pt x="24065" y="167122"/>
                      <a:pt x="27123" y="167388"/>
                      <a:pt x="30313" y="167388"/>
                    </a:cubicBezTo>
                    <a:cubicBezTo>
                      <a:pt x="36695" y="167388"/>
                      <a:pt x="41481" y="166325"/>
                      <a:pt x="44938" y="164197"/>
                    </a:cubicBezTo>
                    <a:cubicBezTo>
                      <a:pt x="48395" y="162070"/>
                      <a:pt x="50921" y="158613"/>
                      <a:pt x="52649" y="153561"/>
                    </a:cubicBezTo>
                    <a:lnTo>
                      <a:pt x="54910" y="147445"/>
                    </a:lnTo>
                    <a:lnTo>
                      <a:pt x="0" y="133"/>
                    </a:lnTo>
                    <a:lnTo>
                      <a:pt x="45869" y="133"/>
                    </a:lnTo>
                    <a:lnTo>
                      <a:pt x="68072" y="69800"/>
                    </a:lnTo>
                    <a:cubicBezTo>
                      <a:pt x="69667" y="74986"/>
                      <a:pt x="71396" y="80570"/>
                      <a:pt x="72991" y="86420"/>
                    </a:cubicBezTo>
                    <a:cubicBezTo>
                      <a:pt x="74587" y="92403"/>
                      <a:pt x="75650" y="96790"/>
                      <a:pt x="76182" y="99715"/>
                    </a:cubicBezTo>
                    <a:cubicBezTo>
                      <a:pt x="76581" y="97854"/>
                      <a:pt x="77246" y="95061"/>
                      <a:pt x="78177" y="91605"/>
                    </a:cubicBezTo>
                    <a:cubicBezTo>
                      <a:pt x="79107" y="88148"/>
                      <a:pt x="80038" y="85090"/>
                      <a:pt x="80835" y="82431"/>
                    </a:cubicBezTo>
                    <a:cubicBezTo>
                      <a:pt x="81633" y="79772"/>
                      <a:pt x="82298" y="77512"/>
                      <a:pt x="82830" y="75784"/>
                    </a:cubicBezTo>
                    <a:lnTo>
                      <a:pt x="84425" y="70598"/>
                    </a:lnTo>
                    <a:lnTo>
                      <a:pt x="105432" y="0"/>
                    </a:lnTo>
                    <a:lnTo>
                      <a:pt x="149174" y="0"/>
                    </a:lnTo>
                    <a:lnTo>
                      <a:pt x="92668" y="163133"/>
                    </a:lnTo>
                    <a:cubicBezTo>
                      <a:pt x="89345" y="172839"/>
                      <a:pt x="85356" y="180418"/>
                      <a:pt x="80703" y="186001"/>
                    </a:cubicBezTo>
                    <a:cubicBezTo>
                      <a:pt x="76049" y="191586"/>
                      <a:pt x="70598" y="195574"/>
                      <a:pt x="63950" y="197968"/>
                    </a:cubicBezTo>
                    <a:cubicBezTo>
                      <a:pt x="57303" y="200361"/>
                      <a:pt x="49193" y="201557"/>
                      <a:pt x="39354" y="201557"/>
                    </a:cubicBezTo>
                    <a:cubicBezTo>
                      <a:pt x="34302" y="201557"/>
                      <a:pt x="29516" y="201291"/>
                      <a:pt x="25128" y="200893"/>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8" name="Freeform: Shape 1087">
                <a:extLst>
                  <a:ext uri="{FF2B5EF4-FFF2-40B4-BE49-F238E27FC236}">
                    <a16:creationId xmlns:a16="http://schemas.microsoft.com/office/drawing/2014/main" id="{68784F6E-C2F5-1684-0893-E0CE3ECB746D}"/>
                  </a:ext>
                </a:extLst>
              </p:cNvPr>
              <p:cNvSpPr/>
              <p:nvPr/>
            </p:nvSpPr>
            <p:spPr>
              <a:xfrm>
                <a:off x="6915523" y="5794422"/>
                <a:ext cx="156086" cy="182943"/>
              </a:xfrm>
              <a:custGeom>
                <a:avLst/>
                <a:gdLst>
                  <a:gd name="connsiteX0" fmla="*/ 133 w 156086"/>
                  <a:gd name="connsiteY0" fmla="*/ 0 h 182943"/>
                  <a:gd name="connsiteX1" fmla="*/ 86153 w 156086"/>
                  <a:gd name="connsiteY1" fmla="*/ 0 h 182943"/>
                  <a:gd name="connsiteX2" fmla="*/ 125242 w 156086"/>
                  <a:gd name="connsiteY2" fmla="*/ 7578 h 182943"/>
                  <a:gd name="connsiteX3" fmla="*/ 148509 w 156086"/>
                  <a:gd name="connsiteY3" fmla="*/ 28851 h 182943"/>
                  <a:gd name="connsiteX4" fmla="*/ 156087 w 156086"/>
                  <a:gd name="connsiteY4" fmla="*/ 61025 h 182943"/>
                  <a:gd name="connsiteX5" fmla="*/ 148642 w 156086"/>
                  <a:gd name="connsiteY5" fmla="*/ 92403 h 182943"/>
                  <a:gd name="connsiteX6" fmla="*/ 126039 w 156086"/>
                  <a:gd name="connsiteY6" fmla="*/ 115403 h 182943"/>
                  <a:gd name="connsiteX7" fmla="*/ 88281 w 156086"/>
                  <a:gd name="connsiteY7" fmla="*/ 124046 h 182943"/>
                  <a:gd name="connsiteX8" fmla="*/ 44672 w 156086"/>
                  <a:gd name="connsiteY8" fmla="*/ 124046 h 182943"/>
                  <a:gd name="connsiteX9" fmla="*/ 44672 w 156086"/>
                  <a:gd name="connsiteY9" fmla="*/ 182944 h 182943"/>
                  <a:gd name="connsiteX10" fmla="*/ 0 w 156086"/>
                  <a:gd name="connsiteY10" fmla="*/ 182944 h 182943"/>
                  <a:gd name="connsiteX11" fmla="*/ 0 w 156086"/>
                  <a:gd name="connsiteY11" fmla="*/ 0 h 182943"/>
                  <a:gd name="connsiteX12" fmla="*/ 98385 w 156086"/>
                  <a:gd name="connsiteY12" fmla="*/ 84160 h 182943"/>
                  <a:gd name="connsiteX13" fmla="*/ 108091 w 156086"/>
                  <a:gd name="connsiteY13" fmla="*/ 75119 h 182943"/>
                  <a:gd name="connsiteX14" fmla="*/ 111282 w 156086"/>
                  <a:gd name="connsiteY14" fmla="*/ 61557 h 182943"/>
                  <a:gd name="connsiteX15" fmla="*/ 103703 w 156086"/>
                  <a:gd name="connsiteY15" fmla="*/ 43476 h 182943"/>
                  <a:gd name="connsiteX16" fmla="*/ 81367 w 156086"/>
                  <a:gd name="connsiteY16" fmla="*/ 37227 h 182943"/>
                  <a:gd name="connsiteX17" fmla="*/ 44938 w 156086"/>
                  <a:gd name="connsiteY17" fmla="*/ 37227 h 182943"/>
                  <a:gd name="connsiteX18" fmla="*/ 44938 w 156086"/>
                  <a:gd name="connsiteY18" fmla="*/ 87483 h 182943"/>
                  <a:gd name="connsiteX19" fmla="*/ 82431 w 156086"/>
                  <a:gd name="connsiteY19" fmla="*/ 87483 h 182943"/>
                  <a:gd name="connsiteX20" fmla="*/ 98518 w 156086"/>
                  <a:gd name="connsiteY20" fmla="*/ 84292 h 1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086" h="182943">
                    <a:moveTo>
                      <a:pt x="133" y="0"/>
                    </a:moveTo>
                    <a:lnTo>
                      <a:pt x="86153" y="0"/>
                    </a:lnTo>
                    <a:cubicBezTo>
                      <a:pt x="101842" y="0"/>
                      <a:pt x="114871" y="2526"/>
                      <a:pt x="125242" y="7578"/>
                    </a:cubicBezTo>
                    <a:cubicBezTo>
                      <a:pt x="135612" y="12631"/>
                      <a:pt x="143456" y="19677"/>
                      <a:pt x="148509" y="28851"/>
                    </a:cubicBezTo>
                    <a:cubicBezTo>
                      <a:pt x="153561" y="38025"/>
                      <a:pt x="156087" y="48661"/>
                      <a:pt x="156087" y="61025"/>
                    </a:cubicBezTo>
                    <a:cubicBezTo>
                      <a:pt x="156087" y="72327"/>
                      <a:pt x="153561" y="82830"/>
                      <a:pt x="148642" y="92403"/>
                    </a:cubicBezTo>
                    <a:cubicBezTo>
                      <a:pt x="143722" y="101975"/>
                      <a:pt x="136144" y="109553"/>
                      <a:pt x="126039" y="115403"/>
                    </a:cubicBezTo>
                    <a:cubicBezTo>
                      <a:pt x="115935" y="121121"/>
                      <a:pt x="103305" y="124046"/>
                      <a:pt x="88281" y="124046"/>
                    </a:cubicBezTo>
                    <a:lnTo>
                      <a:pt x="44672" y="124046"/>
                    </a:lnTo>
                    <a:lnTo>
                      <a:pt x="44672" y="182944"/>
                    </a:lnTo>
                    <a:lnTo>
                      <a:pt x="0" y="182944"/>
                    </a:lnTo>
                    <a:lnTo>
                      <a:pt x="0" y="0"/>
                    </a:lnTo>
                    <a:close/>
                    <a:moveTo>
                      <a:pt x="98385" y="84160"/>
                    </a:moveTo>
                    <a:cubicBezTo>
                      <a:pt x="102773" y="82032"/>
                      <a:pt x="105963" y="78974"/>
                      <a:pt x="108091" y="75119"/>
                    </a:cubicBezTo>
                    <a:cubicBezTo>
                      <a:pt x="110218" y="71263"/>
                      <a:pt x="111282" y="66743"/>
                      <a:pt x="111282" y="61557"/>
                    </a:cubicBezTo>
                    <a:cubicBezTo>
                      <a:pt x="111282" y="53713"/>
                      <a:pt x="108756" y="47597"/>
                      <a:pt x="103703" y="43476"/>
                    </a:cubicBezTo>
                    <a:cubicBezTo>
                      <a:pt x="98651" y="39221"/>
                      <a:pt x="91206" y="37227"/>
                      <a:pt x="81367" y="37227"/>
                    </a:cubicBezTo>
                    <a:lnTo>
                      <a:pt x="44938" y="37227"/>
                    </a:lnTo>
                    <a:lnTo>
                      <a:pt x="44938" y="87483"/>
                    </a:lnTo>
                    <a:lnTo>
                      <a:pt x="82431" y="87483"/>
                    </a:lnTo>
                    <a:cubicBezTo>
                      <a:pt x="88813" y="87483"/>
                      <a:pt x="94264" y="86420"/>
                      <a:pt x="98518" y="84292"/>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9" name="Freeform: Shape 1088">
                <a:extLst>
                  <a:ext uri="{FF2B5EF4-FFF2-40B4-BE49-F238E27FC236}">
                    <a16:creationId xmlns:a16="http://schemas.microsoft.com/office/drawing/2014/main" id="{B0EBCCD5-CC9F-566B-F427-3BEFBB2DE06C}"/>
                  </a:ext>
                </a:extLst>
              </p:cNvPr>
              <p:cNvSpPr/>
              <p:nvPr/>
            </p:nvSpPr>
            <p:spPr>
              <a:xfrm>
                <a:off x="7090357" y="5783120"/>
                <a:ext cx="63418" cy="196903"/>
              </a:xfrm>
              <a:custGeom>
                <a:avLst/>
                <a:gdLst>
                  <a:gd name="connsiteX0" fmla="*/ 17683 w 63418"/>
                  <a:gd name="connsiteY0" fmla="*/ 192251 h 196903"/>
                  <a:gd name="connsiteX1" fmla="*/ 4254 w 63418"/>
                  <a:gd name="connsiteY1" fmla="*/ 178822 h 196903"/>
                  <a:gd name="connsiteX2" fmla="*/ 0 w 63418"/>
                  <a:gd name="connsiteY2" fmla="*/ 156353 h 196903"/>
                  <a:gd name="connsiteX3" fmla="*/ 0 w 63418"/>
                  <a:gd name="connsiteY3" fmla="*/ 0 h 196903"/>
                  <a:gd name="connsiteX4" fmla="*/ 42678 w 63418"/>
                  <a:gd name="connsiteY4" fmla="*/ 0 h 196903"/>
                  <a:gd name="connsiteX5" fmla="*/ 42678 w 63418"/>
                  <a:gd name="connsiteY5" fmla="*/ 148509 h 196903"/>
                  <a:gd name="connsiteX6" fmla="*/ 43609 w 63418"/>
                  <a:gd name="connsiteY6" fmla="*/ 156220 h 196903"/>
                  <a:gd name="connsiteX7" fmla="*/ 46799 w 63418"/>
                  <a:gd name="connsiteY7" fmla="*/ 160475 h 196903"/>
                  <a:gd name="connsiteX8" fmla="*/ 53447 w 63418"/>
                  <a:gd name="connsiteY8" fmla="*/ 161804 h 196903"/>
                  <a:gd name="connsiteX9" fmla="*/ 63419 w 63418"/>
                  <a:gd name="connsiteY9" fmla="*/ 160740 h 196903"/>
                  <a:gd name="connsiteX10" fmla="*/ 63419 w 63418"/>
                  <a:gd name="connsiteY10" fmla="*/ 194378 h 196903"/>
                  <a:gd name="connsiteX11" fmla="*/ 41880 w 63418"/>
                  <a:gd name="connsiteY11" fmla="*/ 196904 h 196903"/>
                  <a:gd name="connsiteX12" fmla="*/ 17550 w 63418"/>
                  <a:gd name="connsiteY12" fmla="*/ 192383 h 1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8" h="196903">
                    <a:moveTo>
                      <a:pt x="17683" y="192251"/>
                    </a:moveTo>
                    <a:cubicBezTo>
                      <a:pt x="11567" y="189193"/>
                      <a:pt x="7047" y="184672"/>
                      <a:pt x="4254" y="178822"/>
                    </a:cubicBezTo>
                    <a:cubicBezTo>
                      <a:pt x="1462" y="172839"/>
                      <a:pt x="0" y="165394"/>
                      <a:pt x="0" y="156353"/>
                    </a:cubicBezTo>
                    <a:lnTo>
                      <a:pt x="0" y="0"/>
                    </a:lnTo>
                    <a:lnTo>
                      <a:pt x="42678" y="0"/>
                    </a:lnTo>
                    <a:lnTo>
                      <a:pt x="42678" y="148509"/>
                    </a:lnTo>
                    <a:cubicBezTo>
                      <a:pt x="42678" y="151700"/>
                      <a:pt x="42944" y="154226"/>
                      <a:pt x="43609" y="156220"/>
                    </a:cubicBezTo>
                    <a:cubicBezTo>
                      <a:pt x="44273" y="158082"/>
                      <a:pt x="45337" y="159544"/>
                      <a:pt x="46799" y="160475"/>
                    </a:cubicBezTo>
                    <a:cubicBezTo>
                      <a:pt x="48262" y="161405"/>
                      <a:pt x="50522" y="161804"/>
                      <a:pt x="53447" y="161804"/>
                    </a:cubicBezTo>
                    <a:cubicBezTo>
                      <a:pt x="56372" y="161804"/>
                      <a:pt x="59563" y="161405"/>
                      <a:pt x="63419" y="160740"/>
                    </a:cubicBezTo>
                    <a:lnTo>
                      <a:pt x="63419" y="194378"/>
                    </a:lnTo>
                    <a:cubicBezTo>
                      <a:pt x="56106" y="195973"/>
                      <a:pt x="48927" y="196904"/>
                      <a:pt x="41880" y="196904"/>
                    </a:cubicBezTo>
                    <a:cubicBezTo>
                      <a:pt x="31909" y="196904"/>
                      <a:pt x="23798" y="195441"/>
                      <a:pt x="17550" y="192383"/>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90" name="Freeform: Shape 1089">
                <a:extLst>
                  <a:ext uri="{FF2B5EF4-FFF2-40B4-BE49-F238E27FC236}">
                    <a16:creationId xmlns:a16="http://schemas.microsoft.com/office/drawing/2014/main" id="{571B2C99-8FED-2067-8691-309A64FB6CD6}"/>
                  </a:ext>
                </a:extLst>
              </p:cNvPr>
              <p:cNvSpPr/>
              <p:nvPr/>
            </p:nvSpPr>
            <p:spPr>
              <a:xfrm>
                <a:off x="7169331" y="5830984"/>
                <a:ext cx="128698" cy="149173"/>
              </a:xfrm>
              <a:custGeom>
                <a:avLst/>
                <a:gdLst>
                  <a:gd name="connsiteX0" fmla="*/ 20076 w 128698"/>
                  <a:gd name="connsiteY0" fmla="*/ 144121 h 149173"/>
                  <a:gd name="connsiteX1" fmla="*/ 5318 w 128698"/>
                  <a:gd name="connsiteY1" fmla="*/ 129896 h 149173"/>
                  <a:gd name="connsiteX2" fmla="*/ 0 w 128698"/>
                  <a:gd name="connsiteY2" fmla="*/ 107559 h 149173"/>
                  <a:gd name="connsiteX3" fmla="*/ 7047 w 128698"/>
                  <a:gd name="connsiteY3" fmla="*/ 83362 h 149173"/>
                  <a:gd name="connsiteX4" fmla="*/ 27521 w 128698"/>
                  <a:gd name="connsiteY4" fmla="*/ 68205 h 149173"/>
                  <a:gd name="connsiteX5" fmla="*/ 59829 w 128698"/>
                  <a:gd name="connsiteY5" fmla="*/ 63020 h 149173"/>
                  <a:gd name="connsiteX6" fmla="*/ 86287 w 128698"/>
                  <a:gd name="connsiteY6" fmla="*/ 63020 h 149173"/>
                  <a:gd name="connsiteX7" fmla="*/ 86287 w 128698"/>
                  <a:gd name="connsiteY7" fmla="*/ 56239 h 149173"/>
                  <a:gd name="connsiteX8" fmla="*/ 80570 w 128698"/>
                  <a:gd name="connsiteY8" fmla="*/ 39354 h 149173"/>
                  <a:gd name="connsiteX9" fmla="*/ 63552 w 128698"/>
                  <a:gd name="connsiteY9" fmla="*/ 33637 h 149173"/>
                  <a:gd name="connsiteX10" fmla="*/ 45603 w 128698"/>
                  <a:gd name="connsiteY10" fmla="*/ 37626 h 149173"/>
                  <a:gd name="connsiteX11" fmla="*/ 31111 w 128698"/>
                  <a:gd name="connsiteY11" fmla="*/ 49193 h 149173"/>
                  <a:gd name="connsiteX12" fmla="*/ 6648 w 128698"/>
                  <a:gd name="connsiteY12" fmla="*/ 24862 h 149173"/>
                  <a:gd name="connsiteX13" fmla="*/ 33903 w 128698"/>
                  <a:gd name="connsiteY13" fmla="*/ 6249 h 149173"/>
                  <a:gd name="connsiteX14" fmla="*/ 69269 w 128698"/>
                  <a:gd name="connsiteY14" fmla="*/ 0 h 149173"/>
                  <a:gd name="connsiteX15" fmla="*/ 113808 w 128698"/>
                  <a:gd name="connsiteY15" fmla="*/ 13694 h 149173"/>
                  <a:gd name="connsiteX16" fmla="*/ 128699 w 128698"/>
                  <a:gd name="connsiteY16" fmla="*/ 56372 h 149173"/>
                  <a:gd name="connsiteX17" fmla="*/ 128699 w 128698"/>
                  <a:gd name="connsiteY17" fmla="*/ 146515 h 149173"/>
                  <a:gd name="connsiteX18" fmla="*/ 87217 w 128698"/>
                  <a:gd name="connsiteY18" fmla="*/ 146515 h 149173"/>
                  <a:gd name="connsiteX19" fmla="*/ 87217 w 128698"/>
                  <a:gd name="connsiteY19" fmla="*/ 119791 h 149173"/>
                  <a:gd name="connsiteX20" fmla="*/ 86287 w 128698"/>
                  <a:gd name="connsiteY20" fmla="*/ 119791 h 149173"/>
                  <a:gd name="connsiteX21" fmla="*/ 69269 w 128698"/>
                  <a:gd name="connsiteY21" fmla="*/ 141861 h 149173"/>
                  <a:gd name="connsiteX22" fmla="*/ 42013 w 128698"/>
                  <a:gd name="connsiteY22" fmla="*/ 149174 h 149173"/>
                  <a:gd name="connsiteX23" fmla="*/ 20076 w 128698"/>
                  <a:gd name="connsiteY23" fmla="*/ 144254 h 149173"/>
                  <a:gd name="connsiteX24" fmla="*/ 46267 w 128698"/>
                  <a:gd name="connsiteY24" fmla="*/ 113675 h 149173"/>
                  <a:gd name="connsiteX25" fmla="*/ 59164 w 128698"/>
                  <a:gd name="connsiteY25" fmla="*/ 118063 h 149173"/>
                  <a:gd name="connsiteX26" fmla="*/ 73257 w 128698"/>
                  <a:gd name="connsiteY26" fmla="*/ 113941 h 149173"/>
                  <a:gd name="connsiteX27" fmla="*/ 82697 w 128698"/>
                  <a:gd name="connsiteY27" fmla="*/ 102906 h 149173"/>
                  <a:gd name="connsiteX28" fmla="*/ 86021 w 128698"/>
                  <a:gd name="connsiteY28" fmla="*/ 88015 h 149173"/>
                  <a:gd name="connsiteX29" fmla="*/ 86021 w 128698"/>
                  <a:gd name="connsiteY29" fmla="*/ 83229 h 149173"/>
                  <a:gd name="connsiteX30" fmla="*/ 67673 w 128698"/>
                  <a:gd name="connsiteY30" fmla="*/ 83229 h 149173"/>
                  <a:gd name="connsiteX31" fmla="*/ 48395 w 128698"/>
                  <a:gd name="connsiteY31" fmla="*/ 87749 h 149173"/>
                  <a:gd name="connsiteX32" fmla="*/ 41481 w 128698"/>
                  <a:gd name="connsiteY32" fmla="*/ 101709 h 149173"/>
                  <a:gd name="connsiteX33" fmla="*/ 46135 w 128698"/>
                  <a:gd name="connsiteY33" fmla="*/ 113675 h 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8698" h="149173">
                    <a:moveTo>
                      <a:pt x="20076" y="144121"/>
                    </a:moveTo>
                    <a:cubicBezTo>
                      <a:pt x="13694" y="140931"/>
                      <a:pt x="8775" y="136144"/>
                      <a:pt x="5318" y="129896"/>
                    </a:cubicBezTo>
                    <a:cubicBezTo>
                      <a:pt x="1728" y="123647"/>
                      <a:pt x="0" y="116201"/>
                      <a:pt x="0" y="107559"/>
                    </a:cubicBezTo>
                    <a:cubicBezTo>
                      <a:pt x="0" y="98120"/>
                      <a:pt x="2393" y="90010"/>
                      <a:pt x="7047" y="83362"/>
                    </a:cubicBezTo>
                    <a:cubicBezTo>
                      <a:pt x="11700" y="76714"/>
                      <a:pt x="18480" y="71662"/>
                      <a:pt x="27521" y="68205"/>
                    </a:cubicBezTo>
                    <a:cubicBezTo>
                      <a:pt x="36429" y="64748"/>
                      <a:pt x="47198" y="63020"/>
                      <a:pt x="59829" y="63020"/>
                    </a:cubicBezTo>
                    <a:lnTo>
                      <a:pt x="86287" y="63020"/>
                    </a:lnTo>
                    <a:lnTo>
                      <a:pt x="86287" y="56239"/>
                    </a:lnTo>
                    <a:cubicBezTo>
                      <a:pt x="86287" y="48794"/>
                      <a:pt x="84425" y="43210"/>
                      <a:pt x="80570" y="39354"/>
                    </a:cubicBezTo>
                    <a:cubicBezTo>
                      <a:pt x="76714" y="35499"/>
                      <a:pt x="71130" y="33637"/>
                      <a:pt x="63552" y="33637"/>
                    </a:cubicBezTo>
                    <a:cubicBezTo>
                      <a:pt x="56771" y="33637"/>
                      <a:pt x="50788" y="34967"/>
                      <a:pt x="45603" y="37626"/>
                    </a:cubicBezTo>
                    <a:cubicBezTo>
                      <a:pt x="40417" y="40285"/>
                      <a:pt x="35498" y="44141"/>
                      <a:pt x="31111" y="49193"/>
                    </a:cubicBezTo>
                    <a:lnTo>
                      <a:pt x="6648" y="24862"/>
                    </a:lnTo>
                    <a:cubicBezTo>
                      <a:pt x="14891" y="16619"/>
                      <a:pt x="23931" y="10370"/>
                      <a:pt x="33903" y="6249"/>
                    </a:cubicBezTo>
                    <a:cubicBezTo>
                      <a:pt x="43874" y="1994"/>
                      <a:pt x="55574" y="0"/>
                      <a:pt x="69269" y="0"/>
                    </a:cubicBezTo>
                    <a:cubicBezTo>
                      <a:pt x="89078" y="0"/>
                      <a:pt x="103969" y="4520"/>
                      <a:pt x="113808" y="13694"/>
                    </a:cubicBezTo>
                    <a:cubicBezTo>
                      <a:pt x="123779" y="22868"/>
                      <a:pt x="128699" y="37094"/>
                      <a:pt x="128699" y="56372"/>
                    </a:cubicBezTo>
                    <a:lnTo>
                      <a:pt x="128699" y="146515"/>
                    </a:lnTo>
                    <a:lnTo>
                      <a:pt x="87217" y="146515"/>
                    </a:lnTo>
                    <a:lnTo>
                      <a:pt x="87217" y="119791"/>
                    </a:lnTo>
                    <a:lnTo>
                      <a:pt x="86287" y="119791"/>
                    </a:lnTo>
                    <a:cubicBezTo>
                      <a:pt x="82165" y="129629"/>
                      <a:pt x="76448" y="136942"/>
                      <a:pt x="69269" y="141861"/>
                    </a:cubicBezTo>
                    <a:cubicBezTo>
                      <a:pt x="62089" y="146647"/>
                      <a:pt x="52915" y="149174"/>
                      <a:pt x="42013" y="149174"/>
                    </a:cubicBezTo>
                    <a:cubicBezTo>
                      <a:pt x="33770" y="149174"/>
                      <a:pt x="26458" y="147578"/>
                      <a:pt x="20076" y="144254"/>
                    </a:cubicBezTo>
                    <a:close/>
                    <a:moveTo>
                      <a:pt x="46267" y="113675"/>
                    </a:moveTo>
                    <a:cubicBezTo>
                      <a:pt x="49326" y="116600"/>
                      <a:pt x="53713" y="118063"/>
                      <a:pt x="59164" y="118063"/>
                    </a:cubicBezTo>
                    <a:cubicBezTo>
                      <a:pt x="64615" y="118063"/>
                      <a:pt x="69269" y="116733"/>
                      <a:pt x="73257" y="113941"/>
                    </a:cubicBezTo>
                    <a:cubicBezTo>
                      <a:pt x="77378" y="111149"/>
                      <a:pt x="80437" y="107426"/>
                      <a:pt x="82697" y="102906"/>
                    </a:cubicBezTo>
                    <a:cubicBezTo>
                      <a:pt x="84957" y="98253"/>
                      <a:pt x="86021" y="93333"/>
                      <a:pt x="86021" y="88015"/>
                    </a:cubicBezTo>
                    <a:lnTo>
                      <a:pt x="86021" y="83229"/>
                    </a:lnTo>
                    <a:lnTo>
                      <a:pt x="67673" y="83229"/>
                    </a:lnTo>
                    <a:cubicBezTo>
                      <a:pt x="59430" y="83229"/>
                      <a:pt x="53048" y="84691"/>
                      <a:pt x="48395" y="87749"/>
                    </a:cubicBezTo>
                    <a:cubicBezTo>
                      <a:pt x="43741" y="90807"/>
                      <a:pt x="41481" y="95460"/>
                      <a:pt x="41481" y="101709"/>
                    </a:cubicBezTo>
                    <a:cubicBezTo>
                      <a:pt x="41481" y="106761"/>
                      <a:pt x="43077" y="110750"/>
                      <a:pt x="46135" y="113675"/>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91" name="Freeform: Shape 1090">
                <a:extLst>
                  <a:ext uri="{FF2B5EF4-FFF2-40B4-BE49-F238E27FC236}">
                    <a16:creationId xmlns:a16="http://schemas.microsoft.com/office/drawing/2014/main" id="{03928F3A-8105-8CDA-D324-8ED6379569D4}"/>
                  </a:ext>
                </a:extLst>
              </p:cNvPr>
              <p:cNvSpPr/>
              <p:nvPr/>
            </p:nvSpPr>
            <p:spPr>
              <a:xfrm>
                <a:off x="7312522" y="5793757"/>
                <a:ext cx="93200" cy="186134"/>
              </a:xfrm>
              <a:custGeom>
                <a:avLst/>
                <a:gdLst>
                  <a:gd name="connsiteX0" fmla="*/ 40684 w 93200"/>
                  <a:gd name="connsiteY0" fmla="*/ 181880 h 186134"/>
                  <a:gd name="connsiteX1" fmla="*/ 25527 w 93200"/>
                  <a:gd name="connsiteY1" fmla="*/ 168186 h 186134"/>
                  <a:gd name="connsiteX2" fmla="*/ 20608 w 93200"/>
                  <a:gd name="connsiteY2" fmla="*/ 142792 h 186134"/>
                  <a:gd name="connsiteX3" fmla="*/ 20608 w 93200"/>
                  <a:gd name="connsiteY3" fmla="*/ 71263 h 186134"/>
                  <a:gd name="connsiteX4" fmla="*/ 0 w 93200"/>
                  <a:gd name="connsiteY4" fmla="*/ 71263 h 186134"/>
                  <a:gd name="connsiteX5" fmla="*/ 0 w 93200"/>
                  <a:gd name="connsiteY5" fmla="*/ 53181 h 186134"/>
                  <a:gd name="connsiteX6" fmla="*/ 53314 w 93200"/>
                  <a:gd name="connsiteY6" fmla="*/ 0 h 186134"/>
                  <a:gd name="connsiteX7" fmla="*/ 63020 w 93200"/>
                  <a:gd name="connsiteY7" fmla="*/ 0 h 186134"/>
                  <a:gd name="connsiteX8" fmla="*/ 63020 w 93200"/>
                  <a:gd name="connsiteY8" fmla="*/ 39886 h 186134"/>
                  <a:gd name="connsiteX9" fmla="*/ 93200 w 93200"/>
                  <a:gd name="connsiteY9" fmla="*/ 39886 h 186134"/>
                  <a:gd name="connsiteX10" fmla="*/ 93200 w 93200"/>
                  <a:gd name="connsiteY10" fmla="*/ 71263 h 186134"/>
                  <a:gd name="connsiteX11" fmla="*/ 63020 w 93200"/>
                  <a:gd name="connsiteY11" fmla="*/ 71263 h 186134"/>
                  <a:gd name="connsiteX12" fmla="*/ 63020 w 93200"/>
                  <a:gd name="connsiteY12" fmla="*/ 134947 h 186134"/>
                  <a:gd name="connsiteX13" fmla="*/ 64482 w 93200"/>
                  <a:gd name="connsiteY13" fmla="*/ 144520 h 186134"/>
                  <a:gd name="connsiteX14" fmla="*/ 69136 w 93200"/>
                  <a:gd name="connsiteY14" fmla="*/ 149174 h 186134"/>
                  <a:gd name="connsiteX15" fmla="*/ 78043 w 93200"/>
                  <a:gd name="connsiteY15" fmla="*/ 150503 h 186134"/>
                  <a:gd name="connsiteX16" fmla="*/ 93067 w 93200"/>
                  <a:gd name="connsiteY16" fmla="*/ 148376 h 186134"/>
                  <a:gd name="connsiteX17" fmla="*/ 93067 w 93200"/>
                  <a:gd name="connsiteY17" fmla="*/ 183608 h 186134"/>
                  <a:gd name="connsiteX18" fmla="*/ 81633 w 93200"/>
                  <a:gd name="connsiteY18" fmla="*/ 185470 h 186134"/>
                  <a:gd name="connsiteX19" fmla="*/ 67806 w 93200"/>
                  <a:gd name="connsiteY19" fmla="*/ 186135 h 186134"/>
                  <a:gd name="connsiteX20" fmla="*/ 40684 w 93200"/>
                  <a:gd name="connsiteY20" fmla="*/ 181880 h 1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200" h="186134">
                    <a:moveTo>
                      <a:pt x="40684" y="181880"/>
                    </a:moveTo>
                    <a:cubicBezTo>
                      <a:pt x="33903" y="179088"/>
                      <a:pt x="28718" y="174568"/>
                      <a:pt x="25527" y="168186"/>
                    </a:cubicBezTo>
                    <a:cubicBezTo>
                      <a:pt x="22203" y="161937"/>
                      <a:pt x="20608" y="153428"/>
                      <a:pt x="20608" y="142792"/>
                    </a:cubicBezTo>
                    <a:lnTo>
                      <a:pt x="20608" y="71263"/>
                    </a:lnTo>
                    <a:lnTo>
                      <a:pt x="0" y="71263"/>
                    </a:lnTo>
                    <a:lnTo>
                      <a:pt x="0" y="53181"/>
                    </a:lnTo>
                    <a:lnTo>
                      <a:pt x="53314" y="0"/>
                    </a:lnTo>
                    <a:lnTo>
                      <a:pt x="63020" y="0"/>
                    </a:lnTo>
                    <a:lnTo>
                      <a:pt x="63020" y="39886"/>
                    </a:lnTo>
                    <a:lnTo>
                      <a:pt x="93200" y="39886"/>
                    </a:lnTo>
                    <a:lnTo>
                      <a:pt x="93200" y="71263"/>
                    </a:lnTo>
                    <a:lnTo>
                      <a:pt x="63020" y="71263"/>
                    </a:lnTo>
                    <a:lnTo>
                      <a:pt x="63020" y="134947"/>
                    </a:lnTo>
                    <a:cubicBezTo>
                      <a:pt x="63020" y="139069"/>
                      <a:pt x="63552" y="142260"/>
                      <a:pt x="64482" y="144520"/>
                    </a:cubicBezTo>
                    <a:cubicBezTo>
                      <a:pt x="65546" y="146780"/>
                      <a:pt x="67009" y="148376"/>
                      <a:pt x="69136" y="149174"/>
                    </a:cubicBezTo>
                    <a:cubicBezTo>
                      <a:pt x="71263" y="149971"/>
                      <a:pt x="74188" y="150503"/>
                      <a:pt x="78043" y="150503"/>
                    </a:cubicBezTo>
                    <a:cubicBezTo>
                      <a:pt x="83362" y="150503"/>
                      <a:pt x="88414" y="149838"/>
                      <a:pt x="93067" y="148376"/>
                    </a:cubicBezTo>
                    <a:lnTo>
                      <a:pt x="93067" y="183608"/>
                    </a:lnTo>
                    <a:cubicBezTo>
                      <a:pt x="90009" y="184406"/>
                      <a:pt x="86154" y="184938"/>
                      <a:pt x="81633" y="185470"/>
                    </a:cubicBezTo>
                    <a:cubicBezTo>
                      <a:pt x="77113" y="185868"/>
                      <a:pt x="72460" y="186135"/>
                      <a:pt x="67806" y="186135"/>
                    </a:cubicBezTo>
                    <a:cubicBezTo>
                      <a:pt x="56505" y="186135"/>
                      <a:pt x="47464" y="184672"/>
                      <a:pt x="40684" y="181880"/>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92" name="Freeform: Shape 1091">
                <a:extLst>
                  <a:ext uri="{FF2B5EF4-FFF2-40B4-BE49-F238E27FC236}">
                    <a16:creationId xmlns:a16="http://schemas.microsoft.com/office/drawing/2014/main" id="{1551EB19-402A-73C1-CDC4-9A39679A0E15}"/>
                  </a:ext>
                </a:extLst>
              </p:cNvPr>
              <p:cNvSpPr/>
              <p:nvPr/>
            </p:nvSpPr>
            <p:spPr>
              <a:xfrm>
                <a:off x="7412370" y="5780462"/>
                <a:ext cx="90673" cy="196770"/>
              </a:xfrm>
              <a:custGeom>
                <a:avLst/>
                <a:gdLst>
                  <a:gd name="connsiteX0" fmla="*/ 29914 w 90673"/>
                  <a:gd name="connsiteY0" fmla="*/ 11035 h 196770"/>
                  <a:gd name="connsiteX1" fmla="*/ 68870 w 90673"/>
                  <a:gd name="connsiteY1" fmla="*/ 0 h 196770"/>
                  <a:gd name="connsiteX2" fmla="*/ 80968 w 90673"/>
                  <a:gd name="connsiteY2" fmla="*/ 532 h 196770"/>
                  <a:gd name="connsiteX3" fmla="*/ 90541 w 90673"/>
                  <a:gd name="connsiteY3" fmla="*/ 1994 h 196770"/>
                  <a:gd name="connsiteX4" fmla="*/ 90541 w 90673"/>
                  <a:gd name="connsiteY4" fmla="*/ 32706 h 196770"/>
                  <a:gd name="connsiteX5" fmla="*/ 76581 w 90673"/>
                  <a:gd name="connsiteY5" fmla="*/ 30446 h 196770"/>
                  <a:gd name="connsiteX6" fmla="*/ 66742 w 90673"/>
                  <a:gd name="connsiteY6" fmla="*/ 32174 h 196770"/>
                  <a:gd name="connsiteX7" fmla="*/ 61823 w 90673"/>
                  <a:gd name="connsiteY7" fmla="*/ 37094 h 196770"/>
                  <a:gd name="connsiteX8" fmla="*/ 60494 w 90673"/>
                  <a:gd name="connsiteY8" fmla="*/ 45337 h 196770"/>
                  <a:gd name="connsiteX9" fmla="*/ 60494 w 90673"/>
                  <a:gd name="connsiteY9" fmla="*/ 53048 h 196770"/>
                  <a:gd name="connsiteX10" fmla="*/ 90674 w 90673"/>
                  <a:gd name="connsiteY10" fmla="*/ 53048 h 196770"/>
                  <a:gd name="connsiteX11" fmla="*/ 90674 w 90673"/>
                  <a:gd name="connsiteY11" fmla="*/ 84425 h 196770"/>
                  <a:gd name="connsiteX12" fmla="*/ 60494 w 90673"/>
                  <a:gd name="connsiteY12" fmla="*/ 84425 h 196770"/>
                  <a:gd name="connsiteX13" fmla="*/ 60494 w 90673"/>
                  <a:gd name="connsiteY13" fmla="*/ 196771 h 196770"/>
                  <a:gd name="connsiteX14" fmla="*/ 18081 w 90673"/>
                  <a:gd name="connsiteY14" fmla="*/ 196771 h 196770"/>
                  <a:gd name="connsiteX15" fmla="*/ 18081 w 90673"/>
                  <a:gd name="connsiteY15" fmla="*/ 84425 h 196770"/>
                  <a:gd name="connsiteX16" fmla="*/ 0 w 90673"/>
                  <a:gd name="connsiteY16" fmla="*/ 84425 h 196770"/>
                  <a:gd name="connsiteX17" fmla="*/ 0 w 90673"/>
                  <a:gd name="connsiteY17" fmla="*/ 53048 h 196770"/>
                  <a:gd name="connsiteX18" fmla="*/ 18081 w 90673"/>
                  <a:gd name="connsiteY18" fmla="*/ 53048 h 196770"/>
                  <a:gd name="connsiteX19" fmla="*/ 18081 w 90673"/>
                  <a:gd name="connsiteY19" fmla="*/ 42146 h 196770"/>
                  <a:gd name="connsiteX20" fmla="*/ 30047 w 90673"/>
                  <a:gd name="connsiteY20" fmla="*/ 10902 h 19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673" h="196770">
                    <a:moveTo>
                      <a:pt x="29914" y="11035"/>
                    </a:moveTo>
                    <a:cubicBezTo>
                      <a:pt x="37891" y="3723"/>
                      <a:pt x="50921" y="0"/>
                      <a:pt x="68870" y="0"/>
                    </a:cubicBezTo>
                    <a:cubicBezTo>
                      <a:pt x="73124" y="0"/>
                      <a:pt x="77113" y="133"/>
                      <a:pt x="80968" y="532"/>
                    </a:cubicBezTo>
                    <a:cubicBezTo>
                      <a:pt x="84824" y="931"/>
                      <a:pt x="88015" y="1462"/>
                      <a:pt x="90541" y="1994"/>
                    </a:cubicBezTo>
                    <a:lnTo>
                      <a:pt x="90541" y="32706"/>
                    </a:lnTo>
                    <a:cubicBezTo>
                      <a:pt x="86153" y="31244"/>
                      <a:pt x="81500" y="30446"/>
                      <a:pt x="76581" y="30446"/>
                    </a:cubicBezTo>
                    <a:cubicBezTo>
                      <a:pt x="72327" y="30446"/>
                      <a:pt x="69003" y="30978"/>
                      <a:pt x="66742" y="32174"/>
                    </a:cubicBezTo>
                    <a:cubicBezTo>
                      <a:pt x="64349" y="33238"/>
                      <a:pt x="62754" y="34967"/>
                      <a:pt x="61823" y="37094"/>
                    </a:cubicBezTo>
                    <a:cubicBezTo>
                      <a:pt x="60892" y="39221"/>
                      <a:pt x="60494" y="42013"/>
                      <a:pt x="60494" y="45337"/>
                    </a:cubicBezTo>
                    <a:lnTo>
                      <a:pt x="60494" y="53048"/>
                    </a:lnTo>
                    <a:lnTo>
                      <a:pt x="90674" y="53048"/>
                    </a:lnTo>
                    <a:lnTo>
                      <a:pt x="90674" y="84425"/>
                    </a:lnTo>
                    <a:lnTo>
                      <a:pt x="60494" y="84425"/>
                    </a:lnTo>
                    <a:lnTo>
                      <a:pt x="60494" y="196771"/>
                    </a:lnTo>
                    <a:lnTo>
                      <a:pt x="18081" y="196771"/>
                    </a:lnTo>
                    <a:lnTo>
                      <a:pt x="18081" y="84425"/>
                    </a:lnTo>
                    <a:lnTo>
                      <a:pt x="0" y="84425"/>
                    </a:lnTo>
                    <a:lnTo>
                      <a:pt x="0" y="53048"/>
                    </a:lnTo>
                    <a:lnTo>
                      <a:pt x="18081" y="53048"/>
                    </a:lnTo>
                    <a:lnTo>
                      <a:pt x="18081" y="42146"/>
                    </a:lnTo>
                    <a:cubicBezTo>
                      <a:pt x="18081" y="28585"/>
                      <a:pt x="22070" y="18215"/>
                      <a:pt x="30047" y="10902"/>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93" name="Freeform: Shape 1092">
                <a:extLst>
                  <a:ext uri="{FF2B5EF4-FFF2-40B4-BE49-F238E27FC236}">
                    <a16:creationId xmlns:a16="http://schemas.microsoft.com/office/drawing/2014/main" id="{BDEB44B2-EBC4-5BF8-F3EC-9EB7068A02F2}"/>
                  </a:ext>
                </a:extLst>
              </p:cNvPr>
              <p:cNvSpPr/>
              <p:nvPr/>
            </p:nvSpPr>
            <p:spPr>
              <a:xfrm>
                <a:off x="7508362" y="5830984"/>
                <a:ext cx="151433" cy="148907"/>
              </a:xfrm>
              <a:custGeom>
                <a:avLst/>
                <a:gdLst>
                  <a:gd name="connsiteX0" fmla="*/ 36562 w 151433"/>
                  <a:gd name="connsiteY0" fmla="*/ 140133 h 148907"/>
                  <a:gd name="connsiteX1" fmla="*/ 9705 w 151433"/>
                  <a:gd name="connsiteY1" fmla="*/ 114340 h 148907"/>
                  <a:gd name="connsiteX2" fmla="*/ 0 w 151433"/>
                  <a:gd name="connsiteY2" fmla="*/ 74587 h 148907"/>
                  <a:gd name="connsiteX3" fmla="*/ 9705 w 151433"/>
                  <a:gd name="connsiteY3" fmla="*/ 34967 h 148907"/>
                  <a:gd name="connsiteX4" fmla="*/ 36562 w 151433"/>
                  <a:gd name="connsiteY4" fmla="*/ 9041 h 148907"/>
                  <a:gd name="connsiteX5" fmla="*/ 75650 w 151433"/>
                  <a:gd name="connsiteY5" fmla="*/ 0 h 148907"/>
                  <a:gd name="connsiteX6" fmla="*/ 114871 w 151433"/>
                  <a:gd name="connsiteY6" fmla="*/ 9041 h 148907"/>
                  <a:gd name="connsiteX7" fmla="*/ 141728 w 151433"/>
                  <a:gd name="connsiteY7" fmla="*/ 34834 h 148907"/>
                  <a:gd name="connsiteX8" fmla="*/ 151434 w 151433"/>
                  <a:gd name="connsiteY8" fmla="*/ 74454 h 148907"/>
                  <a:gd name="connsiteX9" fmla="*/ 141728 w 151433"/>
                  <a:gd name="connsiteY9" fmla="*/ 114207 h 148907"/>
                  <a:gd name="connsiteX10" fmla="*/ 114871 w 151433"/>
                  <a:gd name="connsiteY10" fmla="*/ 140000 h 148907"/>
                  <a:gd name="connsiteX11" fmla="*/ 75650 w 151433"/>
                  <a:gd name="connsiteY11" fmla="*/ 148908 h 148907"/>
                  <a:gd name="connsiteX12" fmla="*/ 36562 w 151433"/>
                  <a:gd name="connsiteY12" fmla="*/ 140000 h 148907"/>
                  <a:gd name="connsiteX13" fmla="*/ 92270 w 151433"/>
                  <a:gd name="connsiteY13" fmla="*/ 110617 h 148907"/>
                  <a:gd name="connsiteX14" fmla="*/ 103039 w 151433"/>
                  <a:gd name="connsiteY14" fmla="*/ 96524 h 148907"/>
                  <a:gd name="connsiteX15" fmla="*/ 106761 w 151433"/>
                  <a:gd name="connsiteY15" fmla="*/ 74587 h 148907"/>
                  <a:gd name="connsiteX16" fmla="*/ 103039 w 151433"/>
                  <a:gd name="connsiteY16" fmla="*/ 52517 h 148907"/>
                  <a:gd name="connsiteX17" fmla="*/ 92270 w 151433"/>
                  <a:gd name="connsiteY17" fmla="*/ 38556 h 148907"/>
                  <a:gd name="connsiteX18" fmla="*/ 75650 w 151433"/>
                  <a:gd name="connsiteY18" fmla="*/ 33770 h 148907"/>
                  <a:gd name="connsiteX19" fmla="*/ 59031 w 151433"/>
                  <a:gd name="connsiteY19" fmla="*/ 38556 h 148907"/>
                  <a:gd name="connsiteX20" fmla="*/ 48262 w 151433"/>
                  <a:gd name="connsiteY20" fmla="*/ 52517 h 148907"/>
                  <a:gd name="connsiteX21" fmla="*/ 44539 w 151433"/>
                  <a:gd name="connsiteY21" fmla="*/ 74587 h 148907"/>
                  <a:gd name="connsiteX22" fmla="*/ 48262 w 151433"/>
                  <a:gd name="connsiteY22" fmla="*/ 96524 h 148907"/>
                  <a:gd name="connsiteX23" fmla="*/ 59031 w 151433"/>
                  <a:gd name="connsiteY23" fmla="*/ 110617 h 148907"/>
                  <a:gd name="connsiteX24" fmla="*/ 75650 w 151433"/>
                  <a:gd name="connsiteY24" fmla="*/ 115536 h 148907"/>
                  <a:gd name="connsiteX25" fmla="*/ 92270 w 151433"/>
                  <a:gd name="connsiteY25" fmla="*/ 110617 h 14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33" h="148907">
                    <a:moveTo>
                      <a:pt x="36562" y="140133"/>
                    </a:moveTo>
                    <a:cubicBezTo>
                      <a:pt x="25128" y="134150"/>
                      <a:pt x="16087" y="125508"/>
                      <a:pt x="9705" y="114340"/>
                    </a:cubicBezTo>
                    <a:cubicBezTo>
                      <a:pt x="3191" y="103039"/>
                      <a:pt x="0" y="89877"/>
                      <a:pt x="0" y="74587"/>
                    </a:cubicBezTo>
                    <a:cubicBezTo>
                      <a:pt x="0" y="59297"/>
                      <a:pt x="3191" y="46268"/>
                      <a:pt x="9705" y="34967"/>
                    </a:cubicBezTo>
                    <a:cubicBezTo>
                      <a:pt x="16220" y="23666"/>
                      <a:pt x="25128" y="15024"/>
                      <a:pt x="36562" y="9041"/>
                    </a:cubicBezTo>
                    <a:cubicBezTo>
                      <a:pt x="47996" y="3058"/>
                      <a:pt x="61025" y="0"/>
                      <a:pt x="75650" y="0"/>
                    </a:cubicBezTo>
                    <a:cubicBezTo>
                      <a:pt x="90275" y="0"/>
                      <a:pt x="103438" y="3058"/>
                      <a:pt x="114871" y="9041"/>
                    </a:cubicBezTo>
                    <a:cubicBezTo>
                      <a:pt x="126306" y="15024"/>
                      <a:pt x="135346" y="23666"/>
                      <a:pt x="141728" y="34834"/>
                    </a:cubicBezTo>
                    <a:cubicBezTo>
                      <a:pt x="148243" y="46002"/>
                      <a:pt x="151434" y="59297"/>
                      <a:pt x="151434" y="74454"/>
                    </a:cubicBezTo>
                    <a:cubicBezTo>
                      <a:pt x="151434" y="89610"/>
                      <a:pt x="148243" y="102906"/>
                      <a:pt x="141728" y="114207"/>
                    </a:cubicBezTo>
                    <a:cubicBezTo>
                      <a:pt x="135213" y="125508"/>
                      <a:pt x="126306" y="134017"/>
                      <a:pt x="114871" y="140000"/>
                    </a:cubicBezTo>
                    <a:cubicBezTo>
                      <a:pt x="103438" y="145983"/>
                      <a:pt x="90275" y="148908"/>
                      <a:pt x="75650" y="148908"/>
                    </a:cubicBezTo>
                    <a:cubicBezTo>
                      <a:pt x="61025" y="148908"/>
                      <a:pt x="47996" y="145983"/>
                      <a:pt x="36562" y="140000"/>
                    </a:cubicBezTo>
                    <a:close/>
                    <a:moveTo>
                      <a:pt x="92270" y="110617"/>
                    </a:moveTo>
                    <a:cubicBezTo>
                      <a:pt x="96923" y="107426"/>
                      <a:pt x="100513" y="102640"/>
                      <a:pt x="103039" y="96524"/>
                    </a:cubicBezTo>
                    <a:cubicBezTo>
                      <a:pt x="105565" y="90408"/>
                      <a:pt x="106761" y="83096"/>
                      <a:pt x="106761" y="74587"/>
                    </a:cubicBezTo>
                    <a:cubicBezTo>
                      <a:pt x="106761" y="66078"/>
                      <a:pt x="105565" y="58632"/>
                      <a:pt x="103039" y="52517"/>
                    </a:cubicBezTo>
                    <a:cubicBezTo>
                      <a:pt x="100513" y="46401"/>
                      <a:pt x="96923" y="41748"/>
                      <a:pt x="92270" y="38556"/>
                    </a:cubicBezTo>
                    <a:cubicBezTo>
                      <a:pt x="87616" y="35366"/>
                      <a:pt x="82032" y="33770"/>
                      <a:pt x="75650" y="33770"/>
                    </a:cubicBezTo>
                    <a:cubicBezTo>
                      <a:pt x="69269" y="33770"/>
                      <a:pt x="63684" y="35366"/>
                      <a:pt x="59031" y="38556"/>
                    </a:cubicBezTo>
                    <a:cubicBezTo>
                      <a:pt x="54378" y="41748"/>
                      <a:pt x="50788" y="46401"/>
                      <a:pt x="48262" y="52517"/>
                    </a:cubicBezTo>
                    <a:cubicBezTo>
                      <a:pt x="45736" y="58632"/>
                      <a:pt x="44539" y="65945"/>
                      <a:pt x="44539" y="74587"/>
                    </a:cubicBezTo>
                    <a:cubicBezTo>
                      <a:pt x="44539" y="83229"/>
                      <a:pt x="45736" y="90408"/>
                      <a:pt x="48262" y="96524"/>
                    </a:cubicBezTo>
                    <a:cubicBezTo>
                      <a:pt x="50788" y="102640"/>
                      <a:pt x="54378" y="107426"/>
                      <a:pt x="59031" y="110617"/>
                    </a:cubicBezTo>
                    <a:cubicBezTo>
                      <a:pt x="63684" y="113808"/>
                      <a:pt x="69269" y="115536"/>
                      <a:pt x="75650" y="115536"/>
                    </a:cubicBezTo>
                    <a:cubicBezTo>
                      <a:pt x="82032" y="115536"/>
                      <a:pt x="87616" y="113941"/>
                      <a:pt x="92270" y="110617"/>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94" name="Freeform: Shape 1093">
                <a:extLst>
                  <a:ext uri="{FF2B5EF4-FFF2-40B4-BE49-F238E27FC236}">
                    <a16:creationId xmlns:a16="http://schemas.microsoft.com/office/drawing/2014/main" id="{CF8E3628-1092-A738-1B60-E1A76A36B7C1}"/>
                  </a:ext>
                </a:extLst>
              </p:cNvPr>
              <p:cNvSpPr/>
              <p:nvPr/>
            </p:nvSpPr>
            <p:spPr>
              <a:xfrm>
                <a:off x="7683461" y="5830851"/>
                <a:ext cx="88679" cy="146381"/>
              </a:xfrm>
              <a:custGeom>
                <a:avLst/>
                <a:gdLst>
                  <a:gd name="connsiteX0" fmla="*/ 0 w 88679"/>
                  <a:gd name="connsiteY0" fmla="*/ 2792 h 146381"/>
                  <a:gd name="connsiteX1" fmla="*/ 41481 w 88679"/>
                  <a:gd name="connsiteY1" fmla="*/ 2792 h 146381"/>
                  <a:gd name="connsiteX2" fmla="*/ 41481 w 88679"/>
                  <a:gd name="connsiteY2" fmla="*/ 33638 h 146381"/>
                  <a:gd name="connsiteX3" fmla="*/ 42013 w 88679"/>
                  <a:gd name="connsiteY3" fmla="*/ 33638 h 146381"/>
                  <a:gd name="connsiteX4" fmla="*/ 53314 w 88679"/>
                  <a:gd name="connsiteY4" fmla="*/ 8509 h 146381"/>
                  <a:gd name="connsiteX5" fmla="*/ 75517 w 88679"/>
                  <a:gd name="connsiteY5" fmla="*/ 0 h 146381"/>
                  <a:gd name="connsiteX6" fmla="*/ 88680 w 88679"/>
                  <a:gd name="connsiteY6" fmla="*/ 2260 h 146381"/>
                  <a:gd name="connsiteX7" fmla="*/ 88680 w 88679"/>
                  <a:gd name="connsiteY7" fmla="*/ 41216 h 146381"/>
                  <a:gd name="connsiteX8" fmla="*/ 81500 w 88679"/>
                  <a:gd name="connsiteY8" fmla="*/ 39753 h 146381"/>
                  <a:gd name="connsiteX9" fmla="*/ 73124 w 88679"/>
                  <a:gd name="connsiteY9" fmla="*/ 39221 h 146381"/>
                  <a:gd name="connsiteX10" fmla="*/ 49592 w 88679"/>
                  <a:gd name="connsiteY10" fmla="*/ 48794 h 146381"/>
                  <a:gd name="connsiteX11" fmla="*/ 42545 w 88679"/>
                  <a:gd name="connsiteY11" fmla="*/ 76714 h 146381"/>
                  <a:gd name="connsiteX12" fmla="*/ 42545 w 88679"/>
                  <a:gd name="connsiteY12" fmla="*/ 146382 h 146381"/>
                  <a:gd name="connsiteX13" fmla="*/ 0 w 88679"/>
                  <a:gd name="connsiteY13" fmla="*/ 146382 h 146381"/>
                  <a:gd name="connsiteX14" fmla="*/ 0 w 88679"/>
                  <a:gd name="connsiteY14" fmla="*/ 2659 h 14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679" h="146381">
                    <a:moveTo>
                      <a:pt x="0" y="2792"/>
                    </a:moveTo>
                    <a:lnTo>
                      <a:pt x="41481" y="2792"/>
                    </a:lnTo>
                    <a:lnTo>
                      <a:pt x="41481" y="33638"/>
                    </a:lnTo>
                    <a:lnTo>
                      <a:pt x="42013" y="33638"/>
                    </a:lnTo>
                    <a:cubicBezTo>
                      <a:pt x="44274" y="22602"/>
                      <a:pt x="47996" y="14226"/>
                      <a:pt x="53314" y="8509"/>
                    </a:cubicBezTo>
                    <a:cubicBezTo>
                      <a:pt x="58632" y="2792"/>
                      <a:pt x="66078" y="0"/>
                      <a:pt x="75517" y="0"/>
                    </a:cubicBezTo>
                    <a:cubicBezTo>
                      <a:pt x="80570" y="0"/>
                      <a:pt x="84957" y="665"/>
                      <a:pt x="88680" y="2260"/>
                    </a:cubicBezTo>
                    <a:lnTo>
                      <a:pt x="88680" y="41216"/>
                    </a:lnTo>
                    <a:cubicBezTo>
                      <a:pt x="86686" y="40551"/>
                      <a:pt x="84292" y="40152"/>
                      <a:pt x="81500" y="39753"/>
                    </a:cubicBezTo>
                    <a:cubicBezTo>
                      <a:pt x="78709" y="39354"/>
                      <a:pt x="75916" y="39221"/>
                      <a:pt x="73124" y="39221"/>
                    </a:cubicBezTo>
                    <a:cubicBezTo>
                      <a:pt x="62089" y="39221"/>
                      <a:pt x="54245" y="42412"/>
                      <a:pt x="49592" y="48794"/>
                    </a:cubicBezTo>
                    <a:cubicBezTo>
                      <a:pt x="44938" y="55176"/>
                      <a:pt x="42545" y="64482"/>
                      <a:pt x="42545" y="76714"/>
                    </a:cubicBezTo>
                    <a:lnTo>
                      <a:pt x="42545" y="146382"/>
                    </a:lnTo>
                    <a:lnTo>
                      <a:pt x="0" y="146382"/>
                    </a:lnTo>
                    <a:lnTo>
                      <a:pt x="0" y="2659"/>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95" name="Freeform: Shape 1094">
                <a:extLst>
                  <a:ext uri="{FF2B5EF4-FFF2-40B4-BE49-F238E27FC236}">
                    <a16:creationId xmlns:a16="http://schemas.microsoft.com/office/drawing/2014/main" id="{C08C1439-CD23-BA45-61D0-DF9E2590EB17}"/>
                  </a:ext>
                </a:extLst>
              </p:cNvPr>
              <p:cNvSpPr/>
              <p:nvPr/>
            </p:nvSpPr>
            <p:spPr>
              <a:xfrm>
                <a:off x="7793281" y="5830851"/>
                <a:ext cx="210996" cy="146647"/>
              </a:xfrm>
              <a:custGeom>
                <a:avLst/>
                <a:gdLst>
                  <a:gd name="connsiteX0" fmla="*/ 0 w 210996"/>
                  <a:gd name="connsiteY0" fmla="*/ 2925 h 146647"/>
                  <a:gd name="connsiteX1" fmla="*/ 41481 w 210996"/>
                  <a:gd name="connsiteY1" fmla="*/ 2925 h 146647"/>
                  <a:gd name="connsiteX2" fmla="*/ 41481 w 210996"/>
                  <a:gd name="connsiteY2" fmla="*/ 33371 h 146647"/>
                  <a:gd name="connsiteX3" fmla="*/ 42146 w 210996"/>
                  <a:gd name="connsiteY3" fmla="*/ 33371 h 146647"/>
                  <a:gd name="connsiteX4" fmla="*/ 57835 w 210996"/>
                  <a:gd name="connsiteY4" fmla="*/ 8642 h 146647"/>
                  <a:gd name="connsiteX5" fmla="*/ 84957 w 210996"/>
                  <a:gd name="connsiteY5" fmla="*/ 0 h 146647"/>
                  <a:gd name="connsiteX6" fmla="*/ 110218 w 210996"/>
                  <a:gd name="connsiteY6" fmla="*/ 8110 h 146647"/>
                  <a:gd name="connsiteX7" fmla="*/ 123779 w 210996"/>
                  <a:gd name="connsiteY7" fmla="*/ 33371 h 146647"/>
                  <a:gd name="connsiteX8" fmla="*/ 124710 w 210996"/>
                  <a:gd name="connsiteY8" fmla="*/ 33371 h 146647"/>
                  <a:gd name="connsiteX9" fmla="*/ 141462 w 210996"/>
                  <a:gd name="connsiteY9" fmla="*/ 8243 h 146647"/>
                  <a:gd name="connsiteX10" fmla="*/ 169250 w 210996"/>
                  <a:gd name="connsiteY10" fmla="*/ 0 h 146647"/>
                  <a:gd name="connsiteX11" fmla="*/ 200892 w 210996"/>
                  <a:gd name="connsiteY11" fmla="*/ 13030 h 146647"/>
                  <a:gd name="connsiteX12" fmla="*/ 210997 w 210996"/>
                  <a:gd name="connsiteY12" fmla="*/ 51453 h 146647"/>
                  <a:gd name="connsiteX13" fmla="*/ 210997 w 210996"/>
                  <a:gd name="connsiteY13" fmla="*/ 146515 h 146647"/>
                  <a:gd name="connsiteX14" fmla="*/ 168585 w 210996"/>
                  <a:gd name="connsiteY14" fmla="*/ 146515 h 146647"/>
                  <a:gd name="connsiteX15" fmla="*/ 168585 w 210996"/>
                  <a:gd name="connsiteY15" fmla="*/ 62754 h 146647"/>
                  <a:gd name="connsiteX16" fmla="*/ 164330 w 210996"/>
                  <a:gd name="connsiteY16" fmla="*/ 42811 h 146647"/>
                  <a:gd name="connsiteX17" fmla="*/ 150104 w 210996"/>
                  <a:gd name="connsiteY17" fmla="*/ 36031 h 146647"/>
                  <a:gd name="connsiteX18" fmla="*/ 132953 w 210996"/>
                  <a:gd name="connsiteY18" fmla="*/ 44141 h 146647"/>
                  <a:gd name="connsiteX19" fmla="*/ 126970 w 210996"/>
                  <a:gd name="connsiteY19" fmla="*/ 67540 h 146647"/>
                  <a:gd name="connsiteX20" fmla="*/ 126970 w 210996"/>
                  <a:gd name="connsiteY20" fmla="*/ 146515 h 146647"/>
                  <a:gd name="connsiteX21" fmla="*/ 84558 w 210996"/>
                  <a:gd name="connsiteY21" fmla="*/ 146515 h 146647"/>
                  <a:gd name="connsiteX22" fmla="*/ 84558 w 210996"/>
                  <a:gd name="connsiteY22" fmla="*/ 62754 h 146647"/>
                  <a:gd name="connsiteX23" fmla="*/ 80304 w 210996"/>
                  <a:gd name="connsiteY23" fmla="*/ 42811 h 146647"/>
                  <a:gd name="connsiteX24" fmla="*/ 65945 w 210996"/>
                  <a:gd name="connsiteY24" fmla="*/ 36031 h 146647"/>
                  <a:gd name="connsiteX25" fmla="*/ 48927 w 210996"/>
                  <a:gd name="connsiteY25" fmla="*/ 44141 h 146647"/>
                  <a:gd name="connsiteX26" fmla="*/ 42944 w 210996"/>
                  <a:gd name="connsiteY26" fmla="*/ 67674 h 146647"/>
                  <a:gd name="connsiteX27" fmla="*/ 42944 w 210996"/>
                  <a:gd name="connsiteY27" fmla="*/ 146648 h 146647"/>
                  <a:gd name="connsiteX28" fmla="*/ 399 w 210996"/>
                  <a:gd name="connsiteY28" fmla="*/ 146648 h 146647"/>
                  <a:gd name="connsiteX29" fmla="*/ 399 w 210996"/>
                  <a:gd name="connsiteY29" fmla="*/ 3058 h 1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0996" h="146647">
                    <a:moveTo>
                      <a:pt x="0" y="2925"/>
                    </a:moveTo>
                    <a:lnTo>
                      <a:pt x="41481" y="2925"/>
                    </a:lnTo>
                    <a:lnTo>
                      <a:pt x="41481" y="33371"/>
                    </a:lnTo>
                    <a:lnTo>
                      <a:pt x="42146" y="33371"/>
                    </a:lnTo>
                    <a:cubicBezTo>
                      <a:pt x="45470" y="22735"/>
                      <a:pt x="50788" y="14492"/>
                      <a:pt x="57835" y="8642"/>
                    </a:cubicBezTo>
                    <a:cubicBezTo>
                      <a:pt x="64881" y="2792"/>
                      <a:pt x="73922" y="0"/>
                      <a:pt x="84957" y="0"/>
                    </a:cubicBezTo>
                    <a:cubicBezTo>
                      <a:pt x="95992" y="0"/>
                      <a:pt x="103836" y="2659"/>
                      <a:pt x="110218" y="8110"/>
                    </a:cubicBezTo>
                    <a:cubicBezTo>
                      <a:pt x="116600" y="13561"/>
                      <a:pt x="121120" y="21938"/>
                      <a:pt x="123779" y="33371"/>
                    </a:cubicBezTo>
                    <a:lnTo>
                      <a:pt x="124710" y="33371"/>
                    </a:lnTo>
                    <a:cubicBezTo>
                      <a:pt x="128167" y="22070"/>
                      <a:pt x="133751" y="13695"/>
                      <a:pt x="141462" y="8243"/>
                    </a:cubicBezTo>
                    <a:cubicBezTo>
                      <a:pt x="149174" y="2792"/>
                      <a:pt x="158480" y="0"/>
                      <a:pt x="169250" y="0"/>
                    </a:cubicBezTo>
                    <a:cubicBezTo>
                      <a:pt x="183608" y="0"/>
                      <a:pt x="194244" y="4388"/>
                      <a:pt x="200892" y="13030"/>
                    </a:cubicBezTo>
                    <a:cubicBezTo>
                      <a:pt x="207540" y="21671"/>
                      <a:pt x="210997" y="34568"/>
                      <a:pt x="210997" y="51453"/>
                    </a:cubicBezTo>
                    <a:lnTo>
                      <a:pt x="210997" y="146515"/>
                    </a:lnTo>
                    <a:lnTo>
                      <a:pt x="168585" y="146515"/>
                    </a:lnTo>
                    <a:lnTo>
                      <a:pt x="168585" y="62754"/>
                    </a:lnTo>
                    <a:cubicBezTo>
                      <a:pt x="168585" y="53979"/>
                      <a:pt x="167122" y="47199"/>
                      <a:pt x="164330" y="42811"/>
                    </a:cubicBezTo>
                    <a:cubicBezTo>
                      <a:pt x="161538" y="38291"/>
                      <a:pt x="156752" y="36031"/>
                      <a:pt x="150104" y="36031"/>
                    </a:cubicBezTo>
                    <a:cubicBezTo>
                      <a:pt x="142659" y="36031"/>
                      <a:pt x="136942" y="38689"/>
                      <a:pt x="132953" y="44141"/>
                    </a:cubicBezTo>
                    <a:cubicBezTo>
                      <a:pt x="128964" y="49592"/>
                      <a:pt x="126970" y="57303"/>
                      <a:pt x="126970" y="67540"/>
                    </a:cubicBezTo>
                    <a:lnTo>
                      <a:pt x="126970" y="146515"/>
                    </a:lnTo>
                    <a:lnTo>
                      <a:pt x="84558" y="146515"/>
                    </a:lnTo>
                    <a:lnTo>
                      <a:pt x="84558" y="62754"/>
                    </a:lnTo>
                    <a:cubicBezTo>
                      <a:pt x="84558" y="53979"/>
                      <a:pt x="83096" y="47199"/>
                      <a:pt x="80304" y="42811"/>
                    </a:cubicBezTo>
                    <a:cubicBezTo>
                      <a:pt x="77512" y="38291"/>
                      <a:pt x="72592" y="36031"/>
                      <a:pt x="65945" y="36031"/>
                    </a:cubicBezTo>
                    <a:cubicBezTo>
                      <a:pt x="58632" y="36031"/>
                      <a:pt x="52916" y="38689"/>
                      <a:pt x="48927" y="44141"/>
                    </a:cubicBezTo>
                    <a:cubicBezTo>
                      <a:pt x="44938" y="49459"/>
                      <a:pt x="42944" y="57303"/>
                      <a:pt x="42944" y="67674"/>
                    </a:cubicBezTo>
                    <a:lnTo>
                      <a:pt x="42944" y="146648"/>
                    </a:lnTo>
                    <a:lnTo>
                      <a:pt x="399" y="146648"/>
                    </a:lnTo>
                    <a:lnTo>
                      <a:pt x="399" y="3058"/>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grpSp>
          <p:nvGrpSpPr>
            <p:cNvPr id="910" name="Graphic 8">
              <a:extLst>
                <a:ext uri="{FF2B5EF4-FFF2-40B4-BE49-F238E27FC236}">
                  <a16:creationId xmlns:a16="http://schemas.microsoft.com/office/drawing/2014/main" id="{121B5794-3FF5-233D-268A-A932FDEB7D47}"/>
                </a:ext>
              </a:extLst>
            </p:cNvPr>
            <p:cNvGrpSpPr/>
            <p:nvPr/>
          </p:nvGrpSpPr>
          <p:grpSpPr>
            <a:xfrm>
              <a:off x="5432031" y="5062248"/>
              <a:ext cx="1336445" cy="197036"/>
              <a:chOff x="5432031" y="5062248"/>
              <a:chExt cx="1336445" cy="197036"/>
            </a:xfrm>
            <a:solidFill>
              <a:srgbClr val="FFFFFF"/>
            </a:solidFill>
          </p:grpSpPr>
          <p:sp>
            <p:nvSpPr>
              <p:cNvPr id="869" name="Freeform: Shape 868">
                <a:extLst>
                  <a:ext uri="{FF2B5EF4-FFF2-40B4-BE49-F238E27FC236}">
                    <a16:creationId xmlns:a16="http://schemas.microsoft.com/office/drawing/2014/main" id="{747983EC-6686-FACB-66A7-9753280735AB}"/>
                  </a:ext>
                </a:extLst>
              </p:cNvPr>
              <p:cNvSpPr/>
              <p:nvPr/>
            </p:nvSpPr>
            <p:spPr>
              <a:xfrm>
                <a:off x="5432031" y="5070757"/>
                <a:ext cx="170711" cy="188128"/>
              </a:xfrm>
              <a:custGeom>
                <a:avLst/>
                <a:gdLst>
                  <a:gd name="connsiteX0" fmla="*/ 46667 w 170711"/>
                  <a:gd name="connsiteY0" fmla="*/ 177892 h 188128"/>
                  <a:gd name="connsiteX1" fmla="*/ 12498 w 170711"/>
                  <a:gd name="connsiteY1" fmla="*/ 146249 h 188128"/>
                  <a:gd name="connsiteX2" fmla="*/ 0 w 170711"/>
                  <a:gd name="connsiteY2" fmla="*/ 94264 h 188128"/>
                  <a:gd name="connsiteX3" fmla="*/ 12498 w 170711"/>
                  <a:gd name="connsiteY3" fmla="*/ 42412 h 188128"/>
                  <a:gd name="connsiteX4" fmla="*/ 46667 w 170711"/>
                  <a:gd name="connsiteY4" fmla="*/ 10636 h 188128"/>
                  <a:gd name="connsiteX5" fmla="*/ 96258 w 170711"/>
                  <a:gd name="connsiteY5" fmla="*/ 0 h 188128"/>
                  <a:gd name="connsiteX6" fmla="*/ 138803 w 170711"/>
                  <a:gd name="connsiteY6" fmla="*/ 7844 h 188128"/>
                  <a:gd name="connsiteX7" fmla="*/ 170712 w 170711"/>
                  <a:gd name="connsiteY7" fmla="*/ 30978 h 188128"/>
                  <a:gd name="connsiteX8" fmla="*/ 141462 w 170711"/>
                  <a:gd name="connsiteY8" fmla="*/ 60228 h 188128"/>
                  <a:gd name="connsiteX9" fmla="*/ 122317 w 170711"/>
                  <a:gd name="connsiteY9" fmla="*/ 44141 h 188128"/>
                  <a:gd name="connsiteX10" fmla="*/ 96657 w 170711"/>
                  <a:gd name="connsiteY10" fmla="*/ 38556 h 188128"/>
                  <a:gd name="connsiteX11" fmla="*/ 70066 w 170711"/>
                  <a:gd name="connsiteY11" fmla="*/ 44672 h 188128"/>
                  <a:gd name="connsiteX12" fmla="*/ 52649 w 170711"/>
                  <a:gd name="connsiteY12" fmla="*/ 63153 h 188128"/>
                  <a:gd name="connsiteX13" fmla="*/ 46534 w 170711"/>
                  <a:gd name="connsiteY13" fmla="*/ 93998 h 188128"/>
                  <a:gd name="connsiteX14" fmla="*/ 52649 w 170711"/>
                  <a:gd name="connsiteY14" fmla="*/ 124843 h 188128"/>
                  <a:gd name="connsiteX15" fmla="*/ 70066 w 170711"/>
                  <a:gd name="connsiteY15" fmla="*/ 143457 h 188128"/>
                  <a:gd name="connsiteX16" fmla="*/ 96657 w 170711"/>
                  <a:gd name="connsiteY16" fmla="*/ 149572 h 188128"/>
                  <a:gd name="connsiteX17" fmla="*/ 122317 w 170711"/>
                  <a:gd name="connsiteY17" fmla="*/ 143988 h 188128"/>
                  <a:gd name="connsiteX18" fmla="*/ 141462 w 170711"/>
                  <a:gd name="connsiteY18" fmla="*/ 127901 h 188128"/>
                  <a:gd name="connsiteX19" fmla="*/ 170712 w 170711"/>
                  <a:gd name="connsiteY19" fmla="*/ 157151 h 188128"/>
                  <a:gd name="connsiteX20" fmla="*/ 138803 w 170711"/>
                  <a:gd name="connsiteY20" fmla="*/ 180151 h 188128"/>
                  <a:gd name="connsiteX21" fmla="*/ 96258 w 170711"/>
                  <a:gd name="connsiteY21" fmla="*/ 188129 h 188128"/>
                  <a:gd name="connsiteX22" fmla="*/ 46667 w 170711"/>
                  <a:gd name="connsiteY22" fmla="*/ 177625 h 18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711" h="188128">
                    <a:moveTo>
                      <a:pt x="46667" y="177892"/>
                    </a:moveTo>
                    <a:cubicBezTo>
                      <a:pt x="32175" y="170845"/>
                      <a:pt x="20874" y="160342"/>
                      <a:pt x="12498" y="146249"/>
                    </a:cubicBezTo>
                    <a:cubicBezTo>
                      <a:pt x="4255" y="132156"/>
                      <a:pt x="0" y="114871"/>
                      <a:pt x="0" y="94264"/>
                    </a:cubicBezTo>
                    <a:cubicBezTo>
                      <a:pt x="0" y="73656"/>
                      <a:pt x="4122" y="56638"/>
                      <a:pt x="12498" y="42412"/>
                    </a:cubicBezTo>
                    <a:cubicBezTo>
                      <a:pt x="20741" y="28319"/>
                      <a:pt x="32175" y="17683"/>
                      <a:pt x="46667" y="10636"/>
                    </a:cubicBezTo>
                    <a:cubicBezTo>
                      <a:pt x="61159" y="3590"/>
                      <a:pt x="77645" y="0"/>
                      <a:pt x="96258" y="0"/>
                    </a:cubicBezTo>
                    <a:cubicBezTo>
                      <a:pt x="112478" y="0"/>
                      <a:pt x="126571" y="2659"/>
                      <a:pt x="138803" y="7844"/>
                    </a:cubicBezTo>
                    <a:cubicBezTo>
                      <a:pt x="151035" y="13030"/>
                      <a:pt x="161538" y="20874"/>
                      <a:pt x="170712" y="30978"/>
                    </a:cubicBezTo>
                    <a:lnTo>
                      <a:pt x="141462" y="60228"/>
                    </a:lnTo>
                    <a:cubicBezTo>
                      <a:pt x="136011" y="53181"/>
                      <a:pt x="129629" y="47863"/>
                      <a:pt x="122317" y="44141"/>
                    </a:cubicBezTo>
                    <a:cubicBezTo>
                      <a:pt x="115004" y="40418"/>
                      <a:pt x="106496" y="38556"/>
                      <a:pt x="96657" y="38556"/>
                    </a:cubicBezTo>
                    <a:cubicBezTo>
                      <a:pt x="86818" y="38556"/>
                      <a:pt x="77645" y="40551"/>
                      <a:pt x="70066" y="44672"/>
                    </a:cubicBezTo>
                    <a:cubicBezTo>
                      <a:pt x="62621" y="48794"/>
                      <a:pt x="56771" y="54910"/>
                      <a:pt x="52649" y="63153"/>
                    </a:cubicBezTo>
                    <a:cubicBezTo>
                      <a:pt x="48528" y="71396"/>
                      <a:pt x="46534" y="81766"/>
                      <a:pt x="46534" y="93998"/>
                    </a:cubicBezTo>
                    <a:cubicBezTo>
                      <a:pt x="46534" y="106230"/>
                      <a:pt x="48528" y="116600"/>
                      <a:pt x="52649" y="124843"/>
                    </a:cubicBezTo>
                    <a:cubicBezTo>
                      <a:pt x="56771" y="133086"/>
                      <a:pt x="62621" y="139335"/>
                      <a:pt x="70066" y="143457"/>
                    </a:cubicBezTo>
                    <a:cubicBezTo>
                      <a:pt x="77512" y="147578"/>
                      <a:pt x="86420" y="149572"/>
                      <a:pt x="96657" y="149572"/>
                    </a:cubicBezTo>
                    <a:cubicBezTo>
                      <a:pt x="106895" y="149572"/>
                      <a:pt x="115138" y="147711"/>
                      <a:pt x="122317" y="143988"/>
                    </a:cubicBezTo>
                    <a:cubicBezTo>
                      <a:pt x="129629" y="140266"/>
                      <a:pt x="136011" y="134947"/>
                      <a:pt x="141462" y="127901"/>
                    </a:cubicBezTo>
                    <a:lnTo>
                      <a:pt x="170712" y="157151"/>
                    </a:lnTo>
                    <a:cubicBezTo>
                      <a:pt x="161671" y="167255"/>
                      <a:pt x="151035" y="174833"/>
                      <a:pt x="138803" y="180151"/>
                    </a:cubicBezTo>
                    <a:cubicBezTo>
                      <a:pt x="126571" y="185470"/>
                      <a:pt x="112346" y="188129"/>
                      <a:pt x="96258" y="188129"/>
                    </a:cubicBezTo>
                    <a:cubicBezTo>
                      <a:pt x="77645" y="188129"/>
                      <a:pt x="61159" y="184672"/>
                      <a:pt x="46667" y="177625"/>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70" name="Freeform: Shape 869">
                <a:extLst>
                  <a:ext uri="{FF2B5EF4-FFF2-40B4-BE49-F238E27FC236}">
                    <a16:creationId xmlns:a16="http://schemas.microsoft.com/office/drawing/2014/main" id="{F75B0D3F-EFDB-27B1-31A5-EB647452F417}"/>
                  </a:ext>
                </a:extLst>
              </p:cNvPr>
              <p:cNvSpPr/>
              <p:nvPr/>
            </p:nvSpPr>
            <p:spPr>
              <a:xfrm>
                <a:off x="5618963" y="5062248"/>
                <a:ext cx="63418" cy="196903"/>
              </a:xfrm>
              <a:custGeom>
                <a:avLst/>
                <a:gdLst>
                  <a:gd name="connsiteX0" fmla="*/ 17683 w 63418"/>
                  <a:gd name="connsiteY0" fmla="*/ 192251 h 196903"/>
                  <a:gd name="connsiteX1" fmla="*/ 4255 w 63418"/>
                  <a:gd name="connsiteY1" fmla="*/ 178822 h 196903"/>
                  <a:gd name="connsiteX2" fmla="*/ 0 w 63418"/>
                  <a:gd name="connsiteY2" fmla="*/ 156353 h 196903"/>
                  <a:gd name="connsiteX3" fmla="*/ 0 w 63418"/>
                  <a:gd name="connsiteY3" fmla="*/ 0 h 196903"/>
                  <a:gd name="connsiteX4" fmla="*/ 42678 w 63418"/>
                  <a:gd name="connsiteY4" fmla="*/ 0 h 196903"/>
                  <a:gd name="connsiteX5" fmla="*/ 42678 w 63418"/>
                  <a:gd name="connsiteY5" fmla="*/ 148509 h 196903"/>
                  <a:gd name="connsiteX6" fmla="*/ 43609 w 63418"/>
                  <a:gd name="connsiteY6" fmla="*/ 156220 h 196903"/>
                  <a:gd name="connsiteX7" fmla="*/ 46800 w 63418"/>
                  <a:gd name="connsiteY7" fmla="*/ 160475 h 196903"/>
                  <a:gd name="connsiteX8" fmla="*/ 53447 w 63418"/>
                  <a:gd name="connsiteY8" fmla="*/ 161804 h 196903"/>
                  <a:gd name="connsiteX9" fmla="*/ 63419 w 63418"/>
                  <a:gd name="connsiteY9" fmla="*/ 160741 h 196903"/>
                  <a:gd name="connsiteX10" fmla="*/ 63419 w 63418"/>
                  <a:gd name="connsiteY10" fmla="*/ 194378 h 196903"/>
                  <a:gd name="connsiteX11" fmla="*/ 41880 w 63418"/>
                  <a:gd name="connsiteY11" fmla="*/ 196904 h 196903"/>
                  <a:gd name="connsiteX12" fmla="*/ 17550 w 63418"/>
                  <a:gd name="connsiteY12" fmla="*/ 192383 h 1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8" h="196903">
                    <a:moveTo>
                      <a:pt x="17683" y="192251"/>
                    </a:moveTo>
                    <a:cubicBezTo>
                      <a:pt x="11567" y="189193"/>
                      <a:pt x="7047" y="184805"/>
                      <a:pt x="4255" y="178822"/>
                    </a:cubicBezTo>
                    <a:cubicBezTo>
                      <a:pt x="1463" y="172839"/>
                      <a:pt x="0" y="165394"/>
                      <a:pt x="0" y="156353"/>
                    </a:cubicBezTo>
                    <a:lnTo>
                      <a:pt x="0" y="0"/>
                    </a:lnTo>
                    <a:lnTo>
                      <a:pt x="42678" y="0"/>
                    </a:lnTo>
                    <a:lnTo>
                      <a:pt x="42678" y="148509"/>
                    </a:lnTo>
                    <a:cubicBezTo>
                      <a:pt x="42678" y="151700"/>
                      <a:pt x="42944" y="154226"/>
                      <a:pt x="43609" y="156220"/>
                    </a:cubicBezTo>
                    <a:cubicBezTo>
                      <a:pt x="44274" y="158082"/>
                      <a:pt x="45337" y="159544"/>
                      <a:pt x="46800" y="160475"/>
                    </a:cubicBezTo>
                    <a:cubicBezTo>
                      <a:pt x="48262" y="161405"/>
                      <a:pt x="50522" y="161804"/>
                      <a:pt x="53447" y="161804"/>
                    </a:cubicBezTo>
                    <a:cubicBezTo>
                      <a:pt x="56372" y="161804"/>
                      <a:pt x="59563" y="161405"/>
                      <a:pt x="63419" y="160741"/>
                    </a:cubicBezTo>
                    <a:lnTo>
                      <a:pt x="63419" y="194378"/>
                    </a:lnTo>
                    <a:cubicBezTo>
                      <a:pt x="56106" y="195973"/>
                      <a:pt x="48927" y="196904"/>
                      <a:pt x="41880" y="196904"/>
                    </a:cubicBezTo>
                    <a:cubicBezTo>
                      <a:pt x="31909" y="196904"/>
                      <a:pt x="23799" y="195441"/>
                      <a:pt x="17550" y="192383"/>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71" name="Freeform: Shape 870">
                <a:extLst>
                  <a:ext uri="{FF2B5EF4-FFF2-40B4-BE49-F238E27FC236}">
                    <a16:creationId xmlns:a16="http://schemas.microsoft.com/office/drawing/2014/main" id="{2224621A-30AC-DECE-A2E2-F60B572564FA}"/>
                  </a:ext>
                </a:extLst>
              </p:cNvPr>
              <p:cNvSpPr/>
              <p:nvPr/>
            </p:nvSpPr>
            <p:spPr>
              <a:xfrm>
                <a:off x="5694747" y="5110111"/>
                <a:ext cx="151433" cy="148907"/>
              </a:xfrm>
              <a:custGeom>
                <a:avLst/>
                <a:gdLst>
                  <a:gd name="connsiteX0" fmla="*/ 36562 w 151433"/>
                  <a:gd name="connsiteY0" fmla="*/ 140133 h 148907"/>
                  <a:gd name="connsiteX1" fmla="*/ 9705 w 151433"/>
                  <a:gd name="connsiteY1" fmla="*/ 114340 h 148907"/>
                  <a:gd name="connsiteX2" fmla="*/ 0 w 151433"/>
                  <a:gd name="connsiteY2" fmla="*/ 74587 h 148907"/>
                  <a:gd name="connsiteX3" fmla="*/ 9705 w 151433"/>
                  <a:gd name="connsiteY3" fmla="*/ 34967 h 148907"/>
                  <a:gd name="connsiteX4" fmla="*/ 36562 w 151433"/>
                  <a:gd name="connsiteY4" fmla="*/ 9041 h 148907"/>
                  <a:gd name="connsiteX5" fmla="*/ 75650 w 151433"/>
                  <a:gd name="connsiteY5" fmla="*/ 0 h 148907"/>
                  <a:gd name="connsiteX6" fmla="*/ 114871 w 151433"/>
                  <a:gd name="connsiteY6" fmla="*/ 9041 h 148907"/>
                  <a:gd name="connsiteX7" fmla="*/ 141728 w 151433"/>
                  <a:gd name="connsiteY7" fmla="*/ 34834 h 148907"/>
                  <a:gd name="connsiteX8" fmla="*/ 151434 w 151433"/>
                  <a:gd name="connsiteY8" fmla="*/ 74454 h 148907"/>
                  <a:gd name="connsiteX9" fmla="*/ 141728 w 151433"/>
                  <a:gd name="connsiteY9" fmla="*/ 114207 h 148907"/>
                  <a:gd name="connsiteX10" fmla="*/ 114871 w 151433"/>
                  <a:gd name="connsiteY10" fmla="*/ 140000 h 148907"/>
                  <a:gd name="connsiteX11" fmla="*/ 75650 w 151433"/>
                  <a:gd name="connsiteY11" fmla="*/ 148908 h 148907"/>
                  <a:gd name="connsiteX12" fmla="*/ 36562 w 151433"/>
                  <a:gd name="connsiteY12" fmla="*/ 140000 h 148907"/>
                  <a:gd name="connsiteX13" fmla="*/ 92270 w 151433"/>
                  <a:gd name="connsiteY13" fmla="*/ 110617 h 148907"/>
                  <a:gd name="connsiteX14" fmla="*/ 103039 w 151433"/>
                  <a:gd name="connsiteY14" fmla="*/ 96524 h 148907"/>
                  <a:gd name="connsiteX15" fmla="*/ 106761 w 151433"/>
                  <a:gd name="connsiteY15" fmla="*/ 74587 h 148907"/>
                  <a:gd name="connsiteX16" fmla="*/ 103039 w 151433"/>
                  <a:gd name="connsiteY16" fmla="*/ 52517 h 148907"/>
                  <a:gd name="connsiteX17" fmla="*/ 92270 w 151433"/>
                  <a:gd name="connsiteY17" fmla="*/ 38556 h 148907"/>
                  <a:gd name="connsiteX18" fmla="*/ 75650 w 151433"/>
                  <a:gd name="connsiteY18" fmla="*/ 33770 h 148907"/>
                  <a:gd name="connsiteX19" fmla="*/ 59031 w 151433"/>
                  <a:gd name="connsiteY19" fmla="*/ 38556 h 148907"/>
                  <a:gd name="connsiteX20" fmla="*/ 48262 w 151433"/>
                  <a:gd name="connsiteY20" fmla="*/ 52517 h 148907"/>
                  <a:gd name="connsiteX21" fmla="*/ 44539 w 151433"/>
                  <a:gd name="connsiteY21" fmla="*/ 74587 h 148907"/>
                  <a:gd name="connsiteX22" fmla="*/ 48262 w 151433"/>
                  <a:gd name="connsiteY22" fmla="*/ 96524 h 148907"/>
                  <a:gd name="connsiteX23" fmla="*/ 59031 w 151433"/>
                  <a:gd name="connsiteY23" fmla="*/ 110617 h 148907"/>
                  <a:gd name="connsiteX24" fmla="*/ 75650 w 151433"/>
                  <a:gd name="connsiteY24" fmla="*/ 115536 h 148907"/>
                  <a:gd name="connsiteX25" fmla="*/ 92270 w 151433"/>
                  <a:gd name="connsiteY25" fmla="*/ 110617 h 14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33" h="148907">
                    <a:moveTo>
                      <a:pt x="36562" y="140133"/>
                    </a:moveTo>
                    <a:cubicBezTo>
                      <a:pt x="25128" y="134150"/>
                      <a:pt x="16087" y="125508"/>
                      <a:pt x="9705" y="114340"/>
                    </a:cubicBezTo>
                    <a:cubicBezTo>
                      <a:pt x="3191" y="103039"/>
                      <a:pt x="0" y="89877"/>
                      <a:pt x="0" y="74587"/>
                    </a:cubicBezTo>
                    <a:cubicBezTo>
                      <a:pt x="0" y="59297"/>
                      <a:pt x="3191" y="46268"/>
                      <a:pt x="9705" y="34967"/>
                    </a:cubicBezTo>
                    <a:cubicBezTo>
                      <a:pt x="16220" y="23666"/>
                      <a:pt x="25128" y="15024"/>
                      <a:pt x="36562" y="9041"/>
                    </a:cubicBezTo>
                    <a:cubicBezTo>
                      <a:pt x="47996" y="3058"/>
                      <a:pt x="61025" y="0"/>
                      <a:pt x="75650" y="0"/>
                    </a:cubicBezTo>
                    <a:cubicBezTo>
                      <a:pt x="90275" y="0"/>
                      <a:pt x="103438" y="3058"/>
                      <a:pt x="114871" y="9041"/>
                    </a:cubicBezTo>
                    <a:cubicBezTo>
                      <a:pt x="126306" y="15024"/>
                      <a:pt x="135346" y="23666"/>
                      <a:pt x="141728" y="34834"/>
                    </a:cubicBezTo>
                    <a:cubicBezTo>
                      <a:pt x="148243" y="46002"/>
                      <a:pt x="151434" y="59297"/>
                      <a:pt x="151434" y="74454"/>
                    </a:cubicBezTo>
                    <a:cubicBezTo>
                      <a:pt x="151434" y="89611"/>
                      <a:pt x="148243" y="102906"/>
                      <a:pt x="141728" y="114207"/>
                    </a:cubicBezTo>
                    <a:cubicBezTo>
                      <a:pt x="135213" y="125508"/>
                      <a:pt x="126306" y="134017"/>
                      <a:pt x="114871" y="140000"/>
                    </a:cubicBezTo>
                    <a:cubicBezTo>
                      <a:pt x="103438" y="145983"/>
                      <a:pt x="90275" y="148908"/>
                      <a:pt x="75650" y="148908"/>
                    </a:cubicBezTo>
                    <a:cubicBezTo>
                      <a:pt x="61025" y="148908"/>
                      <a:pt x="47996" y="145983"/>
                      <a:pt x="36562" y="140000"/>
                    </a:cubicBezTo>
                    <a:close/>
                    <a:moveTo>
                      <a:pt x="92270" y="110617"/>
                    </a:moveTo>
                    <a:cubicBezTo>
                      <a:pt x="96923" y="107426"/>
                      <a:pt x="100513" y="102640"/>
                      <a:pt x="103039" y="96524"/>
                    </a:cubicBezTo>
                    <a:cubicBezTo>
                      <a:pt x="105565" y="90408"/>
                      <a:pt x="106761" y="83096"/>
                      <a:pt x="106761" y="74587"/>
                    </a:cubicBezTo>
                    <a:cubicBezTo>
                      <a:pt x="106761" y="66078"/>
                      <a:pt x="105565" y="58632"/>
                      <a:pt x="103039" y="52517"/>
                    </a:cubicBezTo>
                    <a:cubicBezTo>
                      <a:pt x="100513" y="46401"/>
                      <a:pt x="96923" y="41748"/>
                      <a:pt x="92270" y="38556"/>
                    </a:cubicBezTo>
                    <a:cubicBezTo>
                      <a:pt x="87616" y="35366"/>
                      <a:pt x="82032" y="33770"/>
                      <a:pt x="75650" y="33770"/>
                    </a:cubicBezTo>
                    <a:cubicBezTo>
                      <a:pt x="69269" y="33770"/>
                      <a:pt x="63684" y="35366"/>
                      <a:pt x="59031" y="38556"/>
                    </a:cubicBezTo>
                    <a:cubicBezTo>
                      <a:pt x="54378" y="41748"/>
                      <a:pt x="50788" y="46401"/>
                      <a:pt x="48262" y="52517"/>
                    </a:cubicBezTo>
                    <a:cubicBezTo>
                      <a:pt x="45736" y="58632"/>
                      <a:pt x="44539" y="65945"/>
                      <a:pt x="44539" y="74587"/>
                    </a:cubicBezTo>
                    <a:cubicBezTo>
                      <a:pt x="44539" y="83229"/>
                      <a:pt x="45736" y="90408"/>
                      <a:pt x="48262" y="96524"/>
                    </a:cubicBezTo>
                    <a:cubicBezTo>
                      <a:pt x="50788" y="102640"/>
                      <a:pt x="54378" y="107426"/>
                      <a:pt x="59031" y="110617"/>
                    </a:cubicBezTo>
                    <a:cubicBezTo>
                      <a:pt x="63684" y="113808"/>
                      <a:pt x="69269" y="115536"/>
                      <a:pt x="75650" y="115536"/>
                    </a:cubicBezTo>
                    <a:cubicBezTo>
                      <a:pt x="82032" y="115536"/>
                      <a:pt x="87616" y="113941"/>
                      <a:pt x="92270" y="110617"/>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72" name="Freeform: Shape 871">
                <a:extLst>
                  <a:ext uri="{FF2B5EF4-FFF2-40B4-BE49-F238E27FC236}">
                    <a16:creationId xmlns:a16="http://schemas.microsoft.com/office/drawing/2014/main" id="{FB438DCC-87C4-F649-B15B-2ECC63B6260A}"/>
                  </a:ext>
                </a:extLst>
              </p:cNvPr>
              <p:cNvSpPr/>
              <p:nvPr/>
            </p:nvSpPr>
            <p:spPr>
              <a:xfrm>
                <a:off x="5868517" y="5112903"/>
                <a:ext cx="134282" cy="146381"/>
              </a:xfrm>
              <a:custGeom>
                <a:avLst/>
                <a:gdLst>
                  <a:gd name="connsiteX0" fmla="*/ 19411 w 134282"/>
                  <a:gd name="connsiteY0" fmla="*/ 139734 h 146381"/>
                  <a:gd name="connsiteX1" fmla="*/ 4786 w 134282"/>
                  <a:gd name="connsiteY1" fmla="*/ 121386 h 146381"/>
                  <a:gd name="connsiteX2" fmla="*/ 0 w 134282"/>
                  <a:gd name="connsiteY2" fmla="*/ 93732 h 146381"/>
                  <a:gd name="connsiteX3" fmla="*/ 0 w 134282"/>
                  <a:gd name="connsiteY3" fmla="*/ 0 h 146381"/>
                  <a:gd name="connsiteX4" fmla="*/ 42678 w 134282"/>
                  <a:gd name="connsiteY4" fmla="*/ 0 h 146381"/>
                  <a:gd name="connsiteX5" fmla="*/ 42678 w 134282"/>
                  <a:gd name="connsiteY5" fmla="*/ 82298 h 146381"/>
                  <a:gd name="connsiteX6" fmla="*/ 47730 w 134282"/>
                  <a:gd name="connsiteY6" fmla="*/ 103438 h 146381"/>
                  <a:gd name="connsiteX7" fmla="*/ 64881 w 134282"/>
                  <a:gd name="connsiteY7" fmla="*/ 110485 h 146381"/>
                  <a:gd name="connsiteX8" fmla="*/ 79373 w 134282"/>
                  <a:gd name="connsiteY8" fmla="*/ 106629 h 146381"/>
                  <a:gd name="connsiteX9" fmla="*/ 88680 w 134282"/>
                  <a:gd name="connsiteY9" fmla="*/ 95461 h 146381"/>
                  <a:gd name="connsiteX10" fmla="*/ 91870 w 134282"/>
                  <a:gd name="connsiteY10" fmla="*/ 77512 h 146381"/>
                  <a:gd name="connsiteX11" fmla="*/ 91870 w 134282"/>
                  <a:gd name="connsiteY11" fmla="*/ 0 h 146381"/>
                  <a:gd name="connsiteX12" fmla="*/ 134282 w 134282"/>
                  <a:gd name="connsiteY12" fmla="*/ 0 h 146381"/>
                  <a:gd name="connsiteX13" fmla="*/ 134282 w 134282"/>
                  <a:gd name="connsiteY13" fmla="*/ 143723 h 146381"/>
                  <a:gd name="connsiteX14" fmla="*/ 92801 w 134282"/>
                  <a:gd name="connsiteY14" fmla="*/ 143723 h 146381"/>
                  <a:gd name="connsiteX15" fmla="*/ 92801 w 134282"/>
                  <a:gd name="connsiteY15" fmla="*/ 113143 h 146381"/>
                  <a:gd name="connsiteX16" fmla="*/ 91870 w 134282"/>
                  <a:gd name="connsiteY16" fmla="*/ 113143 h 146381"/>
                  <a:gd name="connsiteX17" fmla="*/ 74188 w 134282"/>
                  <a:gd name="connsiteY17" fmla="*/ 137341 h 146381"/>
                  <a:gd name="connsiteX18" fmla="*/ 44273 w 134282"/>
                  <a:gd name="connsiteY18" fmla="*/ 146382 h 146381"/>
                  <a:gd name="connsiteX19" fmla="*/ 19278 w 134282"/>
                  <a:gd name="connsiteY19" fmla="*/ 139867 h 14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282" h="146381">
                    <a:moveTo>
                      <a:pt x="19411" y="139734"/>
                    </a:moveTo>
                    <a:cubicBezTo>
                      <a:pt x="12763" y="135347"/>
                      <a:pt x="7977" y="129231"/>
                      <a:pt x="4786" y="121386"/>
                    </a:cubicBezTo>
                    <a:cubicBezTo>
                      <a:pt x="1595" y="113542"/>
                      <a:pt x="0" y="104236"/>
                      <a:pt x="0" y="93732"/>
                    </a:cubicBezTo>
                    <a:lnTo>
                      <a:pt x="0" y="0"/>
                    </a:lnTo>
                    <a:lnTo>
                      <a:pt x="42678" y="0"/>
                    </a:lnTo>
                    <a:lnTo>
                      <a:pt x="42678" y="82298"/>
                    </a:lnTo>
                    <a:cubicBezTo>
                      <a:pt x="42678" y="91605"/>
                      <a:pt x="44406" y="98651"/>
                      <a:pt x="47730" y="103438"/>
                    </a:cubicBezTo>
                    <a:cubicBezTo>
                      <a:pt x="51054" y="108224"/>
                      <a:pt x="56771" y="110485"/>
                      <a:pt x="64881" y="110485"/>
                    </a:cubicBezTo>
                    <a:cubicBezTo>
                      <a:pt x="70465" y="110485"/>
                      <a:pt x="75384" y="109155"/>
                      <a:pt x="79373" y="106629"/>
                    </a:cubicBezTo>
                    <a:cubicBezTo>
                      <a:pt x="83495" y="104103"/>
                      <a:pt x="86552" y="100380"/>
                      <a:pt x="88680" y="95461"/>
                    </a:cubicBezTo>
                    <a:cubicBezTo>
                      <a:pt x="90807" y="90542"/>
                      <a:pt x="91870" y="84558"/>
                      <a:pt x="91870" y="77512"/>
                    </a:cubicBezTo>
                    <a:lnTo>
                      <a:pt x="91870" y="0"/>
                    </a:lnTo>
                    <a:lnTo>
                      <a:pt x="134282" y="0"/>
                    </a:lnTo>
                    <a:lnTo>
                      <a:pt x="134282" y="143723"/>
                    </a:lnTo>
                    <a:lnTo>
                      <a:pt x="92801" y="143723"/>
                    </a:lnTo>
                    <a:lnTo>
                      <a:pt x="92801" y="113143"/>
                    </a:lnTo>
                    <a:lnTo>
                      <a:pt x="91870" y="113143"/>
                    </a:lnTo>
                    <a:cubicBezTo>
                      <a:pt x="87749" y="123248"/>
                      <a:pt x="81766" y="131358"/>
                      <a:pt x="74188" y="137341"/>
                    </a:cubicBezTo>
                    <a:cubicBezTo>
                      <a:pt x="66477" y="143324"/>
                      <a:pt x="56505" y="146382"/>
                      <a:pt x="44273" y="146382"/>
                    </a:cubicBezTo>
                    <a:cubicBezTo>
                      <a:pt x="34169" y="146382"/>
                      <a:pt x="25793" y="144254"/>
                      <a:pt x="19278" y="139867"/>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73" name="Freeform: Shape 872">
                <a:extLst>
                  <a:ext uri="{FF2B5EF4-FFF2-40B4-BE49-F238E27FC236}">
                    <a16:creationId xmlns:a16="http://schemas.microsoft.com/office/drawing/2014/main" id="{1A3C646B-0CDD-F480-F047-E879FD793B9D}"/>
                  </a:ext>
                </a:extLst>
              </p:cNvPr>
              <p:cNvSpPr/>
              <p:nvPr/>
            </p:nvSpPr>
            <p:spPr>
              <a:xfrm>
                <a:off x="6027130" y="5062248"/>
                <a:ext cx="148774" cy="196903"/>
              </a:xfrm>
              <a:custGeom>
                <a:avLst/>
                <a:gdLst>
                  <a:gd name="connsiteX0" fmla="*/ 27920 w 148774"/>
                  <a:gd name="connsiteY0" fmla="*/ 188262 h 196903"/>
                  <a:gd name="connsiteX1" fmla="*/ 7312 w 148774"/>
                  <a:gd name="connsiteY1" fmla="*/ 162868 h 196903"/>
                  <a:gd name="connsiteX2" fmla="*/ 0 w 148774"/>
                  <a:gd name="connsiteY2" fmla="*/ 122450 h 196903"/>
                  <a:gd name="connsiteX3" fmla="*/ 6648 w 148774"/>
                  <a:gd name="connsiteY3" fmla="*/ 82963 h 196903"/>
                  <a:gd name="connsiteX4" fmla="*/ 26192 w 148774"/>
                  <a:gd name="connsiteY4" fmla="*/ 57037 h 196903"/>
                  <a:gd name="connsiteX5" fmla="*/ 56904 w 148774"/>
                  <a:gd name="connsiteY5" fmla="*/ 47996 h 196903"/>
                  <a:gd name="connsiteX6" fmla="*/ 79639 w 148774"/>
                  <a:gd name="connsiteY6" fmla="*/ 52251 h 196903"/>
                  <a:gd name="connsiteX7" fmla="*/ 95859 w 148774"/>
                  <a:gd name="connsiteY7" fmla="*/ 63419 h 196903"/>
                  <a:gd name="connsiteX8" fmla="*/ 105432 w 148774"/>
                  <a:gd name="connsiteY8" fmla="*/ 78842 h 196903"/>
                  <a:gd name="connsiteX9" fmla="*/ 106363 w 148774"/>
                  <a:gd name="connsiteY9" fmla="*/ 78842 h 196903"/>
                  <a:gd name="connsiteX10" fmla="*/ 106363 w 148774"/>
                  <a:gd name="connsiteY10" fmla="*/ 0 h 196903"/>
                  <a:gd name="connsiteX11" fmla="*/ 148775 w 148774"/>
                  <a:gd name="connsiteY11" fmla="*/ 0 h 196903"/>
                  <a:gd name="connsiteX12" fmla="*/ 148775 w 148774"/>
                  <a:gd name="connsiteY12" fmla="*/ 194378 h 196903"/>
                  <a:gd name="connsiteX13" fmla="*/ 107293 w 148774"/>
                  <a:gd name="connsiteY13" fmla="*/ 194378 h 196903"/>
                  <a:gd name="connsiteX14" fmla="*/ 107293 w 148774"/>
                  <a:gd name="connsiteY14" fmla="*/ 165660 h 196903"/>
                  <a:gd name="connsiteX15" fmla="*/ 106495 w 148774"/>
                  <a:gd name="connsiteY15" fmla="*/ 165660 h 196903"/>
                  <a:gd name="connsiteX16" fmla="*/ 88946 w 148774"/>
                  <a:gd name="connsiteY16" fmla="*/ 188395 h 196903"/>
                  <a:gd name="connsiteX17" fmla="*/ 58499 w 148774"/>
                  <a:gd name="connsiteY17" fmla="*/ 196904 h 196903"/>
                  <a:gd name="connsiteX18" fmla="*/ 27787 w 148774"/>
                  <a:gd name="connsiteY18" fmla="*/ 188262 h 196903"/>
                  <a:gd name="connsiteX19" fmla="*/ 92402 w 148774"/>
                  <a:gd name="connsiteY19" fmla="*/ 158347 h 196903"/>
                  <a:gd name="connsiteX20" fmla="*/ 103305 w 148774"/>
                  <a:gd name="connsiteY20" fmla="*/ 144254 h 196903"/>
                  <a:gd name="connsiteX21" fmla="*/ 107027 w 148774"/>
                  <a:gd name="connsiteY21" fmla="*/ 122317 h 196903"/>
                  <a:gd name="connsiteX22" fmla="*/ 103305 w 148774"/>
                  <a:gd name="connsiteY22" fmla="*/ 100247 h 196903"/>
                  <a:gd name="connsiteX23" fmla="*/ 92402 w 148774"/>
                  <a:gd name="connsiteY23" fmla="*/ 86287 h 196903"/>
                  <a:gd name="connsiteX24" fmla="*/ 75783 w 148774"/>
                  <a:gd name="connsiteY24" fmla="*/ 81500 h 196903"/>
                  <a:gd name="connsiteX25" fmla="*/ 59164 w 148774"/>
                  <a:gd name="connsiteY25" fmla="*/ 86287 h 196903"/>
                  <a:gd name="connsiteX26" fmla="*/ 48395 w 148774"/>
                  <a:gd name="connsiteY26" fmla="*/ 100247 h 196903"/>
                  <a:gd name="connsiteX27" fmla="*/ 44672 w 148774"/>
                  <a:gd name="connsiteY27" fmla="*/ 122317 h 196903"/>
                  <a:gd name="connsiteX28" fmla="*/ 48395 w 148774"/>
                  <a:gd name="connsiteY28" fmla="*/ 144254 h 196903"/>
                  <a:gd name="connsiteX29" fmla="*/ 59164 w 148774"/>
                  <a:gd name="connsiteY29" fmla="*/ 158347 h 196903"/>
                  <a:gd name="connsiteX30" fmla="*/ 75783 w 148774"/>
                  <a:gd name="connsiteY30" fmla="*/ 163267 h 196903"/>
                  <a:gd name="connsiteX31" fmla="*/ 92402 w 148774"/>
                  <a:gd name="connsiteY31" fmla="*/ 158347 h 1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774" h="196903">
                    <a:moveTo>
                      <a:pt x="27920" y="188262"/>
                    </a:moveTo>
                    <a:cubicBezTo>
                      <a:pt x="19145" y="182545"/>
                      <a:pt x="12231" y="174036"/>
                      <a:pt x="7312" y="162868"/>
                    </a:cubicBezTo>
                    <a:cubicBezTo>
                      <a:pt x="2393" y="151700"/>
                      <a:pt x="0" y="138139"/>
                      <a:pt x="0" y="122450"/>
                    </a:cubicBezTo>
                    <a:cubicBezTo>
                      <a:pt x="0" y="106761"/>
                      <a:pt x="2260" y="94131"/>
                      <a:pt x="6648" y="82963"/>
                    </a:cubicBezTo>
                    <a:cubicBezTo>
                      <a:pt x="11035" y="71795"/>
                      <a:pt x="17683" y="63153"/>
                      <a:pt x="26192" y="57037"/>
                    </a:cubicBezTo>
                    <a:cubicBezTo>
                      <a:pt x="34701" y="50921"/>
                      <a:pt x="45071" y="47996"/>
                      <a:pt x="56904" y="47996"/>
                    </a:cubicBezTo>
                    <a:cubicBezTo>
                      <a:pt x="65413" y="47996"/>
                      <a:pt x="72991" y="49459"/>
                      <a:pt x="79639" y="52251"/>
                    </a:cubicBezTo>
                    <a:cubicBezTo>
                      <a:pt x="86287" y="55043"/>
                      <a:pt x="91605" y="58899"/>
                      <a:pt x="95859" y="63419"/>
                    </a:cubicBezTo>
                    <a:cubicBezTo>
                      <a:pt x="100114" y="68072"/>
                      <a:pt x="103305" y="73124"/>
                      <a:pt x="105432" y="78842"/>
                    </a:cubicBezTo>
                    <a:lnTo>
                      <a:pt x="106363" y="78842"/>
                    </a:lnTo>
                    <a:lnTo>
                      <a:pt x="106363" y="0"/>
                    </a:lnTo>
                    <a:lnTo>
                      <a:pt x="148775" y="0"/>
                    </a:lnTo>
                    <a:lnTo>
                      <a:pt x="148775" y="194378"/>
                    </a:lnTo>
                    <a:lnTo>
                      <a:pt x="107293" y="194378"/>
                    </a:lnTo>
                    <a:lnTo>
                      <a:pt x="107293" y="165660"/>
                    </a:lnTo>
                    <a:lnTo>
                      <a:pt x="106495" y="165660"/>
                    </a:lnTo>
                    <a:cubicBezTo>
                      <a:pt x="102241" y="175233"/>
                      <a:pt x="96391" y="182811"/>
                      <a:pt x="88946" y="188395"/>
                    </a:cubicBezTo>
                    <a:cubicBezTo>
                      <a:pt x="81500" y="194112"/>
                      <a:pt x="71263" y="196904"/>
                      <a:pt x="58499" y="196904"/>
                    </a:cubicBezTo>
                    <a:cubicBezTo>
                      <a:pt x="46799" y="196904"/>
                      <a:pt x="36562" y="193979"/>
                      <a:pt x="27787" y="188262"/>
                    </a:cubicBezTo>
                    <a:close/>
                    <a:moveTo>
                      <a:pt x="92402" y="158347"/>
                    </a:moveTo>
                    <a:cubicBezTo>
                      <a:pt x="97056" y="155157"/>
                      <a:pt x="100778" y="150370"/>
                      <a:pt x="103305" y="144254"/>
                    </a:cubicBezTo>
                    <a:cubicBezTo>
                      <a:pt x="105831" y="138139"/>
                      <a:pt x="107027" y="130826"/>
                      <a:pt x="107027" y="122317"/>
                    </a:cubicBezTo>
                    <a:cubicBezTo>
                      <a:pt x="107027" y="113808"/>
                      <a:pt x="105831" y="106363"/>
                      <a:pt x="103305" y="100247"/>
                    </a:cubicBezTo>
                    <a:cubicBezTo>
                      <a:pt x="100778" y="94131"/>
                      <a:pt x="97189" y="89478"/>
                      <a:pt x="92402" y="86287"/>
                    </a:cubicBezTo>
                    <a:cubicBezTo>
                      <a:pt x="87749" y="83096"/>
                      <a:pt x="82165" y="81500"/>
                      <a:pt x="75783" y="81500"/>
                    </a:cubicBezTo>
                    <a:cubicBezTo>
                      <a:pt x="69402" y="81500"/>
                      <a:pt x="63817" y="83096"/>
                      <a:pt x="59164" y="86287"/>
                    </a:cubicBezTo>
                    <a:cubicBezTo>
                      <a:pt x="54511" y="89478"/>
                      <a:pt x="50921" y="94131"/>
                      <a:pt x="48395" y="100247"/>
                    </a:cubicBezTo>
                    <a:cubicBezTo>
                      <a:pt x="45869" y="106363"/>
                      <a:pt x="44672" y="113675"/>
                      <a:pt x="44672" y="122317"/>
                    </a:cubicBezTo>
                    <a:cubicBezTo>
                      <a:pt x="44672" y="130959"/>
                      <a:pt x="45869" y="138139"/>
                      <a:pt x="48395" y="144254"/>
                    </a:cubicBezTo>
                    <a:cubicBezTo>
                      <a:pt x="50921" y="150370"/>
                      <a:pt x="54511" y="155157"/>
                      <a:pt x="59164" y="158347"/>
                    </a:cubicBezTo>
                    <a:cubicBezTo>
                      <a:pt x="63817" y="161539"/>
                      <a:pt x="69402" y="163267"/>
                      <a:pt x="75783" y="163267"/>
                    </a:cubicBezTo>
                    <a:cubicBezTo>
                      <a:pt x="82165" y="163267"/>
                      <a:pt x="87616" y="161671"/>
                      <a:pt x="92402" y="158347"/>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74" name="Freeform: Shape 873">
                <a:extLst>
                  <a:ext uri="{FF2B5EF4-FFF2-40B4-BE49-F238E27FC236}">
                    <a16:creationId xmlns:a16="http://schemas.microsoft.com/office/drawing/2014/main" id="{4F1AFF1E-3F3F-C1BB-14EB-A5E632BD9571}"/>
                  </a:ext>
                </a:extLst>
              </p:cNvPr>
              <p:cNvSpPr/>
              <p:nvPr/>
            </p:nvSpPr>
            <p:spPr>
              <a:xfrm>
                <a:off x="6268174" y="5073549"/>
                <a:ext cx="137473" cy="182943"/>
              </a:xfrm>
              <a:custGeom>
                <a:avLst/>
                <a:gdLst>
                  <a:gd name="connsiteX0" fmla="*/ 0 w 137473"/>
                  <a:gd name="connsiteY0" fmla="*/ 0 h 182943"/>
                  <a:gd name="connsiteX1" fmla="*/ 132156 w 137473"/>
                  <a:gd name="connsiteY1" fmla="*/ 0 h 182943"/>
                  <a:gd name="connsiteX2" fmla="*/ 132156 w 137473"/>
                  <a:gd name="connsiteY2" fmla="*/ 36695 h 182943"/>
                  <a:gd name="connsiteX3" fmla="*/ 44672 w 137473"/>
                  <a:gd name="connsiteY3" fmla="*/ 36695 h 182943"/>
                  <a:gd name="connsiteX4" fmla="*/ 44672 w 137473"/>
                  <a:gd name="connsiteY4" fmla="*/ 72327 h 182943"/>
                  <a:gd name="connsiteX5" fmla="*/ 124311 w 137473"/>
                  <a:gd name="connsiteY5" fmla="*/ 72327 h 182943"/>
                  <a:gd name="connsiteX6" fmla="*/ 124311 w 137473"/>
                  <a:gd name="connsiteY6" fmla="*/ 108357 h 182943"/>
                  <a:gd name="connsiteX7" fmla="*/ 44672 w 137473"/>
                  <a:gd name="connsiteY7" fmla="*/ 108357 h 182943"/>
                  <a:gd name="connsiteX8" fmla="*/ 44672 w 137473"/>
                  <a:gd name="connsiteY8" fmla="*/ 146116 h 182943"/>
                  <a:gd name="connsiteX9" fmla="*/ 137474 w 137473"/>
                  <a:gd name="connsiteY9" fmla="*/ 146116 h 182943"/>
                  <a:gd name="connsiteX10" fmla="*/ 137474 w 137473"/>
                  <a:gd name="connsiteY10" fmla="*/ 182944 h 182943"/>
                  <a:gd name="connsiteX11" fmla="*/ 0 w 137473"/>
                  <a:gd name="connsiteY11" fmla="*/ 182944 h 182943"/>
                  <a:gd name="connsiteX12" fmla="*/ 0 w 137473"/>
                  <a:gd name="connsiteY12" fmla="*/ 0 h 1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473" h="182943">
                    <a:moveTo>
                      <a:pt x="0" y="0"/>
                    </a:moveTo>
                    <a:lnTo>
                      <a:pt x="132156" y="0"/>
                    </a:lnTo>
                    <a:lnTo>
                      <a:pt x="132156" y="36695"/>
                    </a:lnTo>
                    <a:lnTo>
                      <a:pt x="44672" y="36695"/>
                    </a:lnTo>
                    <a:lnTo>
                      <a:pt x="44672" y="72327"/>
                    </a:lnTo>
                    <a:lnTo>
                      <a:pt x="124311" y="72327"/>
                    </a:lnTo>
                    <a:lnTo>
                      <a:pt x="124311" y="108357"/>
                    </a:lnTo>
                    <a:lnTo>
                      <a:pt x="44672" y="108357"/>
                    </a:lnTo>
                    <a:lnTo>
                      <a:pt x="44672" y="146116"/>
                    </a:lnTo>
                    <a:lnTo>
                      <a:pt x="137474" y="146116"/>
                    </a:lnTo>
                    <a:lnTo>
                      <a:pt x="137474" y="182944"/>
                    </a:lnTo>
                    <a:lnTo>
                      <a:pt x="0" y="182944"/>
                    </a:lnTo>
                    <a:lnTo>
                      <a:pt x="0" y="0"/>
                    </a:ln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75" name="Freeform: Shape 874">
                <a:extLst>
                  <a:ext uri="{FF2B5EF4-FFF2-40B4-BE49-F238E27FC236}">
                    <a16:creationId xmlns:a16="http://schemas.microsoft.com/office/drawing/2014/main" id="{4B8942D4-9AD0-5D14-CD6E-8745FF555FF8}"/>
                  </a:ext>
                </a:extLst>
              </p:cNvPr>
              <p:cNvSpPr/>
              <p:nvPr/>
            </p:nvSpPr>
            <p:spPr>
              <a:xfrm>
                <a:off x="6428250" y="5073416"/>
                <a:ext cx="166058" cy="182943"/>
              </a:xfrm>
              <a:custGeom>
                <a:avLst/>
                <a:gdLst>
                  <a:gd name="connsiteX0" fmla="*/ 133 w 166058"/>
                  <a:gd name="connsiteY0" fmla="*/ 133 h 182943"/>
                  <a:gd name="connsiteX1" fmla="*/ 85755 w 166058"/>
                  <a:gd name="connsiteY1" fmla="*/ 133 h 182943"/>
                  <a:gd name="connsiteX2" fmla="*/ 124843 w 166058"/>
                  <a:gd name="connsiteY2" fmla="*/ 7179 h 182943"/>
                  <a:gd name="connsiteX3" fmla="*/ 148243 w 166058"/>
                  <a:gd name="connsiteY3" fmla="*/ 27122 h 182943"/>
                  <a:gd name="connsiteX4" fmla="*/ 155954 w 166058"/>
                  <a:gd name="connsiteY4" fmla="*/ 58101 h 182943"/>
                  <a:gd name="connsiteX5" fmla="*/ 151168 w 166058"/>
                  <a:gd name="connsiteY5" fmla="*/ 81633 h 182943"/>
                  <a:gd name="connsiteX6" fmla="*/ 137740 w 166058"/>
                  <a:gd name="connsiteY6" fmla="*/ 100114 h 182943"/>
                  <a:gd name="connsiteX7" fmla="*/ 117797 w 166058"/>
                  <a:gd name="connsiteY7" fmla="*/ 111548 h 182943"/>
                  <a:gd name="connsiteX8" fmla="*/ 166059 w 166058"/>
                  <a:gd name="connsiteY8" fmla="*/ 182943 h 182943"/>
                  <a:gd name="connsiteX9" fmla="*/ 114207 w 166058"/>
                  <a:gd name="connsiteY9" fmla="*/ 182943 h 182943"/>
                  <a:gd name="connsiteX10" fmla="*/ 74986 w 166058"/>
                  <a:gd name="connsiteY10" fmla="*/ 119525 h 182943"/>
                  <a:gd name="connsiteX11" fmla="*/ 44673 w 166058"/>
                  <a:gd name="connsiteY11" fmla="*/ 119525 h 182943"/>
                  <a:gd name="connsiteX12" fmla="*/ 44673 w 166058"/>
                  <a:gd name="connsiteY12" fmla="*/ 182943 h 182943"/>
                  <a:gd name="connsiteX13" fmla="*/ 0 w 166058"/>
                  <a:gd name="connsiteY13" fmla="*/ 182943 h 182943"/>
                  <a:gd name="connsiteX14" fmla="*/ 0 w 166058"/>
                  <a:gd name="connsiteY14" fmla="*/ 0 h 182943"/>
                  <a:gd name="connsiteX15" fmla="*/ 97322 w 166058"/>
                  <a:gd name="connsiteY15" fmla="*/ 80437 h 182943"/>
                  <a:gd name="connsiteX16" fmla="*/ 107559 w 166058"/>
                  <a:gd name="connsiteY16" fmla="*/ 72194 h 182943"/>
                  <a:gd name="connsiteX17" fmla="*/ 110883 w 166058"/>
                  <a:gd name="connsiteY17" fmla="*/ 59829 h 182943"/>
                  <a:gd name="connsiteX18" fmla="*/ 102906 w 166058"/>
                  <a:gd name="connsiteY18" fmla="*/ 42545 h 182943"/>
                  <a:gd name="connsiteX19" fmla="*/ 79639 w 166058"/>
                  <a:gd name="connsiteY19" fmla="*/ 36961 h 182943"/>
                  <a:gd name="connsiteX20" fmla="*/ 44539 w 166058"/>
                  <a:gd name="connsiteY20" fmla="*/ 36961 h 182943"/>
                  <a:gd name="connsiteX21" fmla="*/ 44539 w 166058"/>
                  <a:gd name="connsiteY21" fmla="*/ 83495 h 182943"/>
                  <a:gd name="connsiteX22" fmla="*/ 80171 w 166058"/>
                  <a:gd name="connsiteY22" fmla="*/ 83495 h 182943"/>
                  <a:gd name="connsiteX23" fmla="*/ 97189 w 166058"/>
                  <a:gd name="connsiteY23" fmla="*/ 80570 h 1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6058" h="182943">
                    <a:moveTo>
                      <a:pt x="133" y="133"/>
                    </a:moveTo>
                    <a:lnTo>
                      <a:pt x="85755" y="133"/>
                    </a:lnTo>
                    <a:cubicBezTo>
                      <a:pt x="101310" y="133"/>
                      <a:pt x="114340" y="2526"/>
                      <a:pt x="124843" y="7179"/>
                    </a:cubicBezTo>
                    <a:cubicBezTo>
                      <a:pt x="135347" y="11833"/>
                      <a:pt x="143058" y="18480"/>
                      <a:pt x="148243" y="27122"/>
                    </a:cubicBezTo>
                    <a:cubicBezTo>
                      <a:pt x="153295" y="35764"/>
                      <a:pt x="155954" y="46134"/>
                      <a:pt x="155954" y="58101"/>
                    </a:cubicBezTo>
                    <a:cubicBezTo>
                      <a:pt x="155954" y="66609"/>
                      <a:pt x="154359" y="74453"/>
                      <a:pt x="151168" y="81633"/>
                    </a:cubicBezTo>
                    <a:cubicBezTo>
                      <a:pt x="147977" y="88813"/>
                      <a:pt x="143590" y="94928"/>
                      <a:pt x="137740" y="100114"/>
                    </a:cubicBezTo>
                    <a:cubicBezTo>
                      <a:pt x="132023" y="105299"/>
                      <a:pt x="125375" y="109155"/>
                      <a:pt x="117797" y="111548"/>
                    </a:cubicBezTo>
                    <a:lnTo>
                      <a:pt x="166059" y="182943"/>
                    </a:lnTo>
                    <a:lnTo>
                      <a:pt x="114207" y="182943"/>
                    </a:lnTo>
                    <a:lnTo>
                      <a:pt x="74986" y="119525"/>
                    </a:lnTo>
                    <a:lnTo>
                      <a:pt x="44673" y="119525"/>
                    </a:lnTo>
                    <a:lnTo>
                      <a:pt x="44673" y="182943"/>
                    </a:lnTo>
                    <a:lnTo>
                      <a:pt x="0" y="182943"/>
                    </a:lnTo>
                    <a:lnTo>
                      <a:pt x="0" y="0"/>
                    </a:lnTo>
                    <a:close/>
                    <a:moveTo>
                      <a:pt x="97322" y="80437"/>
                    </a:moveTo>
                    <a:cubicBezTo>
                      <a:pt x="101842" y="78442"/>
                      <a:pt x="105299" y="75650"/>
                      <a:pt x="107559" y="72194"/>
                    </a:cubicBezTo>
                    <a:cubicBezTo>
                      <a:pt x="109820" y="68604"/>
                      <a:pt x="110883" y="64482"/>
                      <a:pt x="110883" y="59829"/>
                    </a:cubicBezTo>
                    <a:cubicBezTo>
                      <a:pt x="110883" y="51984"/>
                      <a:pt x="108224" y="46134"/>
                      <a:pt x="102906" y="42545"/>
                    </a:cubicBezTo>
                    <a:cubicBezTo>
                      <a:pt x="97588" y="38822"/>
                      <a:pt x="89877" y="36961"/>
                      <a:pt x="79639" y="36961"/>
                    </a:cubicBezTo>
                    <a:lnTo>
                      <a:pt x="44539" y="36961"/>
                    </a:lnTo>
                    <a:lnTo>
                      <a:pt x="44539" y="83495"/>
                    </a:lnTo>
                    <a:lnTo>
                      <a:pt x="80171" y="83495"/>
                    </a:lnTo>
                    <a:cubicBezTo>
                      <a:pt x="86952" y="83495"/>
                      <a:pt x="92536" y="82564"/>
                      <a:pt x="97189" y="80570"/>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76" name="Freeform: Shape 875">
                <a:extLst>
                  <a:ext uri="{FF2B5EF4-FFF2-40B4-BE49-F238E27FC236}">
                    <a16:creationId xmlns:a16="http://schemas.microsoft.com/office/drawing/2014/main" id="{E138DC0B-E7CD-D024-F82E-6BBA69A4548F}"/>
                  </a:ext>
                </a:extLst>
              </p:cNvPr>
              <p:cNvSpPr/>
              <p:nvPr/>
            </p:nvSpPr>
            <p:spPr>
              <a:xfrm>
                <a:off x="6612390" y="5073549"/>
                <a:ext cx="156086" cy="182943"/>
              </a:xfrm>
              <a:custGeom>
                <a:avLst/>
                <a:gdLst>
                  <a:gd name="connsiteX0" fmla="*/ 133 w 156086"/>
                  <a:gd name="connsiteY0" fmla="*/ 0 h 182943"/>
                  <a:gd name="connsiteX1" fmla="*/ 86154 w 156086"/>
                  <a:gd name="connsiteY1" fmla="*/ 0 h 182943"/>
                  <a:gd name="connsiteX2" fmla="*/ 125242 w 156086"/>
                  <a:gd name="connsiteY2" fmla="*/ 7578 h 182943"/>
                  <a:gd name="connsiteX3" fmla="*/ 148509 w 156086"/>
                  <a:gd name="connsiteY3" fmla="*/ 28851 h 182943"/>
                  <a:gd name="connsiteX4" fmla="*/ 156087 w 156086"/>
                  <a:gd name="connsiteY4" fmla="*/ 61025 h 182943"/>
                  <a:gd name="connsiteX5" fmla="*/ 148642 w 156086"/>
                  <a:gd name="connsiteY5" fmla="*/ 92403 h 182943"/>
                  <a:gd name="connsiteX6" fmla="*/ 126040 w 156086"/>
                  <a:gd name="connsiteY6" fmla="*/ 115403 h 182943"/>
                  <a:gd name="connsiteX7" fmla="*/ 88281 w 156086"/>
                  <a:gd name="connsiteY7" fmla="*/ 124046 h 182943"/>
                  <a:gd name="connsiteX8" fmla="*/ 44673 w 156086"/>
                  <a:gd name="connsiteY8" fmla="*/ 124046 h 182943"/>
                  <a:gd name="connsiteX9" fmla="*/ 44673 w 156086"/>
                  <a:gd name="connsiteY9" fmla="*/ 182944 h 182943"/>
                  <a:gd name="connsiteX10" fmla="*/ 0 w 156086"/>
                  <a:gd name="connsiteY10" fmla="*/ 182944 h 182943"/>
                  <a:gd name="connsiteX11" fmla="*/ 0 w 156086"/>
                  <a:gd name="connsiteY11" fmla="*/ 0 h 182943"/>
                  <a:gd name="connsiteX12" fmla="*/ 98385 w 156086"/>
                  <a:gd name="connsiteY12" fmla="*/ 84160 h 182943"/>
                  <a:gd name="connsiteX13" fmla="*/ 108091 w 156086"/>
                  <a:gd name="connsiteY13" fmla="*/ 75119 h 182943"/>
                  <a:gd name="connsiteX14" fmla="*/ 111282 w 156086"/>
                  <a:gd name="connsiteY14" fmla="*/ 61557 h 182943"/>
                  <a:gd name="connsiteX15" fmla="*/ 103704 w 156086"/>
                  <a:gd name="connsiteY15" fmla="*/ 43476 h 182943"/>
                  <a:gd name="connsiteX16" fmla="*/ 81367 w 156086"/>
                  <a:gd name="connsiteY16" fmla="*/ 37227 h 182943"/>
                  <a:gd name="connsiteX17" fmla="*/ 44938 w 156086"/>
                  <a:gd name="connsiteY17" fmla="*/ 37227 h 182943"/>
                  <a:gd name="connsiteX18" fmla="*/ 44938 w 156086"/>
                  <a:gd name="connsiteY18" fmla="*/ 87483 h 182943"/>
                  <a:gd name="connsiteX19" fmla="*/ 82431 w 156086"/>
                  <a:gd name="connsiteY19" fmla="*/ 87483 h 182943"/>
                  <a:gd name="connsiteX20" fmla="*/ 98518 w 156086"/>
                  <a:gd name="connsiteY20" fmla="*/ 84292 h 1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086" h="182943">
                    <a:moveTo>
                      <a:pt x="133" y="0"/>
                    </a:moveTo>
                    <a:lnTo>
                      <a:pt x="86154" y="0"/>
                    </a:lnTo>
                    <a:cubicBezTo>
                      <a:pt x="101842" y="0"/>
                      <a:pt x="114872" y="2526"/>
                      <a:pt x="125242" y="7578"/>
                    </a:cubicBezTo>
                    <a:cubicBezTo>
                      <a:pt x="135612" y="12631"/>
                      <a:pt x="143457" y="19677"/>
                      <a:pt x="148509" y="28851"/>
                    </a:cubicBezTo>
                    <a:cubicBezTo>
                      <a:pt x="153561" y="38025"/>
                      <a:pt x="156087" y="48661"/>
                      <a:pt x="156087" y="61025"/>
                    </a:cubicBezTo>
                    <a:cubicBezTo>
                      <a:pt x="156087" y="72327"/>
                      <a:pt x="153561" y="82830"/>
                      <a:pt x="148642" y="92403"/>
                    </a:cubicBezTo>
                    <a:cubicBezTo>
                      <a:pt x="143722" y="101975"/>
                      <a:pt x="136144" y="109686"/>
                      <a:pt x="126040" y="115403"/>
                    </a:cubicBezTo>
                    <a:cubicBezTo>
                      <a:pt x="115935" y="121121"/>
                      <a:pt x="103305" y="124046"/>
                      <a:pt x="88281" y="124046"/>
                    </a:cubicBezTo>
                    <a:lnTo>
                      <a:pt x="44673" y="124046"/>
                    </a:lnTo>
                    <a:lnTo>
                      <a:pt x="44673" y="182944"/>
                    </a:lnTo>
                    <a:lnTo>
                      <a:pt x="0" y="182944"/>
                    </a:lnTo>
                    <a:lnTo>
                      <a:pt x="0" y="0"/>
                    </a:lnTo>
                    <a:close/>
                    <a:moveTo>
                      <a:pt x="98385" y="84160"/>
                    </a:moveTo>
                    <a:cubicBezTo>
                      <a:pt x="102773" y="82032"/>
                      <a:pt x="105964" y="78974"/>
                      <a:pt x="108091" y="75119"/>
                    </a:cubicBezTo>
                    <a:cubicBezTo>
                      <a:pt x="110218" y="71263"/>
                      <a:pt x="111282" y="66743"/>
                      <a:pt x="111282" y="61557"/>
                    </a:cubicBezTo>
                    <a:cubicBezTo>
                      <a:pt x="111282" y="53713"/>
                      <a:pt x="108756" y="47597"/>
                      <a:pt x="103704" y="43476"/>
                    </a:cubicBezTo>
                    <a:cubicBezTo>
                      <a:pt x="98651" y="39221"/>
                      <a:pt x="91206" y="37227"/>
                      <a:pt x="81367" y="37227"/>
                    </a:cubicBezTo>
                    <a:lnTo>
                      <a:pt x="44938" y="37227"/>
                    </a:lnTo>
                    <a:lnTo>
                      <a:pt x="44938" y="87483"/>
                    </a:lnTo>
                    <a:lnTo>
                      <a:pt x="82431" y="87483"/>
                    </a:lnTo>
                    <a:cubicBezTo>
                      <a:pt x="88813" y="87483"/>
                      <a:pt x="94264" y="86420"/>
                      <a:pt x="98518" y="84292"/>
                    </a:cubicBezTo>
                    <a:close/>
                  </a:path>
                </a:pathLst>
              </a:custGeom>
              <a:solidFill>
                <a:srgbClr val="FFFFFF"/>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grpSp>
          <p:nvGrpSpPr>
            <p:cNvPr id="911" name="Graphic 8">
              <a:extLst>
                <a:ext uri="{FF2B5EF4-FFF2-40B4-BE49-F238E27FC236}">
                  <a16:creationId xmlns:a16="http://schemas.microsoft.com/office/drawing/2014/main" id="{F0310EFA-D75E-ABF0-508C-85084AD617CB}"/>
                </a:ext>
              </a:extLst>
            </p:cNvPr>
            <p:cNvGrpSpPr/>
            <p:nvPr/>
          </p:nvGrpSpPr>
          <p:grpSpPr>
            <a:xfrm>
              <a:off x="4914843" y="1611430"/>
              <a:ext cx="2378932" cy="307404"/>
              <a:chOff x="4914843" y="1611430"/>
              <a:chExt cx="2378932" cy="307404"/>
            </a:xfrm>
            <a:solidFill>
              <a:srgbClr val="231F20"/>
            </a:solidFill>
          </p:grpSpPr>
          <p:sp>
            <p:nvSpPr>
              <p:cNvPr id="842" name="Freeform: Shape 841">
                <a:extLst>
                  <a:ext uri="{FF2B5EF4-FFF2-40B4-BE49-F238E27FC236}">
                    <a16:creationId xmlns:a16="http://schemas.microsoft.com/office/drawing/2014/main" id="{1A2F4C30-1781-F4CB-F84D-D98999358898}"/>
                  </a:ext>
                </a:extLst>
              </p:cNvPr>
              <p:cNvSpPr/>
              <p:nvPr/>
            </p:nvSpPr>
            <p:spPr>
              <a:xfrm>
                <a:off x="4914843" y="1793194"/>
                <a:ext cx="104900" cy="125640"/>
              </a:xfrm>
              <a:custGeom>
                <a:avLst/>
                <a:gdLst>
                  <a:gd name="connsiteX0" fmla="*/ 4919 w 104900"/>
                  <a:gd name="connsiteY0" fmla="*/ 9307 h 125640"/>
                  <a:gd name="connsiteX1" fmla="*/ 35233 w 104900"/>
                  <a:gd name="connsiteY1" fmla="*/ 0 h 125640"/>
                  <a:gd name="connsiteX2" fmla="*/ 104900 w 104900"/>
                  <a:gd name="connsiteY2" fmla="*/ 93333 h 125640"/>
                  <a:gd name="connsiteX3" fmla="*/ 78974 w 104900"/>
                  <a:gd name="connsiteY3" fmla="*/ 101310 h 125640"/>
                  <a:gd name="connsiteX4" fmla="*/ 64881 w 104900"/>
                  <a:gd name="connsiteY4" fmla="*/ 80969 h 125640"/>
                  <a:gd name="connsiteX5" fmla="*/ 25527 w 104900"/>
                  <a:gd name="connsiteY5" fmla="*/ 93067 h 125640"/>
                  <a:gd name="connsiteX6" fmla="*/ 25261 w 104900"/>
                  <a:gd name="connsiteY6" fmla="*/ 117797 h 125640"/>
                  <a:gd name="connsiteX7" fmla="*/ 0 w 104900"/>
                  <a:gd name="connsiteY7" fmla="*/ 125641 h 125640"/>
                  <a:gd name="connsiteX8" fmla="*/ 5052 w 104900"/>
                  <a:gd name="connsiteY8" fmla="*/ 9174 h 125640"/>
                  <a:gd name="connsiteX9" fmla="*/ 52384 w 104900"/>
                  <a:gd name="connsiteY9" fmla="*/ 63153 h 125640"/>
                  <a:gd name="connsiteX10" fmla="*/ 34568 w 104900"/>
                  <a:gd name="connsiteY10" fmla="*/ 37493 h 125640"/>
                  <a:gd name="connsiteX11" fmla="*/ 33504 w 104900"/>
                  <a:gd name="connsiteY11" fmla="*/ 36030 h 125640"/>
                  <a:gd name="connsiteX12" fmla="*/ 25793 w 104900"/>
                  <a:gd name="connsiteY12" fmla="*/ 24596 h 125640"/>
                  <a:gd name="connsiteX13" fmla="*/ 25793 w 104900"/>
                  <a:gd name="connsiteY13" fmla="*/ 40019 h 125640"/>
                  <a:gd name="connsiteX14" fmla="*/ 25527 w 104900"/>
                  <a:gd name="connsiteY14" fmla="*/ 71263 h 125640"/>
                  <a:gd name="connsiteX15" fmla="*/ 52251 w 104900"/>
                  <a:gd name="connsiteY15" fmla="*/ 63020 h 12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00" h="125640">
                    <a:moveTo>
                      <a:pt x="4919" y="9307"/>
                    </a:moveTo>
                    <a:lnTo>
                      <a:pt x="35233" y="0"/>
                    </a:lnTo>
                    <a:lnTo>
                      <a:pt x="104900" y="93333"/>
                    </a:lnTo>
                    <a:lnTo>
                      <a:pt x="78974" y="101310"/>
                    </a:lnTo>
                    <a:lnTo>
                      <a:pt x="64881" y="80969"/>
                    </a:lnTo>
                    <a:lnTo>
                      <a:pt x="25527" y="93067"/>
                    </a:lnTo>
                    <a:lnTo>
                      <a:pt x="25261" y="117797"/>
                    </a:lnTo>
                    <a:lnTo>
                      <a:pt x="0" y="125641"/>
                    </a:lnTo>
                    <a:lnTo>
                      <a:pt x="5052" y="9174"/>
                    </a:lnTo>
                    <a:close/>
                    <a:moveTo>
                      <a:pt x="52384" y="63153"/>
                    </a:moveTo>
                    <a:lnTo>
                      <a:pt x="34568" y="37493"/>
                    </a:lnTo>
                    <a:cubicBezTo>
                      <a:pt x="34568" y="37493"/>
                      <a:pt x="33770" y="36429"/>
                      <a:pt x="33504" y="36030"/>
                    </a:cubicBezTo>
                    <a:cubicBezTo>
                      <a:pt x="30047" y="31111"/>
                      <a:pt x="27521" y="27388"/>
                      <a:pt x="25793" y="24596"/>
                    </a:cubicBezTo>
                    <a:cubicBezTo>
                      <a:pt x="26059" y="28452"/>
                      <a:pt x="26059" y="33637"/>
                      <a:pt x="25793" y="40019"/>
                    </a:cubicBezTo>
                    <a:lnTo>
                      <a:pt x="25527" y="71263"/>
                    </a:lnTo>
                    <a:lnTo>
                      <a:pt x="52251" y="6302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3" name="Freeform: Shape 842">
                <a:extLst>
                  <a:ext uri="{FF2B5EF4-FFF2-40B4-BE49-F238E27FC236}">
                    <a16:creationId xmlns:a16="http://schemas.microsoft.com/office/drawing/2014/main" id="{E50E6150-6878-295E-C5CA-2077AC0E124C}"/>
                  </a:ext>
                </a:extLst>
              </p:cNvPr>
              <p:cNvSpPr/>
              <p:nvPr/>
            </p:nvSpPr>
            <p:spPr>
              <a:xfrm>
                <a:off x="4998338" y="1771522"/>
                <a:ext cx="55973" cy="112877"/>
              </a:xfrm>
              <a:custGeom>
                <a:avLst/>
                <a:gdLst>
                  <a:gd name="connsiteX0" fmla="*/ 0 w 55973"/>
                  <a:gd name="connsiteY0" fmla="*/ 7312 h 112877"/>
                  <a:gd name="connsiteX1" fmla="*/ 25793 w 55973"/>
                  <a:gd name="connsiteY1" fmla="*/ 0 h 112877"/>
                  <a:gd name="connsiteX2" fmla="*/ 55973 w 55973"/>
                  <a:gd name="connsiteY2" fmla="*/ 105565 h 112877"/>
                  <a:gd name="connsiteX3" fmla="*/ 30180 w 55973"/>
                  <a:gd name="connsiteY3" fmla="*/ 112877 h 112877"/>
                  <a:gd name="connsiteX4" fmla="*/ 0 w 55973"/>
                  <a:gd name="connsiteY4" fmla="*/ 7312 h 112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3" h="112877">
                    <a:moveTo>
                      <a:pt x="0" y="7312"/>
                    </a:moveTo>
                    <a:lnTo>
                      <a:pt x="25793" y="0"/>
                    </a:lnTo>
                    <a:lnTo>
                      <a:pt x="55973" y="105565"/>
                    </a:lnTo>
                    <a:lnTo>
                      <a:pt x="30180" y="112877"/>
                    </a:lnTo>
                    <a:lnTo>
                      <a:pt x="0" y="7312"/>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4" name="Freeform: Shape 843">
                <a:extLst>
                  <a:ext uri="{FF2B5EF4-FFF2-40B4-BE49-F238E27FC236}">
                    <a16:creationId xmlns:a16="http://schemas.microsoft.com/office/drawing/2014/main" id="{1D5208DA-0ECA-CA32-46E6-666F45EBC293}"/>
                  </a:ext>
                </a:extLst>
              </p:cNvPr>
              <p:cNvSpPr/>
              <p:nvPr/>
            </p:nvSpPr>
            <p:spPr>
              <a:xfrm>
                <a:off x="5055242" y="1809148"/>
                <a:ext cx="47730" cy="32706"/>
              </a:xfrm>
              <a:custGeom>
                <a:avLst/>
                <a:gdLst>
                  <a:gd name="connsiteX0" fmla="*/ 0 w 47730"/>
                  <a:gd name="connsiteY0" fmla="*/ 11434 h 32706"/>
                  <a:gd name="connsiteX1" fmla="*/ 42013 w 47730"/>
                  <a:gd name="connsiteY1" fmla="*/ 0 h 32706"/>
                  <a:gd name="connsiteX2" fmla="*/ 47730 w 47730"/>
                  <a:gd name="connsiteY2" fmla="*/ 21273 h 32706"/>
                  <a:gd name="connsiteX3" fmla="*/ 5717 w 47730"/>
                  <a:gd name="connsiteY3" fmla="*/ 32707 h 32706"/>
                  <a:gd name="connsiteX4" fmla="*/ 0 w 47730"/>
                  <a:gd name="connsiteY4" fmla="*/ 11434 h 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30" h="32706">
                    <a:moveTo>
                      <a:pt x="0" y="11434"/>
                    </a:moveTo>
                    <a:lnTo>
                      <a:pt x="42013" y="0"/>
                    </a:lnTo>
                    <a:lnTo>
                      <a:pt x="47730" y="21273"/>
                    </a:lnTo>
                    <a:lnTo>
                      <a:pt x="5717" y="32707"/>
                    </a:lnTo>
                    <a:lnTo>
                      <a:pt x="0" y="11434"/>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5" name="Freeform: Shape 844">
                <a:extLst>
                  <a:ext uri="{FF2B5EF4-FFF2-40B4-BE49-F238E27FC236}">
                    <a16:creationId xmlns:a16="http://schemas.microsoft.com/office/drawing/2014/main" id="{9D147497-49A3-1A70-269D-EB8DC5A90186}"/>
                  </a:ext>
                </a:extLst>
              </p:cNvPr>
              <p:cNvSpPr/>
              <p:nvPr/>
            </p:nvSpPr>
            <p:spPr>
              <a:xfrm>
                <a:off x="5105232" y="1757879"/>
                <a:ext cx="99353" cy="131440"/>
              </a:xfrm>
              <a:custGeom>
                <a:avLst/>
                <a:gdLst>
                  <a:gd name="connsiteX0" fmla="*/ 133 w 99353"/>
                  <a:gd name="connsiteY0" fmla="*/ 15771 h 131440"/>
                  <a:gd name="connsiteX1" fmla="*/ 24330 w 99353"/>
                  <a:gd name="connsiteY1" fmla="*/ 9788 h 131440"/>
                  <a:gd name="connsiteX2" fmla="*/ 28452 w 99353"/>
                  <a:gd name="connsiteY2" fmla="*/ 26540 h 131440"/>
                  <a:gd name="connsiteX3" fmla="*/ 28851 w 99353"/>
                  <a:gd name="connsiteY3" fmla="*/ 26540 h 131440"/>
                  <a:gd name="connsiteX4" fmla="*/ 35632 w 99353"/>
                  <a:gd name="connsiteY4" fmla="*/ 10586 h 131440"/>
                  <a:gd name="connsiteX5" fmla="*/ 52118 w 99353"/>
                  <a:gd name="connsiteY5" fmla="*/ 1146 h 131440"/>
                  <a:gd name="connsiteX6" fmla="*/ 71263 w 99353"/>
                  <a:gd name="connsiteY6" fmla="*/ 1678 h 131440"/>
                  <a:gd name="connsiteX7" fmla="*/ 86951 w 99353"/>
                  <a:gd name="connsiteY7" fmla="*/ 13511 h 131440"/>
                  <a:gd name="connsiteX8" fmla="*/ 97056 w 99353"/>
                  <a:gd name="connsiteY8" fmla="*/ 35980 h 131440"/>
                  <a:gd name="connsiteX9" fmla="*/ 98917 w 99353"/>
                  <a:gd name="connsiteY9" fmla="*/ 59911 h 131440"/>
                  <a:gd name="connsiteX10" fmla="*/ 91339 w 99353"/>
                  <a:gd name="connsiteY10" fmla="*/ 77860 h 131440"/>
                  <a:gd name="connsiteX11" fmla="*/ 74720 w 99353"/>
                  <a:gd name="connsiteY11" fmla="*/ 87566 h 131440"/>
                  <a:gd name="connsiteX12" fmla="*/ 60893 w 99353"/>
                  <a:gd name="connsiteY12" fmla="*/ 88363 h 131440"/>
                  <a:gd name="connsiteX13" fmla="*/ 49858 w 99353"/>
                  <a:gd name="connsiteY13" fmla="*/ 84242 h 131440"/>
                  <a:gd name="connsiteX14" fmla="*/ 42013 w 99353"/>
                  <a:gd name="connsiteY14" fmla="*/ 76664 h 131440"/>
                  <a:gd name="connsiteX15" fmla="*/ 41614 w 99353"/>
                  <a:gd name="connsiteY15" fmla="*/ 76664 h 131440"/>
                  <a:gd name="connsiteX16" fmla="*/ 53713 w 99353"/>
                  <a:gd name="connsiteY16" fmla="*/ 125324 h 131440"/>
                  <a:gd name="connsiteX17" fmla="*/ 28851 w 99353"/>
                  <a:gd name="connsiteY17" fmla="*/ 131440 h 131440"/>
                  <a:gd name="connsiteX18" fmla="*/ 0 w 99353"/>
                  <a:gd name="connsiteY18" fmla="*/ 15505 h 131440"/>
                  <a:gd name="connsiteX19" fmla="*/ 67939 w 99353"/>
                  <a:gd name="connsiteY19" fmla="*/ 65495 h 131440"/>
                  <a:gd name="connsiteX20" fmla="*/ 72194 w 99353"/>
                  <a:gd name="connsiteY20" fmla="*/ 55657 h 131440"/>
                  <a:gd name="connsiteX21" fmla="*/ 71263 w 99353"/>
                  <a:gd name="connsiteY21" fmla="*/ 42362 h 131440"/>
                  <a:gd name="connsiteX22" fmla="*/ 65812 w 99353"/>
                  <a:gd name="connsiteY22" fmla="*/ 30130 h 131440"/>
                  <a:gd name="connsiteX23" fmla="*/ 57436 w 99353"/>
                  <a:gd name="connsiteY23" fmla="*/ 23615 h 131440"/>
                  <a:gd name="connsiteX24" fmla="*/ 47065 w 99353"/>
                  <a:gd name="connsiteY24" fmla="*/ 23216 h 131440"/>
                  <a:gd name="connsiteX25" fmla="*/ 38158 w 99353"/>
                  <a:gd name="connsiteY25" fmla="*/ 28401 h 131440"/>
                  <a:gd name="connsiteX26" fmla="*/ 33903 w 99353"/>
                  <a:gd name="connsiteY26" fmla="*/ 38107 h 131440"/>
                  <a:gd name="connsiteX27" fmla="*/ 34967 w 99353"/>
                  <a:gd name="connsiteY27" fmla="*/ 51402 h 131440"/>
                  <a:gd name="connsiteX28" fmla="*/ 40285 w 99353"/>
                  <a:gd name="connsiteY28" fmla="*/ 63634 h 131440"/>
                  <a:gd name="connsiteX29" fmla="*/ 48528 w 99353"/>
                  <a:gd name="connsiteY29" fmla="*/ 70282 h 131440"/>
                  <a:gd name="connsiteX30" fmla="*/ 58898 w 99353"/>
                  <a:gd name="connsiteY30" fmla="*/ 70681 h 131440"/>
                  <a:gd name="connsiteX31" fmla="*/ 67806 w 99353"/>
                  <a:gd name="connsiteY31" fmla="*/ 65495 h 1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353" h="131440">
                    <a:moveTo>
                      <a:pt x="133" y="15771"/>
                    </a:moveTo>
                    <a:lnTo>
                      <a:pt x="24330" y="9788"/>
                    </a:lnTo>
                    <a:lnTo>
                      <a:pt x="28452" y="26540"/>
                    </a:lnTo>
                    <a:lnTo>
                      <a:pt x="28851" y="26540"/>
                    </a:lnTo>
                    <a:cubicBezTo>
                      <a:pt x="29915" y="20291"/>
                      <a:pt x="32175" y="14973"/>
                      <a:pt x="35632" y="10586"/>
                    </a:cubicBezTo>
                    <a:cubicBezTo>
                      <a:pt x="39088" y="6198"/>
                      <a:pt x="44672" y="3007"/>
                      <a:pt x="52118" y="1146"/>
                    </a:cubicBezTo>
                    <a:cubicBezTo>
                      <a:pt x="58898" y="-582"/>
                      <a:pt x="65280" y="-316"/>
                      <a:pt x="71263" y="1678"/>
                    </a:cubicBezTo>
                    <a:cubicBezTo>
                      <a:pt x="77246" y="3672"/>
                      <a:pt x="82431" y="7661"/>
                      <a:pt x="86951" y="13511"/>
                    </a:cubicBezTo>
                    <a:cubicBezTo>
                      <a:pt x="91472" y="19361"/>
                      <a:pt x="94796" y="26806"/>
                      <a:pt x="97056" y="35980"/>
                    </a:cubicBezTo>
                    <a:cubicBezTo>
                      <a:pt x="99316" y="44755"/>
                      <a:pt x="99848" y="52732"/>
                      <a:pt x="98917" y="59911"/>
                    </a:cubicBezTo>
                    <a:cubicBezTo>
                      <a:pt x="97987" y="67091"/>
                      <a:pt x="95461" y="73074"/>
                      <a:pt x="91339" y="77860"/>
                    </a:cubicBezTo>
                    <a:cubicBezTo>
                      <a:pt x="87218" y="82646"/>
                      <a:pt x="81766" y="85837"/>
                      <a:pt x="74720" y="87566"/>
                    </a:cubicBezTo>
                    <a:cubicBezTo>
                      <a:pt x="69668" y="88762"/>
                      <a:pt x="65147" y="89028"/>
                      <a:pt x="60893" y="88363"/>
                    </a:cubicBezTo>
                    <a:cubicBezTo>
                      <a:pt x="56638" y="87699"/>
                      <a:pt x="53048" y="86236"/>
                      <a:pt x="49858" y="84242"/>
                    </a:cubicBezTo>
                    <a:cubicBezTo>
                      <a:pt x="46800" y="82115"/>
                      <a:pt x="44140" y="79589"/>
                      <a:pt x="42013" y="76664"/>
                    </a:cubicBezTo>
                    <a:lnTo>
                      <a:pt x="41614" y="76664"/>
                    </a:lnTo>
                    <a:cubicBezTo>
                      <a:pt x="41614" y="76664"/>
                      <a:pt x="53713" y="125324"/>
                      <a:pt x="53713" y="125324"/>
                    </a:cubicBezTo>
                    <a:lnTo>
                      <a:pt x="28851" y="131440"/>
                    </a:lnTo>
                    <a:lnTo>
                      <a:pt x="0" y="15505"/>
                    </a:lnTo>
                    <a:close/>
                    <a:moveTo>
                      <a:pt x="67939" y="65495"/>
                    </a:moveTo>
                    <a:cubicBezTo>
                      <a:pt x="70200" y="62969"/>
                      <a:pt x="71662" y="59646"/>
                      <a:pt x="72194" y="55657"/>
                    </a:cubicBezTo>
                    <a:cubicBezTo>
                      <a:pt x="72726" y="51668"/>
                      <a:pt x="72459" y="47281"/>
                      <a:pt x="71263" y="42362"/>
                    </a:cubicBezTo>
                    <a:cubicBezTo>
                      <a:pt x="70066" y="37309"/>
                      <a:pt x="68205" y="33321"/>
                      <a:pt x="65812" y="30130"/>
                    </a:cubicBezTo>
                    <a:cubicBezTo>
                      <a:pt x="63419" y="26939"/>
                      <a:pt x="60627" y="24812"/>
                      <a:pt x="57436" y="23615"/>
                    </a:cubicBezTo>
                    <a:cubicBezTo>
                      <a:pt x="54245" y="22419"/>
                      <a:pt x="50788" y="22286"/>
                      <a:pt x="47065" y="23216"/>
                    </a:cubicBezTo>
                    <a:cubicBezTo>
                      <a:pt x="43343" y="24147"/>
                      <a:pt x="40418" y="25875"/>
                      <a:pt x="38158" y="28401"/>
                    </a:cubicBezTo>
                    <a:cubicBezTo>
                      <a:pt x="35897" y="30928"/>
                      <a:pt x="34568" y="34118"/>
                      <a:pt x="33903" y="38107"/>
                    </a:cubicBezTo>
                    <a:cubicBezTo>
                      <a:pt x="33371" y="41963"/>
                      <a:pt x="33637" y="46483"/>
                      <a:pt x="34967" y="51402"/>
                    </a:cubicBezTo>
                    <a:cubicBezTo>
                      <a:pt x="36164" y="56455"/>
                      <a:pt x="38025" y="60443"/>
                      <a:pt x="40285" y="63634"/>
                    </a:cubicBezTo>
                    <a:cubicBezTo>
                      <a:pt x="42678" y="66825"/>
                      <a:pt x="45337" y="69085"/>
                      <a:pt x="48528" y="70282"/>
                    </a:cubicBezTo>
                    <a:cubicBezTo>
                      <a:pt x="51719" y="71478"/>
                      <a:pt x="55176" y="71611"/>
                      <a:pt x="58898" y="70681"/>
                    </a:cubicBezTo>
                    <a:cubicBezTo>
                      <a:pt x="62621" y="69750"/>
                      <a:pt x="65546" y="68022"/>
                      <a:pt x="67806" y="6549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6" name="Freeform: Shape 845">
                <a:extLst>
                  <a:ext uri="{FF2B5EF4-FFF2-40B4-BE49-F238E27FC236}">
                    <a16:creationId xmlns:a16="http://schemas.microsoft.com/office/drawing/2014/main" id="{397F5A9B-D446-8754-4588-7C0AE217524F}"/>
                  </a:ext>
                </a:extLst>
              </p:cNvPr>
              <p:cNvSpPr/>
              <p:nvPr/>
            </p:nvSpPr>
            <p:spPr>
              <a:xfrm>
                <a:off x="5210251" y="1736787"/>
                <a:ext cx="91499" cy="90227"/>
              </a:xfrm>
              <a:custGeom>
                <a:avLst/>
                <a:gdLst>
                  <a:gd name="connsiteX0" fmla="*/ 31258 w 91499"/>
                  <a:gd name="connsiteY0" fmla="*/ 88582 h 90227"/>
                  <a:gd name="connsiteX1" fmla="*/ 12113 w 91499"/>
                  <a:gd name="connsiteY1" fmla="*/ 76882 h 90227"/>
                  <a:gd name="connsiteX2" fmla="*/ 1344 w 91499"/>
                  <a:gd name="connsiteY2" fmla="*/ 54812 h 90227"/>
                  <a:gd name="connsiteX3" fmla="*/ 1875 w 91499"/>
                  <a:gd name="connsiteY3" fmla="*/ 30348 h 90227"/>
                  <a:gd name="connsiteX4" fmla="*/ 14240 w 91499"/>
                  <a:gd name="connsiteY4" fmla="*/ 11735 h 90227"/>
                  <a:gd name="connsiteX5" fmla="*/ 36044 w 91499"/>
                  <a:gd name="connsiteY5" fmla="*/ 1364 h 90227"/>
                  <a:gd name="connsiteX6" fmla="*/ 60242 w 91499"/>
                  <a:gd name="connsiteY6" fmla="*/ 1630 h 90227"/>
                  <a:gd name="connsiteX7" fmla="*/ 79387 w 91499"/>
                  <a:gd name="connsiteY7" fmla="*/ 13330 h 90227"/>
                  <a:gd name="connsiteX8" fmla="*/ 90156 w 91499"/>
                  <a:gd name="connsiteY8" fmla="*/ 35268 h 90227"/>
                  <a:gd name="connsiteX9" fmla="*/ 89624 w 91499"/>
                  <a:gd name="connsiteY9" fmla="*/ 59864 h 90227"/>
                  <a:gd name="connsiteX10" fmla="*/ 77260 w 91499"/>
                  <a:gd name="connsiteY10" fmla="*/ 78477 h 90227"/>
                  <a:gd name="connsiteX11" fmla="*/ 55455 w 91499"/>
                  <a:gd name="connsiteY11" fmla="*/ 88848 h 90227"/>
                  <a:gd name="connsiteX12" fmla="*/ 31391 w 91499"/>
                  <a:gd name="connsiteY12" fmla="*/ 88715 h 90227"/>
                  <a:gd name="connsiteX13" fmla="*/ 60109 w 91499"/>
                  <a:gd name="connsiteY13" fmla="*/ 64118 h 90227"/>
                  <a:gd name="connsiteX14" fmla="*/ 64629 w 91499"/>
                  <a:gd name="connsiteY14" fmla="*/ 54413 h 90227"/>
                  <a:gd name="connsiteX15" fmla="*/ 63965 w 91499"/>
                  <a:gd name="connsiteY15" fmla="*/ 41117 h 90227"/>
                  <a:gd name="connsiteX16" fmla="*/ 58912 w 91499"/>
                  <a:gd name="connsiteY16" fmla="*/ 28753 h 90227"/>
                  <a:gd name="connsiteX17" fmla="*/ 50802 w 91499"/>
                  <a:gd name="connsiteY17" fmla="*/ 21972 h 90227"/>
                  <a:gd name="connsiteX18" fmla="*/ 40432 w 91499"/>
                  <a:gd name="connsiteY18" fmla="*/ 21307 h 90227"/>
                  <a:gd name="connsiteX19" fmla="*/ 31258 w 91499"/>
                  <a:gd name="connsiteY19" fmla="*/ 26227 h 90227"/>
                  <a:gd name="connsiteX20" fmla="*/ 26738 w 91499"/>
                  <a:gd name="connsiteY20" fmla="*/ 35799 h 90227"/>
                  <a:gd name="connsiteX21" fmla="*/ 27402 w 91499"/>
                  <a:gd name="connsiteY21" fmla="*/ 49228 h 90227"/>
                  <a:gd name="connsiteX22" fmla="*/ 32455 w 91499"/>
                  <a:gd name="connsiteY22" fmla="*/ 61592 h 90227"/>
                  <a:gd name="connsiteX23" fmla="*/ 40565 w 91499"/>
                  <a:gd name="connsiteY23" fmla="*/ 68506 h 90227"/>
                  <a:gd name="connsiteX24" fmla="*/ 50935 w 91499"/>
                  <a:gd name="connsiteY24" fmla="*/ 69171 h 90227"/>
                  <a:gd name="connsiteX25" fmla="*/ 60109 w 91499"/>
                  <a:gd name="connsiteY25" fmla="*/ 64118 h 9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499" h="90227">
                    <a:moveTo>
                      <a:pt x="31258" y="88582"/>
                    </a:moveTo>
                    <a:cubicBezTo>
                      <a:pt x="23813" y="86587"/>
                      <a:pt x="17431" y="82732"/>
                      <a:pt x="12113" y="76882"/>
                    </a:cubicBezTo>
                    <a:cubicBezTo>
                      <a:pt x="6928" y="71165"/>
                      <a:pt x="3205" y="63720"/>
                      <a:pt x="1344" y="54812"/>
                    </a:cubicBezTo>
                    <a:cubicBezTo>
                      <a:pt x="-651" y="45904"/>
                      <a:pt x="-385" y="37794"/>
                      <a:pt x="1875" y="30348"/>
                    </a:cubicBezTo>
                    <a:cubicBezTo>
                      <a:pt x="4136" y="22903"/>
                      <a:pt x="8257" y="16654"/>
                      <a:pt x="14240" y="11735"/>
                    </a:cubicBezTo>
                    <a:cubicBezTo>
                      <a:pt x="20223" y="6816"/>
                      <a:pt x="27402" y="3226"/>
                      <a:pt x="36044" y="1364"/>
                    </a:cubicBezTo>
                    <a:cubicBezTo>
                      <a:pt x="44686" y="-497"/>
                      <a:pt x="52663" y="-497"/>
                      <a:pt x="60242" y="1630"/>
                    </a:cubicBezTo>
                    <a:cubicBezTo>
                      <a:pt x="67687" y="3625"/>
                      <a:pt x="74069" y="7613"/>
                      <a:pt x="79387" y="13330"/>
                    </a:cubicBezTo>
                    <a:cubicBezTo>
                      <a:pt x="84705" y="19047"/>
                      <a:pt x="88162" y="26360"/>
                      <a:pt x="90156" y="35268"/>
                    </a:cubicBezTo>
                    <a:cubicBezTo>
                      <a:pt x="92151" y="44175"/>
                      <a:pt x="91885" y="52418"/>
                      <a:pt x="89624" y="59864"/>
                    </a:cubicBezTo>
                    <a:cubicBezTo>
                      <a:pt x="87364" y="67309"/>
                      <a:pt x="83110" y="73558"/>
                      <a:pt x="77260" y="78477"/>
                    </a:cubicBezTo>
                    <a:cubicBezTo>
                      <a:pt x="71277" y="83397"/>
                      <a:pt x="63965" y="86853"/>
                      <a:pt x="55455" y="88848"/>
                    </a:cubicBezTo>
                    <a:cubicBezTo>
                      <a:pt x="46947" y="90709"/>
                      <a:pt x="38836" y="90709"/>
                      <a:pt x="31391" y="88715"/>
                    </a:cubicBezTo>
                    <a:close/>
                    <a:moveTo>
                      <a:pt x="60109" y="64118"/>
                    </a:moveTo>
                    <a:cubicBezTo>
                      <a:pt x="62369" y="61592"/>
                      <a:pt x="63965" y="58401"/>
                      <a:pt x="64629" y="54413"/>
                    </a:cubicBezTo>
                    <a:cubicBezTo>
                      <a:pt x="65294" y="50557"/>
                      <a:pt x="65028" y="46037"/>
                      <a:pt x="63965" y="41117"/>
                    </a:cubicBezTo>
                    <a:cubicBezTo>
                      <a:pt x="62901" y="36065"/>
                      <a:pt x="61173" y="31944"/>
                      <a:pt x="58912" y="28753"/>
                    </a:cubicBezTo>
                    <a:cubicBezTo>
                      <a:pt x="56652" y="25562"/>
                      <a:pt x="53993" y="23302"/>
                      <a:pt x="50802" y="21972"/>
                    </a:cubicBezTo>
                    <a:cubicBezTo>
                      <a:pt x="47611" y="20643"/>
                      <a:pt x="44155" y="20510"/>
                      <a:pt x="40432" y="21307"/>
                    </a:cubicBezTo>
                    <a:cubicBezTo>
                      <a:pt x="36709" y="22105"/>
                      <a:pt x="33651" y="23834"/>
                      <a:pt x="31258" y="26227"/>
                    </a:cubicBezTo>
                    <a:cubicBezTo>
                      <a:pt x="28998" y="28753"/>
                      <a:pt x="27402" y="31944"/>
                      <a:pt x="26738" y="35799"/>
                    </a:cubicBezTo>
                    <a:cubicBezTo>
                      <a:pt x="26073" y="39655"/>
                      <a:pt x="26206" y="44175"/>
                      <a:pt x="27402" y="49228"/>
                    </a:cubicBezTo>
                    <a:cubicBezTo>
                      <a:pt x="28466" y="54147"/>
                      <a:pt x="30194" y="58268"/>
                      <a:pt x="32455" y="61592"/>
                    </a:cubicBezTo>
                    <a:cubicBezTo>
                      <a:pt x="34715" y="64916"/>
                      <a:pt x="37507" y="67176"/>
                      <a:pt x="40565" y="68506"/>
                    </a:cubicBezTo>
                    <a:cubicBezTo>
                      <a:pt x="43756" y="69835"/>
                      <a:pt x="47212" y="69968"/>
                      <a:pt x="50935" y="69171"/>
                    </a:cubicBezTo>
                    <a:cubicBezTo>
                      <a:pt x="54658" y="68373"/>
                      <a:pt x="57716" y="66644"/>
                      <a:pt x="60109" y="6411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7" name="Freeform: Shape 846">
                <a:extLst>
                  <a:ext uri="{FF2B5EF4-FFF2-40B4-BE49-F238E27FC236}">
                    <a16:creationId xmlns:a16="http://schemas.microsoft.com/office/drawing/2014/main" id="{31961850-9EEC-B8CE-CC7F-7F8371EC8788}"/>
                  </a:ext>
                </a:extLst>
              </p:cNvPr>
              <p:cNvSpPr/>
              <p:nvPr/>
            </p:nvSpPr>
            <p:spPr>
              <a:xfrm>
                <a:off x="5294424" y="1704780"/>
                <a:ext cx="127103" cy="104900"/>
              </a:xfrm>
              <a:custGeom>
                <a:avLst/>
                <a:gdLst>
                  <a:gd name="connsiteX0" fmla="*/ 0 w 127103"/>
                  <a:gd name="connsiteY0" fmla="*/ 24197 h 104900"/>
                  <a:gd name="connsiteX1" fmla="*/ 25128 w 127103"/>
                  <a:gd name="connsiteY1" fmla="*/ 19411 h 104900"/>
                  <a:gd name="connsiteX2" fmla="*/ 42279 w 127103"/>
                  <a:gd name="connsiteY2" fmla="*/ 60494 h 104900"/>
                  <a:gd name="connsiteX3" fmla="*/ 46268 w 127103"/>
                  <a:gd name="connsiteY3" fmla="*/ 70598 h 104900"/>
                  <a:gd name="connsiteX4" fmla="*/ 49193 w 127103"/>
                  <a:gd name="connsiteY4" fmla="*/ 78841 h 104900"/>
                  <a:gd name="connsiteX5" fmla="*/ 48927 w 127103"/>
                  <a:gd name="connsiteY5" fmla="*/ 71263 h 104900"/>
                  <a:gd name="connsiteX6" fmla="*/ 48927 w 127103"/>
                  <a:gd name="connsiteY6" fmla="*/ 61956 h 104900"/>
                  <a:gd name="connsiteX7" fmla="*/ 48927 w 127103"/>
                  <a:gd name="connsiteY7" fmla="*/ 59563 h 104900"/>
                  <a:gd name="connsiteX8" fmla="*/ 50522 w 127103"/>
                  <a:gd name="connsiteY8" fmla="*/ 14625 h 104900"/>
                  <a:gd name="connsiteX9" fmla="*/ 78177 w 127103"/>
                  <a:gd name="connsiteY9" fmla="*/ 9307 h 104900"/>
                  <a:gd name="connsiteX10" fmla="*/ 95727 w 127103"/>
                  <a:gd name="connsiteY10" fmla="*/ 50655 h 104900"/>
                  <a:gd name="connsiteX11" fmla="*/ 99449 w 127103"/>
                  <a:gd name="connsiteY11" fmla="*/ 60095 h 104900"/>
                  <a:gd name="connsiteX12" fmla="*/ 102507 w 127103"/>
                  <a:gd name="connsiteY12" fmla="*/ 68737 h 104900"/>
                  <a:gd name="connsiteX13" fmla="*/ 102507 w 127103"/>
                  <a:gd name="connsiteY13" fmla="*/ 49326 h 104900"/>
                  <a:gd name="connsiteX14" fmla="*/ 103970 w 127103"/>
                  <a:gd name="connsiteY14" fmla="*/ 4387 h 104900"/>
                  <a:gd name="connsiteX15" fmla="*/ 127103 w 127103"/>
                  <a:gd name="connsiteY15" fmla="*/ 0 h 104900"/>
                  <a:gd name="connsiteX16" fmla="*/ 121918 w 127103"/>
                  <a:gd name="connsiteY16" fmla="*/ 88813 h 104900"/>
                  <a:gd name="connsiteX17" fmla="*/ 92668 w 127103"/>
                  <a:gd name="connsiteY17" fmla="*/ 94397 h 104900"/>
                  <a:gd name="connsiteX18" fmla="*/ 75252 w 127103"/>
                  <a:gd name="connsiteY18" fmla="*/ 53048 h 104900"/>
                  <a:gd name="connsiteX19" fmla="*/ 68604 w 127103"/>
                  <a:gd name="connsiteY19" fmla="*/ 36562 h 104900"/>
                  <a:gd name="connsiteX20" fmla="*/ 68604 w 127103"/>
                  <a:gd name="connsiteY20" fmla="*/ 54378 h 104900"/>
                  <a:gd name="connsiteX21" fmla="*/ 67274 w 127103"/>
                  <a:gd name="connsiteY21" fmla="*/ 99316 h 104900"/>
                  <a:gd name="connsiteX22" fmla="*/ 37892 w 127103"/>
                  <a:gd name="connsiteY22" fmla="*/ 104900 h 104900"/>
                  <a:gd name="connsiteX23" fmla="*/ 133 w 127103"/>
                  <a:gd name="connsiteY23" fmla="*/ 24330 h 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103" h="104900">
                    <a:moveTo>
                      <a:pt x="0" y="24197"/>
                    </a:moveTo>
                    <a:lnTo>
                      <a:pt x="25128" y="19411"/>
                    </a:lnTo>
                    <a:lnTo>
                      <a:pt x="42279" y="60494"/>
                    </a:lnTo>
                    <a:cubicBezTo>
                      <a:pt x="43742" y="63951"/>
                      <a:pt x="45071" y="67407"/>
                      <a:pt x="46268" y="70598"/>
                    </a:cubicBezTo>
                    <a:cubicBezTo>
                      <a:pt x="47464" y="73922"/>
                      <a:pt x="48528" y="76581"/>
                      <a:pt x="49193" y="78841"/>
                    </a:cubicBezTo>
                    <a:cubicBezTo>
                      <a:pt x="49060" y="76847"/>
                      <a:pt x="48927" y="74321"/>
                      <a:pt x="48927" y="71263"/>
                    </a:cubicBezTo>
                    <a:cubicBezTo>
                      <a:pt x="48927" y="68205"/>
                      <a:pt x="48927" y="65147"/>
                      <a:pt x="48927" y="61956"/>
                    </a:cubicBezTo>
                    <a:lnTo>
                      <a:pt x="48927" y="59563"/>
                    </a:lnTo>
                    <a:cubicBezTo>
                      <a:pt x="48927" y="59563"/>
                      <a:pt x="50522" y="14625"/>
                      <a:pt x="50522" y="14625"/>
                    </a:cubicBezTo>
                    <a:lnTo>
                      <a:pt x="78177" y="9307"/>
                    </a:lnTo>
                    <a:lnTo>
                      <a:pt x="95727" y="50655"/>
                    </a:lnTo>
                    <a:cubicBezTo>
                      <a:pt x="96923" y="53580"/>
                      <a:pt x="98120" y="56771"/>
                      <a:pt x="99449" y="60095"/>
                    </a:cubicBezTo>
                    <a:cubicBezTo>
                      <a:pt x="100646" y="63419"/>
                      <a:pt x="101709" y="66344"/>
                      <a:pt x="102507" y="68737"/>
                    </a:cubicBezTo>
                    <a:cubicBezTo>
                      <a:pt x="102241" y="62355"/>
                      <a:pt x="102241" y="55840"/>
                      <a:pt x="102507" y="49326"/>
                    </a:cubicBezTo>
                    <a:lnTo>
                      <a:pt x="103970" y="4387"/>
                    </a:lnTo>
                    <a:lnTo>
                      <a:pt x="127103" y="0"/>
                    </a:lnTo>
                    <a:lnTo>
                      <a:pt x="121918" y="88813"/>
                    </a:lnTo>
                    <a:lnTo>
                      <a:pt x="92668" y="94397"/>
                    </a:lnTo>
                    <a:lnTo>
                      <a:pt x="75252" y="53048"/>
                    </a:lnTo>
                    <a:cubicBezTo>
                      <a:pt x="72194" y="46002"/>
                      <a:pt x="69934" y="40418"/>
                      <a:pt x="68604" y="36562"/>
                    </a:cubicBezTo>
                    <a:cubicBezTo>
                      <a:pt x="68870" y="40152"/>
                      <a:pt x="68870" y="46135"/>
                      <a:pt x="68604" y="54378"/>
                    </a:cubicBezTo>
                    <a:lnTo>
                      <a:pt x="67274" y="99316"/>
                    </a:lnTo>
                    <a:lnTo>
                      <a:pt x="37892" y="104900"/>
                    </a:lnTo>
                    <a:lnTo>
                      <a:pt x="133" y="2433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8" name="Freeform: Shape 847">
                <a:extLst>
                  <a:ext uri="{FF2B5EF4-FFF2-40B4-BE49-F238E27FC236}">
                    <a16:creationId xmlns:a16="http://schemas.microsoft.com/office/drawing/2014/main" id="{D7187ECD-FB27-9824-569B-A2563FBE948C}"/>
                  </a:ext>
                </a:extLst>
              </p:cNvPr>
              <p:cNvSpPr/>
              <p:nvPr/>
            </p:nvSpPr>
            <p:spPr>
              <a:xfrm>
                <a:off x="5430649" y="1695251"/>
                <a:ext cx="87270" cy="89726"/>
              </a:xfrm>
              <a:custGeom>
                <a:avLst/>
                <a:gdLst>
                  <a:gd name="connsiteX0" fmla="*/ 28372 w 87270"/>
                  <a:gd name="connsiteY0" fmla="*/ 87440 h 89726"/>
                  <a:gd name="connsiteX1" fmla="*/ 10157 w 87270"/>
                  <a:gd name="connsiteY1" fmla="*/ 74942 h 89726"/>
                  <a:gd name="connsiteX2" fmla="*/ 850 w 87270"/>
                  <a:gd name="connsiteY2" fmla="*/ 51941 h 89726"/>
                  <a:gd name="connsiteX3" fmla="*/ 2712 w 87270"/>
                  <a:gd name="connsiteY3" fmla="*/ 26813 h 89726"/>
                  <a:gd name="connsiteX4" fmla="*/ 16140 w 87270"/>
                  <a:gd name="connsiteY4" fmla="*/ 9396 h 89726"/>
                  <a:gd name="connsiteX5" fmla="*/ 37811 w 87270"/>
                  <a:gd name="connsiteY5" fmla="*/ 754 h 89726"/>
                  <a:gd name="connsiteX6" fmla="*/ 61743 w 87270"/>
                  <a:gd name="connsiteY6" fmla="*/ 2748 h 89726"/>
                  <a:gd name="connsiteX7" fmla="*/ 77166 w 87270"/>
                  <a:gd name="connsiteY7" fmla="*/ 15778 h 89726"/>
                  <a:gd name="connsiteX8" fmla="*/ 84611 w 87270"/>
                  <a:gd name="connsiteY8" fmla="*/ 36386 h 89726"/>
                  <a:gd name="connsiteX9" fmla="*/ 85542 w 87270"/>
                  <a:gd name="connsiteY9" fmla="*/ 44762 h 89726"/>
                  <a:gd name="connsiteX10" fmla="*/ 28505 w 87270"/>
                  <a:gd name="connsiteY10" fmla="*/ 53935 h 89726"/>
                  <a:gd name="connsiteX11" fmla="*/ 37413 w 87270"/>
                  <a:gd name="connsiteY11" fmla="*/ 67497 h 89726"/>
                  <a:gd name="connsiteX12" fmla="*/ 52703 w 87270"/>
                  <a:gd name="connsiteY12" fmla="*/ 69757 h 89726"/>
                  <a:gd name="connsiteX13" fmla="*/ 63604 w 87270"/>
                  <a:gd name="connsiteY13" fmla="*/ 65901 h 89726"/>
                  <a:gd name="connsiteX14" fmla="*/ 71050 w 87270"/>
                  <a:gd name="connsiteY14" fmla="*/ 57791 h 89726"/>
                  <a:gd name="connsiteX15" fmla="*/ 87270 w 87270"/>
                  <a:gd name="connsiteY15" fmla="*/ 69491 h 89726"/>
                  <a:gd name="connsiteX16" fmla="*/ 79559 w 87270"/>
                  <a:gd name="connsiteY16" fmla="*/ 78399 h 89726"/>
                  <a:gd name="connsiteX17" fmla="*/ 68790 w 87270"/>
                  <a:gd name="connsiteY17" fmla="*/ 84781 h 89726"/>
                  <a:gd name="connsiteX18" fmla="*/ 53766 w 87270"/>
                  <a:gd name="connsiteY18" fmla="*/ 88769 h 89726"/>
                  <a:gd name="connsiteX19" fmla="*/ 28239 w 87270"/>
                  <a:gd name="connsiteY19" fmla="*/ 87573 h 89726"/>
                  <a:gd name="connsiteX20" fmla="*/ 59084 w 87270"/>
                  <a:gd name="connsiteY20" fmla="*/ 34923 h 89726"/>
                  <a:gd name="connsiteX21" fmla="*/ 52171 w 87270"/>
                  <a:gd name="connsiteY21" fmla="*/ 21495 h 89726"/>
                  <a:gd name="connsiteX22" fmla="*/ 40471 w 87270"/>
                  <a:gd name="connsiteY22" fmla="*/ 18836 h 89726"/>
                  <a:gd name="connsiteX23" fmla="*/ 29835 w 87270"/>
                  <a:gd name="connsiteY23" fmla="*/ 25085 h 89726"/>
                  <a:gd name="connsiteX24" fmla="*/ 26511 w 87270"/>
                  <a:gd name="connsiteY24" fmla="*/ 40108 h 89726"/>
                  <a:gd name="connsiteX25" fmla="*/ 59084 w 87270"/>
                  <a:gd name="connsiteY25" fmla="*/ 34790 h 8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270" h="89726">
                    <a:moveTo>
                      <a:pt x="28372" y="87440"/>
                    </a:moveTo>
                    <a:cubicBezTo>
                      <a:pt x="20927" y="85179"/>
                      <a:pt x="14943" y="80925"/>
                      <a:pt x="10157" y="74942"/>
                    </a:cubicBezTo>
                    <a:cubicBezTo>
                      <a:pt x="5504" y="68959"/>
                      <a:pt x="2313" y="61248"/>
                      <a:pt x="850" y="51941"/>
                    </a:cubicBezTo>
                    <a:cubicBezTo>
                      <a:pt x="-745" y="42368"/>
                      <a:pt x="-80" y="33992"/>
                      <a:pt x="2712" y="26813"/>
                    </a:cubicBezTo>
                    <a:cubicBezTo>
                      <a:pt x="5504" y="19633"/>
                      <a:pt x="10024" y="13784"/>
                      <a:pt x="16140" y="9396"/>
                    </a:cubicBezTo>
                    <a:cubicBezTo>
                      <a:pt x="22256" y="5009"/>
                      <a:pt x="29568" y="2084"/>
                      <a:pt x="37811" y="754"/>
                    </a:cubicBezTo>
                    <a:cubicBezTo>
                      <a:pt x="47251" y="-708"/>
                      <a:pt x="55096" y="-44"/>
                      <a:pt x="61743" y="2748"/>
                    </a:cubicBezTo>
                    <a:cubicBezTo>
                      <a:pt x="68258" y="5540"/>
                      <a:pt x="73443" y="9928"/>
                      <a:pt x="77166" y="15778"/>
                    </a:cubicBezTo>
                    <a:cubicBezTo>
                      <a:pt x="80889" y="21628"/>
                      <a:pt x="83415" y="28541"/>
                      <a:pt x="84611" y="36386"/>
                    </a:cubicBezTo>
                    <a:cubicBezTo>
                      <a:pt x="85010" y="38779"/>
                      <a:pt x="85276" y="41571"/>
                      <a:pt x="85542" y="44762"/>
                    </a:cubicBezTo>
                    <a:lnTo>
                      <a:pt x="28505" y="53935"/>
                    </a:lnTo>
                    <a:cubicBezTo>
                      <a:pt x="30366" y="60450"/>
                      <a:pt x="33424" y="64971"/>
                      <a:pt x="37413" y="67497"/>
                    </a:cubicBezTo>
                    <a:cubicBezTo>
                      <a:pt x="41401" y="70023"/>
                      <a:pt x="46586" y="70820"/>
                      <a:pt x="52703" y="69757"/>
                    </a:cubicBezTo>
                    <a:cubicBezTo>
                      <a:pt x="57090" y="69092"/>
                      <a:pt x="60679" y="67763"/>
                      <a:pt x="63604" y="65901"/>
                    </a:cubicBezTo>
                    <a:cubicBezTo>
                      <a:pt x="66397" y="64040"/>
                      <a:pt x="68923" y="61381"/>
                      <a:pt x="71050" y="57791"/>
                    </a:cubicBezTo>
                    <a:lnTo>
                      <a:pt x="87270" y="69491"/>
                    </a:lnTo>
                    <a:cubicBezTo>
                      <a:pt x="85143" y="72948"/>
                      <a:pt x="82484" y="75873"/>
                      <a:pt x="79559" y="78399"/>
                    </a:cubicBezTo>
                    <a:cubicBezTo>
                      <a:pt x="76634" y="80925"/>
                      <a:pt x="73044" y="83052"/>
                      <a:pt x="68790" y="84781"/>
                    </a:cubicBezTo>
                    <a:cubicBezTo>
                      <a:pt x="64535" y="86509"/>
                      <a:pt x="59616" y="87838"/>
                      <a:pt x="53766" y="88769"/>
                    </a:cubicBezTo>
                    <a:cubicBezTo>
                      <a:pt x="44193" y="90365"/>
                      <a:pt x="35685" y="89966"/>
                      <a:pt x="28239" y="87573"/>
                    </a:cubicBezTo>
                    <a:close/>
                    <a:moveTo>
                      <a:pt x="59084" y="34923"/>
                    </a:moveTo>
                    <a:cubicBezTo>
                      <a:pt x="57622" y="28541"/>
                      <a:pt x="55361" y="24021"/>
                      <a:pt x="52171" y="21495"/>
                    </a:cubicBezTo>
                    <a:cubicBezTo>
                      <a:pt x="48980" y="18969"/>
                      <a:pt x="45124" y="18038"/>
                      <a:pt x="40471" y="18836"/>
                    </a:cubicBezTo>
                    <a:cubicBezTo>
                      <a:pt x="35817" y="19633"/>
                      <a:pt x="32361" y="21628"/>
                      <a:pt x="29835" y="25085"/>
                    </a:cubicBezTo>
                    <a:cubicBezTo>
                      <a:pt x="27308" y="28541"/>
                      <a:pt x="26245" y="33461"/>
                      <a:pt x="26511" y="40108"/>
                    </a:cubicBezTo>
                    <a:lnTo>
                      <a:pt x="59084" y="3479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9" name="Freeform: Shape 848">
                <a:extLst>
                  <a:ext uri="{FF2B5EF4-FFF2-40B4-BE49-F238E27FC236}">
                    <a16:creationId xmlns:a16="http://schemas.microsoft.com/office/drawing/2014/main" id="{7BF0CDA1-BB90-9B54-D323-1778926001FD}"/>
                  </a:ext>
                </a:extLst>
              </p:cNvPr>
              <p:cNvSpPr/>
              <p:nvPr/>
            </p:nvSpPr>
            <p:spPr>
              <a:xfrm>
                <a:off x="5524035" y="1680709"/>
                <a:ext cx="55840" cy="93605"/>
              </a:xfrm>
              <a:custGeom>
                <a:avLst/>
                <a:gdLst>
                  <a:gd name="connsiteX0" fmla="*/ 0 w 55840"/>
                  <a:gd name="connsiteY0" fmla="*/ 8249 h 93605"/>
                  <a:gd name="connsiteX1" fmla="*/ 24729 w 55840"/>
                  <a:gd name="connsiteY1" fmla="*/ 4793 h 93605"/>
                  <a:gd name="connsiteX2" fmla="*/ 27255 w 55840"/>
                  <a:gd name="connsiteY2" fmla="*/ 23140 h 93605"/>
                  <a:gd name="connsiteX3" fmla="*/ 27521 w 55840"/>
                  <a:gd name="connsiteY3" fmla="*/ 23140 h 93605"/>
                  <a:gd name="connsiteX4" fmla="*/ 32174 w 55840"/>
                  <a:gd name="connsiteY4" fmla="*/ 7186 h 93605"/>
                  <a:gd name="connsiteX5" fmla="*/ 44672 w 55840"/>
                  <a:gd name="connsiteY5" fmla="*/ 272 h 93605"/>
                  <a:gd name="connsiteX6" fmla="*/ 52649 w 55840"/>
                  <a:gd name="connsiteY6" fmla="*/ 538 h 93605"/>
                  <a:gd name="connsiteX7" fmla="*/ 55840 w 55840"/>
                  <a:gd name="connsiteY7" fmla="*/ 23672 h 93605"/>
                  <a:gd name="connsiteX8" fmla="*/ 51453 w 55840"/>
                  <a:gd name="connsiteY8" fmla="*/ 23406 h 93605"/>
                  <a:gd name="connsiteX9" fmla="*/ 46401 w 55840"/>
                  <a:gd name="connsiteY9" fmla="*/ 23805 h 93605"/>
                  <a:gd name="connsiteX10" fmla="*/ 33238 w 55840"/>
                  <a:gd name="connsiteY10" fmla="*/ 31383 h 93605"/>
                  <a:gd name="connsiteX11" fmla="*/ 31377 w 55840"/>
                  <a:gd name="connsiteY11" fmla="*/ 48534 h 93605"/>
                  <a:gd name="connsiteX12" fmla="*/ 37227 w 55840"/>
                  <a:gd name="connsiteY12" fmla="*/ 90016 h 93605"/>
                  <a:gd name="connsiteX13" fmla="*/ 11966 w 55840"/>
                  <a:gd name="connsiteY13" fmla="*/ 93605 h 93605"/>
                  <a:gd name="connsiteX14" fmla="*/ 0 w 55840"/>
                  <a:gd name="connsiteY14" fmla="*/ 8249 h 9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840" h="93605">
                    <a:moveTo>
                      <a:pt x="0" y="8249"/>
                    </a:moveTo>
                    <a:lnTo>
                      <a:pt x="24729" y="4793"/>
                    </a:lnTo>
                    <a:lnTo>
                      <a:pt x="27255" y="23140"/>
                    </a:lnTo>
                    <a:lnTo>
                      <a:pt x="27521" y="23140"/>
                    </a:lnTo>
                    <a:cubicBezTo>
                      <a:pt x="27920" y="16360"/>
                      <a:pt x="29516" y="11041"/>
                      <a:pt x="32174" y="7186"/>
                    </a:cubicBezTo>
                    <a:cubicBezTo>
                      <a:pt x="34834" y="3330"/>
                      <a:pt x="39088" y="1070"/>
                      <a:pt x="44672" y="272"/>
                    </a:cubicBezTo>
                    <a:cubicBezTo>
                      <a:pt x="47597" y="-127"/>
                      <a:pt x="50256" y="-127"/>
                      <a:pt x="52649" y="538"/>
                    </a:cubicBezTo>
                    <a:lnTo>
                      <a:pt x="55840" y="23672"/>
                    </a:lnTo>
                    <a:cubicBezTo>
                      <a:pt x="54644" y="23539"/>
                      <a:pt x="53181" y="23406"/>
                      <a:pt x="51453" y="23406"/>
                    </a:cubicBezTo>
                    <a:cubicBezTo>
                      <a:pt x="49724" y="23406"/>
                      <a:pt x="48129" y="23539"/>
                      <a:pt x="46401" y="23805"/>
                    </a:cubicBezTo>
                    <a:cubicBezTo>
                      <a:pt x="39886" y="24736"/>
                      <a:pt x="35498" y="27262"/>
                      <a:pt x="33238" y="31383"/>
                    </a:cubicBezTo>
                    <a:cubicBezTo>
                      <a:pt x="30978" y="35505"/>
                      <a:pt x="30313" y="41355"/>
                      <a:pt x="31377" y="48534"/>
                    </a:cubicBezTo>
                    <a:lnTo>
                      <a:pt x="37227" y="90016"/>
                    </a:lnTo>
                    <a:lnTo>
                      <a:pt x="11966" y="93605"/>
                    </a:lnTo>
                    <a:lnTo>
                      <a:pt x="0" y="824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0" name="Freeform: Shape 849">
                <a:extLst>
                  <a:ext uri="{FF2B5EF4-FFF2-40B4-BE49-F238E27FC236}">
                    <a16:creationId xmlns:a16="http://schemas.microsoft.com/office/drawing/2014/main" id="{8AB9D19E-0786-C61F-7B13-C94283E8816E}"/>
                  </a:ext>
                </a:extLst>
              </p:cNvPr>
              <p:cNvSpPr/>
              <p:nvPr/>
            </p:nvSpPr>
            <p:spPr>
              <a:xfrm>
                <a:off x="5586441" y="1673321"/>
                <a:ext cx="86235" cy="89569"/>
              </a:xfrm>
              <a:custGeom>
                <a:avLst/>
                <a:gdLst>
                  <a:gd name="connsiteX0" fmla="*/ 26539 w 86235"/>
                  <a:gd name="connsiteY0" fmla="*/ 86900 h 89569"/>
                  <a:gd name="connsiteX1" fmla="*/ 8856 w 86235"/>
                  <a:gd name="connsiteY1" fmla="*/ 73604 h 89569"/>
                  <a:gd name="connsiteX2" fmla="*/ 480 w 86235"/>
                  <a:gd name="connsiteY2" fmla="*/ 50205 h 89569"/>
                  <a:gd name="connsiteX3" fmla="*/ 3405 w 86235"/>
                  <a:gd name="connsiteY3" fmla="*/ 25077 h 89569"/>
                  <a:gd name="connsiteX4" fmla="*/ 17498 w 86235"/>
                  <a:gd name="connsiteY4" fmla="*/ 8191 h 89569"/>
                  <a:gd name="connsiteX5" fmla="*/ 39568 w 86235"/>
                  <a:gd name="connsiteY5" fmla="*/ 480 h 89569"/>
                  <a:gd name="connsiteX6" fmla="*/ 63367 w 86235"/>
                  <a:gd name="connsiteY6" fmla="*/ 3405 h 89569"/>
                  <a:gd name="connsiteX7" fmla="*/ 78258 w 86235"/>
                  <a:gd name="connsiteY7" fmla="*/ 16966 h 89569"/>
                  <a:gd name="connsiteX8" fmla="*/ 84905 w 86235"/>
                  <a:gd name="connsiteY8" fmla="*/ 37840 h 89569"/>
                  <a:gd name="connsiteX9" fmla="*/ 85570 w 86235"/>
                  <a:gd name="connsiteY9" fmla="*/ 46216 h 89569"/>
                  <a:gd name="connsiteX10" fmla="*/ 28135 w 86235"/>
                  <a:gd name="connsiteY10" fmla="*/ 53130 h 89569"/>
                  <a:gd name="connsiteX11" fmla="*/ 36511 w 86235"/>
                  <a:gd name="connsiteY11" fmla="*/ 67090 h 89569"/>
                  <a:gd name="connsiteX12" fmla="*/ 51667 w 86235"/>
                  <a:gd name="connsiteY12" fmla="*/ 70015 h 89569"/>
                  <a:gd name="connsiteX13" fmla="*/ 62703 w 86235"/>
                  <a:gd name="connsiteY13" fmla="*/ 66558 h 89569"/>
                  <a:gd name="connsiteX14" fmla="*/ 70414 w 86235"/>
                  <a:gd name="connsiteY14" fmla="*/ 58847 h 89569"/>
                  <a:gd name="connsiteX15" fmla="*/ 86235 w 86235"/>
                  <a:gd name="connsiteY15" fmla="*/ 71211 h 89569"/>
                  <a:gd name="connsiteX16" fmla="*/ 78258 w 86235"/>
                  <a:gd name="connsiteY16" fmla="*/ 79853 h 89569"/>
                  <a:gd name="connsiteX17" fmla="*/ 67223 w 86235"/>
                  <a:gd name="connsiteY17" fmla="*/ 85703 h 89569"/>
                  <a:gd name="connsiteX18" fmla="*/ 52066 w 86235"/>
                  <a:gd name="connsiteY18" fmla="*/ 89027 h 89569"/>
                  <a:gd name="connsiteX19" fmla="*/ 26672 w 86235"/>
                  <a:gd name="connsiteY19" fmla="*/ 86767 h 89569"/>
                  <a:gd name="connsiteX20" fmla="*/ 59246 w 86235"/>
                  <a:gd name="connsiteY20" fmla="*/ 35713 h 89569"/>
                  <a:gd name="connsiteX21" fmla="*/ 52864 w 86235"/>
                  <a:gd name="connsiteY21" fmla="*/ 22019 h 89569"/>
                  <a:gd name="connsiteX22" fmla="*/ 41297 w 86235"/>
                  <a:gd name="connsiteY22" fmla="*/ 18961 h 89569"/>
                  <a:gd name="connsiteX23" fmla="*/ 30395 w 86235"/>
                  <a:gd name="connsiteY23" fmla="*/ 24811 h 89569"/>
                  <a:gd name="connsiteX24" fmla="*/ 26406 w 86235"/>
                  <a:gd name="connsiteY24" fmla="*/ 39701 h 89569"/>
                  <a:gd name="connsiteX25" fmla="*/ 59246 w 86235"/>
                  <a:gd name="connsiteY25" fmla="*/ 35713 h 8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235" h="89569">
                    <a:moveTo>
                      <a:pt x="26539" y="86900"/>
                    </a:moveTo>
                    <a:cubicBezTo>
                      <a:pt x="19227" y="84241"/>
                      <a:pt x="13377" y="79853"/>
                      <a:pt x="8856" y="73604"/>
                    </a:cubicBezTo>
                    <a:cubicBezTo>
                      <a:pt x="4336" y="67356"/>
                      <a:pt x="1677" y="59644"/>
                      <a:pt x="480" y="50205"/>
                    </a:cubicBezTo>
                    <a:cubicBezTo>
                      <a:pt x="-716" y="40632"/>
                      <a:pt x="347" y="32256"/>
                      <a:pt x="3405" y="25077"/>
                    </a:cubicBezTo>
                    <a:cubicBezTo>
                      <a:pt x="6463" y="17897"/>
                      <a:pt x="11249" y="12313"/>
                      <a:pt x="17498" y="8191"/>
                    </a:cubicBezTo>
                    <a:cubicBezTo>
                      <a:pt x="23747" y="4070"/>
                      <a:pt x="31192" y="1411"/>
                      <a:pt x="39568" y="480"/>
                    </a:cubicBezTo>
                    <a:cubicBezTo>
                      <a:pt x="49008" y="-716"/>
                      <a:pt x="56985" y="347"/>
                      <a:pt x="63367" y="3405"/>
                    </a:cubicBezTo>
                    <a:cubicBezTo>
                      <a:pt x="69749" y="6463"/>
                      <a:pt x="74801" y="10983"/>
                      <a:pt x="78258" y="16966"/>
                    </a:cubicBezTo>
                    <a:cubicBezTo>
                      <a:pt x="81715" y="22949"/>
                      <a:pt x="83975" y="29863"/>
                      <a:pt x="84905" y="37840"/>
                    </a:cubicBezTo>
                    <a:cubicBezTo>
                      <a:pt x="85171" y="40233"/>
                      <a:pt x="85437" y="43025"/>
                      <a:pt x="85570" y="46216"/>
                    </a:cubicBezTo>
                    <a:lnTo>
                      <a:pt x="28135" y="53130"/>
                    </a:lnTo>
                    <a:cubicBezTo>
                      <a:pt x="29730" y="59777"/>
                      <a:pt x="32522" y="64431"/>
                      <a:pt x="36511" y="67090"/>
                    </a:cubicBezTo>
                    <a:cubicBezTo>
                      <a:pt x="40499" y="69749"/>
                      <a:pt x="45551" y="70679"/>
                      <a:pt x="51667" y="70015"/>
                    </a:cubicBezTo>
                    <a:cubicBezTo>
                      <a:pt x="56055" y="69483"/>
                      <a:pt x="59778" y="68286"/>
                      <a:pt x="62703" y="66558"/>
                    </a:cubicBezTo>
                    <a:cubicBezTo>
                      <a:pt x="65627" y="64830"/>
                      <a:pt x="68286" y="62170"/>
                      <a:pt x="70414" y="58847"/>
                    </a:cubicBezTo>
                    <a:lnTo>
                      <a:pt x="86235" y="71211"/>
                    </a:lnTo>
                    <a:cubicBezTo>
                      <a:pt x="83975" y="74535"/>
                      <a:pt x="81183" y="77460"/>
                      <a:pt x="78258" y="79853"/>
                    </a:cubicBezTo>
                    <a:cubicBezTo>
                      <a:pt x="75200" y="82246"/>
                      <a:pt x="71610" y="84241"/>
                      <a:pt x="67223" y="85703"/>
                    </a:cubicBezTo>
                    <a:cubicBezTo>
                      <a:pt x="62835" y="87166"/>
                      <a:pt x="57916" y="88362"/>
                      <a:pt x="52066" y="89027"/>
                    </a:cubicBezTo>
                    <a:cubicBezTo>
                      <a:pt x="42493" y="90224"/>
                      <a:pt x="33985" y="89426"/>
                      <a:pt x="26672" y="86767"/>
                    </a:cubicBezTo>
                    <a:close/>
                    <a:moveTo>
                      <a:pt x="59246" y="35713"/>
                    </a:moveTo>
                    <a:cubicBezTo>
                      <a:pt x="58049" y="29331"/>
                      <a:pt x="55922" y="24678"/>
                      <a:pt x="52864" y="22019"/>
                    </a:cubicBezTo>
                    <a:cubicBezTo>
                      <a:pt x="49806" y="19360"/>
                      <a:pt x="45950" y="18296"/>
                      <a:pt x="41297" y="18961"/>
                    </a:cubicBezTo>
                    <a:cubicBezTo>
                      <a:pt x="36643" y="19492"/>
                      <a:pt x="33054" y="21487"/>
                      <a:pt x="30395" y="24811"/>
                    </a:cubicBezTo>
                    <a:cubicBezTo>
                      <a:pt x="27736" y="28134"/>
                      <a:pt x="26406" y="33054"/>
                      <a:pt x="26406" y="39701"/>
                    </a:cubicBezTo>
                    <a:lnTo>
                      <a:pt x="59246" y="35713"/>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1" name="Freeform: Shape 850">
                <a:extLst>
                  <a:ext uri="{FF2B5EF4-FFF2-40B4-BE49-F238E27FC236}">
                    <a16:creationId xmlns:a16="http://schemas.microsoft.com/office/drawing/2014/main" id="{662FE0F3-AC34-7379-585D-45C904AD54ED}"/>
                  </a:ext>
                </a:extLst>
              </p:cNvPr>
              <p:cNvSpPr/>
              <p:nvPr/>
            </p:nvSpPr>
            <p:spPr>
              <a:xfrm>
                <a:off x="5680431" y="1630858"/>
                <a:ext cx="93422" cy="122894"/>
              </a:xfrm>
              <a:custGeom>
                <a:avLst/>
                <a:gdLst>
                  <a:gd name="connsiteX0" fmla="*/ 20697 w 93422"/>
                  <a:gd name="connsiteY0" fmla="*/ 119259 h 122894"/>
                  <a:gd name="connsiteX1" fmla="*/ 7003 w 93422"/>
                  <a:gd name="connsiteY1" fmla="*/ 105166 h 122894"/>
                  <a:gd name="connsiteX2" fmla="*/ 355 w 93422"/>
                  <a:gd name="connsiteY2" fmla="*/ 81367 h 122894"/>
                  <a:gd name="connsiteX3" fmla="*/ 2084 w 93422"/>
                  <a:gd name="connsiteY3" fmla="*/ 57436 h 122894"/>
                  <a:gd name="connsiteX4" fmla="*/ 12322 w 93422"/>
                  <a:gd name="connsiteY4" fmla="*/ 40817 h 122894"/>
                  <a:gd name="connsiteX5" fmla="*/ 30137 w 93422"/>
                  <a:gd name="connsiteY5" fmla="*/ 33637 h 122894"/>
                  <a:gd name="connsiteX6" fmla="*/ 43964 w 93422"/>
                  <a:gd name="connsiteY6" fmla="*/ 34967 h 122894"/>
                  <a:gd name="connsiteX7" fmla="*/ 54334 w 93422"/>
                  <a:gd name="connsiteY7" fmla="*/ 40817 h 122894"/>
                  <a:gd name="connsiteX8" fmla="*/ 60982 w 93422"/>
                  <a:gd name="connsiteY8" fmla="*/ 49459 h 122894"/>
                  <a:gd name="connsiteX9" fmla="*/ 61514 w 93422"/>
                  <a:gd name="connsiteY9" fmla="*/ 49459 h 122894"/>
                  <a:gd name="connsiteX10" fmla="*/ 57127 w 93422"/>
                  <a:gd name="connsiteY10" fmla="*/ 2393 h 122894"/>
                  <a:gd name="connsiteX11" fmla="*/ 82521 w 93422"/>
                  <a:gd name="connsiteY11" fmla="*/ 0 h 122894"/>
                  <a:gd name="connsiteX12" fmla="*/ 93423 w 93422"/>
                  <a:gd name="connsiteY12" fmla="*/ 116068 h 122894"/>
                  <a:gd name="connsiteX13" fmla="*/ 68694 w 93422"/>
                  <a:gd name="connsiteY13" fmla="*/ 118461 h 122894"/>
                  <a:gd name="connsiteX14" fmla="*/ 67098 w 93422"/>
                  <a:gd name="connsiteY14" fmla="*/ 101310 h 122894"/>
                  <a:gd name="connsiteX15" fmla="*/ 66699 w 93422"/>
                  <a:gd name="connsiteY15" fmla="*/ 101310 h 122894"/>
                  <a:gd name="connsiteX16" fmla="*/ 57526 w 93422"/>
                  <a:gd name="connsiteY16" fmla="*/ 115935 h 122894"/>
                  <a:gd name="connsiteX17" fmla="*/ 39843 w 93422"/>
                  <a:gd name="connsiteY17" fmla="*/ 122716 h 122894"/>
                  <a:gd name="connsiteX18" fmla="*/ 20963 w 93422"/>
                  <a:gd name="connsiteY18" fmla="*/ 119259 h 122894"/>
                  <a:gd name="connsiteX19" fmla="*/ 57526 w 93422"/>
                  <a:gd name="connsiteY19" fmla="*/ 97854 h 122894"/>
                  <a:gd name="connsiteX20" fmla="*/ 63242 w 93422"/>
                  <a:gd name="connsiteY20" fmla="*/ 88813 h 122894"/>
                  <a:gd name="connsiteX21" fmla="*/ 64306 w 93422"/>
                  <a:gd name="connsiteY21" fmla="*/ 75517 h 122894"/>
                  <a:gd name="connsiteX22" fmla="*/ 60849 w 93422"/>
                  <a:gd name="connsiteY22" fmla="*/ 62621 h 122894"/>
                  <a:gd name="connsiteX23" fmla="*/ 53537 w 93422"/>
                  <a:gd name="connsiteY23" fmla="*/ 54910 h 122894"/>
                  <a:gd name="connsiteX24" fmla="*/ 43433 w 93422"/>
                  <a:gd name="connsiteY24" fmla="*/ 52915 h 122894"/>
                  <a:gd name="connsiteX25" fmla="*/ 33727 w 93422"/>
                  <a:gd name="connsiteY25" fmla="*/ 56771 h 122894"/>
                  <a:gd name="connsiteX26" fmla="*/ 28143 w 93422"/>
                  <a:gd name="connsiteY26" fmla="*/ 65679 h 122894"/>
                  <a:gd name="connsiteX27" fmla="*/ 27079 w 93422"/>
                  <a:gd name="connsiteY27" fmla="*/ 78974 h 122894"/>
                  <a:gd name="connsiteX28" fmla="*/ 30536 w 93422"/>
                  <a:gd name="connsiteY28" fmla="*/ 91871 h 122894"/>
                  <a:gd name="connsiteX29" fmla="*/ 37715 w 93422"/>
                  <a:gd name="connsiteY29" fmla="*/ 99715 h 122894"/>
                  <a:gd name="connsiteX30" fmla="*/ 47953 w 93422"/>
                  <a:gd name="connsiteY30" fmla="*/ 101709 h 122894"/>
                  <a:gd name="connsiteX31" fmla="*/ 57526 w 93422"/>
                  <a:gd name="connsiteY31" fmla="*/ 97854 h 12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422" h="122894">
                    <a:moveTo>
                      <a:pt x="20697" y="119259"/>
                    </a:moveTo>
                    <a:cubicBezTo>
                      <a:pt x="15113" y="116334"/>
                      <a:pt x="10460" y="111681"/>
                      <a:pt x="7003" y="105166"/>
                    </a:cubicBezTo>
                    <a:cubicBezTo>
                      <a:pt x="3413" y="98784"/>
                      <a:pt x="1286" y="90807"/>
                      <a:pt x="355" y="81367"/>
                    </a:cubicBezTo>
                    <a:cubicBezTo>
                      <a:pt x="-442" y="72327"/>
                      <a:pt x="90" y="64349"/>
                      <a:pt x="2084" y="57436"/>
                    </a:cubicBezTo>
                    <a:cubicBezTo>
                      <a:pt x="4078" y="50522"/>
                      <a:pt x="7535" y="44938"/>
                      <a:pt x="12322" y="40817"/>
                    </a:cubicBezTo>
                    <a:cubicBezTo>
                      <a:pt x="17108" y="36695"/>
                      <a:pt x="23091" y="34302"/>
                      <a:pt x="30137" y="33637"/>
                    </a:cubicBezTo>
                    <a:cubicBezTo>
                      <a:pt x="35190" y="33105"/>
                      <a:pt x="39843" y="33637"/>
                      <a:pt x="43964" y="34967"/>
                    </a:cubicBezTo>
                    <a:cubicBezTo>
                      <a:pt x="48086" y="36296"/>
                      <a:pt x="51543" y="38291"/>
                      <a:pt x="54334" y="40817"/>
                    </a:cubicBezTo>
                    <a:cubicBezTo>
                      <a:pt x="57127" y="43343"/>
                      <a:pt x="59387" y="46268"/>
                      <a:pt x="60982" y="49459"/>
                    </a:cubicBezTo>
                    <a:lnTo>
                      <a:pt x="61514" y="49459"/>
                    </a:lnTo>
                    <a:cubicBezTo>
                      <a:pt x="61514" y="49459"/>
                      <a:pt x="57127" y="2393"/>
                      <a:pt x="57127" y="2393"/>
                    </a:cubicBezTo>
                    <a:lnTo>
                      <a:pt x="82521" y="0"/>
                    </a:lnTo>
                    <a:lnTo>
                      <a:pt x="93423" y="116068"/>
                    </a:lnTo>
                    <a:lnTo>
                      <a:pt x="68694" y="118461"/>
                    </a:lnTo>
                    <a:lnTo>
                      <a:pt x="67098" y="101310"/>
                    </a:lnTo>
                    <a:lnTo>
                      <a:pt x="66699" y="101310"/>
                    </a:lnTo>
                    <a:cubicBezTo>
                      <a:pt x="64705" y="107293"/>
                      <a:pt x="61647" y="112213"/>
                      <a:pt x="57526" y="115935"/>
                    </a:cubicBezTo>
                    <a:cubicBezTo>
                      <a:pt x="53404" y="119658"/>
                      <a:pt x="47421" y="122051"/>
                      <a:pt x="39843" y="122716"/>
                    </a:cubicBezTo>
                    <a:cubicBezTo>
                      <a:pt x="32796" y="123381"/>
                      <a:pt x="26547" y="122184"/>
                      <a:pt x="20963" y="119259"/>
                    </a:cubicBezTo>
                    <a:close/>
                    <a:moveTo>
                      <a:pt x="57526" y="97854"/>
                    </a:moveTo>
                    <a:cubicBezTo>
                      <a:pt x="60184" y="95593"/>
                      <a:pt x="62046" y="92668"/>
                      <a:pt x="63242" y="88813"/>
                    </a:cubicBezTo>
                    <a:cubicBezTo>
                      <a:pt x="64439" y="84957"/>
                      <a:pt x="64705" y="80570"/>
                      <a:pt x="64306" y="75517"/>
                    </a:cubicBezTo>
                    <a:cubicBezTo>
                      <a:pt x="63774" y="70332"/>
                      <a:pt x="62711" y="66078"/>
                      <a:pt x="60849" y="62621"/>
                    </a:cubicBezTo>
                    <a:cubicBezTo>
                      <a:pt x="58988" y="59164"/>
                      <a:pt x="56595" y="56505"/>
                      <a:pt x="53537" y="54910"/>
                    </a:cubicBezTo>
                    <a:cubicBezTo>
                      <a:pt x="50479" y="53314"/>
                      <a:pt x="47155" y="52649"/>
                      <a:pt x="43433" y="52915"/>
                    </a:cubicBezTo>
                    <a:cubicBezTo>
                      <a:pt x="39577" y="53314"/>
                      <a:pt x="36386" y="54511"/>
                      <a:pt x="33727" y="56771"/>
                    </a:cubicBezTo>
                    <a:cubicBezTo>
                      <a:pt x="31068" y="58898"/>
                      <a:pt x="29206" y="61956"/>
                      <a:pt x="28143" y="65679"/>
                    </a:cubicBezTo>
                    <a:cubicBezTo>
                      <a:pt x="26946" y="69535"/>
                      <a:pt x="26680" y="73922"/>
                      <a:pt x="27079" y="78974"/>
                    </a:cubicBezTo>
                    <a:cubicBezTo>
                      <a:pt x="27611" y="84026"/>
                      <a:pt x="28675" y="88281"/>
                      <a:pt x="30536" y="91871"/>
                    </a:cubicBezTo>
                    <a:cubicBezTo>
                      <a:pt x="32397" y="95460"/>
                      <a:pt x="34790" y="97987"/>
                      <a:pt x="37715" y="99715"/>
                    </a:cubicBezTo>
                    <a:cubicBezTo>
                      <a:pt x="40640" y="101443"/>
                      <a:pt x="44097" y="102108"/>
                      <a:pt x="47953" y="101709"/>
                    </a:cubicBezTo>
                    <a:cubicBezTo>
                      <a:pt x="51676" y="101310"/>
                      <a:pt x="54866" y="100114"/>
                      <a:pt x="57526" y="9785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2" name="Freeform: Shape 851">
                <a:extLst>
                  <a:ext uri="{FF2B5EF4-FFF2-40B4-BE49-F238E27FC236}">
                    <a16:creationId xmlns:a16="http://schemas.microsoft.com/office/drawing/2014/main" id="{F6A03398-0B10-FA80-2AF6-FFADB7E918C1}"/>
                  </a:ext>
                </a:extLst>
              </p:cNvPr>
              <p:cNvSpPr/>
              <p:nvPr/>
            </p:nvSpPr>
            <p:spPr>
              <a:xfrm>
                <a:off x="5821318" y="1624875"/>
                <a:ext cx="93743" cy="117929"/>
              </a:xfrm>
              <a:custGeom>
                <a:avLst/>
                <a:gdLst>
                  <a:gd name="connsiteX0" fmla="*/ 42146 w 93743"/>
                  <a:gd name="connsiteY0" fmla="*/ 112345 h 117929"/>
                  <a:gd name="connsiteX1" fmla="*/ 30978 w 93743"/>
                  <a:gd name="connsiteY1" fmla="*/ 99316 h 117929"/>
                  <a:gd name="connsiteX2" fmla="*/ 30579 w 93743"/>
                  <a:gd name="connsiteY2" fmla="*/ 99316 h 117929"/>
                  <a:gd name="connsiteX3" fmla="*/ 31643 w 93743"/>
                  <a:gd name="connsiteY3" fmla="*/ 116467 h 117929"/>
                  <a:gd name="connsiteX4" fmla="*/ 6781 w 93743"/>
                  <a:gd name="connsiteY4" fmla="*/ 117930 h 117929"/>
                  <a:gd name="connsiteX5" fmla="*/ 0 w 93743"/>
                  <a:gd name="connsiteY5" fmla="*/ 1462 h 117929"/>
                  <a:gd name="connsiteX6" fmla="*/ 25527 w 93743"/>
                  <a:gd name="connsiteY6" fmla="*/ 0 h 117929"/>
                  <a:gd name="connsiteX7" fmla="*/ 28319 w 93743"/>
                  <a:gd name="connsiteY7" fmla="*/ 47198 h 117929"/>
                  <a:gd name="connsiteX8" fmla="*/ 28851 w 93743"/>
                  <a:gd name="connsiteY8" fmla="*/ 47198 h 117929"/>
                  <a:gd name="connsiteX9" fmla="*/ 34169 w 93743"/>
                  <a:gd name="connsiteY9" fmla="*/ 37626 h 117929"/>
                  <a:gd name="connsiteX10" fmla="*/ 43476 w 93743"/>
                  <a:gd name="connsiteY10" fmla="*/ 30313 h 117929"/>
                  <a:gd name="connsiteX11" fmla="*/ 56904 w 93743"/>
                  <a:gd name="connsiteY11" fmla="*/ 26990 h 117929"/>
                  <a:gd name="connsiteX12" fmla="*/ 75650 w 93743"/>
                  <a:gd name="connsiteY12" fmla="*/ 31377 h 117929"/>
                  <a:gd name="connsiteX13" fmla="*/ 88281 w 93743"/>
                  <a:gd name="connsiteY13" fmla="*/ 46268 h 117929"/>
                  <a:gd name="connsiteX14" fmla="*/ 93599 w 93743"/>
                  <a:gd name="connsiteY14" fmla="*/ 69668 h 117929"/>
                  <a:gd name="connsiteX15" fmla="*/ 90674 w 93743"/>
                  <a:gd name="connsiteY15" fmla="*/ 94131 h 117929"/>
                  <a:gd name="connsiteX16" fmla="*/ 79240 w 93743"/>
                  <a:gd name="connsiteY16" fmla="*/ 110085 h 117929"/>
                  <a:gd name="connsiteX17" fmla="*/ 61159 w 93743"/>
                  <a:gd name="connsiteY17" fmla="*/ 116334 h 117929"/>
                  <a:gd name="connsiteX18" fmla="*/ 42545 w 93743"/>
                  <a:gd name="connsiteY18" fmla="*/ 112213 h 117929"/>
                  <a:gd name="connsiteX19" fmla="*/ 59164 w 93743"/>
                  <a:gd name="connsiteY19" fmla="*/ 93333 h 117929"/>
                  <a:gd name="connsiteX20" fmla="*/ 65147 w 93743"/>
                  <a:gd name="connsiteY20" fmla="*/ 84558 h 117929"/>
                  <a:gd name="connsiteX21" fmla="*/ 66610 w 93743"/>
                  <a:gd name="connsiteY21" fmla="*/ 71263 h 117929"/>
                  <a:gd name="connsiteX22" fmla="*/ 63552 w 93743"/>
                  <a:gd name="connsiteY22" fmla="*/ 58234 h 117929"/>
                  <a:gd name="connsiteX23" fmla="*/ 56505 w 93743"/>
                  <a:gd name="connsiteY23" fmla="*/ 50256 h 117929"/>
                  <a:gd name="connsiteX24" fmla="*/ 46401 w 93743"/>
                  <a:gd name="connsiteY24" fmla="*/ 47996 h 117929"/>
                  <a:gd name="connsiteX25" fmla="*/ 36695 w 93743"/>
                  <a:gd name="connsiteY25" fmla="*/ 51453 h 117929"/>
                  <a:gd name="connsiteX26" fmla="*/ 30712 w 93743"/>
                  <a:gd name="connsiteY26" fmla="*/ 60228 h 117929"/>
                  <a:gd name="connsiteX27" fmla="*/ 29250 w 93743"/>
                  <a:gd name="connsiteY27" fmla="*/ 73523 h 117929"/>
                  <a:gd name="connsiteX28" fmla="*/ 32308 w 93743"/>
                  <a:gd name="connsiteY28" fmla="*/ 86553 h 117929"/>
                  <a:gd name="connsiteX29" fmla="*/ 39221 w 93743"/>
                  <a:gd name="connsiteY29" fmla="*/ 94530 h 117929"/>
                  <a:gd name="connsiteX30" fmla="*/ 49326 w 93743"/>
                  <a:gd name="connsiteY30" fmla="*/ 96923 h 117929"/>
                  <a:gd name="connsiteX31" fmla="*/ 59031 w 93743"/>
                  <a:gd name="connsiteY31" fmla="*/ 93466 h 11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743" h="117929">
                    <a:moveTo>
                      <a:pt x="42146" y="112345"/>
                    </a:moveTo>
                    <a:cubicBezTo>
                      <a:pt x="37493" y="109155"/>
                      <a:pt x="33770" y="104900"/>
                      <a:pt x="30978" y="99316"/>
                    </a:cubicBezTo>
                    <a:lnTo>
                      <a:pt x="30579" y="99316"/>
                    </a:lnTo>
                    <a:cubicBezTo>
                      <a:pt x="30579" y="99316"/>
                      <a:pt x="31643" y="116467"/>
                      <a:pt x="31643" y="116467"/>
                    </a:cubicBezTo>
                    <a:lnTo>
                      <a:pt x="6781" y="117930"/>
                    </a:lnTo>
                    <a:lnTo>
                      <a:pt x="0" y="1462"/>
                    </a:lnTo>
                    <a:lnTo>
                      <a:pt x="25527" y="0"/>
                    </a:lnTo>
                    <a:lnTo>
                      <a:pt x="28319" y="47198"/>
                    </a:lnTo>
                    <a:lnTo>
                      <a:pt x="28851" y="47198"/>
                    </a:lnTo>
                    <a:cubicBezTo>
                      <a:pt x="30048" y="43742"/>
                      <a:pt x="31776" y="40551"/>
                      <a:pt x="34169" y="37626"/>
                    </a:cubicBezTo>
                    <a:cubicBezTo>
                      <a:pt x="36562" y="34701"/>
                      <a:pt x="39620" y="32308"/>
                      <a:pt x="43476" y="30313"/>
                    </a:cubicBezTo>
                    <a:cubicBezTo>
                      <a:pt x="47331" y="28319"/>
                      <a:pt x="51719" y="27255"/>
                      <a:pt x="56904" y="26990"/>
                    </a:cubicBezTo>
                    <a:cubicBezTo>
                      <a:pt x="64084" y="26591"/>
                      <a:pt x="70332" y="28053"/>
                      <a:pt x="75650" y="31377"/>
                    </a:cubicBezTo>
                    <a:cubicBezTo>
                      <a:pt x="80968" y="34701"/>
                      <a:pt x="85223" y="39620"/>
                      <a:pt x="88281" y="46268"/>
                    </a:cubicBezTo>
                    <a:cubicBezTo>
                      <a:pt x="91339" y="52782"/>
                      <a:pt x="93200" y="60627"/>
                      <a:pt x="93599" y="69668"/>
                    </a:cubicBezTo>
                    <a:cubicBezTo>
                      <a:pt x="94131" y="79107"/>
                      <a:pt x="93200" y="87217"/>
                      <a:pt x="90674" y="94131"/>
                    </a:cubicBezTo>
                    <a:cubicBezTo>
                      <a:pt x="88148" y="101044"/>
                      <a:pt x="84292" y="106363"/>
                      <a:pt x="79240" y="110085"/>
                    </a:cubicBezTo>
                    <a:cubicBezTo>
                      <a:pt x="74188" y="113808"/>
                      <a:pt x="68072" y="115935"/>
                      <a:pt x="61159" y="116334"/>
                    </a:cubicBezTo>
                    <a:cubicBezTo>
                      <a:pt x="53447" y="116733"/>
                      <a:pt x="47199" y="115403"/>
                      <a:pt x="42545" y="112213"/>
                    </a:cubicBezTo>
                    <a:close/>
                    <a:moveTo>
                      <a:pt x="59164" y="93333"/>
                    </a:moveTo>
                    <a:cubicBezTo>
                      <a:pt x="61823" y="91206"/>
                      <a:pt x="63818" y="88281"/>
                      <a:pt x="65147" y="84558"/>
                    </a:cubicBezTo>
                    <a:cubicBezTo>
                      <a:pt x="66477" y="80836"/>
                      <a:pt x="66875" y="76315"/>
                      <a:pt x="66610" y="71263"/>
                    </a:cubicBezTo>
                    <a:cubicBezTo>
                      <a:pt x="66344" y="66078"/>
                      <a:pt x="65280" y="61823"/>
                      <a:pt x="63552" y="58234"/>
                    </a:cubicBezTo>
                    <a:cubicBezTo>
                      <a:pt x="61823" y="54644"/>
                      <a:pt x="59563" y="51985"/>
                      <a:pt x="56505" y="50256"/>
                    </a:cubicBezTo>
                    <a:cubicBezTo>
                      <a:pt x="53580" y="48528"/>
                      <a:pt x="50256" y="47730"/>
                      <a:pt x="46401" y="47996"/>
                    </a:cubicBezTo>
                    <a:cubicBezTo>
                      <a:pt x="42545" y="48262"/>
                      <a:pt x="39354" y="49326"/>
                      <a:pt x="36695" y="51453"/>
                    </a:cubicBezTo>
                    <a:cubicBezTo>
                      <a:pt x="34036" y="53580"/>
                      <a:pt x="32042" y="56505"/>
                      <a:pt x="30712" y="60228"/>
                    </a:cubicBezTo>
                    <a:cubicBezTo>
                      <a:pt x="29383" y="63951"/>
                      <a:pt x="28984" y="68471"/>
                      <a:pt x="29250" y="73523"/>
                    </a:cubicBezTo>
                    <a:cubicBezTo>
                      <a:pt x="29516" y="78575"/>
                      <a:pt x="30579" y="82963"/>
                      <a:pt x="32308" y="86553"/>
                    </a:cubicBezTo>
                    <a:cubicBezTo>
                      <a:pt x="34036" y="90142"/>
                      <a:pt x="36296" y="92801"/>
                      <a:pt x="39221" y="94530"/>
                    </a:cubicBezTo>
                    <a:cubicBezTo>
                      <a:pt x="42146" y="96258"/>
                      <a:pt x="45470" y="97056"/>
                      <a:pt x="49326" y="96923"/>
                    </a:cubicBezTo>
                    <a:cubicBezTo>
                      <a:pt x="53181" y="96657"/>
                      <a:pt x="56372" y="95593"/>
                      <a:pt x="59031" y="93466"/>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3" name="Freeform: Shape 852">
                <a:extLst>
                  <a:ext uri="{FF2B5EF4-FFF2-40B4-BE49-F238E27FC236}">
                    <a16:creationId xmlns:a16="http://schemas.microsoft.com/office/drawing/2014/main" id="{DC79DD27-C430-3A39-4F53-B63523350A61}"/>
                  </a:ext>
                </a:extLst>
              </p:cNvPr>
              <p:cNvSpPr/>
              <p:nvPr/>
            </p:nvSpPr>
            <p:spPr>
              <a:xfrm>
                <a:off x="5927548" y="1648275"/>
                <a:ext cx="83494" cy="89488"/>
              </a:xfrm>
              <a:custGeom>
                <a:avLst/>
                <a:gdLst>
                  <a:gd name="connsiteX0" fmla="*/ 14093 w 83494"/>
                  <a:gd name="connsiteY0" fmla="*/ 86154 h 89488"/>
                  <a:gd name="connsiteX1" fmla="*/ 5052 w 83494"/>
                  <a:gd name="connsiteY1" fmla="*/ 75384 h 89488"/>
                  <a:gd name="connsiteX2" fmla="*/ 1728 w 83494"/>
                  <a:gd name="connsiteY2" fmla="*/ 58898 h 89488"/>
                  <a:gd name="connsiteX3" fmla="*/ 0 w 83494"/>
                  <a:gd name="connsiteY3" fmla="*/ 2659 h 89488"/>
                  <a:gd name="connsiteX4" fmla="*/ 25660 w 83494"/>
                  <a:gd name="connsiteY4" fmla="*/ 1861 h 89488"/>
                  <a:gd name="connsiteX5" fmla="*/ 27256 w 83494"/>
                  <a:gd name="connsiteY5" fmla="*/ 51187 h 89488"/>
                  <a:gd name="connsiteX6" fmla="*/ 30713 w 83494"/>
                  <a:gd name="connsiteY6" fmla="*/ 63685 h 89488"/>
                  <a:gd name="connsiteX7" fmla="*/ 41083 w 83494"/>
                  <a:gd name="connsiteY7" fmla="*/ 67540 h 89488"/>
                  <a:gd name="connsiteX8" fmla="*/ 49725 w 83494"/>
                  <a:gd name="connsiteY8" fmla="*/ 65014 h 89488"/>
                  <a:gd name="connsiteX9" fmla="*/ 55043 w 83494"/>
                  <a:gd name="connsiteY9" fmla="*/ 58101 h 89488"/>
                  <a:gd name="connsiteX10" fmla="*/ 56638 w 83494"/>
                  <a:gd name="connsiteY10" fmla="*/ 47331 h 89488"/>
                  <a:gd name="connsiteX11" fmla="*/ 55176 w 83494"/>
                  <a:gd name="connsiteY11" fmla="*/ 798 h 89488"/>
                  <a:gd name="connsiteX12" fmla="*/ 80703 w 83494"/>
                  <a:gd name="connsiteY12" fmla="*/ 0 h 89488"/>
                  <a:gd name="connsiteX13" fmla="*/ 83495 w 83494"/>
                  <a:gd name="connsiteY13" fmla="*/ 86154 h 89488"/>
                  <a:gd name="connsiteX14" fmla="*/ 58632 w 83494"/>
                  <a:gd name="connsiteY14" fmla="*/ 86951 h 89488"/>
                  <a:gd name="connsiteX15" fmla="*/ 58101 w 83494"/>
                  <a:gd name="connsiteY15" fmla="*/ 68604 h 89488"/>
                  <a:gd name="connsiteX16" fmla="*/ 57569 w 83494"/>
                  <a:gd name="connsiteY16" fmla="*/ 68604 h 89488"/>
                  <a:gd name="connsiteX17" fmla="*/ 47464 w 83494"/>
                  <a:gd name="connsiteY17" fmla="*/ 83495 h 89488"/>
                  <a:gd name="connsiteX18" fmla="*/ 29649 w 83494"/>
                  <a:gd name="connsiteY18" fmla="*/ 89478 h 89488"/>
                  <a:gd name="connsiteX19" fmla="*/ 14492 w 83494"/>
                  <a:gd name="connsiteY19" fmla="*/ 86021 h 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494" h="89488">
                    <a:moveTo>
                      <a:pt x="14093" y="86154"/>
                    </a:moveTo>
                    <a:cubicBezTo>
                      <a:pt x="10105" y="83628"/>
                      <a:pt x="7047" y="80038"/>
                      <a:pt x="5052" y="75384"/>
                    </a:cubicBezTo>
                    <a:cubicBezTo>
                      <a:pt x="3058" y="70731"/>
                      <a:pt x="1862" y="65280"/>
                      <a:pt x="1728" y="58898"/>
                    </a:cubicBezTo>
                    <a:lnTo>
                      <a:pt x="0" y="2659"/>
                    </a:lnTo>
                    <a:lnTo>
                      <a:pt x="25660" y="1861"/>
                    </a:lnTo>
                    <a:lnTo>
                      <a:pt x="27256" y="51187"/>
                    </a:lnTo>
                    <a:cubicBezTo>
                      <a:pt x="27389" y="56771"/>
                      <a:pt x="28585" y="61026"/>
                      <a:pt x="30713" y="63685"/>
                    </a:cubicBezTo>
                    <a:cubicBezTo>
                      <a:pt x="32839" y="66477"/>
                      <a:pt x="36296" y="67806"/>
                      <a:pt x="41083" y="67540"/>
                    </a:cubicBezTo>
                    <a:cubicBezTo>
                      <a:pt x="44407" y="67540"/>
                      <a:pt x="47332" y="66610"/>
                      <a:pt x="49725" y="65014"/>
                    </a:cubicBezTo>
                    <a:cubicBezTo>
                      <a:pt x="52118" y="63419"/>
                      <a:pt x="53846" y="61158"/>
                      <a:pt x="55043" y="58101"/>
                    </a:cubicBezTo>
                    <a:cubicBezTo>
                      <a:pt x="56239" y="55043"/>
                      <a:pt x="56771" y="51453"/>
                      <a:pt x="56638" y="47331"/>
                    </a:cubicBezTo>
                    <a:lnTo>
                      <a:pt x="55176" y="798"/>
                    </a:lnTo>
                    <a:lnTo>
                      <a:pt x="80703" y="0"/>
                    </a:lnTo>
                    <a:lnTo>
                      <a:pt x="83495" y="86154"/>
                    </a:lnTo>
                    <a:lnTo>
                      <a:pt x="58632" y="86951"/>
                    </a:lnTo>
                    <a:lnTo>
                      <a:pt x="58101" y="68604"/>
                    </a:lnTo>
                    <a:lnTo>
                      <a:pt x="57569" y="68604"/>
                    </a:lnTo>
                    <a:cubicBezTo>
                      <a:pt x="55309" y="74720"/>
                      <a:pt x="51852" y="79772"/>
                      <a:pt x="47464" y="83495"/>
                    </a:cubicBezTo>
                    <a:cubicBezTo>
                      <a:pt x="43077" y="87217"/>
                      <a:pt x="37094" y="89212"/>
                      <a:pt x="29649" y="89478"/>
                    </a:cubicBezTo>
                    <a:cubicBezTo>
                      <a:pt x="23533" y="89610"/>
                      <a:pt x="18481" y="88547"/>
                      <a:pt x="14492" y="86021"/>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4" name="Freeform: Shape 853">
                <a:extLst>
                  <a:ext uri="{FF2B5EF4-FFF2-40B4-BE49-F238E27FC236}">
                    <a16:creationId xmlns:a16="http://schemas.microsoft.com/office/drawing/2014/main" id="{58D55160-571C-C4A6-1556-EB5C5BA4EA36}"/>
                  </a:ext>
                </a:extLst>
              </p:cNvPr>
              <p:cNvSpPr/>
              <p:nvPr/>
            </p:nvSpPr>
            <p:spPr>
              <a:xfrm>
                <a:off x="6021280" y="1646014"/>
                <a:ext cx="73124" cy="89488"/>
              </a:xfrm>
              <a:custGeom>
                <a:avLst/>
                <a:gdLst>
                  <a:gd name="connsiteX0" fmla="*/ 15290 w 73124"/>
                  <a:gd name="connsiteY0" fmla="*/ 86553 h 89488"/>
                  <a:gd name="connsiteX1" fmla="*/ 0 w 73124"/>
                  <a:gd name="connsiteY1" fmla="*/ 77113 h 89488"/>
                  <a:gd name="connsiteX2" fmla="*/ 14359 w 73124"/>
                  <a:gd name="connsiteY2" fmla="*/ 62222 h 89488"/>
                  <a:gd name="connsiteX3" fmla="*/ 23931 w 73124"/>
                  <a:gd name="connsiteY3" fmla="*/ 68870 h 89488"/>
                  <a:gd name="connsiteX4" fmla="*/ 35897 w 73124"/>
                  <a:gd name="connsiteY4" fmla="*/ 70731 h 89488"/>
                  <a:gd name="connsiteX5" fmla="*/ 48661 w 73124"/>
                  <a:gd name="connsiteY5" fmla="*/ 63685 h 89488"/>
                  <a:gd name="connsiteX6" fmla="*/ 46667 w 73124"/>
                  <a:gd name="connsiteY6" fmla="*/ 59297 h 89488"/>
                  <a:gd name="connsiteX7" fmla="*/ 41216 w 73124"/>
                  <a:gd name="connsiteY7" fmla="*/ 56505 h 89488"/>
                  <a:gd name="connsiteX8" fmla="*/ 30712 w 73124"/>
                  <a:gd name="connsiteY8" fmla="*/ 53846 h 89488"/>
                  <a:gd name="connsiteX9" fmla="*/ 16752 w 73124"/>
                  <a:gd name="connsiteY9" fmla="*/ 49060 h 89488"/>
                  <a:gd name="connsiteX10" fmla="*/ 7047 w 73124"/>
                  <a:gd name="connsiteY10" fmla="*/ 40684 h 89488"/>
                  <a:gd name="connsiteX11" fmla="*/ 3191 w 73124"/>
                  <a:gd name="connsiteY11" fmla="*/ 26990 h 89488"/>
                  <a:gd name="connsiteX12" fmla="*/ 6913 w 73124"/>
                  <a:gd name="connsiteY12" fmla="*/ 12764 h 89488"/>
                  <a:gd name="connsiteX13" fmla="*/ 18613 w 73124"/>
                  <a:gd name="connsiteY13" fmla="*/ 3457 h 89488"/>
                  <a:gd name="connsiteX14" fmla="*/ 37759 w 73124"/>
                  <a:gd name="connsiteY14" fmla="*/ 0 h 89488"/>
                  <a:gd name="connsiteX15" fmla="*/ 57037 w 73124"/>
                  <a:gd name="connsiteY15" fmla="*/ 2792 h 89488"/>
                  <a:gd name="connsiteX16" fmla="*/ 71529 w 73124"/>
                  <a:gd name="connsiteY16" fmla="*/ 11567 h 89488"/>
                  <a:gd name="connsiteX17" fmla="*/ 57702 w 73124"/>
                  <a:gd name="connsiteY17" fmla="*/ 25793 h 89488"/>
                  <a:gd name="connsiteX18" fmla="*/ 48927 w 73124"/>
                  <a:gd name="connsiteY18" fmla="*/ 20076 h 89488"/>
                  <a:gd name="connsiteX19" fmla="*/ 38556 w 73124"/>
                  <a:gd name="connsiteY19" fmla="*/ 18348 h 89488"/>
                  <a:gd name="connsiteX20" fmla="*/ 30579 w 73124"/>
                  <a:gd name="connsiteY20" fmla="*/ 20209 h 89488"/>
                  <a:gd name="connsiteX21" fmla="*/ 27787 w 73124"/>
                  <a:gd name="connsiteY21" fmla="*/ 25394 h 89488"/>
                  <a:gd name="connsiteX22" fmla="*/ 29516 w 73124"/>
                  <a:gd name="connsiteY22" fmla="*/ 29117 h 89488"/>
                  <a:gd name="connsiteX23" fmla="*/ 34302 w 73124"/>
                  <a:gd name="connsiteY23" fmla="*/ 31510 h 89488"/>
                  <a:gd name="connsiteX24" fmla="*/ 43343 w 73124"/>
                  <a:gd name="connsiteY24" fmla="*/ 33903 h 89488"/>
                  <a:gd name="connsiteX25" fmla="*/ 58765 w 73124"/>
                  <a:gd name="connsiteY25" fmla="*/ 38689 h 89488"/>
                  <a:gd name="connsiteX26" fmla="*/ 69003 w 73124"/>
                  <a:gd name="connsiteY26" fmla="*/ 46933 h 89488"/>
                  <a:gd name="connsiteX27" fmla="*/ 73124 w 73124"/>
                  <a:gd name="connsiteY27" fmla="*/ 61424 h 89488"/>
                  <a:gd name="connsiteX28" fmla="*/ 69003 w 73124"/>
                  <a:gd name="connsiteY28" fmla="*/ 76315 h 89488"/>
                  <a:gd name="connsiteX29" fmla="*/ 56505 w 73124"/>
                  <a:gd name="connsiteY29" fmla="*/ 85888 h 89488"/>
                  <a:gd name="connsiteX30" fmla="*/ 36562 w 73124"/>
                  <a:gd name="connsiteY30" fmla="*/ 89478 h 89488"/>
                  <a:gd name="connsiteX31" fmla="*/ 14891 w 73124"/>
                  <a:gd name="connsiteY31" fmla="*/ 86420 h 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124" h="89488">
                    <a:moveTo>
                      <a:pt x="15290" y="86553"/>
                    </a:moveTo>
                    <a:cubicBezTo>
                      <a:pt x="9174" y="84425"/>
                      <a:pt x="4122" y="81234"/>
                      <a:pt x="0" y="77113"/>
                    </a:cubicBezTo>
                    <a:lnTo>
                      <a:pt x="14359" y="62222"/>
                    </a:lnTo>
                    <a:cubicBezTo>
                      <a:pt x="17284" y="65413"/>
                      <a:pt x="20475" y="67673"/>
                      <a:pt x="23931" y="68870"/>
                    </a:cubicBezTo>
                    <a:cubicBezTo>
                      <a:pt x="27388" y="70199"/>
                      <a:pt x="31377" y="70731"/>
                      <a:pt x="35897" y="70731"/>
                    </a:cubicBezTo>
                    <a:cubicBezTo>
                      <a:pt x="44406" y="70598"/>
                      <a:pt x="48661" y="68205"/>
                      <a:pt x="48661" y="63685"/>
                    </a:cubicBezTo>
                    <a:cubicBezTo>
                      <a:pt x="48661" y="61823"/>
                      <a:pt x="47996" y="60361"/>
                      <a:pt x="46667" y="59297"/>
                    </a:cubicBezTo>
                    <a:cubicBezTo>
                      <a:pt x="45337" y="58234"/>
                      <a:pt x="43609" y="57303"/>
                      <a:pt x="41216" y="56505"/>
                    </a:cubicBezTo>
                    <a:cubicBezTo>
                      <a:pt x="38822" y="55707"/>
                      <a:pt x="35366" y="54910"/>
                      <a:pt x="30712" y="53846"/>
                    </a:cubicBezTo>
                    <a:cubicBezTo>
                      <a:pt x="25394" y="52649"/>
                      <a:pt x="20741" y="51054"/>
                      <a:pt x="16752" y="49060"/>
                    </a:cubicBezTo>
                    <a:cubicBezTo>
                      <a:pt x="12763" y="47065"/>
                      <a:pt x="9573" y="44273"/>
                      <a:pt x="7047" y="40684"/>
                    </a:cubicBezTo>
                    <a:cubicBezTo>
                      <a:pt x="4520" y="37094"/>
                      <a:pt x="3191" y="32574"/>
                      <a:pt x="3191" y="26990"/>
                    </a:cubicBezTo>
                    <a:cubicBezTo>
                      <a:pt x="3191" y="21538"/>
                      <a:pt x="4387" y="16752"/>
                      <a:pt x="6913" y="12764"/>
                    </a:cubicBezTo>
                    <a:cubicBezTo>
                      <a:pt x="9440" y="8775"/>
                      <a:pt x="13428" y="5717"/>
                      <a:pt x="18613" y="3457"/>
                    </a:cubicBezTo>
                    <a:cubicBezTo>
                      <a:pt x="23799" y="1197"/>
                      <a:pt x="30180" y="133"/>
                      <a:pt x="37759" y="0"/>
                    </a:cubicBezTo>
                    <a:cubicBezTo>
                      <a:pt x="45071" y="0"/>
                      <a:pt x="51586" y="798"/>
                      <a:pt x="57037" y="2792"/>
                    </a:cubicBezTo>
                    <a:cubicBezTo>
                      <a:pt x="62488" y="4786"/>
                      <a:pt x="67407" y="7711"/>
                      <a:pt x="71529" y="11567"/>
                    </a:cubicBezTo>
                    <a:lnTo>
                      <a:pt x="57702" y="25793"/>
                    </a:lnTo>
                    <a:cubicBezTo>
                      <a:pt x="55176" y="23134"/>
                      <a:pt x="52251" y="21273"/>
                      <a:pt x="48927" y="20076"/>
                    </a:cubicBezTo>
                    <a:cubicBezTo>
                      <a:pt x="45603" y="18879"/>
                      <a:pt x="42146" y="18215"/>
                      <a:pt x="38556" y="18348"/>
                    </a:cubicBezTo>
                    <a:cubicBezTo>
                      <a:pt x="35099" y="18348"/>
                      <a:pt x="32441" y="19012"/>
                      <a:pt x="30579" y="20209"/>
                    </a:cubicBezTo>
                    <a:cubicBezTo>
                      <a:pt x="28718" y="21405"/>
                      <a:pt x="27787" y="23134"/>
                      <a:pt x="27787" y="25394"/>
                    </a:cubicBezTo>
                    <a:cubicBezTo>
                      <a:pt x="27787" y="26990"/>
                      <a:pt x="28319" y="28186"/>
                      <a:pt x="29516" y="29117"/>
                    </a:cubicBezTo>
                    <a:cubicBezTo>
                      <a:pt x="30712" y="30047"/>
                      <a:pt x="32174" y="30845"/>
                      <a:pt x="34302" y="31510"/>
                    </a:cubicBezTo>
                    <a:cubicBezTo>
                      <a:pt x="36429" y="32175"/>
                      <a:pt x="39354" y="32972"/>
                      <a:pt x="43343" y="33903"/>
                    </a:cubicBezTo>
                    <a:cubicBezTo>
                      <a:pt x="49459" y="35233"/>
                      <a:pt x="54511" y="36828"/>
                      <a:pt x="58765" y="38689"/>
                    </a:cubicBezTo>
                    <a:cubicBezTo>
                      <a:pt x="62887" y="40551"/>
                      <a:pt x="66344" y="43210"/>
                      <a:pt x="69003" y="46933"/>
                    </a:cubicBezTo>
                    <a:cubicBezTo>
                      <a:pt x="71662" y="50522"/>
                      <a:pt x="73124" y="55442"/>
                      <a:pt x="73124" y="61424"/>
                    </a:cubicBezTo>
                    <a:cubicBezTo>
                      <a:pt x="73124" y="67141"/>
                      <a:pt x="71795" y="72194"/>
                      <a:pt x="69003" y="76315"/>
                    </a:cubicBezTo>
                    <a:cubicBezTo>
                      <a:pt x="66210" y="80437"/>
                      <a:pt x="61956" y="83628"/>
                      <a:pt x="56505" y="85888"/>
                    </a:cubicBezTo>
                    <a:cubicBezTo>
                      <a:pt x="51054" y="88148"/>
                      <a:pt x="44406" y="89345"/>
                      <a:pt x="36562" y="89478"/>
                    </a:cubicBezTo>
                    <a:cubicBezTo>
                      <a:pt x="28319" y="89610"/>
                      <a:pt x="21006" y="88547"/>
                      <a:pt x="14891" y="8642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5" name="Freeform: Shape 854">
                <a:extLst>
                  <a:ext uri="{FF2B5EF4-FFF2-40B4-BE49-F238E27FC236}">
                    <a16:creationId xmlns:a16="http://schemas.microsoft.com/office/drawing/2014/main" id="{62B15795-B3B2-740F-519C-96ED95D562E4}"/>
                  </a:ext>
                </a:extLst>
              </p:cNvPr>
              <p:cNvSpPr/>
              <p:nvPr/>
            </p:nvSpPr>
            <p:spPr>
              <a:xfrm>
                <a:off x="6107699" y="1611430"/>
                <a:ext cx="28717" cy="122732"/>
              </a:xfrm>
              <a:custGeom>
                <a:avLst/>
                <a:gdLst>
                  <a:gd name="connsiteX0" fmla="*/ 1330 w 28717"/>
                  <a:gd name="connsiteY0" fmla="*/ 36047 h 122732"/>
                  <a:gd name="connsiteX1" fmla="*/ 26856 w 28717"/>
                  <a:gd name="connsiteY1" fmla="*/ 36446 h 122732"/>
                  <a:gd name="connsiteX2" fmla="*/ 25527 w 28717"/>
                  <a:gd name="connsiteY2" fmla="*/ 122733 h 122732"/>
                  <a:gd name="connsiteX3" fmla="*/ 0 w 28717"/>
                  <a:gd name="connsiteY3" fmla="*/ 122334 h 122732"/>
                  <a:gd name="connsiteX4" fmla="*/ 1462 w 28717"/>
                  <a:gd name="connsiteY4" fmla="*/ 36047 h 122732"/>
                  <a:gd name="connsiteX5" fmla="*/ 6913 w 28717"/>
                  <a:gd name="connsiteY5" fmla="*/ 25810 h 122732"/>
                  <a:gd name="connsiteX6" fmla="*/ 1994 w 28717"/>
                  <a:gd name="connsiteY6" fmla="*/ 20891 h 122732"/>
                  <a:gd name="connsiteX7" fmla="*/ 266 w 28717"/>
                  <a:gd name="connsiteY7" fmla="*/ 13578 h 122732"/>
                  <a:gd name="connsiteX8" fmla="*/ 2260 w 28717"/>
                  <a:gd name="connsiteY8" fmla="*/ 6399 h 122732"/>
                  <a:gd name="connsiteX9" fmla="*/ 7312 w 28717"/>
                  <a:gd name="connsiteY9" fmla="*/ 1612 h 122732"/>
                  <a:gd name="connsiteX10" fmla="*/ 14625 w 28717"/>
                  <a:gd name="connsiteY10" fmla="*/ 17 h 122732"/>
                  <a:gd name="connsiteX11" fmla="*/ 21937 w 28717"/>
                  <a:gd name="connsiteY11" fmla="*/ 1878 h 122732"/>
                  <a:gd name="connsiteX12" fmla="*/ 26989 w 28717"/>
                  <a:gd name="connsiteY12" fmla="*/ 6930 h 122732"/>
                  <a:gd name="connsiteX13" fmla="*/ 28718 w 28717"/>
                  <a:gd name="connsiteY13" fmla="*/ 14110 h 122732"/>
                  <a:gd name="connsiteX14" fmla="*/ 26724 w 28717"/>
                  <a:gd name="connsiteY14" fmla="*/ 21289 h 122732"/>
                  <a:gd name="connsiteX15" fmla="*/ 21538 w 28717"/>
                  <a:gd name="connsiteY15" fmla="*/ 26076 h 122732"/>
                  <a:gd name="connsiteX16" fmla="*/ 14093 w 28717"/>
                  <a:gd name="connsiteY16" fmla="*/ 27671 h 122732"/>
                  <a:gd name="connsiteX17" fmla="*/ 6781 w 28717"/>
                  <a:gd name="connsiteY17" fmla="*/ 25810 h 1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717" h="122732">
                    <a:moveTo>
                      <a:pt x="1330" y="36047"/>
                    </a:moveTo>
                    <a:lnTo>
                      <a:pt x="26856" y="36446"/>
                    </a:lnTo>
                    <a:lnTo>
                      <a:pt x="25527" y="122733"/>
                    </a:lnTo>
                    <a:lnTo>
                      <a:pt x="0" y="122334"/>
                    </a:lnTo>
                    <a:lnTo>
                      <a:pt x="1462" y="36047"/>
                    </a:lnTo>
                    <a:close/>
                    <a:moveTo>
                      <a:pt x="6913" y="25810"/>
                    </a:moveTo>
                    <a:cubicBezTo>
                      <a:pt x="4786" y="24613"/>
                      <a:pt x="3191" y="23018"/>
                      <a:pt x="1994" y="20891"/>
                    </a:cubicBezTo>
                    <a:cubicBezTo>
                      <a:pt x="798" y="18763"/>
                      <a:pt x="266" y="16370"/>
                      <a:pt x="266" y="13578"/>
                    </a:cubicBezTo>
                    <a:cubicBezTo>
                      <a:pt x="266" y="10919"/>
                      <a:pt x="931" y="8526"/>
                      <a:pt x="2260" y="6399"/>
                    </a:cubicBezTo>
                    <a:cubicBezTo>
                      <a:pt x="3457" y="4271"/>
                      <a:pt x="5185" y="2676"/>
                      <a:pt x="7312" y="1612"/>
                    </a:cubicBezTo>
                    <a:cubicBezTo>
                      <a:pt x="9440" y="549"/>
                      <a:pt x="11966" y="-116"/>
                      <a:pt x="14625" y="17"/>
                    </a:cubicBezTo>
                    <a:cubicBezTo>
                      <a:pt x="17284" y="150"/>
                      <a:pt x="19810" y="682"/>
                      <a:pt x="21937" y="1878"/>
                    </a:cubicBezTo>
                    <a:cubicBezTo>
                      <a:pt x="24065" y="3075"/>
                      <a:pt x="25793" y="4803"/>
                      <a:pt x="26989" y="6930"/>
                    </a:cubicBezTo>
                    <a:cubicBezTo>
                      <a:pt x="28186" y="9058"/>
                      <a:pt x="28718" y="11451"/>
                      <a:pt x="28718" y="14110"/>
                    </a:cubicBezTo>
                    <a:cubicBezTo>
                      <a:pt x="28718" y="16902"/>
                      <a:pt x="28053" y="19295"/>
                      <a:pt x="26724" y="21289"/>
                    </a:cubicBezTo>
                    <a:cubicBezTo>
                      <a:pt x="25527" y="23284"/>
                      <a:pt x="23799" y="24879"/>
                      <a:pt x="21538" y="26076"/>
                    </a:cubicBezTo>
                    <a:cubicBezTo>
                      <a:pt x="19278" y="27139"/>
                      <a:pt x="16885" y="27671"/>
                      <a:pt x="14093" y="27671"/>
                    </a:cubicBezTo>
                    <a:cubicBezTo>
                      <a:pt x="11301" y="27671"/>
                      <a:pt x="8908" y="27006"/>
                      <a:pt x="6781" y="2581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6" name="Freeform: Shape 855">
                <a:extLst>
                  <a:ext uri="{FF2B5EF4-FFF2-40B4-BE49-F238E27FC236}">
                    <a16:creationId xmlns:a16="http://schemas.microsoft.com/office/drawing/2014/main" id="{902ADB43-A547-007C-0985-B10D1F1DC8A8}"/>
                  </a:ext>
                </a:extLst>
              </p:cNvPr>
              <p:cNvSpPr/>
              <p:nvPr/>
            </p:nvSpPr>
            <p:spPr>
              <a:xfrm>
                <a:off x="6152638" y="1647602"/>
                <a:ext cx="82046" cy="88421"/>
              </a:xfrm>
              <a:custGeom>
                <a:avLst/>
                <a:gdLst>
                  <a:gd name="connsiteX0" fmla="*/ 2127 w 82046"/>
                  <a:gd name="connsiteY0" fmla="*/ 274 h 88421"/>
                  <a:gd name="connsiteX1" fmla="*/ 26989 w 82046"/>
                  <a:gd name="connsiteY1" fmla="*/ 938 h 88421"/>
                  <a:gd name="connsiteX2" fmla="*/ 26591 w 82046"/>
                  <a:gd name="connsiteY2" fmla="*/ 19286 h 88421"/>
                  <a:gd name="connsiteX3" fmla="*/ 26989 w 82046"/>
                  <a:gd name="connsiteY3" fmla="*/ 19286 h 88421"/>
                  <a:gd name="connsiteX4" fmla="*/ 38024 w 82046"/>
                  <a:gd name="connsiteY4" fmla="*/ 5060 h 88421"/>
                  <a:gd name="connsiteX5" fmla="*/ 56106 w 82046"/>
                  <a:gd name="connsiteY5" fmla="*/ 8 h 88421"/>
                  <a:gd name="connsiteX6" fmla="*/ 71130 w 82046"/>
                  <a:gd name="connsiteY6" fmla="*/ 4262 h 88421"/>
                  <a:gd name="connsiteX7" fmla="*/ 79639 w 82046"/>
                  <a:gd name="connsiteY7" fmla="*/ 15430 h 88421"/>
                  <a:gd name="connsiteX8" fmla="*/ 82032 w 82046"/>
                  <a:gd name="connsiteY8" fmla="*/ 32182 h 88421"/>
                  <a:gd name="connsiteX9" fmla="*/ 80570 w 82046"/>
                  <a:gd name="connsiteY9" fmla="*/ 88422 h 88421"/>
                  <a:gd name="connsiteX10" fmla="*/ 55042 w 82046"/>
                  <a:gd name="connsiteY10" fmla="*/ 87757 h 88421"/>
                  <a:gd name="connsiteX11" fmla="*/ 56239 w 82046"/>
                  <a:gd name="connsiteY11" fmla="*/ 38431 h 88421"/>
                  <a:gd name="connsiteX12" fmla="*/ 53447 w 82046"/>
                  <a:gd name="connsiteY12" fmla="*/ 25668 h 88421"/>
                  <a:gd name="connsiteX13" fmla="*/ 43210 w 82046"/>
                  <a:gd name="connsiteY13" fmla="*/ 21147 h 88421"/>
                  <a:gd name="connsiteX14" fmla="*/ 31244 w 82046"/>
                  <a:gd name="connsiteY14" fmla="*/ 25934 h 88421"/>
                  <a:gd name="connsiteX15" fmla="*/ 26723 w 82046"/>
                  <a:gd name="connsiteY15" fmla="*/ 40425 h 88421"/>
                  <a:gd name="connsiteX16" fmla="*/ 25527 w 82046"/>
                  <a:gd name="connsiteY16" fmla="*/ 86959 h 88421"/>
                  <a:gd name="connsiteX17" fmla="*/ 0 w 82046"/>
                  <a:gd name="connsiteY17" fmla="*/ 86294 h 88421"/>
                  <a:gd name="connsiteX18" fmla="*/ 2127 w 82046"/>
                  <a:gd name="connsiteY18" fmla="*/ 141 h 8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046" h="88421">
                    <a:moveTo>
                      <a:pt x="2127" y="274"/>
                    </a:moveTo>
                    <a:lnTo>
                      <a:pt x="26989" y="938"/>
                    </a:lnTo>
                    <a:lnTo>
                      <a:pt x="26591" y="19286"/>
                    </a:lnTo>
                    <a:lnTo>
                      <a:pt x="26989" y="19286"/>
                    </a:lnTo>
                    <a:cubicBezTo>
                      <a:pt x="29648" y="13303"/>
                      <a:pt x="33371" y="8650"/>
                      <a:pt x="38024" y="5060"/>
                    </a:cubicBezTo>
                    <a:cubicBezTo>
                      <a:pt x="42678" y="1470"/>
                      <a:pt x="48794" y="-125"/>
                      <a:pt x="56106" y="8"/>
                    </a:cubicBezTo>
                    <a:cubicBezTo>
                      <a:pt x="62222" y="141"/>
                      <a:pt x="67141" y="1603"/>
                      <a:pt x="71130" y="4262"/>
                    </a:cubicBezTo>
                    <a:cubicBezTo>
                      <a:pt x="75119" y="6921"/>
                      <a:pt x="77910" y="10777"/>
                      <a:pt x="79639" y="15430"/>
                    </a:cubicBezTo>
                    <a:cubicBezTo>
                      <a:pt x="81367" y="20217"/>
                      <a:pt x="82165" y="25801"/>
                      <a:pt x="82032" y="32182"/>
                    </a:cubicBezTo>
                    <a:lnTo>
                      <a:pt x="80570" y="88422"/>
                    </a:lnTo>
                    <a:lnTo>
                      <a:pt x="55042" y="87757"/>
                    </a:lnTo>
                    <a:lnTo>
                      <a:pt x="56239" y="38431"/>
                    </a:lnTo>
                    <a:cubicBezTo>
                      <a:pt x="56239" y="32847"/>
                      <a:pt x="55441" y="28593"/>
                      <a:pt x="53447" y="25668"/>
                    </a:cubicBezTo>
                    <a:cubicBezTo>
                      <a:pt x="51453" y="22743"/>
                      <a:pt x="47996" y="21280"/>
                      <a:pt x="43210" y="21147"/>
                    </a:cubicBezTo>
                    <a:cubicBezTo>
                      <a:pt x="38024" y="21147"/>
                      <a:pt x="34036" y="22610"/>
                      <a:pt x="31244" y="25934"/>
                    </a:cubicBezTo>
                    <a:cubicBezTo>
                      <a:pt x="28452" y="29257"/>
                      <a:pt x="26856" y="34044"/>
                      <a:pt x="26723" y="40425"/>
                    </a:cubicBezTo>
                    <a:lnTo>
                      <a:pt x="25527" y="86959"/>
                    </a:lnTo>
                    <a:lnTo>
                      <a:pt x="0" y="86294"/>
                    </a:lnTo>
                    <a:lnTo>
                      <a:pt x="2127" y="141"/>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7" name="Freeform: Shape 856">
                <a:extLst>
                  <a:ext uri="{FF2B5EF4-FFF2-40B4-BE49-F238E27FC236}">
                    <a16:creationId xmlns:a16="http://schemas.microsoft.com/office/drawing/2014/main" id="{9DA69A26-6863-7FD6-3DAD-3418CCCB5EFE}"/>
                  </a:ext>
                </a:extLst>
              </p:cNvPr>
              <p:cNvSpPr/>
              <p:nvPr/>
            </p:nvSpPr>
            <p:spPr>
              <a:xfrm>
                <a:off x="6247901" y="1650952"/>
                <a:ext cx="85369" cy="89691"/>
              </a:xfrm>
              <a:custGeom>
                <a:avLst/>
                <a:gdLst>
                  <a:gd name="connsiteX0" fmla="*/ 19608 w 85369"/>
                  <a:gd name="connsiteY0" fmla="*/ 83077 h 89691"/>
                  <a:gd name="connsiteX1" fmla="*/ 4452 w 85369"/>
                  <a:gd name="connsiteY1" fmla="*/ 66990 h 89691"/>
                  <a:gd name="connsiteX2" fmla="*/ 64 w 85369"/>
                  <a:gd name="connsiteY2" fmla="*/ 42526 h 89691"/>
                  <a:gd name="connsiteX3" fmla="*/ 7111 w 85369"/>
                  <a:gd name="connsiteY3" fmla="*/ 18329 h 89691"/>
                  <a:gd name="connsiteX4" fmla="*/ 23863 w 85369"/>
                  <a:gd name="connsiteY4" fmla="*/ 3970 h 89691"/>
                  <a:gd name="connsiteX5" fmla="*/ 46864 w 85369"/>
                  <a:gd name="connsiteY5" fmla="*/ 114 h 89691"/>
                  <a:gd name="connsiteX6" fmla="*/ 69865 w 85369"/>
                  <a:gd name="connsiteY6" fmla="*/ 7028 h 89691"/>
                  <a:gd name="connsiteX7" fmla="*/ 82229 w 85369"/>
                  <a:gd name="connsiteY7" fmla="*/ 22982 h 89691"/>
                  <a:gd name="connsiteX8" fmla="*/ 85287 w 85369"/>
                  <a:gd name="connsiteY8" fmla="*/ 44654 h 89691"/>
                  <a:gd name="connsiteX9" fmla="*/ 84489 w 85369"/>
                  <a:gd name="connsiteY9" fmla="*/ 53030 h 89691"/>
                  <a:gd name="connsiteX10" fmla="*/ 26788 w 85369"/>
                  <a:gd name="connsiteY10" fmla="*/ 50105 h 89691"/>
                  <a:gd name="connsiteX11" fmla="*/ 32638 w 85369"/>
                  <a:gd name="connsiteY11" fmla="*/ 65261 h 89691"/>
                  <a:gd name="connsiteX12" fmla="*/ 47130 w 85369"/>
                  <a:gd name="connsiteY12" fmla="*/ 70713 h 89691"/>
                  <a:gd name="connsiteX13" fmla="*/ 58563 w 85369"/>
                  <a:gd name="connsiteY13" fmla="*/ 69117 h 89691"/>
                  <a:gd name="connsiteX14" fmla="*/ 67471 w 85369"/>
                  <a:gd name="connsiteY14" fmla="*/ 62735 h 89691"/>
                  <a:gd name="connsiteX15" fmla="*/ 80900 w 85369"/>
                  <a:gd name="connsiteY15" fmla="*/ 77626 h 89691"/>
                  <a:gd name="connsiteX16" fmla="*/ 71593 w 85369"/>
                  <a:gd name="connsiteY16" fmla="*/ 84806 h 89691"/>
                  <a:gd name="connsiteX17" fmla="*/ 59760 w 85369"/>
                  <a:gd name="connsiteY17" fmla="*/ 88794 h 89691"/>
                  <a:gd name="connsiteX18" fmla="*/ 44205 w 85369"/>
                  <a:gd name="connsiteY18" fmla="*/ 89592 h 89691"/>
                  <a:gd name="connsiteX19" fmla="*/ 19476 w 85369"/>
                  <a:gd name="connsiteY19" fmla="*/ 83077 h 89691"/>
                  <a:gd name="connsiteX20" fmla="*/ 60558 w 85369"/>
                  <a:gd name="connsiteY20" fmla="*/ 38139 h 89691"/>
                  <a:gd name="connsiteX21" fmla="*/ 56569 w 85369"/>
                  <a:gd name="connsiteY21" fmla="*/ 23647 h 89691"/>
                  <a:gd name="connsiteX22" fmla="*/ 45667 w 85369"/>
                  <a:gd name="connsiteY22" fmla="*/ 18595 h 89691"/>
                  <a:gd name="connsiteX23" fmla="*/ 33967 w 85369"/>
                  <a:gd name="connsiteY23" fmla="*/ 22450 h 89691"/>
                  <a:gd name="connsiteX24" fmla="*/ 27586 w 85369"/>
                  <a:gd name="connsiteY24" fmla="*/ 36411 h 89691"/>
                  <a:gd name="connsiteX25" fmla="*/ 60558 w 85369"/>
                  <a:gd name="connsiteY25" fmla="*/ 38006 h 8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369" h="89691">
                    <a:moveTo>
                      <a:pt x="19608" y="83077"/>
                    </a:moveTo>
                    <a:cubicBezTo>
                      <a:pt x="12828" y="79222"/>
                      <a:pt x="7776" y="73903"/>
                      <a:pt x="4452" y="66990"/>
                    </a:cubicBezTo>
                    <a:cubicBezTo>
                      <a:pt x="1128" y="60076"/>
                      <a:pt x="-335" y="51966"/>
                      <a:pt x="64" y="42526"/>
                    </a:cubicBezTo>
                    <a:cubicBezTo>
                      <a:pt x="596" y="32821"/>
                      <a:pt x="2856" y="24844"/>
                      <a:pt x="7111" y="18329"/>
                    </a:cubicBezTo>
                    <a:cubicBezTo>
                      <a:pt x="11365" y="11814"/>
                      <a:pt x="16949" y="7028"/>
                      <a:pt x="23863" y="3970"/>
                    </a:cubicBezTo>
                    <a:cubicBezTo>
                      <a:pt x="30776" y="912"/>
                      <a:pt x="38488" y="-417"/>
                      <a:pt x="46864" y="114"/>
                    </a:cubicBezTo>
                    <a:cubicBezTo>
                      <a:pt x="56303" y="646"/>
                      <a:pt x="64015" y="2906"/>
                      <a:pt x="69865" y="7028"/>
                    </a:cubicBezTo>
                    <a:cubicBezTo>
                      <a:pt x="75715" y="11149"/>
                      <a:pt x="79836" y="16468"/>
                      <a:pt x="82229" y="22982"/>
                    </a:cubicBezTo>
                    <a:cubicBezTo>
                      <a:pt x="84623" y="29497"/>
                      <a:pt x="85686" y="36676"/>
                      <a:pt x="85287" y="44654"/>
                    </a:cubicBezTo>
                    <a:cubicBezTo>
                      <a:pt x="85287" y="47047"/>
                      <a:pt x="84888" y="49839"/>
                      <a:pt x="84489" y="53030"/>
                    </a:cubicBezTo>
                    <a:lnTo>
                      <a:pt x="26788" y="50105"/>
                    </a:lnTo>
                    <a:cubicBezTo>
                      <a:pt x="27320" y="56885"/>
                      <a:pt x="29181" y="61938"/>
                      <a:pt x="32638" y="65261"/>
                    </a:cubicBezTo>
                    <a:cubicBezTo>
                      <a:pt x="36095" y="68585"/>
                      <a:pt x="40881" y="70314"/>
                      <a:pt x="47130" y="70713"/>
                    </a:cubicBezTo>
                    <a:cubicBezTo>
                      <a:pt x="51517" y="70978"/>
                      <a:pt x="55373" y="70447"/>
                      <a:pt x="58563" y="69117"/>
                    </a:cubicBezTo>
                    <a:cubicBezTo>
                      <a:pt x="61755" y="67788"/>
                      <a:pt x="64680" y="65793"/>
                      <a:pt x="67471" y="62735"/>
                    </a:cubicBezTo>
                    <a:lnTo>
                      <a:pt x="80900" y="77626"/>
                    </a:lnTo>
                    <a:cubicBezTo>
                      <a:pt x="78108" y="80551"/>
                      <a:pt x="74917" y="82944"/>
                      <a:pt x="71593" y="84806"/>
                    </a:cubicBezTo>
                    <a:cubicBezTo>
                      <a:pt x="68269" y="86667"/>
                      <a:pt x="64281" y="87996"/>
                      <a:pt x="59760" y="88794"/>
                    </a:cubicBezTo>
                    <a:cubicBezTo>
                      <a:pt x="55240" y="89592"/>
                      <a:pt x="50055" y="89858"/>
                      <a:pt x="44205" y="89592"/>
                    </a:cubicBezTo>
                    <a:cubicBezTo>
                      <a:pt x="34499" y="89060"/>
                      <a:pt x="26256" y="86933"/>
                      <a:pt x="19476" y="83077"/>
                    </a:cubicBezTo>
                    <a:close/>
                    <a:moveTo>
                      <a:pt x="60558" y="38139"/>
                    </a:moveTo>
                    <a:cubicBezTo>
                      <a:pt x="60558" y="31624"/>
                      <a:pt x="59095" y="26705"/>
                      <a:pt x="56569" y="23647"/>
                    </a:cubicBezTo>
                    <a:cubicBezTo>
                      <a:pt x="54043" y="20589"/>
                      <a:pt x="50453" y="18861"/>
                      <a:pt x="45667" y="18595"/>
                    </a:cubicBezTo>
                    <a:cubicBezTo>
                      <a:pt x="41014" y="18329"/>
                      <a:pt x="37158" y="19658"/>
                      <a:pt x="33967" y="22450"/>
                    </a:cubicBezTo>
                    <a:cubicBezTo>
                      <a:pt x="30776" y="25243"/>
                      <a:pt x="28649" y="29896"/>
                      <a:pt x="27586" y="36411"/>
                    </a:cubicBezTo>
                    <a:lnTo>
                      <a:pt x="60558" y="38006"/>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8" name="Freeform: Shape 857">
                <a:extLst>
                  <a:ext uri="{FF2B5EF4-FFF2-40B4-BE49-F238E27FC236}">
                    <a16:creationId xmlns:a16="http://schemas.microsoft.com/office/drawing/2014/main" id="{C33F707E-0C7B-E730-8A0D-DB28C239B7EC}"/>
                  </a:ext>
                </a:extLst>
              </p:cNvPr>
              <p:cNvSpPr/>
              <p:nvPr/>
            </p:nvSpPr>
            <p:spPr>
              <a:xfrm>
                <a:off x="6336911" y="1656187"/>
                <a:ext cx="77378" cy="89396"/>
              </a:xfrm>
              <a:custGeom>
                <a:avLst/>
                <a:gdLst>
                  <a:gd name="connsiteX0" fmla="*/ 14359 w 77378"/>
                  <a:gd name="connsiteY0" fmla="*/ 84224 h 89396"/>
                  <a:gd name="connsiteX1" fmla="*/ 0 w 77378"/>
                  <a:gd name="connsiteY1" fmla="*/ 73455 h 89396"/>
                  <a:gd name="connsiteX2" fmla="*/ 15688 w 77378"/>
                  <a:gd name="connsiteY2" fmla="*/ 59760 h 89396"/>
                  <a:gd name="connsiteX3" fmla="*/ 24730 w 77378"/>
                  <a:gd name="connsiteY3" fmla="*/ 67339 h 89396"/>
                  <a:gd name="connsiteX4" fmla="*/ 36429 w 77378"/>
                  <a:gd name="connsiteY4" fmla="*/ 70264 h 89396"/>
                  <a:gd name="connsiteX5" fmla="*/ 49724 w 77378"/>
                  <a:gd name="connsiteY5" fmla="*/ 64414 h 89396"/>
                  <a:gd name="connsiteX6" fmla="*/ 48129 w 77378"/>
                  <a:gd name="connsiteY6" fmla="*/ 59893 h 89396"/>
                  <a:gd name="connsiteX7" fmla="*/ 42944 w 77378"/>
                  <a:gd name="connsiteY7" fmla="*/ 56703 h 89396"/>
                  <a:gd name="connsiteX8" fmla="*/ 32706 w 77378"/>
                  <a:gd name="connsiteY8" fmla="*/ 53113 h 89396"/>
                  <a:gd name="connsiteX9" fmla="*/ 19278 w 77378"/>
                  <a:gd name="connsiteY9" fmla="*/ 47130 h 89396"/>
                  <a:gd name="connsiteX10" fmla="*/ 10370 w 77378"/>
                  <a:gd name="connsiteY10" fmla="*/ 37956 h 89396"/>
                  <a:gd name="connsiteX11" fmla="*/ 7712 w 77378"/>
                  <a:gd name="connsiteY11" fmla="*/ 23996 h 89396"/>
                  <a:gd name="connsiteX12" fmla="*/ 12763 w 77378"/>
                  <a:gd name="connsiteY12" fmla="*/ 10169 h 89396"/>
                  <a:gd name="connsiteX13" fmla="*/ 25261 w 77378"/>
                  <a:gd name="connsiteY13" fmla="*/ 1926 h 89396"/>
                  <a:gd name="connsiteX14" fmla="*/ 44673 w 77378"/>
                  <a:gd name="connsiteY14" fmla="*/ 197 h 89396"/>
                  <a:gd name="connsiteX15" fmla="*/ 63685 w 77378"/>
                  <a:gd name="connsiteY15" fmla="*/ 4585 h 89396"/>
                  <a:gd name="connsiteX16" fmla="*/ 77379 w 77378"/>
                  <a:gd name="connsiteY16" fmla="*/ 14556 h 89396"/>
                  <a:gd name="connsiteX17" fmla="*/ 62355 w 77378"/>
                  <a:gd name="connsiteY17" fmla="*/ 27586 h 89396"/>
                  <a:gd name="connsiteX18" fmla="*/ 54112 w 77378"/>
                  <a:gd name="connsiteY18" fmla="*/ 21071 h 89396"/>
                  <a:gd name="connsiteX19" fmla="*/ 44007 w 77378"/>
                  <a:gd name="connsiteY19" fmla="*/ 18412 h 89396"/>
                  <a:gd name="connsiteX20" fmla="*/ 35898 w 77378"/>
                  <a:gd name="connsiteY20" fmla="*/ 19609 h 89396"/>
                  <a:gd name="connsiteX21" fmla="*/ 32706 w 77378"/>
                  <a:gd name="connsiteY21" fmla="*/ 24528 h 89396"/>
                  <a:gd name="connsiteX22" fmla="*/ 34036 w 77378"/>
                  <a:gd name="connsiteY22" fmla="*/ 28383 h 89396"/>
                  <a:gd name="connsiteX23" fmla="*/ 38556 w 77378"/>
                  <a:gd name="connsiteY23" fmla="*/ 31308 h 89396"/>
                  <a:gd name="connsiteX24" fmla="*/ 47464 w 77378"/>
                  <a:gd name="connsiteY24" fmla="*/ 34499 h 89396"/>
                  <a:gd name="connsiteX25" fmla="*/ 62355 w 77378"/>
                  <a:gd name="connsiteY25" fmla="*/ 40615 h 89396"/>
                  <a:gd name="connsiteX26" fmla="*/ 71795 w 77378"/>
                  <a:gd name="connsiteY26" fmla="*/ 49656 h 89396"/>
                  <a:gd name="connsiteX27" fmla="*/ 74720 w 77378"/>
                  <a:gd name="connsiteY27" fmla="*/ 64414 h 89396"/>
                  <a:gd name="connsiteX28" fmla="*/ 69269 w 77378"/>
                  <a:gd name="connsiteY28" fmla="*/ 78906 h 89396"/>
                  <a:gd name="connsiteX29" fmla="*/ 55973 w 77378"/>
                  <a:gd name="connsiteY29" fmla="*/ 87415 h 89396"/>
                  <a:gd name="connsiteX30" fmla="*/ 35898 w 77378"/>
                  <a:gd name="connsiteY30" fmla="*/ 89143 h 89396"/>
                  <a:gd name="connsiteX31" fmla="*/ 14625 w 77378"/>
                  <a:gd name="connsiteY31" fmla="*/ 84224 h 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378" h="89396">
                    <a:moveTo>
                      <a:pt x="14359" y="84224"/>
                    </a:moveTo>
                    <a:cubicBezTo>
                      <a:pt x="8376" y="81565"/>
                      <a:pt x="3590" y="77975"/>
                      <a:pt x="0" y="73455"/>
                    </a:cubicBezTo>
                    <a:lnTo>
                      <a:pt x="15688" y="59760"/>
                    </a:lnTo>
                    <a:cubicBezTo>
                      <a:pt x="18348" y="63217"/>
                      <a:pt x="21273" y="65743"/>
                      <a:pt x="24730" y="67339"/>
                    </a:cubicBezTo>
                    <a:cubicBezTo>
                      <a:pt x="28186" y="68934"/>
                      <a:pt x="32042" y="69865"/>
                      <a:pt x="36429" y="70264"/>
                    </a:cubicBezTo>
                    <a:cubicBezTo>
                      <a:pt x="44938" y="70929"/>
                      <a:pt x="49459" y="68934"/>
                      <a:pt x="49724" y="64414"/>
                    </a:cubicBezTo>
                    <a:cubicBezTo>
                      <a:pt x="49724" y="62552"/>
                      <a:pt x="49326" y="61090"/>
                      <a:pt x="48129" y="59893"/>
                    </a:cubicBezTo>
                    <a:cubicBezTo>
                      <a:pt x="46932" y="58697"/>
                      <a:pt x="45204" y="57633"/>
                      <a:pt x="42944" y="56703"/>
                    </a:cubicBezTo>
                    <a:cubicBezTo>
                      <a:pt x="40684" y="55772"/>
                      <a:pt x="37227" y="54575"/>
                      <a:pt x="32706" y="53113"/>
                    </a:cubicBezTo>
                    <a:cubicBezTo>
                      <a:pt x="27521" y="51384"/>
                      <a:pt x="23001" y="49390"/>
                      <a:pt x="19278" y="47130"/>
                    </a:cubicBezTo>
                    <a:cubicBezTo>
                      <a:pt x="15556" y="44870"/>
                      <a:pt x="12498" y="41679"/>
                      <a:pt x="10370" y="37956"/>
                    </a:cubicBezTo>
                    <a:cubicBezTo>
                      <a:pt x="8243" y="34100"/>
                      <a:pt x="7313" y="29447"/>
                      <a:pt x="7712" y="23996"/>
                    </a:cubicBezTo>
                    <a:cubicBezTo>
                      <a:pt x="8110" y="18545"/>
                      <a:pt x="9838" y="14025"/>
                      <a:pt x="12763" y="10169"/>
                    </a:cubicBezTo>
                    <a:cubicBezTo>
                      <a:pt x="15688" y="6446"/>
                      <a:pt x="19943" y="3654"/>
                      <a:pt x="25261" y="1926"/>
                    </a:cubicBezTo>
                    <a:cubicBezTo>
                      <a:pt x="30712" y="197"/>
                      <a:pt x="37094" y="-334"/>
                      <a:pt x="44673" y="197"/>
                    </a:cubicBezTo>
                    <a:cubicBezTo>
                      <a:pt x="51985" y="729"/>
                      <a:pt x="58367" y="2192"/>
                      <a:pt x="63685" y="4585"/>
                    </a:cubicBezTo>
                    <a:cubicBezTo>
                      <a:pt x="69003" y="6978"/>
                      <a:pt x="73523" y="10302"/>
                      <a:pt x="77379" y="14556"/>
                    </a:cubicBezTo>
                    <a:lnTo>
                      <a:pt x="62355" y="27586"/>
                    </a:lnTo>
                    <a:cubicBezTo>
                      <a:pt x="60095" y="24794"/>
                      <a:pt x="57303" y="22534"/>
                      <a:pt x="54112" y="21071"/>
                    </a:cubicBezTo>
                    <a:cubicBezTo>
                      <a:pt x="50921" y="19609"/>
                      <a:pt x="47464" y="18678"/>
                      <a:pt x="44007" y="18412"/>
                    </a:cubicBezTo>
                    <a:cubicBezTo>
                      <a:pt x="40551" y="18146"/>
                      <a:pt x="37892" y="18545"/>
                      <a:pt x="35898" y="19609"/>
                    </a:cubicBezTo>
                    <a:cubicBezTo>
                      <a:pt x="33903" y="20672"/>
                      <a:pt x="32839" y="22268"/>
                      <a:pt x="32706" y="24528"/>
                    </a:cubicBezTo>
                    <a:cubicBezTo>
                      <a:pt x="32706" y="26123"/>
                      <a:pt x="33105" y="27320"/>
                      <a:pt x="34036" y="28383"/>
                    </a:cubicBezTo>
                    <a:cubicBezTo>
                      <a:pt x="35100" y="29447"/>
                      <a:pt x="36562" y="30378"/>
                      <a:pt x="38556" y="31308"/>
                    </a:cubicBezTo>
                    <a:cubicBezTo>
                      <a:pt x="40551" y="32239"/>
                      <a:pt x="43476" y="33170"/>
                      <a:pt x="47464" y="34499"/>
                    </a:cubicBezTo>
                    <a:cubicBezTo>
                      <a:pt x="53447" y="36361"/>
                      <a:pt x="58367" y="38355"/>
                      <a:pt x="62355" y="40615"/>
                    </a:cubicBezTo>
                    <a:cubicBezTo>
                      <a:pt x="66344" y="42875"/>
                      <a:pt x="69535" y="45800"/>
                      <a:pt x="71795" y="49656"/>
                    </a:cubicBezTo>
                    <a:cubicBezTo>
                      <a:pt x="74188" y="53512"/>
                      <a:pt x="75119" y="58431"/>
                      <a:pt x="74720" y="64414"/>
                    </a:cubicBezTo>
                    <a:cubicBezTo>
                      <a:pt x="74321" y="70131"/>
                      <a:pt x="72460" y="74917"/>
                      <a:pt x="69269" y="78906"/>
                    </a:cubicBezTo>
                    <a:cubicBezTo>
                      <a:pt x="66078" y="82761"/>
                      <a:pt x="61691" y="85553"/>
                      <a:pt x="55973" y="87415"/>
                    </a:cubicBezTo>
                    <a:cubicBezTo>
                      <a:pt x="50389" y="89143"/>
                      <a:pt x="43609" y="89808"/>
                      <a:pt x="35898" y="89143"/>
                    </a:cubicBezTo>
                    <a:cubicBezTo>
                      <a:pt x="27655" y="88611"/>
                      <a:pt x="20475" y="86883"/>
                      <a:pt x="14625" y="8422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59" name="Freeform: Shape 858">
                <a:extLst>
                  <a:ext uri="{FF2B5EF4-FFF2-40B4-BE49-F238E27FC236}">
                    <a16:creationId xmlns:a16="http://schemas.microsoft.com/office/drawing/2014/main" id="{7FE6F20F-6D13-EA12-B041-443FEF880174}"/>
                  </a:ext>
                </a:extLst>
              </p:cNvPr>
              <p:cNvSpPr/>
              <p:nvPr/>
            </p:nvSpPr>
            <p:spPr>
              <a:xfrm>
                <a:off x="6415353" y="1662666"/>
                <a:ext cx="78309" cy="89545"/>
              </a:xfrm>
              <a:custGeom>
                <a:avLst/>
                <a:gdLst>
                  <a:gd name="connsiteX0" fmla="*/ 14093 w 78309"/>
                  <a:gd name="connsiteY0" fmla="*/ 83728 h 89545"/>
                  <a:gd name="connsiteX1" fmla="*/ 0 w 78309"/>
                  <a:gd name="connsiteY1" fmla="*/ 72693 h 89545"/>
                  <a:gd name="connsiteX2" fmla="*/ 15955 w 78309"/>
                  <a:gd name="connsiteY2" fmla="*/ 59398 h 89545"/>
                  <a:gd name="connsiteX3" fmla="*/ 24730 w 78309"/>
                  <a:gd name="connsiteY3" fmla="*/ 67109 h 89545"/>
                  <a:gd name="connsiteX4" fmla="*/ 36429 w 78309"/>
                  <a:gd name="connsiteY4" fmla="*/ 70167 h 89545"/>
                  <a:gd name="connsiteX5" fmla="*/ 49857 w 78309"/>
                  <a:gd name="connsiteY5" fmla="*/ 64583 h 89545"/>
                  <a:gd name="connsiteX6" fmla="*/ 48395 w 78309"/>
                  <a:gd name="connsiteY6" fmla="*/ 60063 h 89545"/>
                  <a:gd name="connsiteX7" fmla="*/ 43343 w 78309"/>
                  <a:gd name="connsiteY7" fmla="*/ 56739 h 89545"/>
                  <a:gd name="connsiteX8" fmla="*/ 33106 w 78309"/>
                  <a:gd name="connsiteY8" fmla="*/ 52883 h 89545"/>
                  <a:gd name="connsiteX9" fmla="*/ 19810 w 78309"/>
                  <a:gd name="connsiteY9" fmla="*/ 46634 h 89545"/>
                  <a:gd name="connsiteX10" fmla="*/ 11035 w 78309"/>
                  <a:gd name="connsiteY10" fmla="*/ 37328 h 89545"/>
                  <a:gd name="connsiteX11" fmla="*/ 8642 w 78309"/>
                  <a:gd name="connsiteY11" fmla="*/ 23367 h 89545"/>
                  <a:gd name="connsiteX12" fmla="*/ 13960 w 78309"/>
                  <a:gd name="connsiteY12" fmla="*/ 9673 h 89545"/>
                  <a:gd name="connsiteX13" fmla="*/ 26591 w 78309"/>
                  <a:gd name="connsiteY13" fmla="*/ 1696 h 89545"/>
                  <a:gd name="connsiteX14" fmla="*/ 46002 w 78309"/>
                  <a:gd name="connsiteY14" fmla="*/ 366 h 89545"/>
                  <a:gd name="connsiteX15" fmla="*/ 64881 w 78309"/>
                  <a:gd name="connsiteY15" fmla="*/ 5153 h 89545"/>
                  <a:gd name="connsiteX16" fmla="*/ 78310 w 78309"/>
                  <a:gd name="connsiteY16" fmla="*/ 15390 h 89545"/>
                  <a:gd name="connsiteX17" fmla="*/ 63020 w 78309"/>
                  <a:gd name="connsiteY17" fmla="*/ 28021 h 89545"/>
                  <a:gd name="connsiteX18" fmla="*/ 54910 w 78309"/>
                  <a:gd name="connsiteY18" fmla="*/ 21373 h 89545"/>
                  <a:gd name="connsiteX19" fmla="*/ 44806 w 78309"/>
                  <a:gd name="connsiteY19" fmla="*/ 18581 h 89545"/>
                  <a:gd name="connsiteX20" fmla="*/ 36695 w 78309"/>
                  <a:gd name="connsiteY20" fmla="*/ 19645 h 89545"/>
                  <a:gd name="connsiteX21" fmla="*/ 33371 w 78309"/>
                  <a:gd name="connsiteY21" fmla="*/ 24564 h 89545"/>
                  <a:gd name="connsiteX22" fmla="*/ 34701 w 78309"/>
                  <a:gd name="connsiteY22" fmla="*/ 28420 h 89545"/>
                  <a:gd name="connsiteX23" fmla="*/ 39221 w 78309"/>
                  <a:gd name="connsiteY23" fmla="*/ 31345 h 89545"/>
                  <a:gd name="connsiteX24" fmla="*/ 47996 w 78309"/>
                  <a:gd name="connsiteY24" fmla="*/ 34668 h 89545"/>
                  <a:gd name="connsiteX25" fmla="*/ 62754 w 78309"/>
                  <a:gd name="connsiteY25" fmla="*/ 41050 h 89545"/>
                  <a:gd name="connsiteX26" fmla="*/ 72061 w 78309"/>
                  <a:gd name="connsiteY26" fmla="*/ 50357 h 89545"/>
                  <a:gd name="connsiteX27" fmla="*/ 74587 w 78309"/>
                  <a:gd name="connsiteY27" fmla="*/ 65248 h 89545"/>
                  <a:gd name="connsiteX28" fmla="*/ 68870 w 78309"/>
                  <a:gd name="connsiteY28" fmla="*/ 79607 h 89545"/>
                  <a:gd name="connsiteX29" fmla="*/ 55442 w 78309"/>
                  <a:gd name="connsiteY29" fmla="*/ 87850 h 89545"/>
                  <a:gd name="connsiteX30" fmla="*/ 35233 w 78309"/>
                  <a:gd name="connsiteY30" fmla="*/ 89179 h 89545"/>
                  <a:gd name="connsiteX31" fmla="*/ 13960 w 78309"/>
                  <a:gd name="connsiteY31" fmla="*/ 83861 h 8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309" h="89545">
                    <a:moveTo>
                      <a:pt x="14093" y="83728"/>
                    </a:moveTo>
                    <a:cubicBezTo>
                      <a:pt x="8243" y="80936"/>
                      <a:pt x="3457" y="77213"/>
                      <a:pt x="0" y="72693"/>
                    </a:cubicBezTo>
                    <a:lnTo>
                      <a:pt x="15955" y="59398"/>
                    </a:lnTo>
                    <a:cubicBezTo>
                      <a:pt x="18481" y="62855"/>
                      <a:pt x="21406" y="65381"/>
                      <a:pt x="24730" y="67109"/>
                    </a:cubicBezTo>
                    <a:cubicBezTo>
                      <a:pt x="28053" y="68837"/>
                      <a:pt x="31909" y="69768"/>
                      <a:pt x="36429" y="70167"/>
                    </a:cubicBezTo>
                    <a:cubicBezTo>
                      <a:pt x="44938" y="70965"/>
                      <a:pt x="49459" y="69103"/>
                      <a:pt x="49857" y="64583"/>
                    </a:cubicBezTo>
                    <a:cubicBezTo>
                      <a:pt x="49991" y="62722"/>
                      <a:pt x="49592" y="61259"/>
                      <a:pt x="48395" y="60063"/>
                    </a:cubicBezTo>
                    <a:cubicBezTo>
                      <a:pt x="47199" y="58866"/>
                      <a:pt x="45603" y="57669"/>
                      <a:pt x="43343" y="56739"/>
                    </a:cubicBezTo>
                    <a:cubicBezTo>
                      <a:pt x="41083" y="55808"/>
                      <a:pt x="37626" y="54478"/>
                      <a:pt x="33106" y="52883"/>
                    </a:cubicBezTo>
                    <a:cubicBezTo>
                      <a:pt x="27920" y="51155"/>
                      <a:pt x="23533" y="49027"/>
                      <a:pt x="19810" y="46634"/>
                    </a:cubicBezTo>
                    <a:cubicBezTo>
                      <a:pt x="16088" y="44241"/>
                      <a:pt x="13163" y="41050"/>
                      <a:pt x="11035" y="37328"/>
                    </a:cubicBezTo>
                    <a:cubicBezTo>
                      <a:pt x="8908" y="33472"/>
                      <a:pt x="8110" y="28818"/>
                      <a:pt x="8642" y="23367"/>
                    </a:cubicBezTo>
                    <a:cubicBezTo>
                      <a:pt x="9174" y="17916"/>
                      <a:pt x="10902" y="13396"/>
                      <a:pt x="13960" y="9673"/>
                    </a:cubicBezTo>
                    <a:cubicBezTo>
                      <a:pt x="17018" y="5951"/>
                      <a:pt x="21273" y="3291"/>
                      <a:pt x="26591" y="1696"/>
                    </a:cubicBezTo>
                    <a:cubicBezTo>
                      <a:pt x="31909" y="101"/>
                      <a:pt x="38424" y="-431"/>
                      <a:pt x="46002" y="366"/>
                    </a:cubicBezTo>
                    <a:cubicBezTo>
                      <a:pt x="53314" y="1031"/>
                      <a:pt x="59696" y="2627"/>
                      <a:pt x="64881" y="5153"/>
                    </a:cubicBezTo>
                    <a:cubicBezTo>
                      <a:pt x="70199" y="7679"/>
                      <a:pt x="74587" y="11136"/>
                      <a:pt x="78310" y="15390"/>
                    </a:cubicBezTo>
                    <a:lnTo>
                      <a:pt x="63020" y="28021"/>
                    </a:lnTo>
                    <a:cubicBezTo>
                      <a:pt x="60760" y="25096"/>
                      <a:pt x="58101" y="22969"/>
                      <a:pt x="54910" y="21373"/>
                    </a:cubicBezTo>
                    <a:cubicBezTo>
                      <a:pt x="51719" y="19778"/>
                      <a:pt x="48395" y="18847"/>
                      <a:pt x="44806" y="18581"/>
                    </a:cubicBezTo>
                    <a:cubicBezTo>
                      <a:pt x="41349" y="18315"/>
                      <a:pt x="38689" y="18581"/>
                      <a:pt x="36695" y="19645"/>
                    </a:cubicBezTo>
                    <a:cubicBezTo>
                      <a:pt x="34701" y="20575"/>
                      <a:pt x="33504" y="22304"/>
                      <a:pt x="33371" y="24564"/>
                    </a:cubicBezTo>
                    <a:cubicBezTo>
                      <a:pt x="33238" y="26159"/>
                      <a:pt x="33637" y="27356"/>
                      <a:pt x="34701" y="28420"/>
                    </a:cubicBezTo>
                    <a:cubicBezTo>
                      <a:pt x="35764" y="29483"/>
                      <a:pt x="37227" y="30414"/>
                      <a:pt x="39221" y="31345"/>
                    </a:cubicBezTo>
                    <a:cubicBezTo>
                      <a:pt x="41216" y="32275"/>
                      <a:pt x="44141" y="33339"/>
                      <a:pt x="47996" y="34668"/>
                    </a:cubicBezTo>
                    <a:cubicBezTo>
                      <a:pt x="53979" y="36663"/>
                      <a:pt x="58899" y="38790"/>
                      <a:pt x="62754" y="41050"/>
                    </a:cubicBezTo>
                    <a:cubicBezTo>
                      <a:pt x="66743" y="43310"/>
                      <a:pt x="69800" y="46368"/>
                      <a:pt x="72061" y="50357"/>
                    </a:cubicBezTo>
                    <a:cubicBezTo>
                      <a:pt x="74321" y="54213"/>
                      <a:pt x="75252" y="59265"/>
                      <a:pt x="74587" y="65248"/>
                    </a:cubicBezTo>
                    <a:cubicBezTo>
                      <a:pt x="74055" y="70965"/>
                      <a:pt x="72194" y="75751"/>
                      <a:pt x="68870" y="79607"/>
                    </a:cubicBezTo>
                    <a:cubicBezTo>
                      <a:pt x="65546" y="83462"/>
                      <a:pt x="61159" y="86121"/>
                      <a:pt x="55442" y="87850"/>
                    </a:cubicBezTo>
                    <a:cubicBezTo>
                      <a:pt x="49725" y="89445"/>
                      <a:pt x="43077" y="89977"/>
                      <a:pt x="35233" y="89179"/>
                    </a:cubicBezTo>
                    <a:cubicBezTo>
                      <a:pt x="26989" y="88382"/>
                      <a:pt x="19943" y="86653"/>
                      <a:pt x="13960" y="83861"/>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0" name="Freeform: Shape 859">
                <a:extLst>
                  <a:ext uri="{FF2B5EF4-FFF2-40B4-BE49-F238E27FC236}">
                    <a16:creationId xmlns:a16="http://schemas.microsoft.com/office/drawing/2014/main" id="{93D2705F-ADDB-DDCC-BA85-195AE96C2A4E}"/>
                  </a:ext>
                </a:extLst>
              </p:cNvPr>
              <p:cNvSpPr/>
              <p:nvPr/>
            </p:nvSpPr>
            <p:spPr>
              <a:xfrm>
                <a:off x="6530757" y="1672871"/>
                <a:ext cx="98918" cy="121652"/>
              </a:xfrm>
              <a:custGeom>
                <a:avLst/>
                <a:gdLst>
                  <a:gd name="connsiteX0" fmla="*/ 15023 w 98918"/>
                  <a:gd name="connsiteY0" fmla="*/ 266 h 121652"/>
                  <a:gd name="connsiteX1" fmla="*/ 39753 w 98918"/>
                  <a:gd name="connsiteY1" fmla="*/ 3324 h 121652"/>
                  <a:gd name="connsiteX2" fmla="*/ 37626 w 98918"/>
                  <a:gd name="connsiteY2" fmla="*/ 20342 h 121652"/>
                  <a:gd name="connsiteX3" fmla="*/ 38024 w 98918"/>
                  <a:gd name="connsiteY3" fmla="*/ 20342 h 121652"/>
                  <a:gd name="connsiteX4" fmla="*/ 50123 w 98918"/>
                  <a:gd name="connsiteY4" fmla="*/ 8110 h 121652"/>
                  <a:gd name="connsiteX5" fmla="*/ 68870 w 98918"/>
                  <a:gd name="connsiteY5" fmla="*/ 5318 h 121652"/>
                  <a:gd name="connsiteX6" fmla="*/ 86552 w 98918"/>
                  <a:gd name="connsiteY6" fmla="*/ 12764 h 121652"/>
                  <a:gd name="connsiteX7" fmla="*/ 96923 w 98918"/>
                  <a:gd name="connsiteY7" fmla="*/ 29383 h 121652"/>
                  <a:gd name="connsiteX8" fmla="*/ 98252 w 98918"/>
                  <a:gd name="connsiteY8" fmla="*/ 53979 h 121652"/>
                  <a:gd name="connsiteX9" fmla="*/ 91339 w 98918"/>
                  <a:gd name="connsiteY9" fmla="*/ 76980 h 121652"/>
                  <a:gd name="connsiteX10" fmla="*/ 77777 w 98918"/>
                  <a:gd name="connsiteY10" fmla="*/ 90940 h 121652"/>
                  <a:gd name="connsiteX11" fmla="*/ 58765 w 98918"/>
                  <a:gd name="connsiteY11" fmla="*/ 93998 h 121652"/>
                  <a:gd name="connsiteX12" fmla="*/ 45603 w 98918"/>
                  <a:gd name="connsiteY12" fmla="*/ 89743 h 121652"/>
                  <a:gd name="connsiteX13" fmla="*/ 36828 w 98918"/>
                  <a:gd name="connsiteY13" fmla="*/ 81899 h 121652"/>
                  <a:gd name="connsiteX14" fmla="*/ 32174 w 98918"/>
                  <a:gd name="connsiteY14" fmla="*/ 72061 h 121652"/>
                  <a:gd name="connsiteX15" fmla="*/ 31643 w 98918"/>
                  <a:gd name="connsiteY15" fmla="*/ 72061 h 121652"/>
                  <a:gd name="connsiteX16" fmla="*/ 25394 w 98918"/>
                  <a:gd name="connsiteY16" fmla="*/ 121652 h 121652"/>
                  <a:gd name="connsiteX17" fmla="*/ 0 w 98918"/>
                  <a:gd name="connsiteY17" fmla="*/ 118461 h 121652"/>
                  <a:gd name="connsiteX18" fmla="*/ 14891 w 98918"/>
                  <a:gd name="connsiteY18" fmla="*/ 0 h 121652"/>
                  <a:gd name="connsiteX19" fmla="*/ 60360 w 98918"/>
                  <a:gd name="connsiteY19" fmla="*/ 71130 h 121652"/>
                  <a:gd name="connsiteX20" fmla="*/ 67806 w 98918"/>
                  <a:gd name="connsiteY20" fmla="*/ 63552 h 121652"/>
                  <a:gd name="connsiteX21" fmla="*/ 71662 w 98918"/>
                  <a:gd name="connsiteY21" fmla="*/ 50788 h 121652"/>
                  <a:gd name="connsiteX22" fmla="*/ 71130 w 98918"/>
                  <a:gd name="connsiteY22" fmla="*/ 37360 h 121652"/>
                  <a:gd name="connsiteX23" fmla="*/ 65679 w 98918"/>
                  <a:gd name="connsiteY23" fmla="*/ 28186 h 121652"/>
                  <a:gd name="connsiteX24" fmla="*/ 56239 w 98918"/>
                  <a:gd name="connsiteY24" fmla="*/ 24065 h 121652"/>
                  <a:gd name="connsiteX25" fmla="*/ 46002 w 98918"/>
                  <a:gd name="connsiteY25" fmla="*/ 25660 h 121652"/>
                  <a:gd name="connsiteX26" fmla="*/ 38556 w 98918"/>
                  <a:gd name="connsiteY26" fmla="*/ 33105 h 121652"/>
                  <a:gd name="connsiteX27" fmla="*/ 34701 w 98918"/>
                  <a:gd name="connsiteY27" fmla="*/ 45869 h 121652"/>
                  <a:gd name="connsiteX28" fmla="*/ 35233 w 98918"/>
                  <a:gd name="connsiteY28" fmla="*/ 59297 h 121652"/>
                  <a:gd name="connsiteX29" fmla="*/ 40551 w 98918"/>
                  <a:gd name="connsiteY29" fmla="*/ 68471 h 121652"/>
                  <a:gd name="connsiteX30" fmla="*/ 49990 w 98918"/>
                  <a:gd name="connsiteY30" fmla="*/ 72592 h 121652"/>
                  <a:gd name="connsiteX31" fmla="*/ 60228 w 98918"/>
                  <a:gd name="connsiteY31" fmla="*/ 70997 h 12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918" h="121652">
                    <a:moveTo>
                      <a:pt x="15023" y="266"/>
                    </a:moveTo>
                    <a:lnTo>
                      <a:pt x="39753" y="3324"/>
                    </a:lnTo>
                    <a:lnTo>
                      <a:pt x="37626" y="20342"/>
                    </a:lnTo>
                    <a:lnTo>
                      <a:pt x="38024" y="20342"/>
                    </a:lnTo>
                    <a:cubicBezTo>
                      <a:pt x="41215" y="15024"/>
                      <a:pt x="45204" y="10902"/>
                      <a:pt x="50123" y="8110"/>
                    </a:cubicBezTo>
                    <a:cubicBezTo>
                      <a:pt x="55042" y="5318"/>
                      <a:pt x="61291" y="4387"/>
                      <a:pt x="68870" y="5318"/>
                    </a:cubicBezTo>
                    <a:cubicBezTo>
                      <a:pt x="75783" y="6249"/>
                      <a:pt x="81766" y="8642"/>
                      <a:pt x="86552" y="12764"/>
                    </a:cubicBezTo>
                    <a:cubicBezTo>
                      <a:pt x="91339" y="16885"/>
                      <a:pt x="94795" y="22469"/>
                      <a:pt x="96923" y="29383"/>
                    </a:cubicBezTo>
                    <a:cubicBezTo>
                      <a:pt x="99050" y="36296"/>
                      <a:pt x="99449" y="44672"/>
                      <a:pt x="98252" y="53979"/>
                    </a:cubicBezTo>
                    <a:cubicBezTo>
                      <a:pt x="97189" y="63020"/>
                      <a:pt x="94795" y="70731"/>
                      <a:pt x="91339" y="76980"/>
                    </a:cubicBezTo>
                    <a:cubicBezTo>
                      <a:pt x="87882" y="83362"/>
                      <a:pt x="83362" y="88015"/>
                      <a:pt x="77777" y="90940"/>
                    </a:cubicBezTo>
                    <a:cubicBezTo>
                      <a:pt x="72194" y="93865"/>
                      <a:pt x="65945" y="94929"/>
                      <a:pt x="58765" y="93998"/>
                    </a:cubicBezTo>
                    <a:cubicBezTo>
                      <a:pt x="53713" y="93333"/>
                      <a:pt x="49326" y="92004"/>
                      <a:pt x="45603" y="89743"/>
                    </a:cubicBezTo>
                    <a:cubicBezTo>
                      <a:pt x="41880" y="87616"/>
                      <a:pt x="38955" y="84957"/>
                      <a:pt x="36828" y="81899"/>
                    </a:cubicBezTo>
                    <a:cubicBezTo>
                      <a:pt x="34701" y="78841"/>
                      <a:pt x="33105" y="75517"/>
                      <a:pt x="32174" y="72061"/>
                    </a:cubicBezTo>
                    <a:lnTo>
                      <a:pt x="31643" y="72061"/>
                    </a:lnTo>
                    <a:cubicBezTo>
                      <a:pt x="31643" y="72061"/>
                      <a:pt x="25394" y="121652"/>
                      <a:pt x="25394" y="121652"/>
                    </a:cubicBezTo>
                    <a:lnTo>
                      <a:pt x="0" y="118461"/>
                    </a:lnTo>
                    <a:lnTo>
                      <a:pt x="14891" y="0"/>
                    </a:lnTo>
                    <a:close/>
                    <a:moveTo>
                      <a:pt x="60360" y="71130"/>
                    </a:moveTo>
                    <a:cubicBezTo>
                      <a:pt x="63419" y="69535"/>
                      <a:pt x="65945" y="67008"/>
                      <a:pt x="67806" y="63552"/>
                    </a:cubicBezTo>
                    <a:cubicBezTo>
                      <a:pt x="69800" y="60095"/>
                      <a:pt x="70997" y="55840"/>
                      <a:pt x="71662" y="50788"/>
                    </a:cubicBezTo>
                    <a:cubicBezTo>
                      <a:pt x="72327" y="45736"/>
                      <a:pt x="72060" y="41216"/>
                      <a:pt x="71130" y="37360"/>
                    </a:cubicBezTo>
                    <a:cubicBezTo>
                      <a:pt x="70066" y="33504"/>
                      <a:pt x="68338" y="30446"/>
                      <a:pt x="65679" y="28186"/>
                    </a:cubicBezTo>
                    <a:cubicBezTo>
                      <a:pt x="63020" y="25926"/>
                      <a:pt x="59962" y="24596"/>
                      <a:pt x="56239" y="24065"/>
                    </a:cubicBezTo>
                    <a:cubicBezTo>
                      <a:pt x="52384" y="23533"/>
                      <a:pt x="49060" y="24065"/>
                      <a:pt x="46002" y="25660"/>
                    </a:cubicBezTo>
                    <a:cubicBezTo>
                      <a:pt x="42944" y="27255"/>
                      <a:pt x="40551" y="29782"/>
                      <a:pt x="38556" y="33105"/>
                    </a:cubicBezTo>
                    <a:cubicBezTo>
                      <a:pt x="36562" y="36562"/>
                      <a:pt x="35365" y="40817"/>
                      <a:pt x="34701" y="45869"/>
                    </a:cubicBezTo>
                    <a:cubicBezTo>
                      <a:pt x="34036" y="50921"/>
                      <a:pt x="34302" y="55442"/>
                      <a:pt x="35233" y="59297"/>
                    </a:cubicBezTo>
                    <a:cubicBezTo>
                      <a:pt x="36296" y="63153"/>
                      <a:pt x="38024" y="66211"/>
                      <a:pt x="40551" y="68471"/>
                    </a:cubicBezTo>
                    <a:cubicBezTo>
                      <a:pt x="43077" y="70731"/>
                      <a:pt x="46267" y="72061"/>
                      <a:pt x="49990" y="72592"/>
                    </a:cubicBezTo>
                    <a:cubicBezTo>
                      <a:pt x="53713" y="73124"/>
                      <a:pt x="57170" y="72592"/>
                      <a:pt x="60228" y="70997"/>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1" name="Freeform: Shape 860">
                <a:extLst>
                  <a:ext uri="{FF2B5EF4-FFF2-40B4-BE49-F238E27FC236}">
                    <a16:creationId xmlns:a16="http://schemas.microsoft.com/office/drawing/2014/main" id="{499C2EAF-76C8-D0DC-7638-BAF2E98E877E}"/>
                  </a:ext>
                </a:extLst>
              </p:cNvPr>
              <p:cNvSpPr/>
              <p:nvPr/>
            </p:nvSpPr>
            <p:spPr>
              <a:xfrm>
                <a:off x="6637385" y="1686698"/>
                <a:ext cx="65413" cy="89078"/>
              </a:xfrm>
              <a:custGeom>
                <a:avLst/>
                <a:gdLst>
                  <a:gd name="connsiteX0" fmla="*/ 12763 w 65413"/>
                  <a:gd name="connsiteY0" fmla="*/ 0 h 89078"/>
                  <a:gd name="connsiteX1" fmla="*/ 37360 w 65413"/>
                  <a:gd name="connsiteY1" fmla="*/ 3590 h 89078"/>
                  <a:gd name="connsiteX2" fmla="*/ 34701 w 65413"/>
                  <a:gd name="connsiteY2" fmla="*/ 21937 h 89078"/>
                  <a:gd name="connsiteX3" fmla="*/ 34967 w 65413"/>
                  <a:gd name="connsiteY3" fmla="*/ 21937 h 89078"/>
                  <a:gd name="connsiteX4" fmla="*/ 43874 w 65413"/>
                  <a:gd name="connsiteY4" fmla="*/ 8110 h 89078"/>
                  <a:gd name="connsiteX5" fmla="*/ 57835 w 65413"/>
                  <a:gd name="connsiteY5" fmla="*/ 5052 h 89078"/>
                  <a:gd name="connsiteX6" fmla="*/ 65413 w 65413"/>
                  <a:gd name="connsiteY6" fmla="*/ 7578 h 89078"/>
                  <a:gd name="connsiteX7" fmla="*/ 61956 w 65413"/>
                  <a:gd name="connsiteY7" fmla="*/ 30712 h 89078"/>
                  <a:gd name="connsiteX8" fmla="*/ 57835 w 65413"/>
                  <a:gd name="connsiteY8" fmla="*/ 29250 h 89078"/>
                  <a:gd name="connsiteX9" fmla="*/ 52916 w 65413"/>
                  <a:gd name="connsiteY9" fmla="*/ 28186 h 89078"/>
                  <a:gd name="connsiteX10" fmla="*/ 38024 w 65413"/>
                  <a:gd name="connsiteY10" fmla="*/ 31776 h 89078"/>
                  <a:gd name="connsiteX11" fmla="*/ 31377 w 65413"/>
                  <a:gd name="connsiteY11" fmla="*/ 47730 h 89078"/>
                  <a:gd name="connsiteX12" fmla="*/ 25261 w 65413"/>
                  <a:gd name="connsiteY12" fmla="*/ 89079 h 89078"/>
                  <a:gd name="connsiteX13" fmla="*/ 0 w 65413"/>
                  <a:gd name="connsiteY13" fmla="*/ 85356 h 89078"/>
                  <a:gd name="connsiteX14" fmla="*/ 12631 w 65413"/>
                  <a:gd name="connsiteY14" fmla="*/ 0 h 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13" h="89078">
                    <a:moveTo>
                      <a:pt x="12763" y="0"/>
                    </a:moveTo>
                    <a:lnTo>
                      <a:pt x="37360" y="3590"/>
                    </a:lnTo>
                    <a:lnTo>
                      <a:pt x="34701" y="21937"/>
                    </a:lnTo>
                    <a:lnTo>
                      <a:pt x="34967" y="21937"/>
                    </a:lnTo>
                    <a:cubicBezTo>
                      <a:pt x="37227" y="15556"/>
                      <a:pt x="40285" y="11035"/>
                      <a:pt x="43874" y="8110"/>
                    </a:cubicBezTo>
                    <a:cubicBezTo>
                      <a:pt x="47597" y="5185"/>
                      <a:pt x="52118" y="4122"/>
                      <a:pt x="57835" y="5052"/>
                    </a:cubicBezTo>
                    <a:cubicBezTo>
                      <a:pt x="60760" y="5451"/>
                      <a:pt x="63419" y="6382"/>
                      <a:pt x="65413" y="7578"/>
                    </a:cubicBezTo>
                    <a:lnTo>
                      <a:pt x="61956" y="30712"/>
                    </a:lnTo>
                    <a:cubicBezTo>
                      <a:pt x="60892" y="30180"/>
                      <a:pt x="59430" y="29649"/>
                      <a:pt x="57835" y="29250"/>
                    </a:cubicBezTo>
                    <a:cubicBezTo>
                      <a:pt x="56239" y="28851"/>
                      <a:pt x="54511" y="28452"/>
                      <a:pt x="52916" y="28186"/>
                    </a:cubicBezTo>
                    <a:cubicBezTo>
                      <a:pt x="46401" y="27255"/>
                      <a:pt x="41481" y="28452"/>
                      <a:pt x="38024" y="31776"/>
                    </a:cubicBezTo>
                    <a:cubicBezTo>
                      <a:pt x="34701" y="35100"/>
                      <a:pt x="32441" y="40418"/>
                      <a:pt x="31377" y="47730"/>
                    </a:cubicBezTo>
                    <a:lnTo>
                      <a:pt x="25261" y="89079"/>
                    </a:lnTo>
                    <a:lnTo>
                      <a:pt x="0" y="85356"/>
                    </a:lnTo>
                    <a:lnTo>
                      <a:pt x="12631" y="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2" name="Freeform: Shape 861">
                <a:extLst>
                  <a:ext uri="{FF2B5EF4-FFF2-40B4-BE49-F238E27FC236}">
                    <a16:creationId xmlns:a16="http://schemas.microsoft.com/office/drawing/2014/main" id="{D4453104-E7E4-9DC9-D872-26F5B38E8F2D}"/>
                  </a:ext>
                </a:extLst>
              </p:cNvPr>
              <p:cNvSpPr/>
              <p:nvPr/>
            </p:nvSpPr>
            <p:spPr>
              <a:xfrm>
                <a:off x="6700080" y="1700246"/>
                <a:ext cx="91323" cy="89945"/>
              </a:xfrm>
              <a:custGeom>
                <a:avLst/>
                <a:gdLst>
                  <a:gd name="connsiteX0" fmla="*/ 15880 w 91323"/>
                  <a:gd name="connsiteY0" fmla="*/ 79785 h 89945"/>
                  <a:gd name="connsiteX1" fmla="*/ 2585 w 91323"/>
                  <a:gd name="connsiteY1" fmla="*/ 61837 h 89945"/>
                  <a:gd name="connsiteX2" fmla="*/ 857 w 91323"/>
                  <a:gd name="connsiteY2" fmla="*/ 37373 h 89945"/>
                  <a:gd name="connsiteX3" fmla="*/ 10562 w 91323"/>
                  <a:gd name="connsiteY3" fmla="*/ 14904 h 89945"/>
                  <a:gd name="connsiteX4" fmla="*/ 29043 w 91323"/>
                  <a:gd name="connsiteY4" fmla="*/ 2274 h 89945"/>
                  <a:gd name="connsiteX5" fmla="*/ 53107 w 91323"/>
                  <a:gd name="connsiteY5" fmla="*/ 811 h 89945"/>
                  <a:gd name="connsiteX6" fmla="*/ 75443 w 91323"/>
                  <a:gd name="connsiteY6" fmla="*/ 10118 h 89945"/>
                  <a:gd name="connsiteX7" fmla="*/ 88739 w 91323"/>
                  <a:gd name="connsiteY7" fmla="*/ 28066 h 89945"/>
                  <a:gd name="connsiteX8" fmla="*/ 90467 w 91323"/>
                  <a:gd name="connsiteY8" fmla="*/ 52530 h 89945"/>
                  <a:gd name="connsiteX9" fmla="*/ 80762 w 91323"/>
                  <a:gd name="connsiteY9" fmla="*/ 75132 h 89945"/>
                  <a:gd name="connsiteX10" fmla="*/ 62281 w 91323"/>
                  <a:gd name="connsiteY10" fmla="*/ 87762 h 89945"/>
                  <a:gd name="connsiteX11" fmla="*/ 38083 w 91323"/>
                  <a:gd name="connsiteY11" fmla="*/ 89092 h 89945"/>
                  <a:gd name="connsiteX12" fmla="*/ 15880 w 91323"/>
                  <a:gd name="connsiteY12" fmla="*/ 79918 h 89945"/>
                  <a:gd name="connsiteX13" fmla="*/ 51778 w 91323"/>
                  <a:gd name="connsiteY13" fmla="*/ 67952 h 89945"/>
                  <a:gd name="connsiteX14" fmla="*/ 59622 w 91323"/>
                  <a:gd name="connsiteY14" fmla="*/ 60640 h 89945"/>
                  <a:gd name="connsiteX15" fmla="*/ 64009 w 91323"/>
                  <a:gd name="connsiteY15" fmla="*/ 48009 h 89945"/>
                  <a:gd name="connsiteX16" fmla="*/ 64009 w 91323"/>
                  <a:gd name="connsiteY16" fmla="*/ 34581 h 89945"/>
                  <a:gd name="connsiteX17" fmla="*/ 59090 w 91323"/>
                  <a:gd name="connsiteY17" fmla="*/ 25274 h 89945"/>
                  <a:gd name="connsiteX18" fmla="*/ 49783 w 91323"/>
                  <a:gd name="connsiteY18" fmla="*/ 20754 h 89945"/>
                  <a:gd name="connsiteX19" fmla="*/ 39413 w 91323"/>
                  <a:gd name="connsiteY19" fmla="*/ 21951 h 89945"/>
                  <a:gd name="connsiteX20" fmla="*/ 31702 w 91323"/>
                  <a:gd name="connsiteY20" fmla="*/ 29130 h 89945"/>
                  <a:gd name="connsiteX21" fmla="*/ 27314 w 91323"/>
                  <a:gd name="connsiteY21" fmla="*/ 41761 h 89945"/>
                  <a:gd name="connsiteX22" fmla="*/ 27314 w 91323"/>
                  <a:gd name="connsiteY22" fmla="*/ 55056 h 89945"/>
                  <a:gd name="connsiteX23" fmla="*/ 32233 w 91323"/>
                  <a:gd name="connsiteY23" fmla="*/ 64496 h 89945"/>
                  <a:gd name="connsiteX24" fmla="*/ 41540 w 91323"/>
                  <a:gd name="connsiteY24" fmla="*/ 69016 h 89945"/>
                  <a:gd name="connsiteX25" fmla="*/ 51911 w 91323"/>
                  <a:gd name="connsiteY25" fmla="*/ 67819 h 8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323" h="89945">
                    <a:moveTo>
                      <a:pt x="15880" y="79785"/>
                    </a:moveTo>
                    <a:cubicBezTo>
                      <a:pt x="9632" y="75132"/>
                      <a:pt x="5244" y="69149"/>
                      <a:pt x="2585" y="61837"/>
                    </a:cubicBezTo>
                    <a:cubicBezTo>
                      <a:pt x="-74" y="54524"/>
                      <a:pt x="-739" y="46414"/>
                      <a:pt x="857" y="37373"/>
                    </a:cubicBezTo>
                    <a:cubicBezTo>
                      <a:pt x="2319" y="28465"/>
                      <a:pt x="5643" y="20887"/>
                      <a:pt x="10562" y="14904"/>
                    </a:cubicBezTo>
                    <a:cubicBezTo>
                      <a:pt x="15482" y="8921"/>
                      <a:pt x="21597" y="4667"/>
                      <a:pt x="29043" y="2274"/>
                    </a:cubicBezTo>
                    <a:cubicBezTo>
                      <a:pt x="36488" y="-120"/>
                      <a:pt x="44465" y="-651"/>
                      <a:pt x="53107" y="811"/>
                    </a:cubicBezTo>
                    <a:cubicBezTo>
                      <a:pt x="61882" y="2274"/>
                      <a:pt x="69195" y="5331"/>
                      <a:pt x="75443" y="10118"/>
                    </a:cubicBezTo>
                    <a:cubicBezTo>
                      <a:pt x="81559" y="14771"/>
                      <a:pt x="86080" y="20887"/>
                      <a:pt x="88739" y="28066"/>
                    </a:cubicBezTo>
                    <a:cubicBezTo>
                      <a:pt x="91398" y="35379"/>
                      <a:pt x="92062" y="43489"/>
                      <a:pt x="90467" y="52530"/>
                    </a:cubicBezTo>
                    <a:cubicBezTo>
                      <a:pt x="88872" y="61571"/>
                      <a:pt x="85681" y="69016"/>
                      <a:pt x="80762" y="75132"/>
                    </a:cubicBezTo>
                    <a:cubicBezTo>
                      <a:pt x="75843" y="81115"/>
                      <a:pt x="69594" y="85369"/>
                      <a:pt x="62281" y="87762"/>
                    </a:cubicBezTo>
                    <a:cubicBezTo>
                      <a:pt x="54836" y="90156"/>
                      <a:pt x="46858" y="90554"/>
                      <a:pt x="38083" y="89092"/>
                    </a:cubicBezTo>
                    <a:cubicBezTo>
                      <a:pt x="29442" y="87630"/>
                      <a:pt x="21996" y="84572"/>
                      <a:pt x="15880" y="79918"/>
                    </a:cubicBezTo>
                    <a:close/>
                    <a:moveTo>
                      <a:pt x="51778" y="67952"/>
                    </a:moveTo>
                    <a:cubicBezTo>
                      <a:pt x="54836" y="66490"/>
                      <a:pt x="57495" y="64097"/>
                      <a:pt x="59622" y="60640"/>
                    </a:cubicBezTo>
                    <a:cubicBezTo>
                      <a:pt x="61749" y="57316"/>
                      <a:pt x="63212" y="53062"/>
                      <a:pt x="64009" y="48009"/>
                    </a:cubicBezTo>
                    <a:cubicBezTo>
                      <a:pt x="64807" y="42957"/>
                      <a:pt x="64807" y="38437"/>
                      <a:pt x="64009" y="34581"/>
                    </a:cubicBezTo>
                    <a:cubicBezTo>
                      <a:pt x="63212" y="30726"/>
                      <a:pt x="61483" y="27668"/>
                      <a:pt x="59090" y="25274"/>
                    </a:cubicBezTo>
                    <a:cubicBezTo>
                      <a:pt x="56697" y="22881"/>
                      <a:pt x="53506" y="21419"/>
                      <a:pt x="49783" y="20754"/>
                    </a:cubicBezTo>
                    <a:cubicBezTo>
                      <a:pt x="46061" y="20089"/>
                      <a:pt x="42604" y="20488"/>
                      <a:pt x="39413" y="21951"/>
                    </a:cubicBezTo>
                    <a:cubicBezTo>
                      <a:pt x="36355" y="23413"/>
                      <a:pt x="33696" y="25806"/>
                      <a:pt x="31702" y="29130"/>
                    </a:cubicBezTo>
                    <a:cubicBezTo>
                      <a:pt x="29575" y="32454"/>
                      <a:pt x="28112" y="36708"/>
                      <a:pt x="27314" y="41761"/>
                    </a:cubicBezTo>
                    <a:cubicBezTo>
                      <a:pt x="26517" y="46813"/>
                      <a:pt x="26517" y="51200"/>
                      <a:pt x="27314" y="55056"/>
                    </a:cubicBezTo>
                    <a:cubicBezTo>
                      <a:pt x="28245" y="58912"/>
                      <a:pt x="29840" y="62102"/>
                      <a:pt x="32233" y="64496"/>
                    </a:cubicBezTo>
                    <a:cubicBezTo>
                      <a:pt x="34627" y="66889"/>
                      <a:pt x="37818" y="68351"/>
                      <a:pt x="41540" y="69016"/>
                    </a:cubicBezTo>
                    <a:cubicBezTo>
                      <a:pt x="45263" y="69681"/>
                      <a:pt x="48720" y="69282"/>
                      <a:pt x="51911" y="6781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3" name="Freeform: Shape 862">
                <a:extLst>
                  <a:ext uri="{FF2B5EF4-FFF2-40B4-BE49-F238E27FC236}">
                    <a16:creationId xmlns:a16="http://schemas.microsoft.com/office/drawing/2014/main" id="{24DA5EA0-38EE-A8DA-2344-202F0D466B79}"/>
                  </a:ext>
                </a:extLst>
              </p:cNvPr>
              <p:cNvSpPr/>
              <p:nvPr/>
            </p:nvSpPr>
            <p:spPr>
              <a:xfrm>
                <a:off x="6798342" y="1718270"/>
                <a:ext cx="85804" cy="89980"/>
              </a:xfrm>
              <a:custGeom>
                <a:avLst/>
                <a:gdLst>
                  <a:gd name="connsiteX0" fmla="*/ 14674 w 85804"/>
                  <a:gd name="connsiteY0" fmla="*/ 79045 h 89980"/>
                  <a:gd name="connsiteX1" fmla="*/ 2044 w 85804"/>
                  <a:gd name="connsiteY1" fmla="*/ 60963 h 89980"/>
                  <a:gd name="connsiteX2" fmla="*/ 1113 w 85804"/>
                  <a:gd name="connsiteY2" fmla="*/ 36367 h 89980"/>
                  <a:gd name="connsiteX3" fmla="*/ 11084 w 85804"/>
                  <a:gd name="connsiteY3" fmla="*/ 13898 h 89980"/>
                  <a:gd name="connsiteX4" fmla="*/ 29565 w 85804"/>
                  <a:gd name="connsiteY4" fmla="*/ 1799 h 89980"/>
                  <a:gd name="connsiteX5" fmla="*/ 54028 w 85804"/>
                  <a:gd name="connsiteY5" fmla="*/ 1135 h 89980"/>
                  <a:gd name="connsiteX6" fmla="*/ 73838 w 85804"/>
                  <a:gd name="connsiteY6" fmla="*/ 9112 h 89980"/>
                  <a:gd name="connsiteX7" fmla="*/ 85804 w 85804"/>
                  <a:gd name="connsiteY7" fmla="*/ 22540 h 89980"/>
                  <a:gd name="connsiteX8" fmla="*/ 67855 w 85804"/>
                  <a:gd name="connsiteY8" fmla="*/ 33974 h 89980"/>
                  <a:gd name="connsiteX9" fmla="*/ 61208 w 85804"/>
                  <a:gd name="connsiteY9" fmla="*/ 25465 h 89980"/>
                  <a:gd name="connsiteX10" fmla="*/ 51502 w 85804"/>
                  <a:gd name="connsiteY10" fmla="*/ 21210 h 89980"/>
                  <a:gd name="connsiteX11" fmla="*/ 40600 w 85804"/>
                  <a:gd name="connsiteY11" fmla="*/ 21875 h 89980"/>
                  <a:gd name="connsiteX12" fmla="*/ 32224 w 85804"/>
                  <a:gd name="connsiteY12" fmla="*/ 28523 h 89980"/>
                  <a:gd name="connsiteX13" fmla="*/ 27305 w 85804"/>
                  <a:gd name="connsiteY13" fmla="*/ 41419 h 89980"/>
                  <a:gd name="connsiteX14" fmla="*/ 27039 w 85804"/>
                  <a:gd name="connsiteY14" fmla="*/ 55246 h 89980"/>
                  <a:gd name="connsiteX15" fmla="*/ 32224 w 85804"/>
                  <a:gd name="connsiteY15" fmla="*/ 64686 h 89980"/>
                  <a:gd name="connsiteX16" fmla="*/ 42195 w 85804"/>
                  <a:gd name="connsiteY16" fmla="*/ 69340 h 89980"/>
                  <a:gd name="connsiteX17" fmla="*/ 52832 w 85804"/>
                  <a:gd name="connsiteY17" fmla="*/ 69074 h 89980"/>
                  <a:gd name="connsiteX18" fmla="*/ 62138 w 85804"/>
                  <a:gd name="connsiteY18" fmla="*/ 63623 h 89980"/>
                  <a:gd name="connsiteX19" fmla="*/ 74503 w 85804"/>
                  <a:gd name="connsiteY19" fmla="*/ 80906 h 89980"/>
                  <a:gd name="connsiteX20" fmla="*/ 58150 w 85804"/>
                  <a:gd name="connsiteY20" fmla="*/ 88884 h 89980"/>
                  <a:gd name="connsiteX21" fmla="*/ 37010 w 85804"/>
                  <a:gd name="connsiteY21" fmla="*/ 88884 h 89980"/>
                  <a:gd name="connsiteX22" fmla="*/ 14541 w 85804"/>
                  <a:gd name="connsiteY22" fmla="*/ 79045 h 8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804" h="89980">
                    <a:moveTo>
                      <a:pt x="14674" y="79045"/>
                    </a:moveTo>
                    <a:cubicBezTo>
                      <a:pt x="8691" y="74259"/>
                      <a:pt x="4437" y="68276"/>
                      <a:pt x="2044" y="60963"/>
                    </a:cubicBezTo>
                    <a:cubicBezTo>
                      <a:pt x="-350" y="53651"/>
                      <a:pt x="-616" y="45408"/>
                      <a:pt x="1113" y="36367"/>
                    </a:cubicBezTo>
                    <a:cubicBezTo>
                      <a:pt x="2841" y="27193"/>
                      <a:pt x="6165" y="19748"/>
                      <a:pt x="11084" y="13898"/>
                    </a:cubicBezTo>
                    <a:cubicBezTo>
                      <a:pt x="16004" y="8048"/>
                      <a:pt x="22119" y="4059"/>
                      <a:pt x="29565" y="1799"/>
                    </a:cubicBezTo>
                    <a:cubicBezTo>
                      <a:pt x="36877" y="-328"/>
                      <a:pt x="45120" y="-594"/>
                      <a:pt x="54028" y="1135"/>
                    </a:cubicBezTo>
                    <a:cubicBezTo>
                      <a:pt x="62005" y="2730"/>
                      <a:pt x="68520" y="5256"/>
                      <a:pt x="73838" y="9112"/>
                    </a:cubicBezTo>
                    <a:cubicBezTo>
                      <a:pt x="79156" y="12967"/>
                      <a:pt x="83012" y="17355"/>
                      <a:pt x="85804" y="22540"/>
                    </a:cubicBezTo>
                    <a:lnTo>
                      <a:pt x="67855" y="33974"/>
                    </a:lnTo>
                    <a:cubicBezTo>
                      <a:pt x="66127" y="30384"/>
                      <a:pt x="63867" y="27592"/>
                      <a:pt x="61208" y="25465"/>
                    </a:cubicBezTo>
                    <a:cubicBezTo>
                      <a:pt x="58549" y="23338"/>
                      <a:pt x="55358" y="22008"/>
                      <a:pt x="51502" y="21210"/>
                    </a:cubicBezTo>
                    <a:cubicBezTo>
                      <a:pt x="47514" y="20413"/>
                      <a:pt x="43791" y="20679"/>
                      <a:pt x="40600" y="21875"/>
                    </a:cubicBezTo>
                    <a:cubicBezTo>
                      <a:pt x="37276" y="23072"/>
                      <a:pt x="34484" y="25332"/>
                      <a:pt x="32224" y="28523"/>
                    </a:cubicBezTo>
                    <a:cubicBezTo>
                      <a:pt x="29964" y="31847"/>
                      <a:pt x="28236" y="36101"/>
                      <a:pt x="27305" y="41419"/>
                    </a:cubicBezTo>
                    <a:cubicBezTo>
                      <a:pt x="26374" y="46737"/>
                      <a:pt x="26241" y="51258"/>
                      <a:pt x="27039" y="55246"/>
                    </a:cubicBezTo>
                    <a:cubicBezTo>
                      <a:pt x="27837" y="59235"/>
                      <a:pt x="29698" y="62293"/>
                      <a:pt x="32224" y="64686"/>
                    </a:cubicBezTo>
                    <a:cubicBezTo>
                      <a:pt x="34750" y="67079"/>
                      <a:pt x="38074" y="68675"/>
                      <a:pt x="42195" y="69340"/>
                    </a:cubicBezTo>
                    <a:cubicBezTo>
                      <a:pt x="46051" y="70137"/>
                      <a:pt x="49508" y="70004"/>
                      <a:pt x="52832" y="69074"/>
                    </a:cubicBezTo>
                    <a:cubicBezTo>
                      <a:pt x="56155" y="68143"/>
                      <a:pt x="59213" y="66282"/>
                      <a:pt x="62138" y="63623"/>
                    </a:cubicBezTo>
                    <a:lnTo>
                      <a:pt x="74503" y="80906"/>
                    </a:lnTo>
                    <a:cubicBezTo>
                      <a:pt x="69850" y="84762"/>
                      <a:pt x="64399" y="87421"/>
                      <a:pt x="58150" y="88884"/>
                    </a:cubicBezTo>
                    <a:cubicBezTo>
                      <a:pt x="51901" y="90346"/>
                      <a:pt x="44855" y="90346"/>
                      <a:pt x="37010" y="88884"/>
                    </a:cubicBezTo>
                    <a:cubicBezTo>
                      <a:pt x="28102" y="87155"/>
                      <a:pt x="20657" y="83831"/>
                      <a:pt x="14541" y="7904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4" name="Freeform: Shape 863">
                <a:extLst>
                  <a:ext uri="{FF2B5EF4-FFF2-40B4-BE49-F238E27FC236}">
                    <a16:creationId xmlns:a16="http://schemas.microsoft.com/office/drawing/2014/main" id="{917E42EB-00C5-D9FE-C4E0-9F66361AB13C}"/>
                  </a:ext>
                </a:extLst>
              </p:cNvPr>
              <p:cNvSpPr/>
              <p:nvPr/>
            </p:nvSpPr>
            <p:spPr>
              <a:xfrm>
                <a:off x="6880071" y="1735027"/>
                <a:ext cx="86692" cy="90757"/>
              </a:xfrm>
              <a:custGeom>
                <a:avLst/>
                <a:gdLst>
                  <a:gd name="connsiteX0" fmla="*/ 14047 w 86692"/>
                  <a:gd name="connsiteY0" fmla="*/ 78642 h 90757"/>
                  <a:gd name="connsiteX1" fmla="*/ 1682 w 86692"/>
                  <a:gd name="connsiteY1" fmla="*/ 60294 h 90757"/>
                  <a:gd name="connsiteX2" fmla="*/ 1416 w 86692"/>
                  <a:gd name="connsiteY2" fmla="*/ 35432 h 90757"/>
                  <a:gd name="connsiteX3" fmla="*/ 12451 w 86692"/>
                  <a:gd name="connsiteY3" fmla="*/ 12697 h 90757"/>
                  <a:gd name="connsiteX4" fmla="*/ 31331 w 86692"/>
                  <a:gd name="connsiteY4" fmla="*/ 1396 h 90757"/>
                  <a:gd name="connsiteX5" fmla="*/ 54730 w 86692"/>
                  <a:gd name="connsiteY5" fmla="*/ 1396 h 90757"/>
                  <a:gd name="connsiteX6" fmla="*/ 76269 w 86692"/>
                  <a:gd name="connsiteY6" fmla="*/ 11899 h 90757"/>
                  <a:gd name="connsiteX7" fmla="*/ 85842 w 86692"/>
                  <a:gd name="connsiteY7" fmla="*/ 29582 h 90757"/>
                  <a:gd name="connsiteX8" fmla="*/ 85310 w 86692"/>
                  <a:gd name="connsiteY8" fmla="*/ 51519 h 90757"/>
                  <a:gd name="connsiteX9" fmla="*/ 83183 w 86692"/>
                  <a:gd name="connsiteY9" fmla="*/ 59630 h 90757"/>
                  <a:gd name="connsiteX10" fmla="*/ 26678 w 86692"/>
                  <a:gd name="connsiteY10" fmla="*/ 47265 h 90757"/>
                  <a:gd name="connsiteX11" fmla="*/ 30001 w 86692"/>
                  <a:gd name="connsiteY11" fmla="*/ 63086 h 90757"/>
                  <a:gd name="connsiteX12" fmla="*/ 43429 w 86692"/>
                  <a:gd name="connsiteY12" fmla="*/ 70798 h 90757"/>
                  <a:gd name="connsiteX13" fmla="*/ 54996 w 86692"/>
                  <a:gd name="connsiteY13" fmla="*/ 71196 h 90757"/>
                  <a:gd name="connsiteX14" fmla="*/ 64835 w 86692"/>
                  <a:gd name="connsiteY14" fmla="*/ 66410 h 90757"/>
                  <a:gd name="connsiteX15" fmla="*/ 75604 w 86692"/>
                  <a:gd name="connsiteY15" fmla="*/ 83295 h 90757"/>
                  <a:gd name="connsiteX16" fmla="*/ 65234 w 86692"/>
                  <a:gd name="connsiteY16" fmla="*/ 88746 h 90757"/>
                  <a:gd name="connsiteX17" fmla="*/ 52869 w 86692"/>
                  <a:gd name="connsiteY17" fmla="*/ 90741 h 90757"/>
                  <a:gd name="connsiteX18" fmla="*/ 37447 w 86692"/>
                  <a:gd name="connsiteY18" fmla="*/ 89012 h 90757"/>
                  <a:gd name="connsiteX19" fmla="*/ 14180 w 86692"/>
                  <a:gd name="connsiteY19" fmla="*/ 78642 h 90757"/>
                  <a:gd name="connsiteX20" fmla="*/ 61777 w 86692"/>
                  <a:gd name="connsiteY20" fmla="*/ 41016 h 90757"/>
                  <a:gd name="connsiteX21" fmla="*/ 60315 w 86692"/>
                  <a:gd name="connsiteY21" fmla="*/ 25992 h 90757"/>
                  <a:gd name="connsiteX22" fmla="*/ 50343 w 86692"/>
                  <a:gd name="connsiteY22" fmla="*/ 19212 h 90757"/>
                  <a:gd name="connsiteX23" fmla="*/ 38111 w 86692"/>
                  <a:gd name="connsiteY23" fmla="*/ 21206 h 90757"/>
                  <a:gd name="connsiteX24" fmla="*/ 29469 w 86692"/>
                  <a:gd name="connsiteY24" fmla="*/ 33970 h 90757"/>
                  <a:gd name="connsiteX25" fmla="*/ 61777 w 86692"/>
                  <a:gd name="connsiteY25" fmla="*/ 41016 h 9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692" h="90757">
                    <a:moveTo>
                      <a:pt x="14047" y="78642"/>
                    </a:moveTo>
                    <a:cubicBezTo>
                      <a:pt x="7931" y="73723"/>
                      <a:pt x="3942" y="67607"/>
                      <a:pt x="1682" y="60294"/>
                    </a:cubicBezTo>
                    <a:cubicBezTo>
                      <a:pt x="-445" y="52982"/>
                      <a:pt x="-578" y="44739"/>
                      <a:pt x="1416" y="35432"/>
                    </a:cubicBezTo>
                    <a:cubicBezTo>
                      <a:pt x="3543" y="25992"/>
                      <a:pt x="7133" y="18414"/>
                      <a:pt x="12451" y="12697"/>
                    </a:cubicBezTo>
                    <a:cubicBezTo>
                      <a:pt x="17770" y="6980"/>
                      <a:pt x="24018" y="3257"/>
                      <a:pt x="31331" y="1396"/>
                    </a:cubicBezTo>
                    <a:cubicBezTo>
                      <a:pt x="38643" y="-465"/>
                      <a:pt x="46487" y="-465"/>
                      <a:pt x="54730" y="1396"/>
                    </a:cubicBezTo>
                    <a:cubicBezTo>
                      <a:pt x="64037" y="3390"/>
                      <a:pt x="71217" y="6980"/>
                      <a:pt x="76269" y="11899"/>
                    </a:cubicBezTo>
                    <a:cubicBezTo>
                      <a:pt x="81321" y="16952"/>
                      <a:pt x="84512" y="22801"/>
                      <a:pt x="85842" y="29582"/>
                    </a:cubicBezTo>
                    <a:cubicBezTo>
                      <a:pt x="87171" y="36363"/>
                      <a:pt x="86905" y="43675"/>
                      <a:pt x="85310" y="51519"/>
                    </a:cubicBezTo>
                    <a:cubicBezTo>
                      <a:pt x="84778" y="53913"/>
                      <a:pt x="84113" y="56572"/>
                      <a:pt x="83183" y="59630"/>
                    </a:cubicBezTo>
                    <a:lnTo>
                      <a:pt x="26678" y="47265"/>
                    </a:lnTo>
                    <a:cubicBezTo>
                      <a:pt x="26013" y="54045"/>
                      <a:pt x="27209" y="59364"/>
                      <a:pt x="30001" y="63086"/>
                    </a:cubicBezTo>
                    <a:cubicBezTo>
                      <a:pt x="32793" y="66942"/>
                      <a:pt x="37314" y="69468"/>
                      <a:pt x="43429" y="70798"/>
                    </a:cubicBezTo>
                    <a:cubicBezTo>
                      <a:pt x="47817" y="71728"/>
                      <a:pt x="51672" y="71861"/>
                      <a:pt x="54996" y="71196"/>
                    </a:cubicBezTo>
                    <a:cubicBezTo>
                      <a:pt x="58320" y="70532"/>
                      <a:pt x="61644" y="68936"/>
                      <a:pt x="64835" y="66410"/>
                    </a:cubicBezTo>
                    <a:lnTo>
                      <a:pt x="75604" y="83295"/>
                    </a:lnTo>
                    <a:cubicBezTo>
                      <a:pt x="72280" y="85688"/>
                      <a:pt x="68824" y="87550"/>
                      <a:pt x="65234" y="88746"/>
                    </a:cubicBezTo>
                    <a:cubicBezTo>
                      <a:pt x="61644" y="89943"/>
                      <a:pt x="57522" y="90608"/>
                      <a:pt x="52869" y="90741"/>
                    </a:cubicBezTo>
                    <a:cubicBezTo>
                      <a:pt x="48216" y="90874"/>
                      <a:pt x="43164" y="90209"/>
                      <a:pt x="37447" y="89012"/>
                    </a:cubicBezTo>
                    <a:cubicBezTo>
                      <a:pt x="28007" y="86885"/>
                      <a:pt x="20163" y="83428"/>
                      <a:pt x="14180" y="78642"/>
                    </a:cubicBezTo>
                    <a:close/>
                    <a:moveTo>
                      <a:pt x="61777" y="41016"/>
                    </a:moveTo>
                    <a:cubicBezTo>
                      <a:pt x="62708" y="34501"/>
                      <a:pt x="62309" y="29582"/>
                      <a:pt x="60315" y="25992"/>
                    </a:cubicBezTo>
                    <a:cubicBezTo>
                      <a:pt x="58320" y="22536"/>
                      <a:pt x="54996" y="20275"/>
                      <a:pt x="50343" y="19212"/>
                    </a:cubicBezTo>
                    <a:cubicBezTo>
                      <a:pt x="45823" y="18281"/>
                      <a:pt x="41701" y="18813"/>
                      <a:pt x="38111" y="21206"/>
                    </a:cubicBezTo>
                    <a:cubicBezTo>
                      <a:pt x="34522" y="23466"/>
                      <a:pt x="31729" y="27721"/>
                      <a:pt x="29469" y="33970"/>
                    </a:cubicBezTo>
                    <a:lnTo>
                      <a:pt x="61777" y="41016"/>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5" name="Freeform: Shape 864">
                <a:extLst>
                  <a:ext uri="{FF2B5EF4-FFF2-40B4-BE49-F238E27FC236}">
                    <a16:creationId xmlns:a16="http://schemas.microsoft.com/office/drawing/2014/main" id="{6A5DA549-BACF-1021-BFA1-8420D61ED9D3}"/>
                  </a:ext>
                </a:extLst>
              </p:cNvPr>
              <p:cNvSpPr/>
              <p:nvPr/>
            </p:nvSpPr>
            <p:spPr>
              <a:xfrm>
                <a:off x="6963519" y="1754009"/>
                <a:ext cx="85887" cy="90332"/>
              </a:xfrm>
              <a:custGeom>
                <a:avLst/>
                <a:gdLst>
                  <a:gd name="connsiteX0" fmla="*/ 12365 w 85887"/>
                  <a:gd name="connsiteY0" fmla="*/ 79736 h 90332"/>
                  <a:gd name="connsiteX1" fmla="*/ 0 w 85887"/>
                  <a:gd name="connsiteY1" fmla="*/ 66706 h 90332"/>
                  <a:gd name="connsiteX2" fmla="*/ 17683 w 85887"/>
                  <a:gd name="connsiteY2" fmla="*/ 55804 h 90332"/>
                  <a:gd name="connsiteX3" fmla="*/ 25261 w 85887"/>
                  <a:gd name="connsiteY3" fmla="*/ 64712 h 90332"/>
                  <a:gd name="connsiteX4" fmla="*/ 36429 w 85887"/>
                  <a:gd name="connsiteY4" fmla="*/ 69498 h 90332"/>
                  <a:gd name="connsiteX5" fmla="*/ 50522 w 85887"/>
                  <a:gd name="connsiteY5" fmla="*/ 65909 h 90332"/>
                  <a:gd name="connsiteX6" fmla="*/ 49724 w 85887"/>
                  <a:gd name="connsiteY6" fmla="*/ 61255 h 90332"/>
                  <a:gd name="connsiteX7" fmla="*/ 45204 w 85887"/>
                  <a:gd name="connsiteY7" fmla="*/ 57267 h 90332"/>
                  <a:gd name="connsiteX8" fmla="*/ 35631 w 85887"/>
                  <a:gd name="connsiteY8" fmla="*/ 51949 h 90332"/>
                  <a:gd name="connsiteX9" fmla="*/ 23400 w 85887"/>
                  <a:gd name="connsiteY9" fmla="*/ 43838 h 90332"/>
                  <a:gd name="connsiteX10" fmla="*/ 16087 w 85887"/>
                  <a:gd name="connsiteY10" fmla="*/ 33335 h 90332"/>
                  <a:gd name="connsiteX11" fmla="*/ 15688 w 85887"/>
                  <a:gd name="connsiteY11" fmla="*/ 19109 h 90332"/>
                  <a:gd name="connsiteX12" fmla="*/ 22868 w 85887"/>
                  <a:gd name="connsiteY12" fmla="*/ 6346 h 90332"/>
                  <a:gd name="connsiteX13" fmla="*/ 36562 w 85887"/>
                  <a:gd name="connsiteY13" fmla="*/ 363 h 90332"/>
                  <a:gd name="connsiteX14" fmla="*/ 55973 w 85887"/>
                  <a:gd name="connsiteY14" fmla="*/ 1825 h 90332"/>
                  <a:gd name="connsiteX15" fmla="*/ 74055 w 85887"/>
                  <a:gd name="connsiteY15" fmla="*/ 9403 h 90332"/>
                  <a:gd name="connsiteX16" fmla="*/ 85888 w 85887"/>
                  <a:gd name="connsiteY16" fmla="*/ 21502 h 90332"/>
                  <a:gd name="connsiteX17" fmla="*/ 68870 w 85887"/>
                  <a:gd name="connsiteY17" fmla="*/ 31873 h 90332"/>
                  <a:gd name="connsiteX18" fmla="*/ 61823 w 85887"/>
                  <a:gd name="connsiteY18" fmla="*/ 24161 h 90332"/>
                  <a:gd name="connsiteX19" fmla="*/ 52251 w 85887"/>
                  <a:gd name="connsiteY19" fmla="*/ 19907 h 90332"/>
                  <a:gd name="connsiteX20" fmla="*/ 44007 w 85887"/>
                  <a:gd name="connsiteY20" fmla="*/ 19774 h 90332"/>
                  <a:gd name="connsiteX21" fmla="*/ 40019 w 85887"/>
                  <a:gd name="connsiteY21" fmla="*/ 24161 h 90332"/>
                  <a:gd name="connsiteX22" fmla="*/ 40684 w 85887"/>
                  <a:gd name="connsiteY22" fmla="*/ 28283 h 90332"/>
                  <a:gd name="connsiteX23" fmla="*/ 44672 w 85887"/>
                  <a:gd name="connsiteY23" fmla="*/ 31873 h 90332"/>
                  <a:gd name="connsiteX24" fmla="*/ 52916 w 85887"/>
                  <a:gd name="connsiteY24" fmla="*/ 36393 h 90332"/>
                  <a:gd name="connsiteX25" fmla="*/ 66610 w 85887"/>
                  <a:gd name="connsiteY25" fmla="*/ 44902 h 90332"/>
                  <a:gd name="connsiteX26" fmla="*/ 74454 w 85887"/>
                  <a:gd name="connsiteY26" fmla="*/ 55405 h 90332"/>
                  <a:gd name="connsiteX27" fmla="*/ 74853 w 85887"/>
                  <a:gd name="connsiteY27" fmla="*/ 70429 h 90332"/>
                  <a:gd name="connsiteX28" fmla="*/ 67141 w 85887"/>
                  <a:gd name="connsiteY28" fmla="*/ 83857 h 90332"/>
                  <a:gd name="connsiteX29" fmla="*/ 52649 w 85887"/>
                  <a:gd name="connsiteY29" fmla="*/ 89973 h 90332"/>
                  <a:gd name="connsiteX30" fmla="*/ 32574 w 85887"/>
                  <a:gd name="connsiteY30" fmla="*/ 88378 h 90332"/>
                  <a:gd name="connsiteX31" fmla="*/ 12365 w 85887"/>
                  <a:gd name="connsiteY31" fmla="*/ 80002 h 9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87" h="90332">
                    <a:moveTo>
                      <a:pt x="12365" y="79736"/>
                    </a:moveTo>
                    <a:cubicBezTo>
                      <a:pt x="6913" y="76146"/>
                      <a:pt x="2792" y="71759"/>
                      <a:pt x="0" y="66706"/>
                    </a:cubicBezTo>
                    <a:lnTo>
                      <a:pt x="17683" y="55804"/>
                    </a:lnTo>
                    <a:cubicBezTo>
                      <a:pt x="19677" y="59660"/>
                      <a:pt x="22203" y="62585"/>
                      <a:pt x="25261" y="64712"/>
                    </a:cubicBezTo>
                    <a:cubicBezTo>
                      <a:pt x="28319" y="66839"/>
                      <a:pt x="32042" y="68435"/>
                      <a:pt x="36429" y="69498"/>
                    </a:cubicBezTo>
                    <a:cubicBezTo>
                      <a:pt x="44805" y="71493"/>
                      <a:pt x="49459" y="70296"/>
                      <a:pt x="50522" y="65909"/>
                    </a:cubicBezTo>
                    <a:cubicBezTo>
                      <a:pt x="50921" y="64180"/>
                      <a:pt x="50655" y="62585"/>
                      <a:pt x="49724" y="61255"/>
                    </a:cubicBezTo>
                    <a:cubicBezTo>
                      <a:pt x="48794" y="59926"/>
                      <a:pt x="47198" y="58596"/>
                      <a:pt x="45204" y="57267"/>
                    </a:cubicBezTo>
                    <a:cubicBezTo>
                      <a:pt x="43077" y="55937"/>
                      <a:pt x="39886" y="54209"/>
                      <a:pt x="35631" y="51949"/>
                    </a:cubicBezTo>
                    <a:cubicBezTo>
                      <a:pt x="30845" y="49422"/>
                      <a:pt x="26724" y="46763"/>
                      <a:pt x="23400" y="43838"/>
                    </a:cubicBezTo>
                    <a:cubicBezTo>
                      <a:pt x="20076" y="40913"/>
                      <a:pt x="17683" y="37457"/>
                      <a:pt x="16087" y="33335"/>
                    </a:cubicBezTo>
                    <a:cubicBezTo>
                      <a:pt x="14625" y="29214"/>
                      <a:pt x="14492" y="24560"/>
                      <a:pt x="15688" y="19109"/>
                    </a:cubicBezTo>
                    <a:cubicBezTo>
                      <a:pt x="17018" y="13791"/>
                      <a:pt x="19411" y="9536"/>
                      <a:pt x="22868" y="6346"/>
                    </a:cubicBezTo>
                    <a:cubicBezTo>
                      <a:pt x="26325" y="3155"/>
                      <a:pt x="30978" y="1160"/>
                      <a:pt x="36562" y="363"/>
                    </a:cubicBezTo>
                    <a:cubicBezTo>
                      <a:pt x="42146" y="-435"/>
                      <a:pt x="48661" y="97"/>
                      <a:pt x="55973" y="1825"/>
                    </a:cubicBezTo>
                    <a:cubicBezTo>
                      <a:pt x="63153" y="3554"/>
                      <a:pt x="69136" y="6080"/>
                      <a:pt x="74055" y="9403"/>
                    </a:cubicBezTo>
                    <a:cubicBezTo>
                      <a:pt x="78841" y="12727"/>
                      <a:pt x="82830" y="16716"/>
                      <a:pt x="85888" y="21502"/>
                    </a:cubicBezTo>
                    <a:lnTo>
                      <a:pt x="68870" y="31873"/>
                    </a:lnTo>
                    <a:cubicBezTo>
                      <a:pt x="67009" y="28682"/>
                      <a:pt x="64748" y="26156"/>
                      <a:pt x="61823" y="24161"/>
                    </a:cubicBezTo>
                    <a:cubicBezTo>
                      <a:pt x="58898" y="22167"/>
                      <a:pt x="55707" y="20704"/>
                      <a:pt x="52251" y="19907"/>
                    </a:cubicBezTo>
                    <a:cubicBezTo>
                      <a:pt x="48927" y="19109"/>
                      <a:pt x="46135" y="19109"/>
                      <a:pt x="44007" y="19774"/>
                    </a:cubicBezTo>
                    <a:cubicBezTo>
                      <a:pt x="41880" y="20439"/>
                      <a:pt x="40551" y="21901"/>
                      <a:pt x="40019" y="24161"/>
                    </a:cubicBezTo>
                    <a:cubicBezTo>
                      <a:pt x="39620" y="25624"/>
                      <a:pt x="39886" y="27086"/>
                      <a:pt x="40684" y="28283"/>
                    </a:cubicBezTo>
                    <a:cubicBezTo>
                      <a:pt x="41481" y="29479"/>
                      <a:pt x="42811" y="30676"/>
                      <a:pt x="44672" y="31873"/>
                    </a:cubicBezTo>
                    <a:cubicBezTo>
                      <a:pt x="46534" y="33069"/>
                      <a:pt x="49193" y="34532"/>
                      <a:pt x="52916" y="36393"/>
                    </a:cubicBezTo>
                    <a:cubicBezTo>
                      <a:pt x="58499" y="39185"/>
                      <a:pt x="63020" y="42110"/>
                      <a:pt x="66610" y="44902"/>
                    </a:cubicBezTo>
                    <a:cubicBezTo>
                      <a:pt x="70199" y="47694"/>
                      <a:pt x="72859" y="51284"/>
                      <a:pt x="74454" y="55405"/>
                    </a:cubicBezTo>
                    <a:cubicBezTo>
                      <a:pt x="76182" y="59660"/>
                      <a:pt x="76315" y="64579"/>
                      <a:pt x="74853" y="70429"/>
                    </a:cubicBezTo>
                    <a:cubicBezTo>
                      <a:pt x="73523" y="76013"/>
                      <a:pt x="70997" y="80533"/>
                      <a:pt x="67141" y="83857"/>
                    </a:cubicBezTo>
                    <a:cubicBezTo>
                      <a:pt x="63286" y="87181"/>
                      <a:pt x="58499" y="89175"/>
                      <a:pt x="52649" y="89973"/>
                    </a:cubicBezTo>
                    <a:cubicBezTo>
                      <a:pt x="46799" y="90771"/>
                      <a:pt x="40019" y="90239"/>
                      <a:pt x="32574" y="88378"/>
                    </a:cubicBezTo>
                    <a:cubicBezTo>
                      <a:pt x="24463" y="86383"/>
                      <a:pt x="17816" y="83591"/>
                      <a:pt x="12365" y="8000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6" name="Freeform: Shape 865">
                <a:extLst>
                  <a:ext uri="{FF2B5EF4-FFF2-40B4-BE49-F238E27FC236}">
                    <a16:creationId xmlns:a16="http://schemas.microsoft.com/office/drawing/2014/main" id="{901A00FC-06DE-3F6A-A577-C9E661521F9E}"/>
                  </a:ext>
                </a:extLst>
              </p:cNvPr>
              <p:cNvSpPr/>
              <p:nvPr/>
            </p:nvSpPr>
            <p:spPr>
              <a:xfrm>
                <a:off x="7039702" y="1773398"/>
                <a:ext cx="86685" cy="89845"/>
              </a:xfrm>
              <a:custGeom>
                <a:avLst/>
                <a:gdLst>
                  <a:gd name="connsiteX0" fmla="*/ 12099 w 86685"/>
                  <a:gd name="connsiteY0" fmla="*/ 79093 h 89845"/>
                  <a:gd name="connsiteX1" fmla="*/ 0 w 86685"/>
                  <a:gd name="connsiteY1" fmla="*/ 65930 h 89845"/>
                  <a:gd name="connsiteX2" fmla="*/ 17948 w 86685"/>
                  <a:gd name="connsiteY2" fmla="*/ 55427 h 89845"/>
                  <a:gd name="connsiteX3" fmla="*/ 25394 w 86685"/>
                  <a:gd name="connsiteY3" fmla="*/ 64468 h 89845"/>
                  <a:gd name="connsiteX4" fmla="*/ 36429 w 86685"/>
                  <a:gd name="connsiteY4" fmla="*/ 69520 h 89845"/>
                  <a:gd name="connsiteX5" fmla="*/ 50522 w 86685"/>
                  <a:gd name="connsiteY5" fmla="*/ 66196 h 89845"/>
                  <a:gd name="connsiteX6" fmla="*/ 49857 w 86685"/>
                  <a:gd name="connsiteY6" fmla="*/ 61410 h 89845"/>
                  <a:gd name="connsiteX7" fmla="*/ 45337 w 86685"/>
                  <a:gd name="connsiteY7" fmla="*/ 57288 h 89845"/>
                  <a:gd name="connsiteX8" fmla="*/ 35897 w 86685"/>
                  <a:gd name="connsiteY8" fmla="*/ 51837 h 89845"/>
                  <a:gd name="connsiteX9" fmla="*/ 23798 w 86685"/>
                  <a:gd name="connsiteY9" fmla="*/ 43461 h 89845"/>
                  <a:gd name="connsiteX10" fmla="*/ 16752 w 86685"/>
                  <a:gd name="connsiteY10" fmla="*/ 32825 h 89845"/>
                  <a:gd name="connsiteX11" fmla="*/ 16752 w 86685"/>
                  <a:gd name="connsiteY11" fmla="*/ 18599 h 89845"/>
                  <a:gd name="connsiteX12" fmla="*/ 24197 w 86685"/>
                  <a:gd name="connsiteY12" fmla="*/ 5968 h 89845"/>
                  <a:gd name="connsiteX13" fmla="*/ 38024 w 86685"/>
                  <a:gd name="connsiteY13" fmla="*/ 251 h 89845"/>
                  <a:gd name="connsiteX14" fmla="*/ 57303 w 86685"/>
                  <a:gd name="connsiteY14" fmla="*/ 2113 h 89845"/>
                  <a:gd name="connsiteX15" fmla="*/ 75119 w 86685"/>
                  <a:gd name="connsiteY15" fmla="*/ 9957 h 89845"/>
                  <a:gd name="connsiteX16" fmla="*/ 86685 w 86685"/>
                  <a:gd name="connsiteY16" fmla="*/ 22322 h 89845"/>
                  <a:gd name="connsiteX17" fmla="*/ 69534 w 86685"/>
                  <a:gd name="connsiteY17" fmla="*/ 32293 h 89845"/>
                  <a:gd name="connsiteX18" fmla="*/ 62621 w 86685"/>
                  <a:gd name="connsiteY18" fmla="*/ 24449 h 89845"/>
                  <a:gd name="connsiteX19" fmla="*/ 53181 w 86685"/>
                  <a:gd name="connsiteY19" fmla="*/ 19928 h 89845"/>
                  <a:gd name="connsiteX20" fmla="*/ 44938 w 86685"/>
                  <a:gd name="connsiteY20" fmla="*/ 19530 h 89845"/>
                  <a:gd name="connsiteX21" fmla="*/ 40816 w 86685"/>
                  <a:gd name="connsiteY21" fmla="*/ 23784 h 89845"/>
                  <a:gd name="connsiteX22" fmla="*/ 41481 w 86685"/>
                  <a:gd name="connsiteY22" fmla="*/ 27906 h 89845"/>
                  <a:gd name="connsiteX23" fmla="*/ 45470 w 86685"/>
                  <a:gd name="connsiteY23" fmla="*/ 31495 h 89845"/>
                  <a:gd name="connsiteX24" fmla="*/ 53580 w 86685"/>
                  <a:gd name="connsiteY24" fmla="*/ 36149 h 89845"/>
                  <a:gd name="connsiteX25" fmla="*/ 67141 w 86685"/>
                  <a:gd name="connsiteY25" fmla="*/ 44924 h 89845"/>
                  <a:gd name="connsiteX26" fmla="*/ 74852 w 86685"/>
                  <a:gd name="connsiteY26" fmla="*/ 55560 h 89845"/>
                  <a:gd name="connsiteX27" fmla="*/ 74852 w 86685"/>
                  <a:gd name="connsiteY27" fmla="*/ 70584 h 89845"/>
                  <a:gd name="connsiteX28" fmla="*/ 66875 w 86685"/>
                  <a:gd name="connsiteY28" fmla="*/ 83746 h 89845"/>
                  <a:gd name="connsiteX29" fmla="*/ 52251 w 86685"/>
                  <a:gd name="connsiteY29" fmla="*/ 89596 h 89845"/>
                  <a:gd name="connsiteX30" fmla="*/ 32174 w 86685"/>
                  <a:gd name="connsiteY30" fmla="*/ 87602 h 89845"/>
                  <a:gd name="connsiteX31" fmla="*/ 12099 w 86685"/>
                  <a:gd name="connsiteY31" fmla="*/ 78827 h 8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685" h="89845">
                    <a:moveTo>
                      <a:pt x="12099" y="79093"/>
                    </a:moveTo>
                    <a:cubicBezTo>
                      <a:pt x="6780" y="75370"/>
                      <a:pt x="2792" y="70983"/>
                      <a:pt x="0" y="65930"/>
                    </a:cubicBezTo>
                    <a:lnTo>
                      <a:pt x="17948" y="55427"/>
                    </a:lnTo>
                    <a:cubicBezTo>
                      <a:pt x="19943" y="59283"/>
                      <a:pt x="22336" y="62341"/>
                      <a:pt x="25394" y="64468"/>
                    </a:cubicBezTo>
                    <a:cubicBezTo>
                      <a:pt x="28452" y="66595"/>
                      <a:pt x="32042" y="68323"/>
                      <a:pt x="36429" y="69520"/>
                    </a:cubicBezTo>
                    <a:cubicBezTo>
                      <a:pt x="44672" y="71647"/>
                      <a:pt x="49459" y="70584"/>
                      <a:pt x="50522" y="66196"/>
                    </a:cubicBezTo>
                    <a:cubicBezTo>
                      <a:pt x="51054" y="64468"/>
                      <a:pt x="50788" y="62872"/>
                      <a:pt x="49857" y="61410"/>
                    </a:cubicBezTo>
                    <a:cubicBezTo>
                      <a:pt x="48927" y="60080"/>
                      <a:pt x="47464" y="58618"/>
                      <a:pt x="45337" y="57288"/>
                    </a:cubicBezTo>
                    <a:cubicBezTo>
                      <a:pt x="43210" y="55959"/>
                      <a:pt x="40152" y="54097"/>
                      <a:pt x="35897" y="51837"/>
                    </a:cubicBezTo>
                    <a:cubicBezTo>
                      <a:pt x="31111" y="49178"/>
                      <a:pt x="27122" y="46386"/>
                      <a:pt x="23798" y="43461"/>
                    </a:cubicBezTo>
                    <a:cubicBezTo>
                      <a:pt x="20475" y="40536"/>
                      <a:pt x="18215" y="36947"/>
                      <a:pt x="16752" y="32825"/>
                    </a:cubicBezTo>
                    <a:cubicBezTo>
                      <a:pt x="15290" y="28703"/>
                      <a:pt x="15290" y="23917"/>
                      <a:pt x="16752" y="18599"/>
                    </a:cubicBezTo>
                    <a:cubicBezTo>
                      <a:pt x="18215" y="13281"/>
                      <a:pt x="20608" y="9159"/>
                      <a:pt x="24197" y="5968"/>
                    </a:cubicBezTo>
                    <a:cubicBezTo>
                      <a:pt x="27787" y="2778"/>
                      <a:pt x="32441" y="916"/>
                      <a:pt x="38024" y="251"/>
                    </a:cubicBezTo>
                    <a:cubicBezTo>
                      <a:pt x="43609" y="-413"/>
                      <a:pt x="50123" y="251"/>
                      <a:pt x="57303" y="2113"/>
                    </a:cubicBezTo>
                    <a:cubicBezTo>
                      <a:pt x="64482" y="3974"/>
                      <a:pt x="70332" y="6633"/>
                      <a:pt x="75119" y="9957"/>
                    </a:cubicBezTo>
                    <a:cubicBezTo>
                      <a:pt x="79905" y="13281"/>
                      <a:pt x="83760" y="17402"/>
                      <a:pt x="86685" y="22322"/>
                    </a:cubicBezTo>
                    <a:lnTo>
                      <a:pt x="69534" y="32293"/>
                    </a:lnTo>
                    <a:cubicBezTo>
                      <a:pt x="67806" y="29102"/>
                      <a:pt x="65546" y="26443"/>
                      <a:pt x="62621" y="24449"/>
                    </a:cubicBezTo>
                    <a:cubicBezTo>
                      <a:pt x="59696" y="22322"/>
                      <a:pt x="56638" y="20859"/>
                      <a:pt x="53181" y="19928"/>
                    </a:cubicBezTo>
                    <a:cubicBezTo>
                      <a:pt x="49857" y="18998"/>
                      <a:pt x="47065" y="18998"/>
                      <a:pt x="44938" y="19530"/>
                    </a:cubicBezTo>
                    <a:cubicBezTo>
                      <a:pt x="42811" y="20194"/>
                      <a:pt x="41481" y="21657"/>
                      <a:pt x="40816" y="23784"/>
                    </a:cubicBezTo>
                    <a:cubicBezTo>
                      <a:pt x="40417" y="25247"/>
                      <a:pt x="40684" y="26709"/>
                      <a:pt x="41481" y="27906"/>
                    </a:cubicBezTo>
                    <a:cubicBezTo>
                      <a:pt x="42279" y="29102"/>
                      <a:pt x="43609" y="30299"/>
                      <a:pt x="45470" y="31495"/>
                    </a:cubicBezTo>
                    <a:cubicBezTo>
                      <a:pt x="47331" y="32692"/>
                      <a:pt x="49990" y="34287"/>
                      <a:pt x="53580" y="36149"/>
                    </a:cubicBezTo>
                    <a:cubicBezTo>
                      <a:pt x="59031" y="39074"/>
                      <a:pt x="63552" y="41999"/>
                      <a:pt x="67141" y="44924"/>
                    </a:cubicBezTo>
                    <a:cubicBezTo>
                      <a:pt x="70598" y="47849"/>
                      <a:pt x="73257" y="51305"/>
                      <a:pt x="74852" y="55560"/>
                    </a:cubicBezTo>
                    <a:cubicBezTo>
                      <a:pt x="76448" y="59814"/>
                      <a:pt x="76448" y="64867"/>
                      <a:pt x="74852" y="70584"/>
                    </a:cubicBezTo>
                    <a:cubicBezTo>
                      <a:pt x="73390" y="76168"/>
                      <a:pt x="70731" y="80555"/>
                      <a:pt x="66875" y="83746"/>
                    </a:cubicBezTo>
                    <a:cubicBezTo>
                      <a:pt x="63020" y="86937"/>
                      <a:pt x="58101" y="88931"/>
                      <a:pt x="52251" y="89596"/>
                    </a:cubicBezTo>
                    <a:cubicBezTo>
                      <a:pt x="46401" y="90261"/>
                      <a:pt x="39620" y="89596"/>
                      <a:pt x="32174" y="87602"/>
                    </a:cubicBezTo>
                    <a:cubicBezTo>
                      <a:pt x="24197" y="85474"/>
                      <a:pt x="17417" y="82549"/>
                      <a:pt x="12099" y="78827"/>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7" name="Freeform: Shape 866">
                <a:extLst>
                  <a:ext uri="{FF2B5EF4-FFF2-40B4-BE49-F238E27FC236}">
                    <a16:creationId xmlns:a16="http://schemas.microsoft.com/office/drawing/2014/main" id="{E8BE1A67-BB21-3252-E884-127E8D75D623}"/>
                  </a:ext>
                </a:extLst>
              </p:cNvPr>
              <p:cNvSpPr/>
              <p:nvPr/>
            </p:nvSpPr>
            <p:spPr>
              <a:xfrm>
                <a:off x="7124450" y="1796696"/>
                <a:ext cx="87145" cy="91458"/>
              </a:xfrm>
              <a:custGeom>
                <a:avLst/>
                <a:gdLst>
                  <a:gd name="connsiteX0" fmla="*/ 12175 w 87145"/>
                  <a:gd name="connsiteY0" fmla="*/ 76802 h 91458"/>
                  <a:gd name="connsiteX1" fmla="*/ 1007 w 87145"/>
                  <a:gd name="connsiteY1" fmla="*/ 57657 h 91458"/>
                  <a:gd name="connsiteX2" fmla="*/ 2336 w 87145"/>
                  <a:gd name="connsiteY2" fmla="*/ 32794 h 91458"/>
                  <a:gd name="connsiteX3" fmla="*/ 14834 w 87145"/>
                  <a:gd name="connsiteY3" fmla="*/ 10857 h 91458"/>
                  <a:gd name="connsiteX4" fmla="*/ 34378 w 87145"/>
                  <a:gd name="connsiteY4" fmla="*/ 753 h 91458"/>
                  <a:gd name="connsiteX5" fmla="*/ 57645 w 87145"/>
                  <a:gd name="connsiteY5" fmla="*/ 2215 h 91458"/>
                  <a:gd name="connsiteX6" fmla="*/ 78386 w 87145"/>
                  <a:gd name="connsiteY6" fmla="*/ 14181 h 91458"/>
                  <a:gd name="connsiteX7" fmla="*/ 86762 w 87145"/>
                  <a:gd name="connsiteY7" fmla="*/ 32528 h 91458"/>
                  <a:gd name="connsiteX8" fmla="*/ 84767 w 87145"/>
                  <a:gd name="connsiteY8" fmla="*/ 54333 h 91458"/>
                  <a:gd name="connsiteX9" fmla="*/ 82108 w 87145"/>
                  <a:gd name="connsiteY9" fmla="*/ 62310 h 91458"/>
                  <a:gd name="connsiteX10" fmla="*/ 26534 w 87145"/>
                  <a:gd name="connsiteY10" fmla="*/ 46356 h 91458"/>
                  <a:gd name="connsiteX11" fmla="*/ 28794 w 87145"/>
                  <a:gd name="connsiteY11" fmla="*/ 62443 h 91458"/>
                  <a:gd name="connsiteX12" fmla="*/ 41690 w 87145"/>
                  <a:gd name="connsiteY12" fmla="*/ 70952 h 91458"/>
                  <a:gd name="connsiteX13" fmla="*/ 53257 w 87145"/>
                  <a:gd name="connsiteY13" fmla="*/ 72015 h 91458"/>
                  <a:gd name="connsiteX14" fmla="*/ 63495 w 87145"/>
                  <a:gd name="connsiteY14" fmla="*/ 67894 h 91458"/>
                  <a:gd name="connsiteX15" fmla="*/ 73200 w 87145"/>
                  <a:gd name="connsiteY15" fmla="*/ 85444 h 91458"/>
                  <a:gd name="connsiteX16" fmla="*/ 62431 w 87145"/>
                  <a:gd name="connsiteY16" fmla="*/ 90230 h 91458"/>
                  <a:gd name="connsiteX17" fmla="*/ 50066 w 87145"/>
                  <a:gd name="connsiteY17" fmla="*/ 91427 h 91458"/>
                  <a:gd name="connsiteX18" fmla="*/ 34777 w 87145"/>
                  <a:gd name="connsiteY18" fmla="*/ 88635 h 91458"/>
                  <a:gd name="connsiteX19" fmla="*/ 12175 w 87145"/>
                  <a:gd name="connsiteY19" fmla="*/ 76669 h 91458"/>
                  <a:gd name="connsiteX20" fmla="*/ 62298 w 87145"/>
                  <a:gd name="connsiteY20" fmla="*/ 42367 h 91458"/>
                  <a:gd name="connsiteX21" fmla="*/ 61766 w 87145"/>
                  <a:gd name="connsiteY21" fmla="*/ 27343 h 91458"/>
                  <a:gd name="connsiteX22" fmla="*/ 52327 w 87145"/>
                  <a:gd name="connsiteY22" fmla="*/ 19898 h 91458"/>
                  <a:gd name="connsiteX23" fmla="*/ 40095 w 87145"/>
                  <a:gd name="connsiteY23" fmla="*/ 20961 h 91458"/>
                  <a:gd name="connsiteX24" fmla="*/ 30655 w 87145"/>
                  <a:gd name="connsiteY24" fmla="*/ 33060 h 91458"/>
                  <a:gd name="connsiteX25" fmla="*/ 62431 w 87145"/>
                  <a:gd name="connsiteY25" fmla="*/ 42234 h 9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145" h="91458">
                    <a:moveTo>
                      <a:pt x="12175" y="76802"/>
                    </a:moveTo>
                    <a:cubicBezTo>
                      <a:pt x="6458" y="71484"/>
                      <a:pt x="2735" y="65102"/>
                      <a:pt x="1007" y="57657"/>
                    </a:cubicBezTo>
                    <a:cubicBezTo>
                      <a:pt x="-722" y="50211"/>
                      <a:pt x="-190" y="41968"/>
                      <a:pt x="2336" y="32794"/>
                    </a:cubicBezTo>
                    <a:cubicBezTo>
                      <a:pt x="4996" y="23488"/>
                      <a:pt x="9117" y="16175"/>
                      <a:pt x="14834" y="10857"/>
                    </a:cubicBezTo>
                    <a:cubicBezTo>
                      <a:pt x="20418" y="5539"/>
                      <a:pt x="26933" y="2082"/>
                      <a:pt x="34378" y="753"/>
                    </a:cubicBezTo>
                    <a:cubicBezTo>
                      <a:pt x="41823" y="-577"/>
                      <a:pt x="49535" y="-178"/>
                      <a:pt x="57645" y="2215"/>
                    </a:cubicBezTo>
                    <a:cubicBezTo>
                      <a:pt x="66819" y="4874"/>
                      <a:pt x="73732" y="8863"/>
                      <a:pt x="78386" y="14181"/>
                    </a:cubicBezTo>
                    <a:cubicBezTo>
                      <a:pt x="83039" y="19499"/>
                      <a:pt x="85964" y="25615"/>
                      <a:pt x="86762" y="32528"/>
                    </a:cubicBezTo>
                    <a:cubicBezTo>
                      <a:pt x="87692" y="39442"/>
                      <a:pt x="86895" y="46621"/>
                      <a:pt x="84767" y="54333"/>
                    </a:cubicBezTo>
                    <a:cubicBezTo>
                      <a:pt x="84102" y="56593"/>
                      <a:pt x="83172" y="59252"/>
                      <a:pt x="82108" y="62310"/>
                    </a:cubicBezTo>
                    <a:lnTo>
                      <a:pt x="26534" y="46356"/>
                    </a:lnTo>
                    <a:cubicBezTo>
                      <a:pt x="25470" y="53003"/>
                      <a:pt x="26268" y="58454"/>
                      <a:pt x="28794" y="62443"/>
                    </a:cubicBezTo>
                    <a:cubicBezTo>
                      <a:pt x="31320" y="66431"/>
                      <a:pt x="35708" y="69223"/>
                      <a:pt x="41690" y="70952"/>
                    </a:cubicBezTo>
                    <a:cubicBezTo>
                      <a:pt x="45945" y="72148"/>
                      <a:pt x="49801" y="72547"/>
                      <a:pt x="53257" y="72015"/>
                    </a:cubicBezTo>
                    <a:cubicBezTo>
                      <a:pt x="56581" y="71484"/>
                      <a:pt x="60038" y="70154"/>
                      <a:pt x="63495" y="67894"/>
                    </a:cubicBezTo>
                    <a:lnTo>
                      <a:pt x="73200" y="85444"/>
                    </a:lnTo>
                    <a:cubicBezTo>
                      <a:pt x="69744" y="87704"/>
                      <a:pt x="66154" y="89299"/>
                      <a:pt x="62431" y="90230"/>
                    </a:cubicBezTo>
                    <a:cubicBezTo>
                      <a:pt x="58708" y="91294"/>
                      <a:pt x="54587" y="91560"/>
                      <a:pt x="50066" y="91427"/>
                    </a:cubicBezTo>
                    <a:cubicBezTo>
                      <a:pt x="45546" y="91161"/>
                      <a:pt x="40361" y="90230"/>
                      <a:pt x="34777" y="88635"/>
                    </a:cubicBezTo>
                    <a:cubicBezTo>
                      <a:pt x="25470" y="85976"/>
                      <a:pt x="17892" y="81987"/>
                      <a:pt x="12175" y="76669"/>
                    </a:cubicBezTo>
                    <a:close/>
                    <a:moveTo>
                      <a:pt x="62298" y="42367"/>
                    </a:moveTo>
                    <a:cubicBezTo>
                      <a:pt x="63761" y="35985"/>
                      <a:pt x="63495" y="30933"/>
                      <a:pt x="61766" y="27343"/>
                    </a:cubicBezTo>
                    <a:cubicBezTo>
                      <a:pt x="60038" y="23753"/>
                      <a:pt x="56847" y="21227"/>
                      <a:pt x="52327" y="19898"/>
                    </a:cubicBezTo>
                    <a:cubicBezTo>
                      <a:pt x="47806" y="18568"/>
                      <a:pt x="43685" y="18967"/>
                      <a:pt x="40095" y="20961"/>
                    </a:cubicBezTo>
                    <a:cubicBezTo>
                      <a:pt x="36372" y="22956"/>
                      <a:pt x="33182" y="27077"/>
                      <a:pt x="30655" y="33060"/>
                    </a:cubicBezTo>
                    <a:lnTo>
                      <a:pt x="62431" y="42234"/>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68" name="Freeform: Shape 867">
                <a:extLst>
                  <a:ext uri="{FF2B5EF4-FFF2-40B4-BE49-F238E27FC236}">
                    <a16:creationId xmlns:a16="http://schemas.microsoft.com/office/drawing/2014/main" id="{9BD82C20-B114-F84C-6E9A-65AF46299F38}"/>
                  </a:ext>
                </a:extLst>
              </p:cNvPr>
              <p:cNvSpPr/>
              <p:nvPr/>
            </p:nvSpPr>
            <p:spPr>
              <a:xfrm>
                <a:off x="7204963" y="1821101"/>
                <a:ext cx="88812" cy="90244"/>
              </a:xfrm>
              <a:custGeom>
                <a:avLst/>
                <a:gdLst>
                  <a:gd name="connsiteX0" fmla="*/ 11567 w 88812"/>
                  <a:gd name="connsiteY0" fmla="*/ 77791 h 90244"/>
                  <a:gd name="connsiteX1" fmla="*/ 0 w 88812"/>
                  <a:gd name="connsiteY1" fmla="*/ 64096 h 90244"/>
                  <a:gd name="connsiteX2" fmla="*/ 18348 w 88812"/>
                  <a:gd name="connsiteY2" fmla="*/ 54391 h 90244"/>
                  <a:gd name="connsiteX3" fmla="*/ 25394 w 88812"/>
                  <a:gd name="connsiteY3" fmla="*/ 63830 h 90244"/>
                  <a:gd name="connsiteX4" fmla="*/ 36163 w 88812"/>
                  <a:gd name="connsiteY4" fmla="*/ 69282 h 90244"/>
                  <a:gd name="connsiteX5" fmla="*/ 50522 w 88812"/>
                  <a:gd name="connsiteY5" fmla="*/ 66622 h 90244"/>
                  <a:gd name="connsiteX6" fmla="*/ 49991 w 88812"/>
                  <a:gd name="connsiteY6" fmla="*/ 61836 h 90244"/>
                  <a:gd name="connsiteX7" fmla="*/ 45736 w 88812"/>
                  <a:gd name="connsiteY7" fmla="*/ 57582 h 90244"/>
                  <a:gd name="connsiteX8" fmla="*/ 36562 w 88812"/>
                  <a:gd name="connsiteY8" fmla="*/ 51732 h 90244"/>
                  <a:gd name="connsiteX9" fmla="*/ 24862 w 88812"/>
                  <a:gd name="connsiteY9" fmla="*/ 42824 h 90244"/>
                  <a:gd name="connsiteX10" fmla="*/ 18348 w 88812"/>
                  <a:gd name="connsiteY10" fmla="*/ 31789 h 90244"/>
                  <a:gd name="connsiteX11" fmla="*/ 18879 w 88812"/>
                  <a:gd name="connsiteY11" fmla="*/ 17563 h 90244"/>
                  <a:gd name="connsiteX12" fmla="*/ 26856 w 88812"/>
                  <a:gd name="connsiteY12" fmla="*/ 5331 h 90244"/>
                  <a:gd name="connsiteX13" fmla="*/ 40949 w 88812"/>
                  <a:gd name="connsiteY13" fmla="*/ 146 h 90244"/>
                  <a:gd name="connsiteX14" fmla="*/ 60228 w 88812"/>
                  <a:gd name="connsiteY14" fmla="*/ 2805 h 90244"/>
                  <a:gd name="connsiteX15" fmla="*/ 77778 w 88812"/>
                  <a:gd name="connsiteY15" fmla="*/ 11447 h 90244"/>
                  <a:gd name="connsiteX16" fmla="*/ 88813 w 88812"/>
                  <a:gd name="connsiteY16" fmla="*/ 24343 h 90244"/>
                  <a:gd name="connsiteX17" fmla="*/ 71130 w 88812"/>
                  <a:gd name="connsiteY17" fmla="*/ 33517 h 90244"/>
                  <a:gd name="connsiteX18" fmla="*/ 64615 w 88812"/>
                  <a:gd name="connsiteY18" fmla="*/ 25274 h 90244"/>
                  <a:gd name="connsiteX19" fmla="*/ 55309 w 88812"/>
                  <a:gd name="connsiteY19" fmla="*/ 20355 h 90244"/>
                  <a:gd name="connsiteX20" fmla="*/ 47066 w 88812"/>
                  <a:gd name="connsiteY20" fmla="*/ 19690 h 90244"/>
                  <a:gd name="connsiteX21" fmla="*/ 42811 w 88812"/>
                  <a:gd name="connsiteY21" fmla="*/ 23812 h 90244"/>
                  <a:gd name="connsiteX22" fmla="*/ 43210 w 88812"/>
                  <a:gd name="connsiteY22" fmla="*/ 27933 h 90244"/>
                  <a:gd name="connsiteX23" fmla="*/ 47066 w 88812"/>
                  <a:gd name="connsiteY23" fmla="*/ 31789 h 90244"/>
                  <a:gd name="connsiteX24" fmla="*/ 54910 w 88812"/>
                  <a:gd name="connsiteY24" fmla="*/ 36841 h 90244"/>
                  <a:gd name="connsiteX25" fmla="*/ 68072 w 88812"/>
                  <a:gd name="connsiteY25" fmla="*/ 46148 h 90244"/>
                  <a:gd name="connsiteX26" fmla="*/ 75252 w 88812"/>
                  <a:gd name="connsiteY26" fmla="*/ 57183 h 90244"/>
                  <a:gd name="connsiteX27" fmla="*/ 74720 w 88812"/>
                  <a:gd name="connsiteY27" fmla="*/ 72207 h 90244"/>
                  <a:gd name="connsiteX28" fmla="*/ 66211 w 88812"/>
                  <a:gd name="connsiteY28" fmla="*/ 84970 h 90244"/>
                  <a:gd name="connsiteX29" fmla="*/ 51320 w 88812"/>
                  <a:gd name="connsiteY29" fmla="*/ 90155 h 90244"/>
                  <a:gd name="connsiteX30" fmla="*/ 31377 w 88812"/>
                  <a:gd name="connsiteY30" fmla="*/ 87230 h 90244"/>
                  <a:gd name="connsiteX31" fmla="*/ 11700 w 88812"/>
                  <a:gd name="connsiteY31" fmla="*/ 77525 h 9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812" h="90244">
                    <a:moveTo>
                      <a:pt x="11567" y="77791"/>
                    </a:moveTo>
                    <a:cubicBezTo>
                      <a:pt x="6382" y="73802"/>
                      <a:pt x="2526" y="69282"/>
                      <a:pt x="0" y="64096"/>
                    </a:cubicBezTo>
                    <a:lnTo>
                      <a:pt x="18348" y="54391"/>
                    </a:lnTo>
                    <a:cubicBezTo>
                      <a:pt x="20076" y="58246"/>
                      <a:pt x="22469" y="61437"/>
                      <a:pt x="25394" y="63830"/>
                    </a:cubicBezTo>
                    <a:cubicBezTo>
                      <a:pt x="28319" y="66224"/>
                      <a:pt x="31909" y="67952"/>
                      <a:pt x="36163" y="69282"/>
                    </a:cubicBezTo>
                    <a:cubicBezTo>
                      <a:pt x="44406" y="71808"/>
                      <a:pt x="49060" y="71010"/>
                      <a:pt x="50522" y="66622"/>
                    </a:cubicBezTo>
                    <a:cubicBezTo>
                      <a:pt x="51054" y="64894"/>
                      <a:pt x="50921" y="63299"/>
                      <a:pt x="49991" y="61836"/>
                    </a:cubicBezTo>
                    <a:cubicBezTo>
                      <a:pt x="49192" y="60374"/>
                      <a:pt x="47730" y="58911"/>
                      <a:pt x="45736" y="57582"/>
                    </a:cubicBezTo>
                    <a:cubicBezTo>
                      <a:pt x="43742" y="56252"/>
                      <a:pt x="40684" y="54125"/>
                      <a:pt x="36562" y="51732"/>
                    </a:cubicBezTo>
                    <a:cubicBezTo>
                      <a:pt x="31909" y="48940"/>
                      <a:pt x="28053" y="45882"/>
                      <a:pt x="24862" y="42824"/>
                    </a:cubicBezTo>
                    <a:cubicBezTo>
                      <a:pt x="21671" y="39766"/>
                      <a:pt x="19544" y="36043"/>
                      <a:pt x="18348" y="31789"/>
                    </a:cubicBezTo>
                    <a:cubicBezTo>
                      <a:pt x="17151" y="27534"/>
                      <a:pt x="17284" y="22881"/>
                      <a:pt x="18879" y="17563"/>
                    </a:cubicBezTo>
                    <a:cubicBezTo>
                      <a:pt x="20475" y="12378"/>
                      <a:pt x="23134" y="8256"/>
                      <a:pt x="26856" y="5331"/>
                    </a:cubicBezTo>
                    <a:cubicBezTo>
                      <a:pt x="30579" y="2406"/>
                      <a:pt x="35233" y="678"/>
                      <a:pt x="40949" y="146"/>
                    </a:cubicBezTo>
                    <a:cubicBezTo>
                      <a:pt x="46667" y="-386"/>
                      <a:pt x="53048" y="545"/>
                      <a:pt x="60228" y="2805"/>
                    </a:cubicBezTo>
                    <a:cubicBezTo>
                      <a:pt x="67274" y="5065"/>
                      <a:pt x="73124" y="7857"/>
                      <a:pt x="77778" y="11447"/>
                    </a:cubicBezTo>
                    <a:cubicBezTo>
                      <a:pt x="82431" y="15037"/>
                      <a:pt x="86021" y="19291"/>
                      <a:pt x="88813" y="24343"/>
                    </a:cubicBezTo>
                    <a:lnTo>
                      <a:pt x="71130" y="33517"/>
                    </a:lnTo>
                    <a:cubicBezTo>
                      <a:pt x="69535" y="30193"/>
                      <a:pt x="67407" y="27534"/>
                      <a:pt x="64615" y="25274"/>
                    </a:cubicBezTo>
                    <a:cubicBezTo>
                      <a:pt x="61823" y="23014"/>
                      <a:pt x="58765" y="21418"/>
                      <a:pt x="55309" y="20355"/>
                    </a:cubicBezTo>
                    <a:cubicBezTo>
                      <a:pt x="51985" y="19291"/>
                      <a:pt x="49326" y="19158"/>
                      <a:pt x="47066" y="19690"/>
                    </a:cubicBezTo>
                    <a:cubicBezTo>
                      <a:pt x="44938" y="20222"/>
                      <a:pt x="43476" y="21551"/>
                      <a:pt x="42811" y="23812"/>
                    </a:cubicBezTo>
                    <a:cubicBezTo>
                      <a:pt x="42279" y="25274"/>
                      <a:pt x="42545" y="26604"/>
                      <a:pt x="43210" y="27933"/>
                    </a:cubicBezTo>
                    <a:cubicBezTo>
                      <a:pt x="44007" y="29130"/>
                      <a:pt x="45204" y="30459"/>
                      <a:pt x="47066" y="31789"/>
                    </a:cubicBezTo>
                    <a:cubicBezTo>
                      <a:pt x="48794" y="33118"/>
                      <a:pt x="51453" y="34847"/>
                      <a:pt x="54910" y="36841"/>
                    </a:cubicBezTo>
                    <a:cubicBezTo>
                      <a:pt x="60228" y="40032"/>
                      <a:pt x="64615" y="43223"/>
                      <a:pt x="68072" y="46148"/>
                    </a:cubicBezTo>
                    <a:cubicBezTo>
                      <a:pt x="71396" y="49206"/>
                      <a:pt x="73789" y="52795"/>
                      <a:pt x="75252" y="57183"/>
                    </a:cubicBezTo>
                    <a:cubicBezTo>
                      <a:pt x="76714" y="61570"/>
                      <a:pt x="76448" y="66490"/>
                      <a:pt x="74720" y="72207"/>
                    </a:cubicBezTo>
                    <a:cubicBezTo>
                      <a:pt x="72991" y="77658"/>
                      <a:pt x="70199" y="82045"/>
                      <a:pt x="66211" y="84970"/>
                    </a:cubicBezTo>
                    <a:cubicBezTo>
                      <a:pt x="62222" y="88028"/>
                      <a:pt x="57303" y="89756"/>
                      <a:pt x="51320" y="90155"/>
                    </a:cubicBezTo>
                    <a:cubicBezTo>
                      <a:pt x="45470" y="90554"/>
                      <a:pt x="38822" y="89623"/>
                      <a:pt x="31377" y="87230"/>
                    </a:cubicBezTo>
                    <a:cubicBezTo>
                      <a:pt x="23400" y="84704"/>
                      <a:pt x="16885" y="81513"/>
                      <a:pt x="11700" y="7752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grpSp>
          <p:nvGrpSpPr>
            <p:cNvPr id="912" name="Graphic 8">
              <a:extLst>
                <a:ext uri="{FF2B5EF4-FFF2-40B4-BE49-F238E27FC236}">
                  <a16:creationId xmlns:a16="http://schemas.microsoft.com/office/drawing/2014/main" id="{E55F1C49-DB76-B2E4-77C6-362DBE04C5A7}"/>
                </a:ext>
              </a:extLst>
            </p:cNvPr>
            <p:cNvGrpSpPr/>
            <p:nvPr/>
          </p:nvGrpSpPr>
          <p:grpSpPr>
            <a:xfrm>
              <a:off x="5307853" y="2309850"/>
              <a:ext cx="1571108" cy="203152"/>
              <a:chOff x="5307853" y="2309850"/>
              <a:chExt cx="1571108" cy="203152"/>
            </a:xfrm>
            <a:solidFill>
              <a:srgbClr val="231F20"/>
            </a:solidFill>
          </p:grpSpPr>
          <p:sp>
            <p:nvSpPr>
              <p:cNvPr id="248" name="Freeform: Shape 247">
                <a:extLst>
                  <a:ext uri="{FF2B5EF4-FFF2-40B4-BE49-F238E27FC236}">
                    <a16:creationId xmlns:a16="http://schemas.microsoft.com/office/drawing/2014/main" id="{14C27635-1046-4388-138E-713D6D0E94CE}"/>
                  </a:ext>
                </a:extLst>
              </p:cNvPr>
              <p:cNvSpPr/>
              <p:nvPr/>
            </p:nvSpPr>
            <p:spPr>
              <a:xfrm>
                <a:off x="5307853" y="2387362"/>
                <a:ext cx="106628" cy="125640"/>
              </a:xfrm>
              <a:custGeom>
                <a:avLst/>
                <a:gdLst>
                  <a:gd name="connsiteX0" fmla="*/ 133 w 106628"/>
                  <a:gd name="connsiteY0" fmla="*/ 19278 h 125640"/>
                  <a:gd name="connsiteX1" fmla="*/ 77113 w 106628"/>
                  <a:gd name="connsiteY1" fmla="*/ 0 h 125640"/>
                  <a:gd name="connsiteX2" fmla="*/ 82431 w 106628"/>
                  <a:gd name="connsiteY2" fmla="*/ 21405 h 125640"/>
                  <a:gd name="connsiteX3" fmla="*/ 31510 w 106628"/>
                  <a:gd name="connsiteY3" fmla="*/ 34169 h 125640"/>
                  <a:gd name="connsiteX4" fmla="*/ 36695 w 106628"/>
                  <a:gd name="connsiteY4" fmla="*/ 54910 h 125640"/>
                  <a:gd name="connsiteX5" fmla="*/ 82963 w 106628"/>
                  <a:gd name="connsiteY5" fmla="*/ 43343 h 125640"/>
                  <a:gd name="connsiteX6" fmla="*/ 88148 w 106628"/>
                  <a:gd name="connsiteY6" fmla="*/ 64216 h 125640"/>
                  <a:gd name="connsiteX7" fmla="*/ 41880 w 106628"/>
                  <a:gd name="connsiteY7" fmla="*/ 75783 h 125640"/>
                  <a:gd name="connsiteX8" fmla="*/ 47331 w 106628"/>
                  <a:gd name="connsiteY8" fmla="*/ 97721 h 125640"/>
                  <a:gd name="connsiteX9" fmla="*/ 101310 w 106628"/>
                  <a:gd name="connsiteY9" fmla="*/ 84159 h 125640"/>
                  <a:gd name="connsiteX10" fmla="*/ 106628 w 106628"/>
                  <a:gd name="connsiteY10" fmla="*/ 105565 h 125640"/>
                  <a:gd name="connsiteX11" fmla="*/ 26591 w 106628"/>
                  <a:gd name="connsiteY11" fmla="*/ 125641 h 125640"/>
                  <a:gd name="connsiteX12" fmla="*/ 0 w 106628"/>
                  <a:gd name="connsiteY12" fmla="*/ 19145 h 12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628" h="125640">
                    <a:moveTo>
                      <a:pt x="133" y="19278"/>
                    </a:moveTo>
                    <a:lnTo>
                      <a:pt x="77113" y="0"/>
                    </a:lnTo>
                    <a:lnTo>
                      <a:pt x="82431" y="21405"/>
                    </a:lnTo>
                    <a:lnTo>
                      <a:pt x="31510" y="34169"/>
                    </a:lnTo>
                    <a:lnTo>
                      <a:pt x="36695" y="54910"/>
                    </a:lnTo>
                    <a:lnTo>
                      <a:pt x="82963" y="43343"/>
                    </a:lnTo>
                    <a:lnTo>
                      <a:pt x="88148" y="64216"/>
                    </a:lnTo>
                    <a:lnTo>
                      <a:pt x="41880" y="75783"/>
                    </a:lnTo>
                    <a:lnTo>
                      <a:pt x="47331" y="97721"/>
                    </a:lnTo>
                    <a:lnTo>
                      <a:pt x="101310" y="84159"/>
                    </a:lnTo>
                    <a:lnTo>
                      <a:pt x="106628" y="105565"/>
                    </a:lnTo>
                    <a:lnTo>
                      <a:pt x="26591" y="125641"/>
                    </a:lnTo>
                    <a:lnTo>
                      <a:pt x="0" y="1914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9" name="Freeform: Shape 248">
                <a:extLst>
                  <a:ext uri="{FF2B5EF4-FFF2-40B4-BE49-F238E27FC236}">
                    <a16:creationId xmlns:a16="http://schemas.microsoft.com/office/drawing/2014/main" id="{8D93CB78-ED34-29C3-F14F-AD0432108FDB}"/>
                  </a:ext>
                </a:extLst>
              </p:cNvPr>
              <p:cNvSpPr/>
              <p:nvPr/>
            </p:nvSpPr>
            <p:spPr>
              <a:xfrm>
                <a:off x="5411071" y="2394843"/>
                <a:ext cx="86373" cy="90222"/>
              </a:xfrm>
              <a:custGeom>
                <a:avLst/>
                <a:gdLst>
                  <a:gd name="connsiteX0" fmla="*/ 30666 w 86373"/>
                  <a:gd name="connsiteY0" fmla="*/ 88511 h 90222"/>
                  <a:gd name="connsiteX1" fmla="*/ 11920 w 86373"/>
                  <a:gd name="connsiteY1" fmla="*/ 76811 h 90222"/>
                  <a:gd name="connsiteX2" fmla="*/ 1416 w 86373"/>
                  <a:gd name="connsiteY2" fmla="*/ 54607 h 90222"/>
                  <a:gd name="connsiteX3" fmla="*/ 1682 w 86373"/>
                  <a:gd name="connsiteY3" fmla="*/ 30011 h 90222"/>
                  <a:gd name="connsiteX4" fmla="*/ 13914 w 86373"/>
                  <a:gd name="connsiteY4" fmla="*/ 11664 h 90222"/>
                  <a:gd name="connsiteX5" fmla="*/ 36117 w 86373"/>
                  <a:gd name="connsiteY5" fmla="*/ 1426 h 90222"/>
                  <a:gd name="connsiteX6" fmla="*/ 57389 w 86373"/>
                  <a:gd name="connsiteY6" fmla="*/ 894 h 90222"/>
                  <a:gd name="connsiteX7" fmla="*/ 73743 w 86373"/>
                  <a:gd name="connsiteY7" fmla="*/ 8473 h 90222"/>
                  <a:gd name="connsiteX8" fmla="*/ 61777 w 86373"/>
                  <a:gd name="connsiteY8" fmla="*/ 26023 h 90222"/>
                  <a:gd name="connsiteX9" fmla="*/ 52337 w 86373"/>
                  <a:gd name="connsiteY9" fmla="*/ 20837 h 90222"/>
                  <a:gd name="connsiteX10" fmla="*/ 41701 w 86373"/>
                  <a:gd name="connsiteY10" fmla="*/ 20837 h 90222"/>
                  <a:gd name="connsiteX11" fmla="*/ 31863 w 86373"/>
                  <a:gd name="connsiteY11" fmla="*/ 25757 h 90222"/>
                  <a:gd name="connsiteX12" fmla="*/ 26810 w 86373"/>
                  <a:gd name="connsiteY12" fmla="*/ 35196 h 90222"/>
                  <a:gd name="connsiteX13" fmla="*/ 27342 w 86373"/>
                  <a:gd name="connsiteY13" fmla="*/ 49023 h 90222"/>
                  <a:gd name="connsiteX14" fmla="*/ 32660 w 86373"/>
                  <a:gd name="connsiteY14" fmla="*/ 61787 h 90222"/>
                  <a:gd name="connsiteX15" fmla="*/ 41169 w 86373"/>
                  <a:gd name="connsiteY15" fmla="*/ 68302 h 90222"/>
                  <a:gd name="connsiteX16" fmla="*/ 52204 w 86373"/>
                  <a:gd name="connsiteY16" fmla="*/ 68700 h 90222"/>
                  <a:gd name="connsiteX17" fmla="*/ 61777 w 86373"/>
                  <a:gd name="connsiteY17" fmla="*/ 64180 h 90222"/>
                  <a:gd name="connsiteX18" fmla="*/ 68159 w 86373"/>
                  <a:gd name="connsiteY18" fmla="*/ 55538 h 90222"/>
                  <a:gd name="connsiteX19" fmla="*/ 86373 w 86373"/>
                  <a:gd name="connsiteY19" fmla="*/ 66573 h 90222"/>
                  <a:gd name="connsiteX20" fmla="*/ 74540 w 86373"/>
                  <a:gd name="connsiteY20" fmla="*/ 80400 h 90222"/>
                  <a:gd name="connsiteX21" fmla="*/ 55129 w 86373"/>
                  <a:gd name="connsiteY21" fmla="*/ 88776 h 90222"/>
                  <a:gd name="connsiteX22" fmla="*/ 30666 w 86373"/>
                  <a:gd name="connsiteY22" fmla="*/ 88776 h 9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73" h="90222">
                    <a:moveTo>
                      <a:pt x="30666" y="88511"/>
                    </a:moveTo>
                    <a:cubicBezTo>
                      <a:pt x="23221" y="86516"/>
                      <a:pt x="16972" y="82661"/>
                      <a:pt x="11920" y="76811"/>
                    </a:cubicBezTo>
                    <a:cubicBezTo>
                      <a:pt x="6867" y="71094"/>
                      <a:pt x="3410" y="63648"/>
                      <a:pt x="1416" y="54607"/>
                    </a:cubicBezTo>
                    <a:cubicBezTo>
                      <a:pt x="-578" y="45567"/>
                      <a:pt x="-445" y="37324"/>
                      <a:pt x="1682" y="30011"/>
                    </a:cubicBezTo>
                    <a:cubicBezTo>
                      <a:pt x="3942" y="22699"/>
                      <a:pt x="7931" y="16583"/>
                      <a:pt x="13914" y="11664"/>
                    </a:cubicBezTo>
                    <a:cubicBezTo>
                      <a:pt x="19764" y="6744"/>
                      <a:pt x="27209" y="3288"/>
                      <a:pt x="36117" y="1426"/>
                    </a:cubicBezTo>
                    <a:cubicBezTo>
                      <a:pt x="44094" y="-302"/>
                      <a:pt x="51141" y="-435"/>
                      <a:pt x="57389" y="894"/>
                    </a:cubicBezTo>
                    <a:cubicBezTo>
                      <a:pt x="63638" y="2224"/>
                      <a:pt x="69089" y="4750"/>
                      <a:pt x="73743" y="8473"/>
                    </a:cubicBezTo>
                    <a:lnTo>
                      <a:pt x="61777" y="26023"/>
                    </a:lnTo>
                    <a:cubicBezTo>
                      <a:pt x="58719" y="23496"/>
                      <a:pt x="55661" y="21768"/>
                      <a:pt x="52337" y="20837"/>
                    </a:cubicBezTo>
                    <a:cubicBezTo>
                      <a:pt x="49014" y="20040"/>
                      <a:pt x="45557" y="19907"/>
                      <a:pt x="41701" y="20837"/>
                    </a:cubicBezTo>
                    <a:cubicBezTo>
                      <a:pt x="37713" y="21768"/>
                      <a:pt x="34389" y="23363"/>
                      <a:pt x="31863" y="25757"/>
                    </a:cubicBezTo>
                    <a:cubicBezTo>
                      <a:pt x="29336" y="28150"/>
                      <a:pt x="27608" y="31341"/>
                      <a:pt x="26810" y="35196"/>
                    </a:cubicBezTo>
                    <a:cubicBezTo>
                      <a:pt x="26013" y="39052"/>
                      <a:pt x="26146" y="43705"/>
                      <a:pt x="27342" y="49023"/>
                    </a:cubicBezTo>
                    <a:cubicBezTo>
                      <a:pt x="28539" y="54342"/>
                      <a:pt x="30267" y="58596"/>
                      <a:pt x="32660" y="61787"/>
                    </a:cubicBezTo>
                    <a:cubicBezTo>
                      <a:pt x="35053" y="64978"/>
                      <a:pt x="37845" y="67238"/>
                      <a:pt x="41169" y="68302"/>
                    </a:cubicBezTo>
                    <a:cubicBezTo>
                      <a:pt x="44493" y="69498"/>
                      <a:pt x="48083" y="69631"/>
                      <a:pt x="52204" y="68700"/>
                    </a:cubicBezTo>
                    <a:cubicBezTo>
                      <a:pt x="56060" y="67903"/>
                      <a:pt x="59251" y="66440"/>
                      <a:pt x="61777" y="64180"/>
                    </a:cubicBezTo>
                    <a:cubicBezTo>
                      <a:pt x="64436" y="62053"/>
                      <a:pt x="66563" y="59128"/>
                      <a:pt x="68159" y="55538"/>
                    </a:cubicBezTo>
                    <a:lnTo>
                      <a:pt x="86373" y="66573"/>
                    </a:lnTo>
                    <a:cubicBezTo>
                      <a:pt x="83581" y="71891"/>
                      <a:pt x="79726" y="76545"/>
                      <a:pt x="74540" y="80400"/>
                    </a:cubicBezTo>
                    <a:cubicBezTo>
                      <a:pt x="69488" y="84256"/>
                      <a:pt x="62974" y="87048"/>
                      <a:pt x="55129" y="88776"/>
                    </a:cubicBezTo>
                    <a:cubicBezTo>
                      <a:pt x="46221" y="90771"/>
                      <a:pt x="38111" y="90638"/>
                      <a:pt x="30666" y="88776"/>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50" name="Freeform: Shape 249">
                <a:extLst>
                  <a:ext uri="{FF2B5EF4-FFF2-40B4-BE49-F238E27FC236}">
                    <a16:creationId xmlns:a16="http://schemas.microsoft.com/office/drawing/2014/main" id="{D0A22758-4B95-B87B-E43B-DBE8C6AF49E0}"/>
                  </a:ext>
                </a:extLst>
              </p:cNvPr>
              <p:cNvSpPr/>
              <p:nvPr/>
            </p:nvSpPr>
            <p:spPr>
              <a:xfrm>
                <a:off x="5493437" y="2378379"/>
                <a:ext cx="91433" cy="89903"/>
              </a:xfrm>
              <a:custGeom>
                <a:avLst/>
                <a:gdLst>
                  <a:gd name="connsiteX0" fmla="*/ 29800 w 91433"/>
                  <a:gd name="connsiteY0" fmla="*/ 87824 h 89903"/>
                  <a:gd name="connsiteX1" fmla="*/ 11053 w 91433"/>
                  <a:gd name="connsiteY1" fmla="*/ 75592 h 89903"/>
                  <a:gd name="connsiteX2" fmla="*/ 949 w 91433"/>
                  <a:gd name="connsiteY2" fmla="*/ 53256 h 89903"/>
                  <a:gd name="connsiteX3" fmla="*/ 2278 w 91433"/>
                  <a:gd name="connsiteY3" fmla="*/ 28793 h 89903"/>
                  <a:gd name="connsiteX4" fmla="*/ 15308 w 91433"/>
                  <a:gd name="connsiteY4" fmla="*/ 10578 h 89903"/>
                  <a:gd name="connsiteX5" fmla="*/ 37378 w 91433"/>
                  <a:gd name="connsiteY5" fmla="*/ 1006 h 89903"/>
                  <a:gd name="connsiteX6" fmla="*/ 61576 w 91433"/>
                  <a:gd name="connsiteY6" fmla="*/ 2069 h 89903"/>
                  <a:gd name="connsiteX7" fmla="*/ 80322 w 91433"/>
                  <a:gd name="connsiteY7" fmla="*/ 14301 h 89903"/>
                  <a:gd name="connsiteX8" fmla="*/ 90427 w 91433"/>
                  <a:gd name="connsiteY8" fmla="*/ 36637 h 89903"/>
                  <a:gd name="connsiteX9" fmla="*/ 89097 w 91433"/>
                  <a:gd name="connsiteY9" fmla="*/ 61100 h 89903"/>
                  <a:gd name="connsiteX10" fmla="*/ 76067 w 91433"/>
                  <a:gd name="connsiteY10" fmla="*/ 79315 h 89903"/>
                  <a:gd name="connsiteX11" fmla="*/ 53864 w 91433"/>
                  <a:gd name="connsiteY11" fmla="*/ 88888 h 89903"/>
                  <a:gd name="connsiteX12" fmla="*/ 29800 w 91433"/>
                  <a:gd name="connsiteY12" fmla="*/ 87957 h 89903"/>
                  <a:gd name="connsiteX13" fmla="*/ 59448 w 91433"/>
                  <a:gd name="connsiteY13" fmla="*/ 64291 h 89903"/>
                  <a:gd name="connsiteX14" fmla="*/ 64235 w 91433"/>
                  <a:gd name="connsiteY14" fmla="*/ 54852 h 89903"/>
                  <a:gd name="connsiteX15" fmla="*/ 64102 w 91433"/>
                  <a:gd name="connsiteY15" fmla="*/ 41556 h 89903"/>
                  <a:gd name="connsiteX16" fmla="*/ 59448 w 91433"/>
                  <a:gd name="connsiteY16" fmla="*/ 28926 h 89903"/>
                  <a:gd name="connsiteX17" fmla="*/ 51604 w 91433"/>
                  <a:gd name="connsiteY17" fmla="*/ 21879 h 89903"/>
                  <a:gd name="connsiteX18" fmla="*/ 41234 w 91433"/>
                  <a:gd name="connsiteY18" fmla="*/ 20816 h 89903"/>
                  <a:gd name="connsiteX19" fmla="*/ 31927 w 91433"/>
                  <a:gd name="connsiteY19" fmla="*/ 25469 h 89903"/>
                  <a:gd name="connsiteX20" fmla="*/ 27141 w 91433"/>
                  <a:gd name="connsiteY20" fmla="*/ 34909 h 89903"/>
                  <a:gd name="connsiteX21" fmla="*/ 27274 w 91433"/>
                  <a:gd name="connsiteY21" fmla="*/ 48337 h 89903"/>
                  <a:gd name="connsiteX22" fmla="*/ 31927 w 91433"/>
                  <a:gd name="connsiteY22" fmla="*/ 60835 h 89903"/>
                  <a:gd name="connsiteX23" fmla="*/ 39771 w 91433"/>
                  <a:gd name="connsiteY23" fmla="*/ 68014 h 89903"/>
                  <a:gd name="connsiteX24" fmla="*/ 50142 w 91433"/>
                  <a:gd name="connsiteY24" fmla="*/ 69078 h 89903"/>
                  <a:gd name="connsiteX25" fmla="*/ 59448 w 91433"/>
                  <a:gd name="connsiteY25" fmla="*/ 64424 h 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433" h="89903">
                    <a:moveTo>
                      <a:pt x="29800" y="87824"/>
                    </a:moveTo>
                    <a:cubicBezTo>
                      <a:pt x="22354" y="85564"/>
                      <a:pt x="16106" y="81442"/>
                      <a:pt x="11053" y="75592"/>
                    </a:cubicBezTo>
                    <a:cubicBezTo>
                      <a:pt x="6001" y="69742"/>
                      <a:pt x="2677" y="62164"/>
                      <a:pt x="949" y="53256"/>
                    </a:cubicBezTo>
                    <a:cubicBezTo>
                      <a:pt x="-647" y="44348"/>
                      <a:pt x="-248" y="36238"/>
                      <a:pt x="2278" y="28793"/>
                    </a:cubicBezTo>
                    <a:cubicBezTo>
                      <a:pt x="4805" y="21480"/>
                      <a:pt x="9192" y="15365"/>
                      <a:pt x="15308" y="10578"/>
                    </a:cubicBezTo>
                    <a:cubicBezTo>
                      <a:pt x="21424" y="5792"/>
                      <a:pt x="28736" y="2601"/>
                      <a:pt x="37378" y="1006"/>
                    </a:cubicBezTo>
                    <a:cubicBezTo>
                      <a:pt x="46020" y="-590"/>
                      <a:pt x="54130" y="-324"/>
                      <a:pt x="61576" y="2069"/>
                    </a:cubicBezTo>
                    <a:cubicBezTo>
                      <a:pt x="69021" y="4462"/>
                      <a:pt x="75270" y="8451"/>
                      <a:pt x="80322" y="14301"/>
                    </a:cubicBezTo>
                    <a:cubicBezTo>
                      <a:pt x="85374" y="20151"/>
                      <a:pt x="88698" y="27596"/>
                      <a:pt x="90427" y="36637"/>
                    </a:cubicBezTo>
                    <a:cubicBezTo>
                      <a:pt x="92155" y="45678"/>
                      <a:pt x="91623" y="53788"/>
                      <a:pt x="89097" y="61100"/>
                    </a:cubicBezTo>
                    <a:cubicBezTo>
                      <a:pt x="86571" y="68413"/>
                      <a:pt x="82183" y="74529"/>
                      <a:pt x="76067" y="79315"/>
                    </a:cubicBezTo>
                    <a:cubicBezTo>
                      <a:pt x="69952" y="84101"/>
                      <a:pt x="62639" y="87292"/>
                      <a:pt x="53864" y="88888"/>
                    </a:cubicBezTo>
                    <a:cubicBezTo>
                      <a:pt x="45222" y="90483"/>
                      <a:pt x="37245" y="90217"/>
                      <a:pt x="29800" y="87957"/>
                    </a:cubicBezTo>
                    <a:close/>
                    <a:moveTo>
                      <a:pt x="59448" y="64291"/>
                    </a:moveTo>
                    <a:cubicBezTo>
                      <a:pt x="61841" y="61898"/>
                      <a:pt x="63437" y="58707"/>
                      <a:pt x="64235" y="54852"/>
                    </a:cubicBezTo>
                    <a:cubicBezTo>
                      <a:pt x="65032" y="50996"/>
                      <a:pt x="65032" y="46476"/>
                      <a:pt x="64102" y="41556"/>
                    </a:cubicBezTo>
                    <a:cubicBezTo>
                      <a:pt x="63171" y="36504"/>
                      <a:pt x="61576" y="32250"/>
                      <a:pt x="59448" y="28926"/>
                    </a:cubicBezTo>
                    <a:cubicBezTo>
                      <a:pt x="57321" y="25602"/>
                      <a:pt x="54662" y="23209"/>
                      <a:pt x="51604" y="21879"/>
                    </a:cubicBezTo>
                    <a:cubicBezTo>
                      <a:pt x="48546" y="20550"/>
                      <a:pt x="45089" y="20151"/>
                      <a:pt x="41234" y="20816"/>
                    </a:cubicBezTo>
                    <a:cubicBezTo>
                      <a:pt x="37511" y="21480"/>
                      <a:pt x="34320" y="23076"/>
                      <a:pt x="31927" y="25469"/>
                    </a:cubicBezTo>
                    <a:cubicBezTo>
                      <a:pt x="29534" y="27862"/>
                      <a:pt x="27938" y="31053"/>
                      <a:pt x="27141" y="34909"/>
                    </a:cubicBezTo>
                    <a:cubicBezTo>
                      <a:pt x="26343" y="38764"/>
                      <a:pt x="26343" y="43285"/>
                      <a:pt x="27274" y="48337"/>
                    </a:cubicBezTo>
                    <a:cubicBezTo>
                      <a:pt x="28204" y="53389"/>
                      <a:pt x="29800" y="57511"/>
                      <a:pt x="31927" y="60835"/>
                    </a:cubicBezTo>
                    <a:cubicBezTo>
                      <a:pt x="34054" y="64158"/>
                      <a:pt x="36713" y="66552"/>
                      <a:pt x="39771" y="68014"/>
                    </a:cubicBezTo>
                    <a:cubicBezTo>
                      <a:pt x="42829" y="69477"/>
                      <a:pt x="46286" y="69742"/>
                      <a:pt x="50142" y="69078"/>
                    </a:cubicBezTo>
                    <a:cubicBezTo>
                      <a:pt x="53864" y="68413"/>
                      <a:pt x="57055" y="66817"/>
                      <a:pt x="59448" y="6442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51" name="Freeform: Shape 250">
                <a:extLst>
                  <a:ext uri="{FF2B5EF4-FFF2-40B4-BE49-F238E27FC236}">
                    <a16:creationId xmlns:a16="http://schemas.microsoft.com/office/drawing/2014/main" id="{451A0147-0675-9A1E-739F-84399CB38DA0}"/>
                  </a:ext>
                </a:extLst>
              </p:cNvPr>
              <p:cNvSpPr/>
              <p:nvPr/>
            </p:nvSpPr>
            <p:spPr>
              <a:xfrm>
                <a:off x="5589491" y="2363114"/>
                <a:ext cx="75083" cy="90392"/>
              </a:xfrm>
              <a:custGeom>
                <a:avLst/>
                <a:gdLst>
                  <a:gd name="connsiteX0" fmla="*/ 20298 w 75083"/>
                  <a:gd name="connsiteY0" fmla="*/ 89528 h 90392"/>
                  <a:gd name="connsiteX1" fmla="*/ 3945 w 75083"/>
                  <a:gd name="connsiteY1" fmla="*/ 82216 h 90392"/>
                  <a:gd name="connsiteX2" fmla="*/ 16177 w 75083"/>
                  <a:gd name="connsiteY2" fmla="*/ 65464 h 90392"/>
                  <a:gd name="connsiteX3" fmla="*/ 26680 w 75083"/>
                  <a:gd name="connsiteY3" fmla="*/ 70782 h 90392"/>
                  <a:gd name="connsiteX4" fmla="*/ 38779 w 75083"/>
                  <a:gd name="connsiteY4" fmla="*/ 70915 h 90392"/>
                  <a:gd name="connsiteX5" fmla="*/ 50479 w 75083"/>
                  <a:gd name="connsiteY5" fmla="*/ 62273 h 90392"/>
                  <a:gd name="connsiteX6" fmla="*/ 47953 w 75083"/>
                  <a:gd name="connsiteY6" fmla="*/ 58151 h 90392"/>
                  <a:gd name="connsiteX7" fmla="*/ 42236 w 75083"/>
                  <a:gd name="connsiteY7" fmla="*/ 56157 h 90392"/>
                  <a:gd name="connsiteX8" fmla="*/ 31334 w 75083"/>
                  <a:gd name="connsiteY8" fmla="*/ 54960 h 90392"/>
                  <a:gd name="connsiteX9" fmla="*/ 16842 w 75083"/>
                  <a:gd name="connsiteY9" fmla="*/ 52168 h 90392"/>
                  <a:gd name="connsiteX10" fmla="*/ 6072 w 75083"/>
                  <a:gd name="connsiteY10" fmla="*/ 45255 h 90392"/>
                  <a:gd name="connsiteX11" fmla="*/ 355 w 75083"/>
                  <a:gd name="connsiteY11" fmla="*/ 32225 h 90392"/>
                  <a:gd name="connsiteX12" fmla="*/ 2084 w 75083"/>
                  <a:gd name="connsiteY12" fmla="*/ 17733 h 90392"/>
                  <a:gd name="connsiteX13" fmla="*/ 12454 w 75083"/>
                  <a:gd name="connsiteY13" fmla="*/ 6964 h 90392"/>
                  <a:gd name="connsiteX14" fmla="*/ 30935 w 75083"/>
                  <a:gd name="connsiteY14" fmla="*/ 848 h 90392"/>
                  <a:gd name="connsiteX15" fmla="*/ 50479 w 75083"/>
                  <a:gd name="connsiteY15" fmla="*/ 848 h 90392"/>
                  <a:gd name="connsiteX16" fmla="*/ 66034 w 75083"/>
                  <a:gd name="connsiteY16" fmla="*/ 7496 h 90392"/>
                  <a:gd name="connsiteX17" fmla="*/ 54334 w 75083"/>
                  <a:gd name="connsiteY17" fmla="*/ 23583 h 90392"/>
                  <a:gd name="connsiteX18" fmla="*/ 44895 w 75083"/>
                  <a:gd name="connsiteY18" fmla="*/ 19063 h 90392"/>
                  <a:gd name="connsiteX19" fmla="*/ 34391 w 75083"/>
                  <a:gd name="connsiteY19" fmla="*/ 18797 h 90392"/>
                  <a:gd name="connsiteX20" fmla="*/ 26680 w 75083"/>
                  <a:gd name="connsiteY20" fmla="*/ 21722 h 90392"/>
                  <a:gd name="connsiteX21" fmla="*/ 24686 w 75083"/>
                  <a:gd name="connsiteY21" fmla="*/ 27306 h 90392"/>
                  <a:gd name="connsiteX22" fmla="*/ 26946 w 75083"/>
                  <a:gd name="connsiteY22" fmla="*/ 30763 h 90392"/>
                  <a:gd name="connsiteX23" fmla="*/ 31998 w 75083"/>
                  <a:gd name="connsiteY23" fmla="*/ 32491 h 90392"/>
                  <a:gd name="connsiteX24" fmla="*/ 41305 w 75083"/>
                  <a:gd name="connsiteY24" fmla="*/ 33555 h 90392"/>
                  <a:gd name="connsiteX25" fmla="*/ 57259 w 75083"/>
                  <a:gd name="connsiteY25" fmla="*/ 36214 h 90392"/>
                  <a:gd name="connsiteX26" fmla="*/ 68561 w 75083"/>
                  <a:gd name="connsiteY26" fmla="*/ 42862 h 90392"/>
                  <a:gd name="connsiteX27" fmla="*/ 74676 w 75083"/>
                  <a:gd name="connsiteY27" fmla="*/ 56689 h 90392"/>
                  <a:gd name="connsiteX28" fmla="*/ 72682 w 75083"/>
                  <a:gd name="connsiteY28" fmla="*/ 71978 h 90392"/>
                  <a:gd name="connsiteX29" fmla="*/ 61647 w 75083"/>
                  <a:gd name="connsiteY29" fmla="*/ 83146 h 90392"/>
                  <a:gd name="connsiteX30" fmla="*/ 42369 w 75083"/>
                  <a:gd name="connsiteY30" fmla="*/ 89395 h 90392"/>
                  <a:gd name="connsiteX31" fmla="*/ 20431 w 75083"/>
                  <a:gd name="connsiteY31" fmla="*/ 89395 h 9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083" h="90392">
                    <a:moveTo>
                      <a:pt x="20298" y="89528"/>
                    </a:moveTo>
                    <a:cubicBezTo>
                      <a:pt x="13917" y="88199"/>
                      <a:pt x="8466" y="85805"/>
                      <a:pt x="3945" y="82216"/>
                    </a:cubicBezTo>
                    <a:lnTo>
                      <a:pt x="16177" y="65464"/>
                    </a:lnTo>
                    <a:cubicBezTo>
                      <a:pt x="19501" y="68256"/>
                      <a:pt x="22958" y="69984"/>
                      <a:pt x="26680" y="70782"/>
                    </a:cubicBezTo>
                    <a:cubicBezTo>
                      <a:pt x="30403" y="71579"/>
                      <a:pt x="34391" y="71579"/>
                      <a:pt x="38779" y="70915"/>
                    </a:cubicBezTo>
                    <a:cubicBezTo>
                      <a:pt x="47288" y="69585"/>
                      <a:pt x="51144" y="66660"/>
                      <a:pt x="50479" y="62273"/>
                    </a:cubicBezTo>
                    <a:cubicBezTo>
                      <a:pt x="50213" y="60544"/>
                      <a:pt x="49415" y="59082"/>
                      <a:pt x="47953" y="58151"/>
                    </a:cubicBezTo>
                    <a:cubicBezTo>
                      <a:pt x="46490" y="57221"/>
                      <a:pt x="44629" y="56556"/>
                      <a:pt x="42236" y="56157"/>
                    </a:cubicBezTo>
                    <a:cubicBezTo>
                      <a:pt x="39843" y="55758"/>
                      <a:pt x="36253" y="55359"/>
                      <a:pt x="31334" y="54960"/>
                    </a:cubicBezTo>
                    <a:cubicBezTo>
                      <a:pt x="25883" y="54428"/>
                      <a:pt x="21096" y="53498"/>
                      <a:pt x="16842" y="52168"/>
                    </a:cubicBezTo>
                    <a:cubicBezTo>
                      <a:pt x="12587" y="50839"/>
                      <a:pt x="9130" y="48446"/>
                      <a:pt x="6072" y="45255"/>
                    </a:cubicBezTo>
                    <a:cubicBezTo>
                      <a:pt x="3148" y="42064"/>
                      <a:pt x="1153" y="37676"/>
                      <a:pt x="355" y="32225"/>
                    </a:cubicBezTo>
                    <a:cubicBezTo>
                      <a:pt x="-442" y="26774"/>
                      <a:pt x="90" y="21988"/>
                      <a:pt x="2084" y="17733"/>
                    </a:cubicBezTo>
                    <a:cubicBezTo>
                      <a:pt x="4078" y="13479"/>
                      <a:pt x="7535" y="9756"/>
                      <a:pt x="12454" y="6964"/>
                    </a:cubicBezTo>
                    <a:cubicBezTo>
                      <a:pt x="17373" y="4039"/>
                      <a:pt x="23490" y="2045"/>
                      <a:pt x="30935" y="848"/>
                    </a:cubicBezTo>
                    <a:cubicBezTo>
                      <a:pt x="38247" y="-348"/>
                      <a:pt x="44762" y="-215"/>
                      <a:pt x="50479" y="848"/>
                    </a:cubicBezTo>
                    <a:cubicBezTo>
                      <a:pt x="56196" y="2045"/>
                      <a:pt x="61381" y="4305"/>
                      <a:pt x="66034" y="7496"/>
                    </a:cubicBezTo>
                    <a:lnTo>
                      <a:pt x="54334" y="23583"/>
                    </a:lnTo>
                    <a:cubicBezTo>
                      <a:pt x="51409" y="21323"/>
                      <a:pt x="48352" y="19861"/>
                      <a:pt x="44895" y="19063"/>
                    </a:cubicBezTo>
                    <a:cubicBezTo>
                      <a:pt x="41438" y="18265"/>
                      <a:pt x="37981" y="18265"/>
                      <a:pt x="34391" y="18797"/>
                    </a:cubicBezTo>
                    <a:cubicBezTo>
                      <a:pt x="31068" y="19329"/>
                      <a:pt x="28409" y="20260"/>
                      <a:pt x="26680" y="21722"/>
                    </a:cubicBezTo>
                    <a:cubicBezTo>
                      <a:pt x="24952" y="23184"/>
                      <a:pt x="24287" y="25046"/>
                      <a:pt x="24686" y="27306"/>
                    </a:cubicBezTo>
                    <a:cubicBezTo>
                      <a:pt x="24952" y="28901"/>
                      <a:pt x="25616" y="29965"/>
                      <a:pt x="26946" y="30763"/>
                    </a:cubicBezTo>
                    <a:cubicBezTo>
                      <a:pt x="28143" y="31561"/>
                      <a:pt x="29871" y="32092"/>
                      <a:pt x="31998" y="32491"/>
                    </a:cubicBezTo>
                    <a:cubicBezTo>
                      <a:pt x="34126" y="32890"/>
                      <a:pt x="37316" y="33289"/>
                      <a:pt x="41305" y="33555"/>
                    </a:cubicBezTo>
                    <a:cubicBezTo>
                      <a:pt x="47554" y="34087"/>
                      <a:pt x="52872" y="34884"/>
                      <a:pt x="57259" y="36214"/>
                    </a:cubicBezTo>
                    <a:cubicBezTo>
                      <a:pt x="61647" y="37543"/>
                      <a:pt x="65370" y="39671"/>
                      <a:pt x="68561" y="42862"/>
                    </a:cubicBezTo>
                    <a:cubicBezTo>
                      <a:pt x="71751" y="46052"/>
                      <a:pt x="73746" y="50706"/>
                      <a:pt x="74676" y="56689"/>
                    </a:cubicBezTo>
                    <a:cubicBezTo>
                      <a:pt x="75607" y="62406"/>
                      <a:pt x="74942" y="67458"/>
                      <a:pt x="72682" y="71978"/>
                    </a:cubicBezTo>
                    <a:cubicBezTo>
                      <a:pt x="70422" y="76499"/>
                      <a:pt x="66832" y="80221"/>
                      <a:pt x="61647" y="83146"/>
                    </a:cubicBezTo>
                    <a:cubicBezTo>
                      <a:pt x="56595" y="86071"/>
                      <a:pt x="50080" y="88199"/>
                      <a:pt x="42369" y="89395"/>
                    </a:cubicBezTo>
                    <a:cubicBezTo>
                      <a:pt x="34126" y="90725"/>
                      <a:pt x="26813" y="90725"/>
                      <a:pt x="20431" y="8939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52" name="Freeform: Shape 251">
                <a:extLst>
                  <a:ext uri="{FF2B5EF4-FFF2-40B4-BE49-F238E27FC236}">
                    <a16:creationId xmlns:a16="http://schemas.microsoft.com/office/drawing/2014/main" id="{7689E80C-9D2A-EBD2-4F82-D4F168E84BAB}"/>
                  </a:ext>
                </a:extLst>
              </p:cNvPr>
              <p:cNvSpPr/>
              <p:nvPr/>
            </p:nvSpPr>
            <p:spPr>
              <a:xfrm>
                <a:off x="5657387" y="2348406"/>
                <a:ext cx="88546" cy="128964"/>
              </a:xfrm>
              <a:custGeom>
                <a:avLst/>
                <a:gdLst>
                  <a:gd name="connsiteX0" fmla="*/ 30313 w 88546"/>
                  <a:gd name="connsiteY0" fmla="*/ 128965 h 128964"/>
                  <a:gd name="connsiteX1" fmla="*/ 23134 w 88546"/>
                  <a:gd name="connsiteY1" fmla="*/ 128832 h 128964"/>
                  <a:gd name="connsiteX2" fmla="*/ 20475 w 88546"/>
                  <a:gd name="connsiteY2" fmla="*/ 108490 h 128964"/>
                  <a:gd name="connsiteX3" fmla="*/ 25261 w 88546"/>
                  <a:gd name="connsiteY3" fmla="*/ 108889 h 128964"/>
                  <a:gd name="connsiteX4" fmla="*/ 30845 w 88546"/>
                  <a:gd name="connsiteY4" fmla="*/ 108623 h 128964"/>
                  <a:gd name="connsiteX5" fmla="*/ 39354 w 88546"/>
                  <a:gd name="connsiteY5" fmla="*/ 105565 h 128964"/>
                  <a:gd name="connsiteX6" fmla="*/ 43077 w 88546"/>
                  <a:gd name="connsiteY6" fmla="*/ 98651 h 128964"/>
                  <a:gd name="connsiteX7" fmla="*/ 43874 w 88546"/>
                  <a:gd name="connsiteY7" fmla="*/ 94796 h 128964"/>
                  <a:gd name="connsiteX8" fmla="*/ 0 w 88546"/>
                  <a:gd name="connsiteY8" fmla="*/ 11301 h 128964"/>
                  <a:gd name="connsiteX9" fmla="*/ 27255 w 88546"/>
                  <a:gd name="connsiteY9" fmla="*/ 7844 h 128964"/>
                  <a:gd name="connsiteX10" fmla="*/ 45736 w 88546"/>
                  <a:gd name="connsiteY10" fmla="*/ 47597 h 128964"/>
                  <a:gd name="connsiteX11" fmla="*/ 49857 w 88546"/>
                  <a:gd name="connsiteY11" fmla="*/ 57170 h 128964"/>
                  <a:gd name="connsiteX12" fmla="*/ 52782 w 88546"/>
                  <a:gd name="connsiteY12" fmla="*/ 64881 h 128964"/>
                  <a:gd name="connsiteX13" fmla="*/ 53314 w 88546"/>
                  <a:gd name="connsiteY13" fmla="*/ 59962 h 128964"/>
                  <a:gd name="connsiteX14" fmla="*/ 54112 w 88546"/>
                  <a:gd name="connsiteY14" fmla="*/ 54245 h 128964"/>
                  <a:gd name="connsiteX15" fmla="*/ 54777 w 88546"/>
                  <a:gd name="connsiteY15" fmla="*/ 50123 h 128964"/>
                  <a:gd name="connsiteX16" fmla="*/ 55309 w 88546"/>
                  <a:gd name="connsiteY16" fmla="*/ 46932 h 128964"/>
                  <a:gd name="connsiteX17" fmla="*/ 62488 w 88546"/>
                  <a:gd name="connsiteY17" fmla="*/ 3324 h 128964"/>
                  <a:gd name="connsiteX18" fmla="*/ 88547 w 88546"/>
                  <a:gd name="connsiteY18" fmla="*/ 0 h 128964"/>
                  <a:gd name="connsiteX19" fmla="*/ 67407 w 88546"/>
                  <a:gd name="connsiteY19" fmla="*/ 101310 h 128964"/>
                  <a:gd name="connsiteX20" fmla="*/ 62089 w 88546"/>
                  <a:gd name="connsiteY20" fmla="*/ 115802 h 128964"/>
                  <a:gd name="connsiteX21" fmla="*/ 53048 w 88546"/>
                  <a:gd name="connsiteY21" fmla="*/ 124178 h 128964"/>
                  <a:gd name="connsiteX22" fmla="*/ 38689 w 88546"/>
                  <a:gd name="connsiteY22" fmla="*/ 128167 h 128964"/>
                  <a:gd name="connsiteX23" fmla="*/ 30180 w 88546"/>
                  <a:gd name="connsiteY23" fmla="*/ 128832 h 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546" h="128964">
                    <a:moveTo>
                      <a:pt x="30313" y="128965"/>
                    </a:moveTo>
                    <a:cubicBezTo>
                      <a:pt x="27654" y="128965"/>
                      <a:pt x="25261" y="128965"/>
                      <a:pt x="23134" y="128832"/>
                    </a:cubicBezTo>
                    <a:lnTo>
                      <a:pt x="20475" y="108490"/>
                    </a:lnTo>
                    <a:cubicBezTo>
                      <a:pt x="21804" y="108756"/>
                      <a:pt x="23533" y="108889"/>
                      <a:pt x="25261" y="108889"/>
                    </a:cubicBezTo>
                    <a:cubicBezTo>
                      <a:pt x="26989" y="108889"/>
                      <a:pt x="28984" y="108889"/>
                      <a:pt x="30845" y="108623"/>
                    </a:cubicBezTo>
                    <a:cubicBezTo>
                      <a:pt x="34568" y="108091"/>
                      <a:pt x="37493" y="107160"/>
                      <a:pt x="39354" y="105565"/>
                    </a:cubicBezTo>
                    <a:cubicBezTo>
                      <a:pt x="41215" y="103969"/>
                      <a:pt x="42545" y="101709"/>
                      <a:pt x="43077" y="98651"/>
                    </a:cubicBezTo>
                    <a:lnTo>
                      <a:pt x="43874" y="94796"/>
                    </a:lnTo>
                    <a:lnTo>
                      <a:pt x="0" y="11301"/>
                    </a:lnTo>
                    <a:lnTo>
                      <a:pt x="27255" y="7844"/>
                    </a:lnTo>
                    <a:lnTo>
                      <a:pt x="45736" y="47597"/>
                    </a:lnTo>
                    <a:cubicBezTo>
                      <a:pt x="47065" y="50522"/>
                      <a:pt x="48528" y="53713"/>
                      <a:pt x="49857" y="57170"/>
                    </a:cubicBezTo>
                    <a:cubicBezTo>
                      <a:pt x="51187" y="60627"/>
                      <a:pt x="52251" y="63153"/>
                      <a:pt x="52782" y="64881"/>
                    </a:cubicBezTo>
                    <a:cubicBezTo>
                      <a:pt x="52782" y="63685"/>
                      <a:pt x="53048" y="62089"/>
                      <a:pt x="53314" y="59962"/>
                    </a:cubicBezTo>
                    <a:cubicBezTo>
                      <a:pt x="53580" y="57835"/>
                      <a:pt x="53846" y="55973"/>
                      <a:pt x="54112" y="54245"/>
                    </a:cubicBezTo>
                    <a:cubicBezTo>
                      <a:pt x="54378" y="52517"/>
                      <a:pt x="54644" y="51187"/>
                      <a:pt x="54777" y="50123"/>
                    </a:cubicBezTo>
                    <a:lnTo>
                      <a:pt x="55309" y="46932"/>
                    </a:lnTo>
                    <a:lnTo>
                      <a:pt x="62488" y="3324"/>
                    </a:lnTo>
                    <a:lnTo>
                      <a:pt x="88547" y="0"/>
                    </a:lnTo>
                    <a:lnTo>
                      <a:pt x="67407" y="101310"/>
                    </a:lnTo>
                    <a:cubicBezTo>
                      <a:pt x="66078" y="107293"/>
                      <a:pt x="64349" y="112213"/>
                      <a:pt x="62089" y="115802"/>
                    </a:cubicBezTo>
                    <a:cubicBezTo>
                      <a:pt x="59829" y="119525"/>
                      <a:pt x="56771" y="122317"/>
                      <a:pt x="53048" y="124178"/>
                    </a:cubicBezTo>
                    <a:cubicBezTo>
                      <a:pt x="49326" y="126173"/>
                      <a:pt x="44539" y="127502"/>
                      <a:pt x="38689" y="128167"/>
                    </a:cubicBezTo>
                    <a:cubicBezTo>
                      <a:pt x="35764" y="128566"/>
                      <a:pt x="32839" y="128832"/>
                      <a:pt x="30180" y="12883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53" name="Freeform: Shape 252">
                <a:extLst>
                  <a:ext uri="{FF2B5EF4-FFF2-40B4-BE49-F238E27FC236}">
                    <a16:creationId xmlns:a16="http://schemas.microsoft.com/office/drawing/2014/main" id="{F3503FC4-C89C-7D90-8DA4-BADC79CEBD9B}"/>
                  </a:ext>
                </a:extLst>
              </p:cNvPr>
              <p:cNvSpPr/>
              <p:nvPr/>
            </p:nvSpPr>
            <p:spPr>
              <a:xfrm>
                <a:off x="5755614" y="2342158"/>
                <a:ext cx="72762" cy="89876"/>
              </a:xfrm>
              <a:custGeom>
                <a:avLst/>
                <a:gdLst>
                  <a:gd name="connsiteX0" fmla="*/ 16911 w 72762"/>
                  <a:gd name="connsiteY0" fmla="*/ 88414 h 89876"/>
                  <a:gd name="connsiteX1" fmla="*/ 956 w 72762"/>
                  <a:gd name="connsiteY1" fmla="*/ 80304 h 89876"/>
                  <a:gd name="connsiteX2" fmla="*/ 14118 w 72762"/>
                  <a:gd name="connsiteY2" fmla="*/ 64216 h 89876"/>
                  <a:gd name="connsiteX3" fmla="*/ 24223 w 72762"/>
                  <a:gd name="connsiteY3" fmla="*/ 70066 h 89876"/>
                  <a:gd name="connsiteX4" fmla="*/ 36322 w 72762"/>
                  <a:gd name="connsiteY4" fmla="*/ 70864 h 89876"/>
                  <a:gd name="connsiteX5" fmla="*/ 48421 w 72762"/>
                  <a:gd name="connsiteY5" fmla="*/ 62887 h 89876"/>
                  <a:gd name="connsiteX6" fmla="*/ 46160 w 72762"/>
                  <a:gd name="connsiteY6" fmla="*/ 58632 h 89876"/>
                  <a:gd name="connsiteX7" fmla="*/ 40576 w 72762"/>
                  <a:gd name="connsiteY7" fmla="*/ 56372 h 89876"/>
                  <a:gd name="connsiteX8" fmla="*/ 29807 w 72762"/>
                  <a:gd name="connsiteY8" fmla="*/ 54511 h 89876"/>
                  <a:gd name="connsiteX9" fmla="*/ 15581 w 72762"/>
                  <a:gd name="connsiteY9" fmla="*/ 50921 h 89876"/>
                  <a:gd name="connsiteX10" fmla="*/ 5211 w 72762"/>
                  <a:gd name="connsiteY10" fmla="*/ 43343 h 89876"/>
                  <a:gd name="connsiteX11" fmla="*/ 159 w 72762"/>
                  <a:gd name="connsiteY11" fmla="*/ 30047 h 89876"/>
                  <a:gd name="connsiteX12" fmla="*/ 2685 w 72762"/>
                  <a:gd name="connsiteY12" fmla="*/ 15688 h 89876"/>
                  <a:gd name="connsiteX13" fmla="*/ 13587 w 72762"/>
                  <a:gd name="connsiteY13" fmla="*/ 5451 h 89876"/>
                  <a:gd name="connsiteX14" fmla="*/ 32333 w 72762"/>
                  <a:gd name="connsiteY14" fmla="*/ 399 h 89876"/>
                  <a:gd name="connsiteX15" fmla="*/ 51877 w 72762"/>
                  <a:gd name="connsiteY15" fmla="*/ 1595 h 89876"/>
                  <a:gd name="connsiteX16" fmla="*/ 67034 w 72762"/>
                  <a:gd name="connsiteY16" fmla="*/ 9174 h 89876"/>
                  <a:gd name="connsiteX17" fmla="*/ 54403 w 72762"/>
                  <a:gd name="connsiteY17" fmla="*/ 24463 h 89876"/>
                  <a:gd name="connsiteX18" fmla="*/ 45229 w 72762"/>
                  <a:gd name="connsiteY18" fmla="*/ 19411 h 89876"/>
                  <a:gd name="connsiteX19" fmla="*/ 34726 w 72762"/>
                  <a:gd name="connsiteY19" fmla="*/ 18480 h 89876"/>
                  <a:gd name="connsiteX20" fmla="*/ 26882 w 72762"/>
                  <a:gd name="connsiteY20" fmla="*/ 21007 h 89876"/>
                  <a:gd name="connsiteX21" fmla="*/ 24489 w 72762"/>
                  <a:gd name="connsiteY21" fmla="*/ 26458 h 89876"/>
                  <a:gd name="connsiteX22" fmla="*/ 26483 w 72762"/>
                  <a:gd name="connsiteY22" fmla="*/ 30047 h 89876"/>
                  <a:gd name="connsiteX23" fmla="*/ 31535 w 72762"/>
                  <a:gd name="connsiteY23" fmla="*/ 32042 h 89876"/>
                  <a:gd name="connsiteX24" fmla="*/ 40709 w 72762"/>
                  <a:gd name="connsiteY24" fmla="*/ 33637 h 89876"/>
                  <a:gd name="connsiteX25" fmla="*/ 56398 w 72762"/>
                  <a:gd name="connsiteY25" fmla="*/ 37094 h 89876"/>
                  <a:gd name="connsiteX26" fmla="*/ 67300 w 72762"/>
                  <a:gd name="connsiteY26" fmla="*/ 44406 h 89876"/>
                  <a:gd name="connsiteX27" fmla="*/ 72618 w 72762"/>
                  <a:gd name="connsiteY27" fmla="*/ 58499 h 89876"/>
                  <a:gd name="connsiteX28" fmla="*/ 69693 w 72762"/>
                  <a:gd name="connsiteY28" fmla="*/ 73656 h 89876"/>
                  <a:gd name="connsiteX29" fmla="*/ 58126 w 72762"/>
                  <a:gd name="connsiteY29" fmla="*/ 84292 h 89876"/>
                  <a:gd name="connsiteX30" fmla="*/ 38582 w 72762"/>
                  <a:gd name="connsiteY30" fmla="*/ 89478 h 89876"/>
                  <a:gd name="connsiteX31" fmla="*/ 16778 w 72762"/>
                  <a:gd name="connsiteY31" fmla="*/ 88281 h 8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762" h="89876">
                    <a:moveTo>
                      <a:pt x="16911" y="88414"/>
                    </a:moveTo>
                    <a:cubicBezTo>
                      <a:pt x="10662" y="86818"/>
                      <a:pt x="5344" y="84026"/>
                      <a:pt x="956" y="80304"/>
                    </a:cubicBezTo>
                    <a:lnTo>
                      <a:pt x="14118" y="64216"/>
                    </a:lnTo>
                    <a:cubicBezTo>
                      <a:pt x="17310" y="67141"/>
                      <a:pt x="20633" y="69136"/>
                      <a:pt x="24223" y="70066"/>
                    </a:cubicBezTo>
                    <a:cubicBezTo>
                      <a:pt x="27813" y="70997"/>
                      <a:pt x="31801" y="71396"/>
                      <a:pt x="36322" y="70864"/>
                    </a:cubicBezTo>
                    <a:cubicBezTo>
                      <a:pt x="44831" y="70066"/>
                      <a:pt x="48952" y="67274"/>
                      <a:pt x="48421" y="62887"/>
                    </a:cubicBezTo>
                    <a:cubicBezTo>
                      <a:pt x="48288" y="61026"/>
                      <a:pt x="47490" y="59696"/>
                      <a:pt x="46160" y="58632"/>
                    </a:cubicBezTo>
                    <a:cubicBezTo>
                      <a:pt x="44831" y="57569"/>
                      <a:pt x="42970" y="56904"/>
                      <a:pt x="40576" y="56372"/>
                    </a:cubicBezTo>
                    <a:cubicBezTo>
                      <a:pt x="38183" y="55840"/>
                      <a:pt x="34593" y="55176"/>
                      <a:pt x="29807" y="54511"/>
                    </a:cubicBezTo>
                    <a:cubicBezTo>
                      <a:pt x="24356" y="53713"/>
                      <a:pt x="19703" y="52517"/>
                      <a:pt x="15581" y="50921"/>
                    </a:cubicBezTo>
                    <a:cubicBezTo>
                      <a:pt x="11460" y="49326"/>
                      <a:pt x="8003" y="46800"/>
                      <a:pt x="5211" y="43343"/>
                    </a:cubicBezTo>
                    <a:cubicBezTo>
                      <a:pt x="2419" y="39886"/>
                      <a:pt x="823" y="35499"/>
                      <a:pt x="159" y="30047"/>
                    </a:cubicBezTo>
                    <a:cubicBezTo>
                      <a:pt x="-373" y="24596"/>
                      <a:pt x="424" y="19810"/>
                      <a:pt x="2685" y="15688"/>
                    </a:cubicBezTo>
                    <a:cubicBezTo>
                      <a:pt x="4945" y="11434"/>
                      <a:pt x="8535" y="8110"/>
                      <a:pt x="13587" y="5451"/>
                    </a:cubicBezTo>
                    <a:cubicBezTo>
                      <a:pt x="18639" y="2792"/>
                      <a:pt x="24888" y="1197"/>
                      <a:pt x="32333" y="399"/>
                    </a:cubicBezTo>
                    <a:cubicBezTo>
                      <a:pt x="39646" y="-399"/>
                      <a:pt x="46160" y="0"/>
                      <a:pt x="51877" y="1595"/>
                    </a:cubicBezTo>
                    <a:cubicBezTo>
                      <a:pt x="57594" y="3058"/>
                      <a:pt x="62646" y="5584"/>
                      <a:pt x="67034" y="9174"/>
                    </a:cubicBezTo>
                    <a:lnTo>
                      <a:pt x="54403" y="24463"/>
                    </a:lnTo>
                    <a:cubicBezTo>
                      <a:pt x="51611" y="22070"/>
                      <a:pt x="48553" y="20475"/>
                      <a:pt x="45229" y="19411"/>
                    </a:cubicBezTo>
                    <a:cubicBezTo>
                      <a:pt x="41773" y="18480"/>
                      <a:pt x="38316" y="18215"/>
                      <a:pt x="34726" y="18480"/>
                    </a:cubicBezTo>
                    <a:cubicBezTo>
                      <a:pt x="31270" y="18879"/>
                      <a:pt x="28743" y="19677"/>
                      <a:pt x="26882" y="21007"/>
                    </a:cubicBezTo>
                    <a:cubicBezTo>
                      <a:pt x="25021" y="22336"/>
                      <a:pt x="24356" y="24197"/>
                      <a:pt x="24489" y="26458"/>
                    </a:cubicBezTo>
                    <a:cubicBezTo>
                      <a:pt x="24622" y="28053"/>
                      <a:pt x="25287" y="29250"/>
                      <a:pt x="26483" y="30047"/>
                    </a:cubicBezTo>
                    <a:cubicBezTo>
                      <a:pt x="27680" y="30845"/>
                      <a:pt x="29275" y="31643"/>
                      <a:pt x="31535" y="32042"/>
                    </a:cubicBezTo>
                    <a:cubicBezTo>
                      <a:pt x="33663" y="32574"/>
                      <a:pt x="36721" y="33105"/>
                      <a:pt x="40709" y="33637"/>
                    </a:cubicBezTo>
                    <a:cubicBezTo>
                      <a:pt x="46958" y="34435"/>
                      <a:pt x="52143" y="35631"/>
                      <a:pt x="56398" y="37094"/>
                    </a:cubicBezTo>
                    <a:cubicBezTo>
                      <a:pt x="60652" y="38556"/>
                      <a:pt x="64375" y="40950"/>
                      <a:pt x="67300" y="44406"/>
                    </a:cubicBezTo>
                    <a:cubicBezTo>
                      <a:pt x="70225" y="47863"/>
                      <a:pt x="72086" y="52517"/>
                      <a:pt x="72618" y="58499"/>
                    </a:cubicBezTo>
                    <a:cubicBezTo>
                      <a:pt x="73150" y="64216"/>
                      <a:pt x="72219" y="69269"/>
                      <a:pt x="69693" y="73656"/>
                    </a:cubicBezTo>
                    <a:cubicBezTo>
                      <a:pt x="67167" y="78044"/>
                      <a:pt x="63311" y="81500"/>
                      <a:pt x="58126" y="84292"/>
                    </a:cubicBezTo>
                    <a:cubicBezTo>
                      <a:pt x="52808" y="86951"/>
                      <a:pt x="46293" y="88680"/>
                      <a:pt x="38582" y="89478"/>
                    </a:cubicBezTo>
                    <a:cubicBezTo>
                      <a:pt x="30339" y="90275"/>
                      <a:pt x="23027" y="89876"/>
                      <a:pt x="16778" y="88281"/>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54" name="Freeform: Shape 253">
                <a:extLst>
                  <a:ext uri="{FF2B5EF4-FFF2-40B4-BE49-F238E27FC236}">
                    <a16:creationId xmlns:a16="http://schemas.microsoft.com/office/drawing/2014/main" id="{2252DC79-E341-8676-8272-70AA8E76D1AE}"/>
                  </a:ext>
                </a:extLst>
              </p:cNvPr>
              <p:cNvSpPr/>
              <p:nvPr/>
            </p:nvSpPr>
            <p:spPr>
              <a:xfrm>
                <a:off x="5828631" y="2313573"/>
                <a:ext cx="61823" cy="111086"/>
              </a:xfrm>
              <a:custGeom>
                <a:avLst/>
                <a:gdLst>
                  <a:gd name="connsiteX0" fmla="*/ 30313 w 61823"/>
                  <a:gd name="connsiteY0" fmla="*/ 109819 h 111086"/>
                  <a:gd name="connsiteX1" fmla="*/ 20608 w 61823"/>
                  <a:gd name="connsiteY1" fmla="*/ 102374 h 111086"/>
                  <a:gd name="connsiteX2" fmla="*/ 16486 w 61823"/>
                  <a:gd name="connsiteY2" fmla="*/ 87350 h 111086"/>
                  <a:gd name="connsiteX3" fmla="*/ 13162 w 61823"/>
                  <a:gd name="connsiteY3" fmla="*/ 44539 h 111086"/>
                  <a:gd name="connsiteX4" fmla="*/ 798 w 61823"/>
                  <a:gd name="connsiteY4" fmla="*/ 45470 h 111086"/>
                  <a:gd name="connsiteX5" fmla="*/ 0 w 61823"/>
                  <a:gd name="connsiteY5" fmla="*/ 34701 h 111086"/>
                  <a:gd name="connsiteX6" fmla="*/ 29515 w 61823"/>
                  <a:gd name="connsiteY6" fmla="*/ 399 h 111086"/>
                  <a:gd name="connsiteX7" fmla="*/ 35365 w 61823"/>
                  <a:gd name="connsiteY7" fmla="*/ 0 h 111086"/>
                  <a:gd name="connsiteX8" fmla="*/ 37227 w 61823"/>
                  <a:gd name="connsiteY8" fmla="*/ 23799 h 111086"/>
                  <a:gd name="connsiteX9" fmla="*/ 55308 w 61823"/>
                  <a:gd name="connsiteY9" fmla="*/ 22469 h 111086"/>
                  <a:gd name="connsiteX10" fmla="*/ 56771 w 61823"/>
                  <a:gd name="connsiteY10" fmla="*/ 41215 h 111086"/>
                  <a:gd name="connsiteX11" fmla="*/ 38689 w 61823"/>
                  <a:gd name="connsiteY11" fmla="*/ 42545 h 111086"/>
                  <a:gd name="connsiteX12" fmla="*/ 41614 w 61823"/>
                  <a:gd name="connsiteY12" fmla="*/ 80570 h 111086"/>
                  <a:gd name="connsiteX13" fmla="*/ 42944 w 61823"/>
                  <a:gd name="connsiteY13" fmla="*/ 86287 h 111086"/>
                  <a:gd name="connsiteX14" fmla="*/ 46002 w 61823"/>
                  <a:gd name="connsiteY14" fmla="*/ 88813 h 111086"/>
                  <a:gd name="connsiteX15" fmla="*/ 51320 w 61823"/>
                  <a:gd name="connsiteY15" fmla="*/ 89212 h 111086"/>
                  <a:gd name="connsiteX16" fmla="*/ 60228 w 61823"/>
                  <a:gd name="connsiteY16" fmla="*/ 87217 h 111086"/>
                  <a:gd name="connsiteX17" fmla="*/ 61823 w 61823"/>
                  <a:gd name="connsiteY17" fmla="*/ 108224 h 111086"/>
                  <a:gd name="connsiteX18" fmla="*/ 55042 w 61823"/>
                  <a:gd name="connsiteY18" fmla="*/ 109819 h 111086"/>
                  <a:gd name="connsiteX19" fmla="*/ 46799 w 61823"/>
                  <a:gd name="connsiteY19" fmla="*/ 110883 h 111086"/>
                  <a:gd name="connsiteX20" fmla="*/ 30313 w 61823"/>
                  <a:gd name="connsiteY20" fmla="*/ 109553 h 11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23" h="111086">
                    <a:moveTo>
                      <a:pt x="30313" y="109819"/>
                    </a:moveTo>
                    <a:cubicBezTo>
                      <a:pt x="26059" y="108490"/>
                      <a:pt x="22868" y="105964"/>
                      <a:pt x="20608" y="102374"/>
                    </a:cubicBezTo>
                    <a:cubicBezTo>
                      <a:pt x="18347" y="98784"/>
                      <a:pt x="17018" y="93732"/>
                      <a:pt x="16486" y="87350"/>
                    </a:cubicBezTo>
                    <a:lnTo>
                      <a:pt x="13162" y="44539"/>
                    </a:lnTo>
                    <a:lnTo>
                      <a:pt x="798" y="45470"/>
                    </a:lnTo>
                    <a:lnTo>
                      <a:pt x="0" y="34701"/>
                    </a:lnTo>
                    <a:lnTo>
                      <a:pt x="29515" y="399"/>
                    </a:lnTo>
                    <a:lnTo>
                      <a:pt x="35365" y="0"/>
                    </a:lnTo>
                    <a:lnTo>
                      <a:pt x="37227" y="23799"/>
                    </a:lnTo>
                    <a:lnTo>
                      <a:pt x="55308" y="22469"/>
                    </a:lnTo>
                    <a:lnTo>
                      <a:pt x="56771" y="41215"/>
                    </a:lnTo>
                    <a:lnTo>
                      <a:pt x="38689" y="42545"/>
                    </a:lnTo>
                    <a:lnTo>
                      <a:pt x="41614" y="80570"/>
                    </a:lnTo>
                    <a:cubicBezTo>
                      <a:pt x="41747" y="83096"/>
                      <a:pt x="42279" y="84957"/>
                      <a:pt x="42944" y="86287"/>
                    </a:cubicBezTo>
                    <a:cubicBezTo>
                      <a:pt x="43609" y="87616"/>
                      <a:pt x="44672" y="88414"/>
                      <a:pt x="46002" y="88813"/>
                    </a:cubicBezTo>
                    <a:cubicBezTo>
                      <a:pt x="47331" y="89212"/>
                      <a:pt x="49059" y="89345"/>
                      <a:pt x="51320" y="89212"/>
                    </a:cubicBezTo>
                    <a:cubicBezTo>
                      <a:pt x="54511" y="88946"/>
                      <a:pt x="57435" y="88281"/>
                      <a:pt x="60228" y="87217"/>
                    </a:cubicBezTo>
                    <a:lnTo>
                      <a:pt x="61823" y="108224"/>
                    </a:lnTo>
                    <a:cubicBezTo>
                      <a:pt x="59962" y="108889"/>
                      <a:pt x="57702" y="109421"/>
                      <a:pt x="55042" y="109819"/>
                    </a:cubicBezTo>
                    <a:cubicBezTo>
                      <a:pt x="52383" y="110218"/>
                      <a:pt x="49591" y="110617"/>
                      <a:pt x="46799" y="110883"/>
                    </a:cubicBezTo>
                    <a:cubicBezTo>
                      <a:pt x="40019" y="111415"/>
                      <a:pt x="34568" y="110883"/>
                      <a:pt x="30313" y="109553"/>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55" name="Freeform: Shape 254">
                <a:extLst>
                  <a:ext uri="{FF2B5EF4-FFF2-40B4-BE49-F238E27FC236}">
                    <a16:creationId xmlns:a16="http://schemas.microsoft.com/office/drawing/2014/main" id="{84031E61-45A3-FD6B-AD51-AAE15DA2D6D0}"/>
                  </a:ext>
                </a:extLst>
              </p:cNvPr>
              <p:cNvSpPr/>
              <p:nvPr/>
            </p:nvSpPr>
            <p:spPr>
              <a:xfrm>
                <a:off x="5895406" y="2331022"/>
                <a:ext cx="84982" cy="89558"/>
              </a:xfrm>
              <a:custGeom>
                <a:avLst/>
                <a:gdLst>
                  <a:gd name="connsiteX0" fmla="*/ 23633 w 84982"/>
                  <a:gd name="connsiteY0" fmla="*/ 85589 h 89558"/>
                  <a:gd name="connsiteX1" fmla="*/ 6880 w 84982"/>
                  <a:gd name="connsiteY1" fmla="*/ 71097 h 89558"/>
                  <a:gd name="connsiteX2" fmla="*/ 100 w 84982"/>
                  <a:gd name="connsiteY2" fmla="*/ 47166 h 89558"/>
                  <a:gd name="connsiteX3" fmla="*/ 4753 w 84982"/>
                  <a:gd name="connsiteY3" fmla="*/ 22303 h 89558"/>
                  <a:gd name="connsiteX4" fmla="*/ 19910 w 84982"/>
                  <a:gd name="connsiteY4" fmla="*/ 6349 h 89558"/>
                  <a:gd name="connsiteX5" fmla="*/ 42379 w 84982"/>
                  <a:gd name="connsiteY5" fmla="*/ 100 h 89558"/>
                  <a:gd name="connsiteX6" fmla="*/ 65912 w 84982"/>
                  <a:gd name="connsiteY6" fmla="*/ 4621 h 89558"/>
                  <a:gd name="connsiteX7" fmla="*/ 79739 w 84982"/>
                  <a:gd name="connsiteY7" fmla="*/ 19245 h 89558"/>
                  <a:gd name="connsiteX8" fmla="*/ 84924 w 84982"/>
                  <a:gd name="connsiteY8" fmla="*/ 40518 h 89558"/>
                  <a:gd name="connsiteX9" fmla="*/ 84924 w 84982"/>
                  <a:gd name="connsiteY9" fmla="*/ 48894 h 89558"/>
                  <a:gd name="connsiteX10" fmla="*/ 27222 w 84982"/>
                  <a:gd name="connsiteY10" fmla="*/ 51819 h 89558"/>
                  <a:gd name="connsiteX11" fmla="*/ 34535 w 84982"/>
                  <a:gd name="connsiteY11" fmla="*/ 66311 h 89558"/>
                  <a:gd name="connsiteX12" fmla="*/ 49426 w 84982"/>
                  <a:gd name="connsiteY12" fmla="*/ 70167 h 89558"/>
                  <a:gd name="connsiteX13" fmla="*/ 60727 w 84982"/>
                  <a:gd name="connsiteY13" fmla="*/ 67508 h 89558"/>
                  <a:gd name="connsiteX14" fmla="*/ 68970 w 84982"/>
                  <a:gd name="connsiteY14" fmla="*/ 60328 h 89558"/>
                  <a:gd name="connsiteX15" fmla="*/ 83860 w 84982"/>
                  <a:gd name="connsiteY15" fmla="*/ 73756 h 89558"/>
                  <a:gd name="connsiteX16" fmla="*/ 75219 w 84982"/>
                  <a:gd name="connsiteY16" fmla="*/ 81866 h 89558"/>
                  <a:gd name="connsiteX17" fmla="*/ 63917 w 84982"/>
                  <a:gd name="connsiteY17" fmla="*/ 87052 h 89558"/>
                  <a:gd name="connsiteX18" fmla="*/ 48495 w 84982"/>
                  <a:gd name="connsiteY18" fmla="*/ 89445 h 89558"/>
                  <a:gd name="connsiteX19" fmla="*/ 23234 w 84982"/>
                  <a:gd name="connsiteY19" fmla="*/ 85456 h 89558"/>
                  <a:gd name="connsiteX20" fmla="*/ 59796 w 84982"/>
                  <a:gd name="connsiteY20" fmla="*/ 36662 h 89558"/>
                  <a:gd name="connsiteX21" fmla="*/ 54345 w 84982"/>
                  <a:gd name="connsiteY21" fmla="*/ 22569 h 89558"/>
                  <a:gd name="connsiteX22" fmla="*/ 43044 w 84982"/>
                  <a:gd name="connsiteY22" fmla="*/ 18714 h 89558"/>
                  <a:gd name="connsiteX23" fmla="*/ 31743 w 84982"/>
                  <a:gd name="connsiteY23" fmla="*/ 23766 h 89558"/>
                  <a:gd name="connsiteX24" fmla="*/ 26691 w 84982"/>
                  <a:gd name="connsiteY24" fmla="*/ 38391 h 89558"/>
                  <a:gd name="connsiteX25" fmla="*/ 59663 w 84982"/>
                  <a:gd name="connsiteY25" fmla="*/ 36662 h 8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982" h="89558">
                    <a:moveTo>
                      <a:pt x="23633" y="85589"/>
                    </a:moveTo>
                    <a:cubicBezTo>
                      <a:pt x="16453" y="82531"/>
                      <a:pt x="10869" y="77612"/>
                      <a:pt x="6880" y="71097"/>
                    </a:cubicBezTo>
                    <a:cubicBezTo>
                      <a:pt x="2892" y="64583"/>
                      <a:pt x="632" y="56605"/>
                      <a:pt x="100" y="47166"/>
                    </a:cubicBezTo>
                    <a:cubicBezTo>
                      <a:pt x="-432" y="37460"/>
                      <a:pt x="1163" y="29217"/>
                      <a:pt x="4753" y="22303"/>
                    </a:cubicBezTo>
                    <a:cubicBezTo>
                      <a:pt x="8343" y="15390"/>
                      <a:pt x="13395" y="10072"/>
                      <a:pt x="19910" y="6349"/>
                    </a:cubicBezTo>
                    <a:cubicBezTo>
                      <a:pt x="26425" y="2626"/>
                      <a:pt x="34003" y="499"/>
                      <a:pt x="42379" y="100"/>
                    </a:cubicBezTo>
                    <a:cubicBezTo>
                      <a:pt x="51819" y="-432"/>
                      <a:pt x="59663" y="1164"/>
                      <a:pt x="65912" y="4621"/>
                    </a:cubicBezTo>
                    <a:cubicBezTo>
                      <a:pt x="72160" y="8077"/>
                      <a:pt x="76814" y="12997"/>
                      <a:pt x="79739" y="19245"/>
                    </a:cubicBezTo>
                    <a:cubicBezTo>
                      <a:pt x="82797" y="25494"/>
                      <a:pt x="84525" y="32541"/>
                      <a:pt x="84924" y="40518"/>
                    </a:cubicBezTo>
                    <a:cubicBezTo>
                      <a:pt x="84924" y="42911"/>
                      <a:pt x="85057" y="45703"/>
                      <a:pt x="84924" y="48894"/>
                    </a:cubicBezTo>
                    <a:lnTo>
                      <a:pt x="27222" y="51819"/>
                    </a:lnTo>
                    <a:cubicBezTo>
                      <a:pt x="28419" y="58467"/>
                      <a:pt x="30812" y="63386"/>
                      <a:pt x="34535" y="66311"/>
                    </a:cubicBezTo>
                    <a:cubicBezTo>
                      <a:pt x="38258" y="69236"/>
                      <a:pt x="43310" y="70565"/>
                      <a:pt x="49426" y="70167"/>
                    </a:cubicBezTo>
                    <a:cubicBezTo>
                      <a:pt x="53813" y="69901"/>
                      <a:pt x="57669" y="69103"/>
                      <a:pt x="60727" y="67508"/>
                    </a:cubicBezTo>
                    <a:cubicBezTo>
                      <a:pt x="63784" y="65912"/>
                      <a:pt x="66577" y="63519"/>
                      <a:pt x="68970" y="60328"/>
                    </a:cubicBezTo>
                    <a:lnTo>
                      <a:pt x="83860" y="73756"/>
                    </a:lnTo>
                    <a:cubicBezTo>
                      <a:pt x="81334" y="76947"/>
                      <a:pt x="78409" y="79606"/>
                      <a:pt x="75219" y="81866"/>
                    </a:cubicBezTo>
                    <a:cubicBezTo>
                      <a:pt x="72027" y="83994"/>
                      <a:pt x="68305" y="85722"/>
                      <a:pt x="63917" y="87052"/>
                    </a:cubicBezTo>
                    <a:cubicBezTo>
                      <a:pt x="59530" y="88381"/>
                      <a:pt x="54478" y="89046"/>
                      <a:pt x="48495" y="89445"/>
                    </a:cubicBezTo>
                    <a:cubicBezTo>
                      <a:pt x="38789" y="89977"/>
                      <a:pt x="30413" y="88647"/>
                      <a:pt x="23234" y="85456"/>
                    </a:cubicBezTo>
                    <a:close/>
                    <a:moveTo>
                      <a:pt x="59796" y="36662"/>
                    </a:moveTo>
                    <a:cubicBezTo>
                      <a:pt x="58998" y="30148"/>
                      <a:pt x="57270" y="25494"/>
                      <a:pt x="54345" y="22569"/>
                    </a:cubicBezTo>
                    <a:cubicBezTo>
                      <a:pt x="51553" y="19777"/>
                      <a:pt x="47697" y="18448"/>
                      <a:pt x="43044" y="18714"/>
                    </a:cubicBezTo>
                    <a:cubicBezTo>
                      <a:pt x="38390" y="18980"/>
                      <a:pt x="34668" y="20575"/>
                      <a:pt x="31743" y="23766"/>
                    </a:cubicBezTo>
                    <a:cubicBezTo>
                      <a:pt x="28818" y="26957"/>
                      <a:pt x="27222" y="31743"/>
                      <a:pt x="26691" y="38391"/>
                    </a:cubicBezTo>
                    <a:lnTo>
                      <a:pt x="59663" y="36662"/>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32" name="Freeform: Shape 831">
                <a:extLst>
                  <a:ext uri="{FF2B5EF4-FFF2-40B4-BE49-F238E27FC236}">
                    <a16:creationId xmlns:a16="http://schemas.microsoft.com/office/drawing/2014/main" id="{132CFDF2-64E1-AD74-000D-92BD466CD623}"/>
                  </a:ext>
                </a:extLst>
              </p:cNvPr>
              <p:cNvSpPr/>
              <p:nvPr/>
            </p:nvSpPr>
            <p:spPr>
              <a:xfrm>
                <a:off x="5994556" y="2326996"/>
                <a:ext cx="128167" cy="89482"/>
              </a:xfrm>
              <a:custGeom>
                <a:avLst/>
                <a:gdLst>
                  <a:gd name="connsiteX0" fmla="*/ 0 w 128167"/>
                  <a:gd name="connsiteY0" fmla="*/ 3329 h 89482"/>
                  <a:gd name="connsiteX1" fmla="*/ 24995 w 128167"/>
                  <a:gd name="connsiteY1" fmla="*/ 2930 h 89482"/>
                  <a:gd name="connsiteX2" fmla="*/ 25261 w 128167"/>
                  <a:gd name="connsiteY2" fmla="*/ 21277 h 89482"/>
                  <a:gd name="connsiteX3" fmla="*/ 25660 w 128167"/>
                  <a:gd name="connsiteY3" fmla="*/ 21277 h 89482"/>
                  <a:gd name="connsiteX4" fmla="*/ 34834 w 128167"/>
                  <a:gd name="connsiteY4" fmla="*/ 6254 h 89482"/>
                  <a:gd name="connsiteX5" fmla="*/ 51054 w 128167"/>
                  <a:gd name="connsiteY5" fmla="*/ 803 h 89482"/>
                  <a:gd name="connsiteX6" fmla="*/ 66344 w 128167"/>
                  <a:gd name="connsiteY6" fmla="*/ 5456 h 89482"/>
                  <a:gd name="connsiteX7" fmla="*/ 74720 w 128167"/>
                  <a:gd name="connsiteY7" fmla="*/ 20480 h 89482"/>
                  <a:gd name="connsiteX8" fmla="*/ 75252 w 128167"/>
                  <a:gd name="connsiteY8" fmla="*/ 20480 h 89482"/>
                  <a:gd name="connsiteX9" fmla="*/ 85090 w 128167"/>
                  <a:gd name="connsiteY9" fmla="*/ 5190 h 89482"/>
                  <a:gd name="connsiteX10" fmla="*/ 101709 w 128167"/>
                  <a:gd name="connsiteY10" fmla="*/ 5 h 89482"/>
                  <a:gd name="connsiteX11" fmla="*/ 120854 w 128167"/>
                  <a:gd name="connsiteY11" fmla="*/ 7583 h 89482"/>
                  <a:gd name="connsiteX12" fmla="*/ 127236 w 128167"/>
                  <a:gd name="connsiteY12" fmla="*/ 30451 h 89482"/>
                  <a:gd name="connsiteX13" fmla="*/ 128167 w 128167"/>
                  <a:gd name="connsiteY13" fmla="*/ 87488 h 89482"/>
                  <a:gd name="connsiteX14" fmla="*/ 102640 w 128167"/>
                  <a:gd name="connsiteY14" fmla="*/ 87887 h 89482"/>
                  <a:gd name="connsiteX15" fmla="*/ 101842 w 128167"/>
                  <a:gd name="connsiteY15" fmla="*/ 37631 h 89482"/>
                  <a:gd name="connsiteX16" fmla="*/ 99050 w 128167"/>
                  <a:gd name="connsiteY16" fmla="*/ 25665 h 89482"/>
                  <a:gd name="connsiteX17" fmla="*/ 90408 w 128167"/>
                  <a:gd name="connsiteY17" fmla="*/ 21809 h 89482"/>
                  <a:gd name="connsiteX18" fmla="*/ 80171 w 128167"/>
                  <a:gd name="connsiteY18" fmla="*/ 26862 h 89482"/>
                  <a:gd name="connsiteX19" fmla="*/ 76847 w 128167"/>
                  <a:gd name="connsiteY19" fmla="*/ 40955 h 89482"/>
                  <a:gd name="connsiteX20" fmla="*/ 77645 w 128167"/>
                  <a:gd name="connsiteY20" fmla="*/ 88286 h 89482"/>
                  <a:gd name="connsiteX21" fmla="*/ 52118 w 128167"/>
                  <a:gd name="connsiteY21" fmla="*/ 88685 h 89482"/>
                  <a:gd name="connsiteX22" fmla="*/ 51320 w 128167"/>
                  <a:gd name="connsiteY22" fmla="*/ 38428 h 89482"/>
                  <a:gd name="connsiteX23" fmla="*/ 48528 w 128167"/>
                  <a:gd name="connsiteY23" fmla="*/ 26463 h 89482"/>
                  <a:gd name="connsiteX24" fmla="*/ 39753 w 128167"/>
                  <a:gd name="connsiteY24" fmla="*/ 22607 h 89482"/>
                  <a:gd name="connsiteX25" fmla="*/ 29649 w 128167"/>
                  <a:gd name="connsiteY25" fmla="*/ 27659 h 89482"/>
                  <a:gd name="connsiteX26" fmla="*/ 26325 w 128167"/>
                  <a:gd name="connsiteY26" fmla="*/ 41752 h 89482"/>
                  <a:gd name="connsiteX27" fmla="*/ 27123 w 128167"/>
                  <a:gd name="connsiteY27" fmla="*/ 89084 h 89482"/>
                  <a:gd name="connsiteX28" fmla="*/ 1595 w 128167"/>
                  <a:gd name="connsiteY28" fmla="*/ 89483 h 89482"/>
                  <a:gd name="connsiteX29" fmla="*/ 133 w 128167"/>
                  <a:gd name="connsiteY29" fmla="*/ 3329 h 8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8167" h="89482">
                    <a:moveTo>
                      <a:pt x="0" y="3329"/>
                    </a:moveTo>
                    <a:lnTo>
                      <a:pt x="24995" y="2930"/>
                    </a:lnTo>
                    <a:lnTo>
                      <a:pt x="25261" y="21277"/>
                    </a:lnTo>
                    <a:lnTo>
                      <a:pt x="25660" y="21277"/>
                    </a:lnTo>
                    <a:cubicBezTo>
                      <a:pt x="27521" y="14896"/>
                      <a:pt x="30579" y="9844"/>
                      <a:pt x="34834" y="6254"/>
                    </a:cubicBezTo>
                    <a:cubicBezTo>
                      <a:pt x="38955" y="2664"/>
                      <a:pt x="44406" y="936"/>
                      <a:pt x="51054" y="803"/>
                    </a:cubicBezTo>
                    <a:cubicBezTo>
                      <a:pt x="57303" y="803"/>
                      <a:pt x="62355" y="2265"/>
                      <a:pt x="66344" y="5456"/>
                    </a:cubicBezTo>
                    <a:cubicBezTo>
                      <a:pt x="70199" y="8647"/>
                      <a:pt x="72991" y="13699"/>
                      <a:pt x="74720" y="20480"/>
                    </a:cubicBezTo>
                    <a:lnTo>
                      <a:pt x="75252" y="20480"/>
                    </a:lnTo>
                    <a:cubicBezTo>
                      <a:pt x="77246" y="13699"/>
                      <a:pt x="80437" y="8647"/>
                      <a:pt x="85090" y="5190"/>
                    </a:cubicBezTo>
                    <a:cubicBezTo>
                      <a:pt x="89610" y="1866"/>
                      <a:pt x="95195" y="138"/>
                      <a:pt x="101709" y="5"/>
                    </a:cubicBezTo>
                    <a:cubicBezTo>
                      <a:pt x="110351" y="-128"/>
                      <a:pt x="116733" y="2398"/>
                      <a:pt x="120854" y="7583"/>
                    </a:cubicBezTo>
                    <a:cubicBezTo>
                      <a:pt x="124976" y="12768"/>
                      <a:pt x="127103" y="20347"/>
                      <a:pt x="127236" y="30451"/>
                    </a:cubicBezTo>
                    <a:lnTo>
                      <a:pt x="128167" y="87488"/>
                    </a:lnTo>
                    <a:lnTo>
                      <a:pt x="102640" y="87887"/>
                    </a:lnTo>
                    <a:lnTo>
                      <a:pt x="101842" y="37631"/>
                    </a:lnTo>
                    <a:cubicBezTo>
                      <a:pt x="101842" y="32313"/>
                      <a:pt x="100779" y="28324"/>
                      <a:pt x="99050" y="25665"/>
                    </a:cubicBezTo>
                    <a:cubicBezTo>
                      <a:pt x="97322" y="23006"/>
                      <a:pt x="94397" y="21676"/>
                      <a:pt x="90408" y="21809"/>
                    </a:cubicBezTo>
                    <a:cubicBezTo>
                      <a:pt x="85888" y="21809"/>
                      <a:pt x="82564" y="23538"/>
                      <a:pt x="80171" y="26862"/>
                    </a:cubicBezTo>
                    <a:cubicBezTo>
                      <a:pt x="77778" y="30185"/>
                      <a:pt x="76714" y="34839"/>
                      <a:pt x="76847" y="40955"/>
                    </a:cubicBezTo>
                    <a:lnTo>
                      <a:pt x="77645" y="88286"/>
                    </a:lnTo>
                    <a:lnTo>
                      <a:pt x="52118" y="88685"/>
                    </a:lnTo>
                    <a:lnTo>
                      <a:pt x="51320" y="38428"/>
                    </a:lnTo>
                    <a:cubicBezTo>
                      <a:pt x="51320" y="33110"/>
                      <a:pt x="50256" y="29122"/>
                      <a:pt x="48528" y="26463"/>
                    </a:cubicBezTo>
                    <a:cubicBezTo>
                      <a:pt x="46800" y="23804"/>
                      <a:pt x="43875" y="22474"/>
                      <a:pt x="39753" y="22607"/>
                    </a:cubicBezTo>
                    <a:cubicBezTo>
                      <a:pt x="35366" y="22607"/>
                      <a:pt x="31909" y="24335"/>
                      <a:pt x="29649" y="27659"/>
                    </a:cubicBezTo>
                    <a:cubicBezTo>
                      <a:pt x="27388" y="30983"/>
                      <a:pt x="26192" y="35636"/>
                      <a:pt x="26325" y="41752"/>
                    </a:cubicBezTo>
                    <a:lnTo>
                      <a:pt x="27123" y="89084"/>
                    </a:lnTo>
                    <a:lnTo>
                      <a:pt x="1595" y="89483"/>
                    </a:lnTo>
                    <a:lnTo>
                      <a:pt x="133" y="33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33" name="Freeform: Shape 832">
                <a:extLst>
                  <a:ext uri="{FF2B5EF4-FFF2-40B4-BE49-F238E27FC236}">
                    <a16:creationId xmlns:a16="http://schemas.microsoft.com/office/drawing/2014/main" id="{28D4B662-13AE-569A-C3B8-8B0A30295337}"/>
                  </a:ext>
                </a:extLst>
              </p:cNvPr>
              <p:cNvSpPr/>
              <p:nvPr/>
            </p:nvSpPr>
            <p:spPr>
              <a:xfrm>
                <a:off x="6167395" y="2329037"/>
                <a:ext cx="75118" cy="89485"/>
              </a:xfrm>
              <a:custGeom>
                <a:avLst/>
                <a:gdLst>
                  <a:gd name="connsiteX0" fmla="*/ 14758 w 75118"/>
                  <a:gd name="connsiteY0" fmla="*/ 85447 h 89485"/>
                  <a:gd name="connsiteX1" fmla="*/ 0 w 75118"/>
                  <a:gd name="connsiteY1" fmla="*/ 75210 h 89485"/>
                  <a:gd name="connsiteX2" fmla="*/ 15157 w 75118"/>
                  <a:gd name="connsiteY2" fmla="*/ 60984 h 89485"/>
                  <a:gd name="connsiteX3" fmla="*/ 24463 w 75118"/>
                  <a:gd name="connsiteY3" fmla="*/ 68163 h 89485"/>
                  <a:gd name="connsiteX4" fmla="*/ 36296 w 75118"/>
                  <a:gd name="connsiteY4" fmla="*/ 70556 h 89485"/>
                  <a:gd name="connsiteX5" fmla="*/ 49326 w 75118"/>
                  <a:gd name="connsiteY5" fmla="*/ 64308 h 89485"/>
                  <a:gd name="connsiteX6" fmla="*/ 47597 w 75118"/>
                  <a:gd name="connsiteY6" fmla="*/ 59787 h 89485"/>
                  <a:gd name="connsiteX7" fmla="*/ 42279 w 75118"/>
                  <a:gd name="connsiteY7" fmla="*/ 56729 h 89485"/>
                  <a:gd name="connsiteX8" fmla="*/ 31909 w 75118"/>
                  <a:gd name="connsiteY8" fmla="*/ 53405 h 89485"/>
                  <a:gd name="connsiteX9" fmla="*/ 18215 w 75118"/>
                  <a:gd name="connsiteY9" fmla="*/ 47821 h 89485"/>
                  <a:gd name="connsiteX10" fmla="*/ 9041 w 75118"/>
                  <a:gd name="connsiteY10" fmla="*/ 38914 h 89485"/>
                  <a:gd name="connsiteX11" fmla="*/ 5850 w 75118"/>
                  <a:gd name="connsiteY11" fmla="*/ 25086 h 89485"/>
                  <a:gd name="connsiteX12" fmla="*/ 10370 w 75118"/>
                  <a:gd name="connsiteY12" fmla="*/ 11126 h 89485"/>
                  <a:gd name="connsiteX13" fmla="*/ 22602 w 75118"/>
                  <a:gd name="connsiteY13" fmla="*/ 2484 h 89485"/>
                  <a:gd name="connsiteX14" fmla="*/ 41880 w 75118"/>
                  <a:gd name="connsiteY14" fmla="*/ 91 h 89485"/>
                  <a:gd name="connsiteX15" fmla="*/ 61025 w 75118"/>
                  <a:gd name="connsiteY15" fmla="*/ 3814 h 89485"/>
                  <a:gd name="connsiteX16" fmla="*/ 75119 w 75118"/>
                  <a:gd name="connsiteY16" fmla="*/ 13386 h 89485"/>
                  <a:gd name="connsiteX17" fmla="*/ 60494 w 75118"/>
                  <a:gd name="connsiteY17" fmla="*/ 26948 h 89485"/>
                  <a:gd name="connsiteX18" fmla="*/ 51985 w 75118"/>
                  <a:gd name="connsiteY18" fmla="*/ 20699 h 89485"/>
                  <a:gd name="connsiteX19" fmla="*/ 41748 w 75118"/>
                  <a:gd name="connsiteY19" fmla="*/ 18439 h 89485"/>
                  <a:gd name="connsiteX20" fmla="*/ 33637 w 75118"/>
                  <a:gd name="connsiteY20" fmla="*/ 19901 h 89485"/>
                  <a:gd name="connsiteX21" fmla="*/ 30579 w 75118"/>
                  <a:gd name="connsiteY21" fmla="*/ 24953 h 89485"/>
                  <a:gd name="connsiteX22" fmla="*/ 32042 w 75118"/>
                  <a:gd name="connsiteY22" fmla="*/ 28809 h 89485"/>
                  <a:gd name="connsiteX23" fmla="*/ 36695 w 75118"/>
                  <a:gd name="connsiteY23" fmla="*/ 31468 h 89485"/>
                  <a:gd name="connsiteX24" fmla="*/ 45603 w 75118"/>
                  <a:gd name="connsiteY24" fmla="*/ 34260 h 89485"/>
                  <a:gd name="connsiteX25" fmla="*/ 60760 w 75118"/>
                  <a:gd name="connsiteY25" fmla="*/ 39844 h 89485"/>
                  <a:gd name="connsiteX26" fmla="*/ 70598 w 75118"/>
                  <a:gd name="connsiteY26" fmla="*/ 48619 h 89485"/>
                  <a:gd name="connsiteX27" fmla="*/ 74055 w 75118"/>
                  <a:gd name="connsiteY27" fmla="*/ 63377 h 89485"/>
                  <a:gd name="connsiteX28" fmla="*/ 69136 w 75118"/>
                  <a:gd name="connsiteY28" fmla="*/ 78002 h 89485"/>
                  <a:gd name="connsiteX29" fmla="*/ 56239 w 75118"/>
                  <a:gd name="connsiteY29" fmla="*/ 86910 h 89485"/>
                  <a:gd name="connsiteX30" fmla="*/ 36163 w 75118"/>
                  <a:gd name="connsiteY30" fmla="*/ 89436 h 89485"/>
                  <a:gd name="connsiteX31" fmla="*/ 14625 w 75118"/>
                  <a:gd name="connsiteY31" fmla="*/ 85314 h 8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118" h="89485">
                    <a:moveTo>
                      <a:pt x="14758" y="85447"/>
                    </a:moveTo>
                    <a:cubicBezTo>
                      <a:pt x="8775" y="82921"/>
                      <a:pt x="3856" y="79597"/>
                      <a:pt x="0" y="75210"/>
                    </a:cubicBezTo>
                    <a:lnTo>
                      <a:pt x="15157" y="60984"/>
                    </a:lnTo>
                    <a:cubicBezTo>
                      <a:pt x="17949" y="64308"/>
                      <a:pt x="21007" y="66701"/>
                      <a:pt x="24463" y="68163"/>
                    </a:cubicBezTo>
                    <a:cubicBezTo>
                      <a:pt x="27920" y="69626"/>
                      <a:pt x="31776" y="70423"/>
                      <a:pt x="36296" y="70556"/>
                    </a:cubicBezTo>
                    <a:cubicBezTo>
                      <a:pt x="44805" y="70822"/>
                      <a:pt x="49193" y="68828"/>
                      <a:pt x="49326" y="64308"/>
                    </a:cubicBezTo>
                    <a:cubicBezTo>
                      <a:pt x="49326" y="62446"/>
                      <a:pt x="48794" y="60984"/>
                      <a:pt x="47597" y="59787"/>
                    </a:cubicBezTo>
                    <a:cubicBezTo>
                      <a:pt x="46401" y="58591"/>
                      <a:pt x="44673" y="57660"/>
                      <a:pt x="42279" y="56729"/>
                    </a:cubicBezTo>
                    <a:cubicBezTo>
                      <a:pt x="39886" y="55799"/>
                      <a:pt x="36562" y="54735"/>
                      <a:pt x="31909" y="53405"/>
                    </a:cubicBezTo>
                    <a:cubicBezTo>
                      <a:pt x="26724" y="51943"/>
                      <a:pt x="22070" y="50082"/>
                      <a:pt x="18215" y="47821"/>
                    </a:cubicBezTo>
                    <a:cubicBezTo>
                      <a:pt x="14359" y="45561"/>
                      <a:pt x="11301" y="42636"/>
                      <a:pt x="9041" y="38914"/>
                    </a:cubicBezTo>
                    <a:cubicBezTo>
                      <a:pt x="6781" y="35191"/>
                      <a:pt x="5717" y="30537"/>
                      <a:pt x="5850" y="25086"/>
                    </a:cubicBezTo>
                    <a:cubicBezTo>
                      <a:pt x="6116" y="19635"/>
                      <a:pt x="7578" y="14982"/>
                      <a:pt x="10370" y="11126"/>
                    </a:cubicBezTo>
                    <a:cubicBezTo>
                      <a:pt x="13162" y="7271"/>
                      <a:pt x="17284" y="4346"/>
                      <a:pt x="22602" y="2484"/>
                    </a:cubicBezTo>
                    <a:cubicBezTo>
                      <a:pt x="27920" y="623"/>
                      <a:pt x="34302" y="-308"/>
                      <a:pt x="41880" y="91"/>
                    </a:cubicBezTo>
                    <a:cubicBezTo>
                      <a:pt x="49193" y="357"/>
                      <a:pt x="55707" y="1554"/>
                      <a:pt x="61025" y="3814"/>
                    </a:cubicBezTo>
                    <a:cubicBezTo>
                      <a:pt x="66344" y="6074"/>
                      <a:pt x="71130" y="9265"/>
                      <a:pt x="75119" y="13386"/>
                    </a:cubicBezTo>
                    <a:lnTo>
                      <a:pt x="60494" y="26948"/>
                    </a:lnTo>
                    <a:cubicBezTo>
                      <a:pt x="58101" y="24156"/>
                      <a:pt x="55309" y="22161"/>
                      <a:pt x="51985" y="20699"/>
                    </a:cubicBezTo>
                    <a:cubicBezTo>
                      <a:pt x="48661" y="19236"/>
                      <a:pt x="45337" y="18572"/>
                      <a:pt x="41748" y="18439"/>
                    </a:cubicBezTo>
                    <a:cubicBezTo>
                      <a:pt x="38291" y="18439"/>
                      <a:pt x="35631" y="18838"/>
                      <a:pt x="33637" y="19901"/>
                    </a:cubicBezTo>
                    <a:cubicBezTo>
                      <a:pt x="31643" y="20965"/>
                      <a:pt x="30712" y="22693"/>
                      <a:pt x="30579" y="24953"/>
                    </a:cubicBezTo>
                    <a:cubicBezTo>
                      <a:pt x="30579" y="26549"/>
                      <a:pt x="30978" y="27745"/>
                      <a:pt x="32042" y="28809"/>
                    </a:cubicBezTo>
                    <a:cubicBezTo>
                      <a:pt x="33105" y="29873"/>
                      <a:pt x="34701" y="30670"/>
                      <a:pt x="36695" y="31468"/>
                    </a:cubicBezTo>
                    <a:cubicBezTo>
                      <a:pt x="38689" y="32266"/>
                      <a:pt x="41748" y="33197"/>
                      <a:pt x="45603" y="34260"/>
                    </a:cubicBezTo>
                    <a:cubicBezTo>
                      <a:pt x="51586" y="35989"/>
                      <a:pt x="56638" y="37850"/>
                      <a:pt x="60760" y="39844"/>
                    </a:cubicBezTo>
                    <a:cubicBezTo>
                      <a:pt x="64748" y="41838"/>
                      <a:pt x="68072" y="44763"/>
                      <a:pt x="70598" y="48619"/>
                    </a:cubicBezTo>
                    <a:cubicBezTo>
                      <a:pt x="73124" y="52342"/>
                      <a:pt x="74188" y="57261"/>
                      <a:pt x="74055" y="63377"/>
                    </a:cubicBezTo>
                    <a:cubicBezTo>
                      <a:pt x="73789" y="69094"/>
                      <a:pt x="72194" y="74013"/>
                      <a:pt x="69136" y="78002"/>
                    </a:cubicBezTo>
                    <a:cubicBezTo>
                      <a:pt x="66078" y="81990"/>
                      <a:pt x="61823" y="84915"/>
                      <a:pt x="56239" y="86910"/>
                    </a:cubicBezTo>
                    <a:cubicBezTo>
                      <a:pt x="50655" y="88904"/>
                      <a:pt x="44007" y="89702"/>
                      <a:pt x="36163" y="89436"/>
                    </a:cubicBezTo>
                    <a:cubicBezTo>
                      <a:pt x="27920" y="89170"/>
                      <a:pt x="20741" y="87707"/>
                      <a:pt x="14625" y="8531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34" name="Freeform: Shape 833">
                <a:extLst>
                  <a:ext uri="{FF2B5EF4-FFF2-40B4-BE49-F238E27FC236}">
                    <a16:creationId xmlns:a16="http://schemas.microsoft.com/office/drawing/2014/main" id="{FF953CD4-E55F-6D64-BC88-57CBDC2B6313}"/>
                  </a:ext>
                </a:extLst>
              </p:cNvPr>
              <p:cNvSpPr/>
              <p:nvPr/>
            </p:nvSpPr>
            <p:spPr>
              <a:xfrm>
                <a:off x="6250384" y="2333926"/>
                <a:ext cx="90887" cy="89314"/>
              </a:xfrm>
              <a:custGeom>
                <a:avLst/>
                <a:gdLst>
                  <a:gd name="connsiteX0" fmla="*/ 19385 w 90887"/>
                  <a:gd name="connsiteY0" fmla="*/ 82420 h 89314"/>
                  <a:gd name="connsiteX1" fmla="*/ 4361 w 90887"/>
                  <a:gd name="connsiteY1" fmla="*/ 65934 h 89314"/>
                  <a:gd name="connsiteX2" fmla="*/ 107 w 90887"/>
                  <a:gd name="connsiteY2" fmla="*/ 41736 h 89314"/>
                  <a:gd name="connsiteX3" fmla="*/ 7419 w 90887"/>
                  <a:gd name="connsiteY3" fmla="*/ 18469 h 89314"/>
                  <a:gd name="connsiteX4" fmla="*/ 24570 w 90887"/>
                  <a:gd name="connsiteY4" fmla="*/ 3977 h 89314"/>
                  <a:gd name="connsiteX5" fmla="*/ 48369 w 90887"/>
                  <a:gd name="connsiteY5" fmla="*/ 122 h 89314"/>
                  <a:gd name="connsiteX6" fmla="*/ 71503 w 90887"/>
                  <a:gd name="connsiteY6" fmla="*/ 7035 h 89314"/>
                  <a:gd name="connsiteX7" fmla="*/ 86526 w 90887"/>
                  <a:gd name="connsiteY7" fmla="*/ 23522 h 89314"/>
                  <a:gd name="connsiteX8" fmla="*/ 90781 w 90887"/>
                  <a:gd name="connsiteY8" fmla="*/ 47586 h 89314"/>
                  <a:gd name="connsiteX9" fmla="*/ 83469 w 90887"/>
                  <a:gd name="connsiteY9" fmla="*/ 70986 h 89314"/>
                  <a:gd name="connsiteX10" fmla="*/ 66318 w 90887"/>
                  <a:gd name="connsiteY10" fmla="*/ 85345 h 89314"/>
                  <a:gd name="connsiteX11" fmla="*/ 42519 w 90887"/>
                  <a:gd name="connsiteY11" fmla="*/ 89200 h 89314"/>
                  <a:gd name="connsiteX12" fmla="*/ 19385 w 90887"/>
                  <a:gd name="connsiteY12" fmla="*/ 82287 h 89314"/>
                  <a:gd name="connsiteX13" fmla="*/ 53953 w 90887"/>
                  <a:gd name="connsiteY13" fmla="*/ 66864 h 89314"/>
                  <a:gd name="connsiteX14" fmla="*/ 61000 w 90887"/>
                  <a:gd name="connsiteY14" fmla="*/ 58887 h 89314"/>
                  <a:gd name="connsiteX15" fmla="*/ 64057 w 90887"/>
                  <a:gd name="connsiteY15" fmla="*/ 45858 h 89314"/>
                  <a:gd name="connsiteX16" fmla="*/ 62728 w 90887"/>
                  <a:gd name="connsiteY16" fmla="*/ 32562 h 89314"/>
                  <a:gd name="connsiteX17" fmla="*/ 56878 w 90887"/>
                  <a:gd name="connsiteY17" fmla="*/ 23787 h 89314"/>
                  <a:gd name="connsiteX18" fmla="*/ 47172 w 90887"/>
                  <a:gd name="connsiteY18" fmla="*/ 20198 h 89314"/>
                  <a:gd name="connsiteX19" fmla="*/ 37068 w 90887"/>
                  <a:gd name="connsiteY19" fmla="*/ 22458 h 89314"/>
                  <a:gd name="connsiteX20" fmla="*/ 30021 w 90887"/>
                  <a:gd name="connsiteY20" fmla="*/ 30435 h 89314"/>
                  <a:gd name="connsiteX21" fmla="*/ 26830 w 90887"/>
                  <a:gd name="connsiteY21" fmla="*/ 43465 h 89314"/>
                  <a:gd name="connsiteX22" fmla="*/ 28160 w 90887"/>
                  <a:gd name="connsiteY22" fmla="*/ 56760 h 89314"/>
                  <a:gd name="connsiteX23" fmla="*/ 34010 w 90887"/>
                  <a:gd name="connsiteY23" fmla="*/ 65668 h 89314"/>
                  <a:gd name="connsiteX24" fmla="*/ 43715 w 90887"/>
                  <a:gd name="connsiteY24" fmla="*/ 69257 h 89314"/>
                  <a:gd name="connsiteX25" fmla="*/ 53820 w 90887"/>
                  <a:gd name="connsiteY25" fmla="*/ 66997 h 8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887" h="89314">
                    <a:moveTo>
                      <a:pt x="19385" y="82420"/>
                    </a:moveTo>
                    <a:cubicBezTo>
                      <a:pt x="12737" y="78431"/>
                      <a:pt x="7685" y="72847"/>
                      <a:pt x="4361" y="65934"/>
                    </a:cubicBezTo>
                    <a:cubicBezTo>
                      <a:pt x="1037" y="59020"/>
                      <a:pt x="-425" y="50910"/>
                      <a:pt x="107" y="41736"/>
                    </a:cubicBezTo>
                    <a:cubicBezTo>
                      <a:pt x="639" y="32695"/>
                      <a:pt x="3165" y="24851"/>
                      <a:pt x="7419" y="18469"/>
                    </a:cubicBezTo>
                    <a:cubicBezTo>
                      <a:pt x="11674" y="11955"/>
                      <a:pt x="17391" y="7168"/>
                      <a:pt x="24570" y="3977"/>
                    </a:cubicBezTo>
                    <a:cubicBezTo>
                      <a:pt x="31750" y="787"/>
                      <a:pt x="39594" y="-410"/>
                      <a:pt x="48369" y="122"/>
                    </a:cubicBezTo>
                    <a:cubicBezTo>
                      <a:pt x="57144" y="654"/>
                      <a:pt x="64855" y="3047"/>
                      <a:pt x="71503" y="7035"/>
                    </a:cubicBezTo>
                    <a:cubicBezTo>
                      <a:pt x="78150" y="11157"/>
                      <a:pt x="83202" y="16608"/>
                      <a:pt x="86526" y="23522"/>
                    </a:cubicBezTo>
                    <a:cubicBezTo>
                      <a:pt x="89850" y="30435"/>
                      <a:pt x="91313" y="38545"/>
                      <a:pt x="90781" y="47586"/>
                    </a:cubicBezTo>
                    <a:cubicBezTo>
                      <a:pt x="90116" y="56760"/>
                      <a:pt x="87723" y="64471"/>
                      <a:pt x="83469" y="70986"/>
                    </a:cubicBezTo>
                    <a:cubicBezTo>
                      <a:pt x="79214" y="77501"/>
                      <a:pt x="73497" y="82287"/>
                      <a:pt x="66318" y="85345"/>
                    </a:cubicBezTo>
                    <a:cubicBezTo>
                      <a:pt x="59138" y="88403"/>
                      <a:pt x="51294" y="89732"/>
                      <a:pt x="42519" y="89200"/>
                    </a:cubicBezTo>
                    <a:cubicBezTo>
                      <a:pt x="33744" y="88669"/>
                      <a:pt x="26033" y="86276"/>
                      <a:pt x="19385" y="82287"/>
                    </a:cubicBezTo>
                    <a:close/>
                    <a:moveTo>
                      <a:pt x="53953" y="66864"/>
                    </a:moveTo>
                    <a:cubicBezTo>
                      <a:pt x="56878" y="65136"/>
                      <a:pt x="59271" y="62477"/>
                      <a:pt x="61000" y="58887"/>
                    </a:cubicBezTo>
                    <a:cubicBezTo>
                      <a:pt x="62728" y="55297"/>
                      <a:pt x="63791" y="50910"/>
                      <a:pt x="64057" y="45858"/>
                    </a:cubicBezTo>
                    <a:cubicBezTo>
                      <a:pt x="64456" y="40673"/>
                      <a:pt x="64057" y="36285"/>
                      <a:pt x="62728" y="32562"/>
                    </a:cubicBezTo>
                    <a:cubicBezTo>
                      <a:pt x="61398" y="28840"/>
                      <a:pt x="59537" y="25915"/>
                      <a:pt x="56878" y="23787"/>
                    </a:cubicBezTo>
                    <a:cubicBezTo>
                      <a:pt x="54219" y="21660"/>
                      <a:pt x="50895" y="20464"/>
                      <a:pt x="47172" y="20198"/>
                    </a:cubicBezTo>
                    <a:cubicBezTo>
                      <a:pt x="43450" y="19932"/>
                      <a:pt x="39993" y="20730"/>
                      <a:pt x="37068" y="22458"/>
                    </a:cubicBezTo>
                    <a:cubicBezTo>
                      <a:pt x="34143" y="24186"/>
                      <a:pt x="31750" y="26845"/>
                      <a:pt x="30021" y="30435"/>
                    </a:cubicBezTo>
                    <a:cubicBezTo>
                      <a:pt x="28293" y="34025"/>
                      <a:pt x="27229" y="38279"/>
                      <a:pt x="26830" y="43465"/>
                    </a:cubicBezTo>
                    <a:cubicBezTo>
                      <a:pt x="26564" y="48517"/>
                      <a:pt x="26830" y="53037"/>
                      <a:pt x="28160" y="56760"/>
                    </a:cubicBezTo>
                    <a:cubicBezTo>
                      <a:pt x="29489" y="60483"/>
                      <a:pt x="31351" y="63540"/>
                      <a:pt x="34010" y="65668"/>
                    </a:cubicBezTo>
                    <a:cubicBezTo>
                      <a:pt x="36669" y="67795"/>
                      <a:pt x="39993" y="68992"/>
                      <a:pt x="43715" y="69257"/>
                    </a:cubicBezTo>
                    <a:cubicBezTo>
                      <a:pt x="47438" y="69523"/>
                      <a:pt x="50895" y="68726"/>
                      <a:pt x="53820" y="66997"/>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35" name="Freeform: Shape 834">
                <a:extLst>
                  <a:ext uri="{FF2B5EF4-FFF2-40B4-BE49-F238E27FC236}">
                    <a16:creationId xmlns:a16="http://schemas.microsoft.com/office/drawing/2014/main" id="{3C34E804-F0E6-D9C6-E74B-5A565C125268}"/>
                  </a:ext>
                </a:extLst>
              </p:cNvPr>
              <p:cNvSpPr/>
              <p:nvPr/>
            </p:nvSpPr>
            <p:spPr>
              <a:xfrm>
                <a:off x="6352983" y="2309850"/>
                <a:ext cx="37640" cy="120155"/>
              </a:xfrm>
              <a:custGeom>
                <a:avLst/>
                <a:gdLst>
                  <a:gd name="connsiteX0" fmla="*/ 8789 w 37640"/>
                  <a:gd name="connsiteY0" fmla="*/ 115935 h 120155"/>
                  <a:gd name="connsiteX1" fmla="*/ 1477 w 37640"/>
                  <a:gd name="connsiteY1" fmla="*/ 107160 h 120155"/>
                  <a:gd name="connsiteX2" fmla="*/ 148 w 37640"/>
                  <a:gd name="connsiteY2" fmla="*/ 93466 h 120155"/>
                  <a:gd name="connsiteX3" fmla="*/ 8657 w 37640"/>
                  <a:gd name="connsiteY3" fmla="*/ 0 h 120155"/>
                  <a:gd name="connsiteX4" fmla="*/ 34184 w 37640"/>
                  <a:gd name="connsiteY4" fmla="*/ 2260 h 120155"/>
                  <a:gd name="connsiteX5" fmla="*/ 26074 w 37640"/>
                  <a:gd name="connsiteY5" fmla="*/ 91073 h 120155"/>
                  <a:gd name="connsiteX6" fmla="*/ 26074 w 37640"/>
                  <a:gd name="connsiteY6" fmla="*/ 95726 h 120155"/>
                  <a:gd name="connsiteX7" fmla="*/ 27802 w 37640"/>
                  <a:gd name="connsiteY7" fmla="*/ 98385 h 120155"/>
                  <a:gd name="connsiteX8" fmla="*/ 31657 w 37640"/>
                  <a:gd name="connsiteY8" fmla="*/ 99582 h 120155"/>
                  <a:gd name="connsiteX9" fmla="*/ 37640 w 37640"/>
                  <a:gd name="connsiteY9" fmla="*/ 99582 h 120155"/>
                  <a:gd name="connsiteX10" fmla="*/ 35779 w 37640"/>
                  <a:gd name="connsiteY10" fmla="*/ 119658 h 120155"/>
                  <a:gd name="connsiteX11" fmla="*/ 22750 w 37640"/>
                  <a:gd name="connsiteY11" fmla="*/ 119924 h 120155"/>
                  <a:gd name="connsiteX12" fmla="*/ 8524 w 37640"/>
                  <a:gd name="connsiteY12" fmla="*/ 115935 h 12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40" h="120155">
                    <a:moveTo>
                      <a:pt x="8789" y="115935"/>
                    </a:moveTo>
                    <a:cubicBezTo>
                      <a:pt x="5333" y="113808"/>
                      <a:pt x="2807" y="110883"/>
                      <a:pt x="1477" y="107160"/>
                    </a:cubicBezTo>
                    <a:cubicBezTo>
                      <a:pt x="148" y="103438"/>
                      <a:pt x="-251" y="98917"/>
                      <a:pt x="148" y="93466"/>
                    </a:cubicBezTo>
                    <a:lnTo>
                      <a:pt x="8657" y="0"/>
                    </a:lnTo>
                    <a:lnTo>
                      <a:pt x="34184" y="2260"/>
                    </a:lnTo>
                    <a:lnTo>
                      <a:pt x="26074" y="91073"/>
                    </a:lnTo>
                    <a:cubicBezTo>
                      <a:pt x="25941" y="92934"/>
                      <a:pt x="26074" y="94530"/>
                      <a:pt x="26074" y="95726"/>
                    </a:cubicBezTo>
                    <a:cubicBezTo>
                      <a:pt x="26339" y="96923"/>
                      <a:pt x="26871" y="97854"/>
                      <a:pt x="27802" y="98385"/>
                    </a:cubicBezTo>
                    <a:cubicBezTo>
                      <a:pt x="28732" y="99050"/>
                      <a:pt x="29929" y="99449"/>
                      <a:pt x="31657" y="99582"/>
                    </a:cubicBezTo>
                    <a:cubicBezTo>
                      <a:pt x="33253" y="99715"/>
                      <a:pt x="35380" y="99582"/>
                      <a:pt x="37640" y="99582"/>
                    </a:cubicBezTo>
                    <a:lnTo>
                      <a:pt x="35779" y="119658"/>
                    </a:lnTo>
                    <a:cubicBezTo>
                      <a:pt x="31392" y="120190"/>
                      <a:pt x="27004" y="120323"/>
                      <a:pt x="22750" y="119924"/>
                    </a:cubicBezTo>
                    <a:cubicBezTo>
                      <a:pt x="16767" y="119392"/>
                      <a:pt x="11981" y="118063"/>
                      <a:pt x="8524" y="11593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36" name="Freeform: Shape 835">
                <a:extLst>
                  <a:ext uri="{FF2B5EF4-FFF2-40B4-BE49-F238E27FC236}">
                    <a16:creationId xmlns:a16="http://schemas.microsoft.com/office/drawing/2014/main" id="{BB2F3EEC-CDDF-0B6B-AE8F-081138633209}"/>
                  </a:ext>
                </a:extLst>
              </p:cNvPr>
              <p:cNvSpPr/>
              <p:nvPr/>
            </p:nvSpPr>
            <p:spPr>
              <a:xfrm>
                <a:off x="6404367" y="2344950"/>
                <a:ext cx="86769" cy="94795"/>
              </a:xfrm>
              <a:custGeom>
                <a:avLst/>
                <a:gdLst>
                  <a:gd name="connsiteX0" fmla="*/ 8726 w 86769"/>
                  <a:gd name="connsiteY0" fmla="*/ 84558 h 94795"/>
                  <a:gd name="connsiteX1" fmla="*/ 1281 w 86769"/>
                  <a:gd name="connsiteY1" fmla="*/ 72593 h 94795"/>
                  <a:gd name="connsiteX2" fmla="*/ 350 w 86769"/>
                  <a:gd name="connsiteY2" fmla="*/ 55840 h 94795"/>
                  <a:gd name="connsiteX3" fmla="*/ 6865 w 86769"/>
                  <a:gd name="connsiteY3" fmla="*/ 0 h 94795"/>
                  <a:gd name="connsiteX4" fmla="*/ 32259 w 86769"/>
                  <a:gd name="connsiteY4" fmla="*/ 2925 h 94795"/>
                  <a:gd name="connsiteX5" fmla="*/ 26542 w 86769"/>
                  <a:gd name="connsiteY5" fmla="*/ 51985 h 94795"/>
                  <a:gd name="connsiteX6" fmla="*/ 28137 w 86769"/>
                  <a:gd name="connsiteY6" fmla="*/ 64881 h 94795"/>
                  <a:gd name="connsiteX7" fmla="*/ 37843 w 86769"/>
                  <a:gd name="connsiteY7" fmla="*/ 70332 h 94795"/>
                  <a:gd name="connsiteX8" fmla="*/ 46751 w 86769"/>
                  <a:gd name="connsiteY8" fmla="*/ 69003 h 94795"/>
                  <a:gd name="connsiteX9" fmla="*/ 53000 w 86769"/>
                  <a:gd name="connsiteY9" fmla="*/ 62887 h 94795"/>
                  <a:gd name="connsiteX10" fmla="*/ 56191 w 86769"/>
                  <a:gd name="connsiteY10" fmla="*/ 52384 h 94795"/>
                  <a:gd name="connsiteX11" fmla="*/ 61509 w 86769"/>
                  <a:gd name="connsiteY11" fmla="*/ 6249 h 94795"/>
                  <a:gd name="connsiteX12" fmla="*/ 86770 w 86769"/>
                  <a:gd name="connsiteY12" fmla="*/ 9174 h 94795"/>
                  <a:gd name="connsiteX13" fmla="*/ 76798 w 86769"/>
                  <a:gd name="connsiteY13" fmla="*/ 94796 h 94795"/>
                  <a:gd name="connsiteX14" fmla="*/ 52069 w 86769"/>
                  <a:gd name="connsiteY14" fmla="*/ 91871 h 94795"/>
                  <a:gd name="connsiteX15" fmla="*/ 54196 w 86769"/>
                  <a:gd name="connsiteY15" fmla="*/ 73656 h 94795"/>
                  <a:gd name="connsiteX16" fmla="*/ 53665 w 86769"/>
                  <a:gd name="connsiteY16" fmla="*/ 73656 h 94795"/>
                  <a:gd name="connsiteX17" fmla="*/ 41433 w 86769"/>
                  <a:gd name="connsiteY17" fmla="*/ 86819 h 94795"/>
                  <a:gd name="connsiteX18" fmla="*/ 22952 w 86769"/>
                  <a:gd name="connsiteY18" fmla="*/ 90142 h 94795"/>
                  <a:gd name="connsiteX19" fmla="*/ 8460 w 86769"/>
                  <a:gd name="connsiteY19" fmla="*/ 84558 h 9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769" h="94795">
                    <a:moveTo>
                      <a:pt x="8726" y="84558"/>
                    </a:moveTo>
                    <a:cubicBezTo>
                      <a:pt x="5136" y="81500"/>
                      <a:pt x="2611" y="77512"/>
                      <a:pt x="1281" y="72593"/>
                    </a:cubicBezTo>
                    <a:cubicBezTo>
                      <a:pt x="-49" y="67673"/>
                      <a:pt x="-314" y="62089"/>
                      <a:pt x="350" y="55840"/>
                    </a:cubicBezTo>
                    <a:lnTo>
                      <a:pt x="6865" y="0"/>
                    </a:lnTo>
                    <a:lnTo>
                      <a:pt x="32259" y="2925"/>
                    </a:lnTo>
                    <a:lnTo>
                      <a:pt x="26542" y="51985"/>
                    </a:lnTo>
                    <a:cubicBezTo>
                      <a:pt x="25877" y="57569"/>
                      <a:pt x="26542" y="61823"/>
                      <a:pt x="28137" y="64881"/>
                    </a:cubicBezTo>
                    <a:cubicBezTo>
                      <a:pt x="29866" y="67939"/>
                      <a:pt x="33057" y="69668"/>
                      <a:pt x="37843" y="70332"/>
                    </a:cubicBezTo>
                    <a:cubicBezTo>
                      <a:pt x="41167" y="70731"/>
                      <a:pt x="44225" y="70332"/>
                      <a:pt x="46751" y="69003"/>
                    </a:cubicBezTo>
                    <a:cubicBezTo>
                      <a:pt x="49410" y="67806"/>
                      <a:pt x="51404" y="65679"/>
                      <a:pt x="53000" y="62887"/>
                    </a:cubicBezTo>
                    <a:cubicBezTo>
                      <a:pt x="54595" y="60095"/>
                      <a:pt x="55659" y="56638"/>
                      <a:pt x="56191" y="52384"/>
                    </a:cubicBezTo>
                    <a:lnTo>
                      <a:pt x="61509" y="6249"/>
                    </a:lnTo>
                    <a:lnTo>
                      <a:pt x="86770" y="9174"/>
                    </a:lnTo>
                    <a:lnTo>
                      <a:pt x="76798" y="94796"/>
                    </a:lnTo>
                    <a:lnTo>
                      <a:pt x="52069" y="91871"/>
                    </a:lnTo>
                    <a:lnTo>
                      <a:pt x="54196" y="73656"/>
                    </a:lnTo>
                    <a:lnTo>
                      <a:pt x="53665" y="73656"/>
                    </a:lnTo>
                    <a:cubicBezTo>
                      <a:pt x="50473" y="79373"/>
                      <a:pt x="46352" y="83761"/>
                      <a:pt x="41433" y="86819"/>
                    </a:cubicBezTo>
                    <a:cubicBezTo>
                      <a:pt x="36380" y="89876"/>
                      <a:pt x="30265" y="90940"/>
                      <a:pt x="22952" y="90142"/>
                    </a:cubicBezTo>
                    <a:cubicBezTo>
                      <a:pt x="16969" y="89478"/>
                      <a:pt x="12050" y="87616"/>
                      <a:pt x="8460" y="8455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37" name="Freeform: Shape 836">
                <a:extLst>
                  <a:ext uri="{FF2B5EF4-FFF2-40B4-BE49-F238E27FC236}">
                    <a16:creationId xmlns:a16="http://schemas.microsoft.com/office/drawing/2014/main" id="{44702987-14C9-5F32-BC03-3079480F89F9}"/>
                  </a:ext>
                </a:extLst>
              </p:cNvPr>
              <p:cNvSpPr/>
              <p:nvPr/>
            </p:nvSpPr>
            <p:spPr>
              <a:xfrm>
                <a:off x="6499778" y="2336308"/>
                <a:ext cx="58233" cy="112411"/>
              </a:xfrm>
              <a:custGeom>
                <a:avLst/>
                <a:gdLst>
                  <a:gd name="connsiteX0" fmla="*/ 14758 w 58233"/>
                  <a:gd name="connsiteY0" fmla="*/ 107160 h 112411"/>
                  <a:gd name="connsiteX1" fmla="*/ 6914 w 58233"/>
                  <a:gd name="connsiteY1" fmla="*/ 97721 h 112411"/>
                  <a:gd name="connsiteX2" fmla="*/ 6116 w 58233"/>
                  <a:gd name="connsiteY2" fmla="*/ 82165 h 112411"/>
                  <a:gd name="connsiteX3" fmla="*/ 12232 w 58233"/>
                  <a:gd name="connsiteY3" fmla="*/ 39620 h 112411"/>
                  <a:gd name="connsiteX4" fmla="*/ 0 w 58233"/>
                  <a:gd name="connsiteY4" fmla="*/ 37892 h 112411"/>
                  <a:gd name="connsiteX5" fmla="*/ 1595 w 58233"/>
                  <a:gd name="connsiteY5" fmla="*/ 27122 h 112411"/>
                  <a:gd name="connsiteX6" fmla="*/ 37892 w 58233"/>
                  <a:gd name="connsiteY6" fmla="*/ 0 h 112411"/>
                  <a:gd name="connsiteX7" fmla="*/ 43742 w 58233"/>
                  <a:gd name="connsiteY7" fmla="*/ 798 h 112411"/>
                  <a:gd name="connsiteX8" fmla="*/ 40285 w 58233"/>
                  <a:gd name="connsiteY8" fmla="*/ 24463 h 112411"/>
                  <a:gd name="connsiteX9" fmla="*/ 58234 w 58233"/>
                  <a:gd name="connsiteY9" fmla="*/ 26989 h 112411"/>
                  <a:gd name="connsiteX10" fmla="*/ 55574 w 58233"/>
                  <a:gd name="connsiteY10" fmla="*/ 45603 h 112411"/>
                  <a:gd name="connsiteX11" fmla="*/ 37626 w 58233"/>
                  <a:gd name="connsiteY11" fmla="*/ 43077 h 112411"/>
                  <a:gd name="connsiteX12" fmla="*/ 32175 w 58233"/>
                  <a:gd name="connsiteY12" fmla="*/ 80836 h 112411"/>
                  <a:gd name="connsiteX13" fmla="*/ 32175 w 58233"/>
                  <a:gd name="connsiteY13" fmla="*/ 86686 h 112411"/>
                  <a:gd name="connsiteX14" fmla="*/ 34568 w 58233"/>
                  <a:gd name="connsiteY14" fmla="*/ 89876 h 112411"/>
                  <a:gd name="connsiteX15" fmla="*/ 39753 w 58233"/>
                  <a:gd name="connsiteY15" fmla="*/ 91339 h 112411"/>
                  <a:gd name="connsiteX16" fmla="*/ 48927 w 58233"/>
                  <a:gd name="connsiteY16" fmla="*/ 91339 h 112411"/>
                  <a:gd name="connsiteX17" fmla="*/ 45869 w 58233"/>
                  <a:gd name="connsiteY17" fmla="*/ 112213 h 112411"/>
                  <a:gd name="connsiteX18" fmla="*/ 38955 w 58233"/>
                  <a:gd name="connsiteY18" fmla="*/ 112213 h 112411"/>
                  <a:gd name="connsiteX19" fmla="*/ 30712 w 58233"/>
                  <a:gd name="connsiteY19" fmla="*/ 111415 h 112411"/>
                  <a:gd name="connsiteX20" fmla="*/ 15024 w 58233"/>
                  <a:gd name="connsiteY20" fmla="*/ 10662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233" h="112411">
                    <a:moveTo>
                      <a:pt x="14758" y="107160"/>
                    </a:moveTo>
                    <a:cubicBezTo>
                      <a:pt x="10902" y="104900"/>
                      <a:pt x="8376" y="101842"/>
                      <a:pt x="6914" y="97721"/>
                    </a:cubicBezTo>
                    <a:cubicBezTo>
                      <a:pt x="5451" y="93732"/>
                      <a:pt x="5318" y="88547"/>
                      <a:pt x="6116" y="82165"/>
                    </a:cubicBezTo>
                    <a:lnTo>
                      <a:pt x="12232" y="39620"/>
                    </a:lnTo>
                    <a:lnTo>
                      <a:pt x="0" y="37892"/>
                    </a:lnTo>
                    <a:lnTo>
                      <a:pt x="1595" y="27122"/>
                    </a:lnTo>
                    <a:lnTo>
                      <a:pt x="37892" y="0"/>
                    </a:lnTo>
                    <a:lnTo>
                      <a:pt x="43742" y="798"/>
                    </a:lnTo>
                    <a:lnTo>
                      <a:pt x="40285" y="24463"/>
                    </a:lnTo>
                    <a:lnTo>
                      <a:pt x="58234" y="26989"/>
                    </a:lnTo>
                    <a:lnTo>
                      <a:pt x="55574" y="45603"/>
                    </a:lnTo>
                    <a:lnTo>
                      <a:pt x="37626" y="43077"/>
                    </a:lnTo>
                    <a:lnTo>
                      <a:pt x="32175" y="80836"/>
                    </a:lnTo>
                    <a:cubicBezTo>
                      <a:pt x="31776" y="83362"/>
                      <a:pt x="31776" y="85223"/>
                      <a:pt x="32175" y="86686"/>
                    </a:cubicBezTo>
                    <a:cubicBezTo>
                      <a:pt x="32574" y="88148"/>
                      <a:pt x="33371" y="89212"/>
                      <a:pt x="34568" y="89876"/>
                    </a:cubicBezTo>
                    <a:cubicBezTo>
                      <a:pt x="35764" y="90541"/>
                      <a:pt x="37493" y="91073"/>
                      <a:pt x="39753" y="91339"/>
                    </a:cubicBezTo>
                    <a:cubicBezTo>
                      <a:pt x="42944" y="91738"/>
                      <a:pt x="46002" y="91871"/>
                      <a:pt x="48927" y="91339"/>
                    </a:cubicBezTo>
                    <a:lnTo>
                      <a:pt x="45869" y="112213"/>
                    </a:lnTo>
                    <a:cubicBezTo>
                      <a:pt x="44007" y="112478"/>
                      <a:pt x="41614" y="112478"/>
                      <a:pt x="38955" y="112213"/>
                    </a:cubicBezTo>
                    <a:cubicBezTo>
                      <a:pt x="36296" y="112213"/>
                      <a:pt x="33504" y="111814"/>
                      <a:pt x="30712" y="111415"/>
                    </a:cubicBezTo>
                    <a:cubicBezTo>
                      <a:pt x="24065" y="110484"/>
                      <a:pt x="18746" y="108889"/>
                      <a:pt x="15024" y="10662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38" name="Freeform: Shape 837">
                <a:extLst>
                  <a:ext uri="{FF2B5EF4-FFF2-40B4-BE49-F238E27FC236}">
                    <a16:creationId xmlns:a16="http://schemas.microsoft.com/office/drawing/2014/main" id="{1A3E7A9D-125A-99C7-ED87-27ABAEB69531}"/>
                  </a:ext>
                </a:extLst>
              </p:cNvPr>
              <p:cNvSpPr/>
              <p:nvPr/>
            </p:nvSpPr>
            <p:spPr>
              <a:xfrm>
                <a:off x="6560937" y="2332441"/>
                <a:ext cx="44219" cy="123125"/>
              </a:xfrm>
              <a:custGeom>
                <a:avLst/>
                <a:gdLst>
                  <a:gd name="connsiteX0" fmla="*/ 13827 w 44219"/>
                  <a:gd name="connsiteY0" fmla="*/ 33914 h 123125"/>
                  <a:gd name="connsiteX1" fmla="*/ 39088 w 44219"/>
                  <a:gd name="connsiteY1" fmla="*/ 38035 h 123125"/>
                  <a:gd name="connsiteX2" fmla="*/ 25261 w 44219"/>
                  <a:gd name="connsiteY2" fmla="*/ 123126 h 123125"/>
                  <a:gd name="connsiteX3" fmla="*/ 0 w 44219"/>
                  <a:gd name="connsiteY3" fmla="*/ 119004 h 123125"/>
                  <a:gd name="connsiteX4" fmla="*/ 13827 w 44219"/>
                  <a:gd name="connsiteY4" fmla="*/ 33914 h 123125"/>
                  <a:gd name="connsiteX5" fmla="*/ 20741 w 44219"/>
                  <a:gd name="connsiteY5" fmla="*/ 24607 h 123125"/>
                  <a:gd name="connsiteX6" fmla="*/ 16619 w 44219"/>
                  <a:gd name="connsiteY6" fmla="*/ 19023 h 123125"/>
                  <a:gd name="connsiteX7" fmla="*/ 15955 w 44219"/>
                  <a:gd name="connsiteY7" fmla="*/ 11578 h 123125"/>
                  <a:gd name="connsiteX8" fmla="*/ 18880 w 44219"/>
                  <a:gd name="connsiteY8" fmla="*/ 4797 h 123125"/>
                  <a:gd name="connsiteX9" fmla="*/ 24596 w 44219"/>
                  <a:gd name="connsiteY9" fmla="*/ 809 h 123125"/>
                  <a:gd name="connsiteX10" fmla="*/ 32042 w 44219"/>
                  <a:gd name="connsiteY10" fmla="*/ 277 h 123125"/>
                  <a:gd name="connsiteX11" fmla="*/ 39088 w 44219"/>
                  <a:gd name="connsiteY11" fmla="*/ 3202 h 123125"/>
                  <a:gd name="connsiteX12" fmla="*/ 43343 w 44219"/>
                  <a:gd name="connsiteY12" fmla="*/ 8919 h 123125"/>
                  <a:gd name="connsiteX13" fmla="*/ 44007 w 44219"/>
                  <a:gd name="connsiteY13" fmla="*/ 16364 h 123125"/>
                  <a:gd name="connsiteX14" fmla="*/ 41083 w 44219"/>
                  <a:gd name="connsiteY14" fmla="*/ 23278 h 123125"/>
                  <a:gd name="connsiteX15" fmla="*/ 35233 w 44219"/>
                  <a:gd name="connsiteY15" fmla="*/ 27266 h 123125"/>
                  <a:gd name="connsiteX16" fmla="*/ 27654 w 44219"/>
                  <a:gd name="connsiteY16" fmla="*/ 27798 h 123125"/>
                  <a:gd name="connsiteX17" fmla="*/ 20741 w 44219"/>
                  <a:gd name="connsiteY17" fmla="*/ 24873 h 1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219" h="123125">
                    <a:moveTo>
                      <a:pt x="13827" y="33914"/>
                    </a:moveTo>
                    <a:lnTo>
                      <a:pt x="39088" y="38035"/>
                    </a:lnTo>
                    <a:lnTo>
                      <a:pt x="25261" y="123126"/>
                    </a:lnTo>
                    <a:lnTo>
                      <a:pt x="0" y="119004"/>
                    </a:lnTo>
                    <a:lnTo>
                      <a:pt x="13827" y="33914"/>
                    </a:lnTo>
                    <a:close/>
                    <a:moveTo>
                      <a:pt x="20741" y="24607"/>
                    </a:moveTo>
                    <a:cubicBezTo>
                      <a:pt x="18880" y="23145"/>
                      <a:pt x="17417" y="21283"/>
                      <a:pt x="16619" y="19023"/>
                    </a:cubicBezTo>
                    <a:cubicBezTo>
                      <a:pt x="15688" y="16763"/>
                      <a:pt x="15556" y="14237"/>
                      <a:pt x="15955" y="11578"/>
                    </a:cubicBezTo>
                    <a:cubicBezTo>
                      <a:pt x="16353" y="8919"/>
                      <a:pt x="17417" y="6658"/>
                      <a:pt x="18880" y="4797"/>
                    </a:cubicBezTo>
                    <a:cubicBezTo>
                      <a:pt x="20475" y="2936"/>
                      <a:pt x="22336" y="1606"/>
                      <a:pt x="24596" y="809"/>
                    </a:cubicBezTo>
                    <a:cubicBezTo>
                      <a:pt x="26856" y="11"/>
                      <a:pt x="29383" y="-255"/>
                      <a:pt x="32042" y="277"/>
                    </a:cubicBezTo>
                    <a:cubicBezTo>
                      <a:pt x="34834" y="676"/>
                      <a:pt x="37094" y="1739"/>
                      <a:pt x="39088" y="3202"/>
                    </a:cubicBezTo>
                    <a:cubicBezTo>
                      <a:pt x="41083" y="4664"/>
                      <a:pt x="42412" y="6526"/>
                      <a:pt x="43343" y="8919"/>
                    </a:cubicBezTo>
                    <a:cubicBezTo>
                      <a:pt x="44273" y="11312"/>
                      <a:pt x="44406" y="13705"/>
                      <a:pt x="44007" y="16364"/>
                    </a:cubicBezTo>
                    <a:cubicBezTo>
                      <a:pt x="43609" y="19023"/>
                      <a:pt x="42545" y="21416"/>
                      <a:pt x="41083" y="23278"/>
                    </a:cubicBezTo>
                    <a:cubicBezTo>
                      <a:pt x="39620" y="25139"/>
                      <a:pt x="37626" y="26468"/>
                      <a:pt x="35233" y="27266"/>
                    </a:cubicBezTo>
                    <a:cubicBezTo>
                      <a:pt x="32839" y="28064"/>
                      <a:pt x="30313" y="28197"/>
                      <a:pt x="27654" y="27798"/>
                    </a:cubicBezTo>
                    <a:cubicBezTo>
                      <a:pt x="24862" y="27399"/>
                      <a:pt x="22602" y="26468"/>
                      <a:pt x="20741" y="24873"/>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39" name="Freeform: Shape 838">
                <a:extLst>
                  <a:ext uri="{FF2B5EF4-FFF2-40B4-BE49-F238E27FC236}">
                    <a16:creationId xmlns:a16="http://schemas.microsoft.com/office/drawing/2014/main" id="{6B68C284-62CB-79A7-33AD-7FF04B52F050}"/>
                  </a:ext>
                </a:extLst>
              </p:cNvPr>
              <p:cNvSpPr/>
              <p:nvPr/>
            </p:nvSpPr>
            <p:spPr>
              <a:xfrm>
                <a:off x="6606065" y="2378286"/>
                <a:ext cx="91490" cy="89863"/>
              </a:xfrm>
              <a:custGeom>
                <a:avLst/>
                <a:gdLst>
                  <a:gd name="connsiteX0" fmla="*/ 15365 w 91490"/>
                  <a:gd name="connsiteY0" fmla="*/ 79408 h 89863"/>
                  <a:gd name="connsiteX1" fmla="*/ 2336 w 91490"/>
                  <a:gd name="connsiteY1" fmla="*/ 61194 h 89863"/>
                  <a:gd name="connsiteX2" fmla="*/ 1007 w 91490"/>
                  <a:gd name="connsiteY2" fmla="*/ 36730 h 89863"/>
                  <a:gd name="connsiteX3" fmla="*/ 11111 w 91490"/>
                  <a:gd name="connsiteY3" fmla="*/ 14394 h 89863"/>
                  <a:gd name="connsiteX4" fmla="*/ 29857 w 91490"/>
                  <a:gd name="connsiteY4" fmla="*/ 2030 h 89863"/>
                  <a:gd name="connsiteX5" fmla="*/ 53922 w 91490"/>
                  <a:gd name="connsiteY5" fmla="*/ 966 h 89863"/>
                  <a:gd name="connsiteX6" fmla="*/ 76125 w 91490"/>
                  <a:gd name="connsiteY6" fmla="*/ 10672 h 89863"/>
                  <a:gd name="connsiteX7" fmla="*/ 89155 w 91490"/>
                  <a:gd name="connsiteY7" fmla="*/ 28886 h 89863"/>
                  <a:gd name="connsiteX8" fmla="*/ 90484 w 91490"/>
                  <a:gd name="connsiteY8" fmla="*/ 53350 h 89863"/>
                  <a:gd name="connsiteX9" fmla="*/ 80380 w 91490"/>
                  <a:gd name="connsiteY9" fmla="*/ 75686 h 89863"/>
                  <a:gd name="connsiteX10" fmla="*/ 61633 w 91490"/>
                  <a:gd name="connsiteY10" fmla="*/ 87917 h 89863"/>
                  <a:gd name="connsiteX11" fmla="*/ 37436 w 91490"/>
                  <a:gd name="connsiteY11" fmla="*/ 88848 h 89863"/>
                  <a:gd name="connsiteX12" fmla="*/ 15365 w 91490"/>
                  <a:gd name="connsiteY12" fmla="*/ 79275 h 89863"/>
                  <a:gd name="connsiteX13" fmla="*/ 51529 w 91490"/>
                  <a:gd name="connsiteY13" fmla="*/ 68107 h 89863"/>
                  <a:gd name="connsiteX14" fmla="*/ 59373 w 91490"/>
                  <a:gd name="connsiteY14" fmla="*/ 60928 h 89863"/>
                  <a:gd name="connsiteX15" fmla="*/ 64026 w 91490"/>
                  <a:gd name="connsiteY15" fmla="*/ 48430 h 89863"/>
                  <a:gd name="connsiteX16" fmla="*/ 64293 w 91490"/>
                  <a:gd name="connsiteY16" fmla="*/ 35002 h 89863"/>
                  <a:gd name="connsiteX17" fmla="*/ 59506 w 91490"/>
                  <a:gd name="connsiteY17" fmla="*/ 25562 h 89863"/>
                  <a:gd name="connsiteX18" fmla="*/ 50200 w 91490"/>
                  <a:gd name="connsiteY18" fmla="*/ 20909 h 89863"/>
                  <a:gd name="connsiteX19" fmla="*/ 39829 w 91490"/>
                  <a:gd name="connsiteY19" fmla="*/ 21973 h 89863"/>
                  <a:gd name="connsiteX20" fmla="*/ 31985 w 91490"/>
                  <a:gd name="connsiteY20" fmla="*/ 29019 h 89863"/>
                  <a:gd name="connsiteX21" fmla="*/ 27332 w 91490"/>
                  <a:gd name="connsiteY21" fmla="*/ 41650 h 89863"/>
                  <a:gd name="connsiteX22" fmla="*/ 27198 w 91490"/>
                  <a:gd name="connsiteY22" fmla="*/ 54945 h 89863"/>
                  <a:gd name="connsiteX23" fmla="*/ 31985 w 91490"/>
                  <a:gd name="connsiteY23" fmla="*/ 64385 h 89863"/>
                  <a:gd name="connsiteX24" fmla="*/ 41292 w 91490"/>
                  <a:gd name="connsiteY24" fmla="*/ 69038 h 89863"/>
                  <a:gd name="connsiteX25" fmla="*/ 51662 w 91490"/>
                  <a:gd name="connsiteY25" fmla="*/ 67974 h 8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490" h="89863">
                    <a:moveTo>
                      <a:pt x="15365" y="79408"/>
                    </a:moveTo>
                    <a:cubicBezTo>
                      <a:pt x="9250" y="74622"/>
                      <a:pt x="4862" y="68506"/>
                      <a:pt x="2336" y="61194"/>
                    </a:cubicBezTo>
                    <a:cubicBezTo>
                      <a:pt x="-190" y="53881"/>
                      <a:pt x="-722" y="45638"/>
                      <a:pt x="1007" y="36730"/>
                    </a:cubicBezTo>
                    <a:cubicBezTo>
                      <a:pt x="2735" y="27823"/>
                      <a:pt x="6059" y="20377"/>
                      <a:pt x="11111" y="14394"/>
                    </a:cubicBezTo>
                    <a:cubicBezTo>
                      <a:pt x="16163" y="8411"/>
                      <a:pt x="22412" y="4423"/>
                      <a:pt x="29857" y="2030"/>
                    </a:cubicBezTo>
                    <a:cubicBezTo>
                      <a:pt x="37303" y="-231"/>
                      <a:pt x="45280" y="-629"/>
                      <a:pt x="53922" y="966"/>
                    </a:cubicBezTo>
                    <a:cubicBezTo>
                      <a:pt x="62564" y="2561"/>
                      <a:pt x="70009" y="5752"/>
                      <a:pt x="76125" y="10672"/>
                    </a:cubicBezTo>
                    <a:cubicBezTo>
                      <a:pt x="82241" y="15458"/>
                      <a:pt x="86629" y="21574"/>
                      <a:pt x="89155" y="28886"/>
                    </a:cubicBezTo>
                    <a:cubicBezTo>
                      <a:pt x="91681" y="36199"/>
                      <a:pt x="92212" y="44309"/>
                      <a:pt x="90484" y="53350"/>
                    </a:cubicBezTo>
                    <a:cubicBezTo>
                      <a:pt x="88756" y="62390"/>
                      <a:pt x="85432" y="69836"/>
                      <a:pt x="80380" y="75686"/>
                    </a:cubicBezTo>
                    <a:cubicBezTo>
                      <a:pt x="75327" y="81669"/>
                      <a:pt x="69079" y="85657"/>
                      <a:pt x="61633" y="87917"/>
                    </a:cubicBezTo>
                    <a:cubicBezTo>
                      <a:pt x="54188" y="90178"/>
                      <a:pt x="46211" y="90444"/>
                      <a:pt x="37436" y="88848"/>
                    </a:cubicBezTo>
                    <a:cubicBezTo>
                      <a:pt x="28794" y="87253"/>
                      <a:pt x="21482" y="84062"/>
                      <a:pt x="15365" y="79275"/>
                    </a:cubicBezTo>
                    <a:close/>
                    <a:moveTo>
                      <a:pt x="51529" y="68107"/>
                    </a:moveTo>
                    <a:cubicBezTo>
                      <a:pt x="54587" y="66645"/>
                      <a:pt x="57246" y="64385"/>
                      <a:pt x="59373" y="60928"/>
                    </a:cubicBezTo>
                    <a:cubicBezTo>
                      <a:pt x="61500" y="57604"/>
                      <a:pt x="63096" y="53350"/>
                      <a:pt x="64026" y="48430"/>
                    </a:cubicBezTo>
                    <a:cubicBezTo>
                      <a:pt x="64957" y="43378"/>
                      <a:pt x="65090" y="38858"/>
                      <a:pt x="64293" y="35002"/>
                    </a:cubicBezTo>
                    <a:cubicBezTo>
                      <a:pt x="63495" y="31146"/>
                      <a:pt x="61899" y="27955"/>
                      <a:pt x="59506" y="25562"/>
                    </a:cubicBezTo>
                    <a:cubicBezTo>
                      <a:pt x="57113" y="23169"/>
                      <a:pt x="54055" y="21574"/>
                      <a:pt x="50200" y="20909"/>
                    </a:cubicBezTo>
                    <a:cubicBezTo>
                      <a:pt x="46344" y="20244"/>
                      <a:pt x="43020" y="20510"/>
                      <a:pt x="39829" y="21973"/>
                    </a:cubicBezTo>
                    <a:cubicBezTo>
                      <a:pt x="36771" y="23302"/>
                      <a:pt x="34112" y="25695"/>
                      <a:pt x="31985" y="29019"/>
                    </a:cubicBezTo>
                    <a:cubicBezTo>
                      <a:pt x="29857" y="32343"/>
                      <a:pt x="28262" y="36464"/>
                      <a:pt x="27332" y="41650"/>
                    </a:cubicBezTo>
                    <a:cubicBezTo>
                      <a:pt x="26401" y="46702"/>
                      <a:pt x="26268" y="51089"/>
                      <a:pt x="27198" y="54945"/>
                    </a:cubicBezTo>
                    <a:cubicBezTo>
                      <a:pt x="28129" y="58801"/>
                      <a:pt x="29592" y="61991"/>
                      <a:pt x="31985" y="64385"/>
                    </a:cubicBezTo>
                    <a:cubicBezTo>
                      <a:pt x="34378" y="66778"/>
                      <a:pt x="37436" y="68373"/>
                      <a:pt x="41292" y="69038"/>
                    </a:cubicBezTo>
                    <a:cubicBezTo>
                      <a:pt x="45014" y="69703"/>
                      <a:pt x="48471" y="69437"/>
                      <a:pt x="51662" y="6797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0" name="Freeform: Shape 839">
                <a:extLst>
                  <a:ext uri="{FF2B5EF4-FFF2-40B4-BE49-F238E27FC236}">
                    <a16:creationId xmlns:a16="http://schemas.microsoft.com/office/drawing/2014/main" id="{FC5550C1-0724-5EEF-0782-5A86F83C2D66}"/>
                  </a:ext>
                </a:extLst>
              </p:cNvPr>
              <p:cNvSpPr/>
              <p:nvPr/>
            </p:nvSpPr>
            <p:spPr>
              <a:xfrm>
                <a:off x="6701336" y="2392813"/>
                <a:ext cx="92312" cy="101576"/>
              </a:xfrm>
              <a:custGeom>
                <a:avLst/>
                <a:gdLst>
                  <a:gd name="connsiteX0" fmla="*/ 19012 w 92312"/>
                  <a:gd name="connsiteY0" fmla="*/ 0 h 101576"/>
                  <a:gd name="connsiteX1" fmla="*/ 43343 w 92312"/>
                  <a:gd name="connsiteY1" fmla="*/ 5451 h 101576"/>
                  <a:gd name="connsiteX2" fmla="*/ 39354 w 92312"/>
                  <a:gd name="connsiteY2" fmla="*/ 23267 h 101576"/>
                  <a:gd name="connsiteX3" fmla="*/ 39753 w 92312"/>
                  <a:gd name="connsiteY3" fmla="*/ 23267 h 101576"/>
                  <a:gd name="connsiteX4" fmla="*/ 53314 w 92312"/>
                  <a:gd name="connsiteY4" fmla="*/ 11567 h 101576"/>
                  <a:gd name="connsiteX5" fmla="*/ 71928 w 92312"/>
                  <a:gd name="connsiteY5" fmla="*/ 10104 h 101576"/>
                  <a:gd name="connsiteX6" fmla="*/ 85755 w 92312"/>
                  <a:gd name="connsiteY6" fmla="*/ 17151 h 101576"/>
                  <a:gd name="connsiteX7" fmla="*/ 91871 w 92312"/>
                  <a:gd name="connsiteY7" fmla="*/ 29782 h 101576"/>
                  <a:gd name="connsiteX8" fmla="*/ 90940 w 92312"/>
                  <a:gd name="connsiteY8" fmla="*/ 46667 h 101576"/>
                  <a:gd name="connsiteX9" fmla="*/ 78709 w 92312"/>
                  <a:gd name="connsiteY9" fmla="*/ 101576 h 101576"/>
                  <a:gd name="connsiteX10" fmla="*/ 53846 w 92312"/>
                  <a:gd name="connsiteY10" fmla="*/ 96125 h 101576"/>
                  <a:gd name="connsiteX11" fmla="*/ 64482 w 92312"/>
                  <a:gd name="connsiteY11" fmla="*/ 47863 h 101576"/>
                  <a:gd name="connsiteX12" fmla="*/ 64216 w 92312"/>
                  <a:gd name="connsiteY12" fmla="*/ 34834 h 101576"/>
                  <a:gd name="connsiteX13" fmla="*/ 55043 w 92312"/>
                  <a:gd name="connsiteY13" fmla="*/ 28452 h 101576"/>
                  <a:gd name="connsiteX14" fmla="*/ 42279 w 92312"/>
                  <a:gd name="connsiteY14" fmla="*/ 30845 h 101576"/>
                  <a:gd name="connsiteX15" fmla="*/ 35100 w 92312"/>
                  <a:gd name="connsiteY15" fmla="*/ 44273 h 101576"/>
                  <a:gd name="connsiteX16" fmla="*/ 24995 w 92312"/>
                  <a:gd name="connsiteY16" fmla="*/ 89743 h 101576"/>
                  <a:gd name="connsiteX17" fmla="*/ 0 w 92312"/>
                  <a:gd name="connsiteY17" fmla="*/ 84159 h 101576"/>
                  <a:gd name="connsiteX18" fmla="*/ 18613 w 92312"/>
                  <a:gd name="connsiteY18" fmla="*/ 0 h 10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312" h="101576">
                    <a:moveTo>
                      <a:pt x="19012" y="0"/>
                    </a:moveTo>
                    <a:lnTo>
                      <a:pt x="43343" y="5451"/>
                    </a:lnTo>
                    <a:lnTo>
                      <a:pt x="39354" y="23267"/>
                    </a:lnTo>
                    <a:lnTo>
                      <a:pt x="39753" y="23267"/>
                    </a:lnTo>
                    <a:cubicBezTo>
                      <a:pt x="43476" y="17949"/>
                      <a:pt x="47996" y="14093"/>
                      <a:pt x="53314" y="11567"/>
                    </a:cubicBezTo>
                    <a:cubicBezTo>
                      <a:pt x="58632" y="9041"/>
                      <a:pt x="64881" y="8509"/>
                      <a:pt x="71928" y="10104"/>
                    </a:cubicBezTo>
                    <a:cubicBezTo>
                      <a:pt x="77911" y="11434"/>
                      <a:pt x="82431" y="13827"/>
                      <a:pt x="85755" y="17151"/>
                    </a:cubicBezTo>
                    <a:cubicBezTo>
                      <a:pt x="89079" y="20475"/>
                      <a:pt x="91073" y="24729"/>
                      <a:pt x="91871" y="29782"/>
                    </a:cubicBezTo>
                    <a:cubicBezTo>
                      <a:pt x="92668" y="34834"/>
                      <a:pt x="92403" y="40418"/>
                      <a:pt x="90940" y="46667"/>
                    </a:cubicBezTo>
                    <a:lnTo>
                      <a:pt x="78709" y="101576"/>
                    </a:lnTo>
                    <a:lnTo>
                      <a:pt x="53846" y="96125"/>
                    </a:lnTo>
                    <a:lnTo>
                      <a:pt x="64482" y="47863"/>
                    </a:lnTo>
                    <a:cubicBezTo>
                      <a:pt x="65679" y="42412"/>
                      <a:pt x="65546" y="38158"/>
                      <a:pt x="64216" y="34834"/>
                    </a:cubicBezTo>
                    <a:cubicBezTo>
                      <a:pt x="62754" y="31643"/>
                      <a:pt x="59696" y="29516"/>
                      <a:pt x="55043" y="28452"/>
                    </a:cubicBezTo>
                    <a:cubicBezTo>
                      <a:pt x="49991" y="27388"/>
                      <a:pt x="45736" y="28186"/>
                      <a:pt x="42279" y="30845"/>
                    </a:cubicBezTo>
                    <a:cubicBezTo>
                      <a:pt x="38823" y="33504"/>
                      <a:pt x="36429" y="38025"/>
                      <a:pt x="35100" y="44273"/>
                    </a:cubicBezTo>
                    <a:lnTo>
                      <a:pt x="24995" y="89743"/>
                    </a:lnTo>
                    <a:lnTo>
                      <a:pt x="0" y="84159"/>
                    </a:lnTo>
                    <a:lnTo>
                      <a:pt x="18613" y="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841" name="Freeform: Shape 840">
                <a:extLst>
                  <a:ext uri="{FF2B5EF4-FFF2-40B4-BE49-F238E27FC236}">
                    <a16:creationId xmlns:a16="http://schemas.microsoft.com/office/drawing/2014/main" id="{86E060B1-CA9F-06DB-6BE3-2625886AD60A}"/>
                  </a:ext>
                </a:extLst>
              </p:cNvPr>
              <p:cNvSpPr/>
              <p:nvPr/>
            </p:nvSpPr>
            <p:spPr>
              <a:xfrm>
                <a:off x="6792542" y="2419236"/>
                <a:ext cx="86419" cy="89976"/>
              </a:xfrm>
              <a:custGeom>
                <a:avLst/>
                <a:gdLst>
                  <a:gd name="connsiteX0" fmla="*/ 12231 w 86419"/>
                  <a:gd name="connsiteY0" fmla="*/ 79408 h 89976"/>
                  <a:gd name="connsiteX1" fmla="*/ 0 w 86419"/>
                  <a:gd name="connsiteY1" fmla="*/ 66245 h 89976"/>
                  <a:gd name="connsiteX2" fmla="*/ 17816 w 86419"/>
                  <a:gd name="connsiteY2" fmla="*/ 55609 h 89976"/>
                  <a:gd name="connsiteX3" fmla="*/ 25394 w 86419"/>
                  <a:gd name="connsiteY3" fmla="*/ 64650 h 89976"/>
                  <a:gd name="connsiteX4" fmla="*/ 36429 w 86419"/>
                  <a:gd name="connsiteY4" fmla="*/ 69569 h 89976"/>
                  <a:gd name="connsiteX5" fmla="*/ 50522 w 86419"/>
                  <a:gd name="connsiteY5" fmla="*/ 66112 h 89976"/>
                  <a:gd name="connsiteX6" fmla="*/ 49857 w 86419"/>
                  <a:gd name="connsiteY6" fmla="*/ 61326 h 89976"/>
                  <a:gd name="connsiteX7" fmla="*/ 45337 w 86419"/>
                  <a:gd name="connsiteY7" fmla="*/ 57204 h 89976"/>
                  <a:gd name="connsiteX8" fmla="*/ 35897 w 86419"/>
                  <a:gd name="connsiteY8" fmla="*/ 51886 h 89976"/>
                  <a:gd name="connsiteX9" fmla="*/ 23666 w 86419"/>
                  <a:gd name="connsiteY9" fmla="*/ 43643 h 89976"/>
                  <a:gd name="connsiteX10" fmla="*/ 16486 w 86419"/>
                  <a:gd name="connsiteY10" fmla="*/ 33007 h 89976"/>
                  <a:gd name="connsiteX11" fmla="*/ 16353 w 86419"/>
                  <a:gd name="connsiteY11" fmla="*/ 18781 h 89976"/>
                  <a:gd name="connsiteX12" fmla="*/ 23666 w 86419"/>
                  <a:gd name="connsiteY12" fmla="*/ 6150 h 89976"/>
                  <a:gd name="connsiteX13" fmla="*/ 37360 w 86419"/>
                  <a:gd name="connsiteY13" fmla="*/ 300 h 89976"/>
                  <a:gd name="connsiteX14" fmla="*/ 56771 w 86419"/>
                  <a:gd name="connsiteY14" fmla="*/ 1896 h 89976"/>
                  <a:gd name="connsiteX15" fmla="*/ 74720 w 86419"/>
                  <a:gd name="connsiteY15" fmla="*/ 9607 h 89976"/>
                  <a:gd name="connsiteX16" fmla="*/ 86420 w 86419"/>
                  <a:gd name="connsiteY16" fmla="*/ 21839 h 89976"/>
                  <a:gd name="connsiteX17" fmla="*/ 69269 w 86419"/>
                  <a:gd name="connsiteY17" fmla="*/ 31943 h 89976"/>
                  <a:gd name="connsiteX18" fmla="*/ 62355 w 86419"/>
                  <a:gd name="connsiteY18" fmla="*/ 24099 h 89976"/>
                  <a:gd name="connsiteX19" fmla="*/ 52782 w 86419"/>
                  <a:gd name="connsiteY19" fmla="*/ 19712 h 89976"/>
                  <a:gd name="connsiteX20" fmla="*/ 44539 w 86419"/>
                  <a:gd name="connsiteY20" fmla="*/ 19446 h 89976"/>
                  <a:gd name="connsiteX21" fmla="*/ 40417 w 86419"/>
                  <a:gd name="connsiteY21" fmla="*/ 23700 h 89976"/>
                  <a:gd name="connsiteX22" fmla="*/ 41083 w 86419"/>
                  <a:gd name="connsiteY22" fmla="*/ 27822 h 89976"/>
                  <a:gd name="connsiteX23" fmla="*/ 45071 w 86419"/>
                  <a:gd name="connsiteY23" fmla="*/ 31411 h 89976"/>
                  <a:gd name="connsiteX24" fmla="*/ 53181 w 86419"/>
                  <a:gd name="connsiteY24" fmla="*/ 36065 h 89976"/>
                  <a:gd name="connsiteX25" fmla="*/ 66742 w 86419"/>
                  <a:gd name="connsiteY25" fmla="*/ 44707 h 89976"/>
                  <a:gd name="connsiteX26" fmla="*/ 74453 w 86419"/>
                  <a:gd name="connsiteY26" fmla="*/ 55343 h 89976"/>
                  <a:gd name="connsiteX27" fmla="*/ 74720 w 86419"/>
                  <a:gd name="connsiteY27" fmla="*/ 70367 h 89976"/>
                  <a:gd name="connsiteX28" fmla="*/ 66875 w 86419"/>
                  <a:gd name="connsiteY28" fmla="*/ 83662 h 89976"/>
                  <a:gd name="connsiteX29" fmla="*/ 52383 w 86419"/>
                  <a:gd name="connsiteY29" fmla="*/ 89645 h 89976"/>
                  <a:gd name="connsiteX30" fmla="*/ 32308 w 86419"/>
                  <a:gd name="connsiteY30" fmla="*/ 87917 h 89976"/>
                  <a:gd name="connsiteX31" fmla="*/ 12231 w 86419"/>
                  <a:gd name="connsiteY31" fmla="*/ 79275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419" h="89976">
                    <a:moveTo>
                      <a:pt x="12231" y="79408"/>
                    </a:moveTo>
                    <a:cubicBezTo>
                      <a:pt x="6913" y="75685"/>
                      <a:pt x="2792" y="71297"/>
                      <a:pt x="0" y="66245"/>
                    </a:cubicBezTo>
                    <a:lnTo>
                      <a:pt x="17816" y="55609"/>
                    </a:lnTo>
                    <a:cubicBezTo>
                      <a:pt x="19810" y="59465"/>
                      <a:pt x="22336" y="62390"/>
                      <a:pt x="25394" y="64650"/>
                    </a:cubicBezTo>
                    <a:cubicBezTo>
                      <a:pt x="28452" y="66777"/>
                      <a:pt x="32174" y="68505"/>
                      <a:pt x="36429" y="69569"/>
                    </a:cubicBezTo>
                    <a:cubicBezTo>
                      <a:pt x="44672" y="71696"/>
                      <a:pt x="49458" y="70500"/>
                      <a:pt x="50522" y="66112"/>
                    </a:cubicBezTo>
                    <a:cubicBezTo>
                      <a:pt x="50921" y="64384"/>
                      <a:pt x="50788" y="62788"/>
                      <a:pt x="49857" y="61326"/>
                    </a:cubicBezTo>
                    <a:cubicBezTo>
                      <a:pt x="48927" y="59863"/>
                      <a:pt x="47464" y="58534"/>
                      <a:pt x="45337" y="57204"/>
                    </a:cubicBezTo>
                    <a:cubicBezTo>
                      <a:pt x="43210" y="55875"/>
                      <a:pt x="40152" y="54146"/>
                      <a:pt x="35897" y="51886"/>
                    </a:cubicBezTo>
                    <a:cubicBezTo>
                      <a:pt x="31111" y="49360"/>
                      <a:pt x="26989" y="46568"/>
                      <a:pt x="23666" y="43643"/>
                    </a:cubicBezTo>
                    <a:cubicBezTo>
                      <a:pt x="20342" y="40718"/>
                      <a:pt x="17948" y="37128"/>
                      <a:pt x="16486" y="33007"/>
                    </a:cubicBezTo>
                    <a:cubicBezTo>
                      <a:pt x="15023" y="28885"/>
                      <a:pt x="14891" y="24099"/>
                      <a:pt x="16353" y="18781"/>
                    </a:cubicBezTo>
                    <a:cubicBezTo>
                      <a:pt x="17683" y="13463"/>
                      <a:pt x="20209" y="9208"/>
                      <a:pt x="23666" y="6150"/>
                    </a:cubicBezTo>
                    <a:cubicBezTo>
                      <a:pt x="27255" y="2959"/>
                      <a:pt x="31776" y="965"/>
                      <a:pt x="37360" y="300"/>
                    </a:cubicBezTo>
                    <a:cubicBezTo>
                      <a:pt x="42944" y="-364"/>
                      <a:pt x="49458" y="34"/>
                      <a:pt x="56771" y="1896"/>
                    </a:cubicBezTo>
                    <a:cubicBezTo>
                      <a:pt x="63950" y="3757"/>
                      <a:pt x="69933" y="6283"/>
                      <a:pt x="74720" y="9607"/>
                    </a:cubicBezTo>
                    <a:cubicBezTo>
                      <a:pt x="79506" y="12931"/>
                      <a:pt x="83495" y="17053"/>
                      <a:pt x="86420" y="21839"/>
                    </a:cubicBezTo>
                    <a:lnTo>
                      <a:pt x="69269" y="31943"/>
                    </a:lnTo>
                    <a:cubicBezTo>
                      <a:pt x="67540" y="28752"/>
                      <a:pt x="65147" y="26093"/>
                      <a:pt x="62355" y="24099"/>
                    </a:cubicBezTo>
                    <a:cubicBezTo>
                      <a:pt x="59430" y="22105"/>
                      <a:pt x="56239" y="20642"/>
                      <a:pt x="52782" y="19712"/>
                    </a:cubicBezTo>
                    <a:cubicBezTo>
                      <a:pt x="49458" y="18914"/>
                      <a:pt x="46666" y="18781"/>
                      <a:pt x="44539" y="19446"/>
                    </a:cubicBezTo>
                    <a:cubicBezTo>
                      <a:pt x="42412" y="20110"/>
                      <a:pt x="41083" y="21573"/>
                      <a:pt x="40417" y="23700"/>
                    </a:cubicBezTo>
                    <a:cubicBezTo>
                      <a:pt x="40019" y="25163"/>
                      <a:pt x="40285" y="26625"/>
                      <a:pt x="41083" y="27822"/>
                    </a:cubicBezTo>
                    <a:cubicBezTo>
                      <a:pt x="41880" y="29018"/>
                      <a:pt x="43210" y="30215"/>
                      <a:pt x="45071" y="31411"/>
                    </a:cubicBezTo>
                    <a:cubicBezTo>
                      <a:pt x="46932" y="32608"/>
                      <a:pt x="49591" y="34204"/>
                      <a:pt x="53181" y="36065"/>
                    </a:cubicBezTo>
                    <a:cubicBezTo>
                      <a:pt x="58765" y="38990"/>
                      <a:pt x="63285" y="41782"/>
                      <a:pt x="66742" y="44707"/>
                    </a:cubicBezTo>
                    <a:cubicBezTo>
                      <a:pt x="70332" y="47499"/>
                      <a:pt x="72858" y="51089"/>
                      <a:pt x="74453" y="55343"/>
                    </a:cubicBezTo>
                    <a:cubicBezTo>
                      <a:pt x="76049" y="59598"/>
                      <a:pt x="76182" y="64650"/>
                      <a:pt x="74720" y="70367"/>
                    </a:cubicBezTo>
                    <a:cubicBezTo>
                      <a:pt x="73257" y="75951"/>
                      <a:pt x="70731" y="80338"/>
                      <a:pt x="66875" y="83662"/>
                    </a:cubicBezTo>
                    <a:cubicBezTo>
                      <a:pt x="63020" y="86986"/>
                      <a:pt x="58233" y="88980"/>
                      <a:pt x="52383" y="89645"/>
                    </a:cubicBezTo>
                    <a:cubicBezTo>
                      <a:pt x="46534" y="90443"/>
                      <a:pt x="39753" y="89778"/>
                      <a:pt x="32308" y="87917"/>
                    </a:cubicBezTo>
                    <a:cubicBezTo>
                      <a:pt x="24197" y="85922"/>
                      <a:pt x="17550" y="82997"/>
                      <a:pt x="12231" y="7927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grpSp>
          <p:nvGrpSpPr>
            <p:cNvPr id="913" name="Graphic 8">
              <a:extLst>
                <a:ext uri="{FF2B5EF4-FFF2-40B4-BE49-F238E27FC236}">
                  <a16:creationId xmlns:a16="http://schemas.microsoft.com/office/drawing/2014/main" id="{4F021B19-526C-870C-A64E-A08269139C5B}"/>
                </a:ext>
              </a:extLst>
            </p:cNvPr>
            <p:cNvGrpSpPr/>
            <p:nvPr/>
          </p:nvGrpSpPr>
          <p:grpSpPr>
            <a:xfrm>
              <a:off x="4950341" y="4160064"/>
              <a:ext cx="2259467" cy="678955"/>
              <a:chOff x="4950341" y="4160064"/>
              <a:chExt cx="2259467" cy="678955"/>
            </a:xfrm>
            <a:solidFill>
              <a:srgbClr val="231F20"/>
            </a:solidFill>
          </p:grpSpPr>
          <p:sp>
            <p:nvSpPr>
              <p:cNvPr id="218" name="Freeform: Shape 217">
                <a:extLst>
                  <a:ext uri="{FF2B5EF4-FFF2-40B4-BE49-F238E27FC236}">
                    <a16:creationId xmlns:a16="http://schemas.microsoft.com/office/drawing/2014/main" id="{11272E1B-8C1A-55E9-5DEA-55A8578F42C0}"/>
                  </a:ext>
                </a:extLst>
              </p:cNvPr>
              <p:cNvSpPr/>
              <p:nvPr/>
            </p:nvSpPr>
            <p:spPr>
              <a:xfrm>
                <a:off x="4950341" y="4754461"/>
                <a:ext cx="105564" cy="84558"/>
              </a:xfrm>
              <a:custGeom>
                <a:avLst/>
                <a:gdLst>
                  <a:gd name="connsiteX0" fmla="*/ 0 w 105564"/>
                  <a:gd name="connsiteY0" fmla="*/ 22070 h 84558"/>
                  <a:gd name="connsiteX1" fmla="*/ 15290 w 105564"/>
                  <a:gd name="connsiteY1" fmla="*/ 0 h 84558"/>
                  <a:gd name="connsiteX2" fmla="*/ 105565 w 105564"/>
                  <a:gd name="connsiteY2" fmla="*/ 62488 h 84558"/>
                  <a:gd name="connsiteX3" fmla="*/ 90275 w 105564"/>
                  <a:gd name="connsiteY3" fmla="*/ 84558 h 84558"/>
                  <a:gd name="connsiteX4" fmla="*/ 0 w 105564"/>
                  <a:gd name="connsiteY4" fmla="*/ 22070 h 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64" h="84558">
                    <a:moveTo>
                      <a:pt x="0" y="22070"/>
                    </a:moveTo>
                    <a:lnTo>
                      <a:pt x="15290" y="0"/>
                    </a:lnTo>
                    <a:lnTo>
                      <a:pt x="105565" y="62488"/>
                    </a:lnTo>
                    <a:lnTo>
                      <a:pt x="90275" y="84558"/>
                    </a:lnTo>
                    <a:lnTo>
                      <a:pt x="0" y="2207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9" name="Freeform: Shape 218">
                <a:extLst>
                  <a:ext uri="{FF2B5EF4-FFF2-40B4-BE49-F238E27FC236}">
                    <a16:creationId xmlns:a16="http://schemas.microsoft.com/office/drawing/2014/main" id="{8044F722-7F8C-2EFF-5C90-90360687A02B}"/>
                  </a:ext>
                </a:extLst>
              </p:cNvPr>
              <p:cNvSpPr/>
              <p:nvPr/>
            </p:nvSpPr>
            <p:spPr>
              <a:xfrm>
                <a:off x="4998072" y="4694748"/>
                <a:ext cx="117530" cy="107310"/>
              </a:xfrm>
              <a:custGeom>
                <a:avLst/>
                <a:gdLst>
                  <a:gd name="connsiteX0" fmla="*/ 0 w 117530"/>
                  <a:gd name="connsiteY0" fmla="*/ 53996 h 107310"/>
                  <a:gd name="connsiteX1" fmla="*/ 15290 w 117530"/>
                  <a:gd name="connsiteY1" fmla="*/ 34319 h 107310"/>
                  <a:gd name="connsiteX2" fmla="*/ 29782 w 117530"/>
                  <a:gd name="connsiteY2" fmla="*/ 45620 h 107310"/>
                  <a:gd name="connsiteX3" fmla="*/ 30047 w 117530"/>
                  <a:gd name="connsiteY3" fmla="*/ 45354 h 107310"/>
                  <a:gd name="connsiteX4" fmla="*/ 25128 w 117530"/>
                  <a:gd name="connsiteY4" fmla="*/ 28070 h 107310"/>
                  <a:gd name="connsiteX5" fmla="*/ 31776 w 117530"/>
                  <a:gd name="connsiteY5" fmla="*/ 10653 h 107310"/>
                  <a:gd name="connsiteX6" fmla="*/ 44141 w 117530"/>
                  <a:gd name="connsiteY6" fmla="*/ 1214 h 107310"/>
                  <a:gd name="connsiteX7" fmla="*/ 58234 w 117530"/>
                  <a:gd name="connsiteY7" fmla="*/ 1081 h 107310"/>
                  <a:gd name="connsiteX8" fmla="*/ 73124 w 117530"/>
                  <a:gd name="connsiteY8" fmla="*/ 9191 h 107310"/>
                  <a:gd name="connsiteX9" fmla="*/ 117531 w 117530"/>
                  <a:gd name="connsiteY9" fmla="*/ 43759 h 107310"/>
                  <a:gd name="connsiteX10" fmla="*/ 101842 w 117530"/>
                  <a:gd name="connsiteY10" fmla="*/ 63835 h 107310"/>
                  <a:gd name="connsiteX11" fmla="*/ 62887 w 117530"/>
                  <a:gd name="connsiteY11" fmla="*/ 33388 h 107310"/>
                  <a:gd name="connsiteX12" fmla="*/ 51054 w 117530"/>
                  <a:gd name="connsiteY12" fmla="*/ 28070 h 107310"/>
                  <a:gd name="connsiteX13" fmla="*/ 41348 w 117530"/>
                  <a:gd name="connsiteY13" fmla="*/ 33654 h 107310"/>
                  <a:gd name="connsiteX14" fmla="*/ 38025 w 117530"/>
                  <a:gd name="connsiteY14" fmla="*/ 46152 h 107310"/>
                  <a:gd name="connsiteX15" fmla="*/ 47066 w 117530"/>
                  <a:gd name="connsiteY15" fmla="*/ 58384 h 107310"/>
                  <a:gd name="connsiteX16" fmla="*/ 83761 w 117530"/>
                  <a:gd name="connsiteY16" fmla="*/ 87102 h 107310"/>
                  <a:gd name="connsiteX17" fmla="*/ 68072 w 117530"/>
                  <a:gd name="connsiteY17" fmla="*/ 107310 h 107310"/>
                  <a:gd name="connsiteX18" fmla="*/ 0 w 117530"/>
                  <a:gd name="connsiteY18" fmla="*/ 54262 h 10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530" h="107310">
                    <a:moveTo>
                      <a:pt x="0" y="53996"/>
                    </a:moveTo>
                    <a:lnTo>
                      <a:pt x="15290" y="34319"/>
                    </a:lnTo>
                    <a:lnTo>
                      <a:pt x="29782" y="45620"/>
                    </a:lnTo>
                    <a:lnTo>
                      <a:pt x="30047" y="45354"/>
                    </a:lnTo>
                    <a:cubicBezTo>
                      <a:pt x="26857" y="39637"/>
                      <a:pt x="25261" y="33920"/>
                      <a:pt x="25128" y="28070"/>
                    </a:cubicBezTo>
                    <a:cubicBezTo>
                      <a:pt x="24995" y="22220"/>
                      <a:pt x="27388" y="16370"/>
                      <a:pt x="31776" y="10653"/>
                    </a:cubicBezTo>
                    <a:cubicBezTo>
                      <a:pt x="35498" y="5867"/>
                      <a:pt x="39620" y="2676"/>
                      <a:pt x="44141" y="1214"/>
                    </a:cubicBezTo>
                    <a:cubicBezTo>
                      <a:pt x="48661" y="-382"/>
                      <a:pt x="53314" y="-382"/>
                      <a:pt x="58234" y="1081"/>
                    </a:cubicBezTo>
                    <a:cubicBezTo>
                      <a:pt x="63153" y="2543"/>
                      <a:pt x="68072" y="5202"/>
                      <a:pt x="73124" y="9191"/>
                    </a:cubicBezTo>
                    <a:lnTo>
                      <a:pt x="117531" y="43759"/>
                    </a:lnTo>
                    <a:lnTo>
                      <a:pt x="101842" y="63835"/>
                    </a:lnTo>
                    <a:lnTo>
                      <a:pt x="62887" y="33388"/>
                    </a:lnTo>
                    <a:cubicBezTo>
                      <a:pt x="58500" y="29932"/>
                      <a:pt x="54511" y="28203"/>
                      <a:pt x="51054" y="28070"/>
                    </a:cubicBezTo>
                    <a:cubicBezTo>
                      <a:pt x="47597" y="27937"/>
                      <a:pt x="44273" y="29799"/>
                      <a:pt x="41348" y="33654"/>
                    </a:cubicBezTo>
                    <a:cubicBezTo>
                      <a:pt x="38158" y="37776"/>
                      <a:pt x="37094" y="41897"/>
                      <a:pt x="38025" y="46152"/>
                    </a:cubicBezTo>
                    <a:cubicBezTo>
                      <a:pt x="38955" y="50406"/>
                      <a:pt x="42013" y="54528"/>
                      <a:pt x="47066" y="58384"/>
                    </a:cubicBezTo>
                    <a:lnTo>
                      <a:pt x="83761" y="87102"/>
                    </a:lnTo>
                    <a:lnTo>
                      <a:pt x="68072" y="107310"/>
                    </a:lnTo>
                    <a:lnTo>
                      <a:pt x="0" y="54262"/>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0" name="Freeform: Shape 219">
                <a:extLst>
                  <a:ext uri="{FF2B5EF4-FFF2-40B4-BE49-F238E27FC236}">
                    <a16:creationId xmlns:a16="http://schemas.microsoft.com/office/drawing/2014/main" id="{02A1238B-531E-10A3-784F-88FC29557BCC}"/>
                  </a:ext>
                </a:extLst>
              </p:cNvPr>
              <p:cNvSpPr/>
              <p:nvPr/>
            </p:nvSpPr>
            <p:spPr>
              <a:xfrm>
                <a:off x="5072431" y="4584547"/>
                <a:ext cx="110578" cy="130985"/>
              </a:xfrm>
              <a:custGeom>
                <a:avLst/>
                <a:gdLst>
                  <a:gd name="connsiteX0" fmla="*/ 58992 w 110578"/>
                  <a:gd name="connsiteY0" fmla="*/ 130028 h 130985"/>
                  <a:gd name="connsiteX1" fmla="*/ 39448 w 110578"/>
                  <a:gd name="connsiteY1" fmla="*/ 128832 h 130985"/>
                  <a:gd name="connsiteX2" fmla="*/ 18575 w 110578"/>
                  <a:gd name="connsiteY2" fmla="*/ 115669 h 130985"/>
                  <a:gd name="connsiteX3" fmla="*/ 3817 w 110578"/>
                  <a:gd name="connsiteY3" fmla="*/ 96657 h 130985"/>
                  <a:gd name="connsiteX4" fmla="*/ 227 w 110578"/>
                  <a:gd name="connsiteY4" fmla="*/ 77512 h 130985"/>
                  <a:gd name="connsiteX5" fmla="*/ 8603 w 110578"/>
                  <a:gd name="connsiteY5" fmla="*/ 60228 h 130985"/>
                  <a:gd name="connsiteX6" fmla="*/ 19638 w 110578"/>
                  <a:gd name="connsiteY6" fmla="*/ 51852 h 130985"/>
                  <a:gd name="connsiteX7" fmla="*/ 31205 w 110578"/>
                  <a:gd name="connsiteY7" fmla="*/ 49193 h 130985"/>
                  <a:gd name="connsiteX8" fmla="*/ 41841 w 110578"/>
                  <a:gd name="connsiteY8" fmla="*/ 51187 h 130985"/>
                  <a:gd name="connsiteX9" fmla="*/ 42240 w 110578"/>
                  <a:gd name="connsiteY9" fmla="*/ 50788 h 130985"/>
                  <a:gd name="connsiteX10" fmla="*/ 7274 w 110578"/>
                  <a:gd name="connsiteY10" fmla="*/ 18879 h 130985"/>
                  <a:gd name="connsiteX11" fmla="*/ 24425 w 110578"/>
                  <a:gd name="connsiteY11" fmla="*/ 0 h 130985"/>
                  <a:gd name="connsiteX12" fmla="*/ 110578 w 110578"/>
                  <a:gd name="connsiteY12" fmla="*/ 78575 h 130985"/>
                  <a:gd name="connsiteX13" fmla="*/ 93826 w 110578"/>
                  <a:gd name="connsiteY13" fmla="*/ 96923 h 130985"/>
                  <a:gd name="connsiteX14" fmla="*/ 81062 w 110578"/>
                  <a:gd name="connsiteY14" fmla="*/ 85356 h 130985"/>
                  <a:gd name="connsiteX15" fmla="*/ 80797 w 110578"/>
                  <a:gd name="connsiteY15" fmla="*/ 85755 h 130985"/>
                  <a:gd name="connsiteX16" fmla="*/ 83855 w 110578"/>
                  <a:gd name="connsiteY16" fmla="*/ 102773 h 130985"/>
                  <a:gd name="connsiteX17" fmla="*/ 75346 w 110578"/>
                  <a:gd name="connsiteY17" fmla="*/ 119791 h 130985"/>
                  <a:gd name="connsiteX18" fmla="*/ 59125 w 110578"/>
                  <a:gd name="connsiteY18" fmla="*/ 129895 h 130985"/>
                  <a:gd name="connsiteX19" fmla="*/ 71889 w 110578"/>
                  <a:gd name="connsiteY19" fmla="*/ 89345 h 130985"/>
                  <a:gd name="connsiteX20" fmla="*/ 70027 w 110578"/>
                  <a:gd name="connsiteY20" fmla="*/ 78841 h 130985"/>
                  <a:gd name="connsiteX21" fmla="*/ 61784 w 110578"/>
                  <a:gd name="connsiteY21" fmla="*/ 68338 h 130985"/>
                  <a:gd name="connsiteX22" fmla="*/ 50483 w 110578"/>
                  <a:gd name="connsiteY22" fmla="*/ 61159 h 130985"/>
                  <a:gd name="connsiteX23" fmla="*/ 39980 w 110578"/>
                  <a:gd name="connsiteY23" fmla="*/ 60361 h 130985"/>
                  <a:gd name="connsiteX24" fmla="*/ 31205 w 110578"/>
                  <a:gd name="connsiteY24" fmla="*/ 65812 h 130985"/>
                  <a:gd name="connsiteX25" fmla="*/ 26552 w 110578"/>
                  <a:gd name="connsiteY25" fmla="*/ 75119 h 130985"/>
                  <a:gd name="connsiteX26" fmla="*/ 28413 w 110578"/>
                  <a:gd name="connsiteY26" fmla="*/ 85489 h 130985"/>
                  <a:gd name="connsiteX27" fmla="*/ 36656 w 110578"/>
                  <a:gd name="connsiteY27" fmla="*/ 96125 h 130985"/>
                  <a:gd name="connsiteX28" fmla="*/ 47957 w 110578"/>
                  <a:gd name="connsiteY28" fmla="*/ 103305 h 130985"/>
                  <a:gd name="connsiteX29" fmla="*/ 58594 w 110578"/>
                  <a:gd name="connsiteY29" fmla="*/ 104236 h 130985"/>
                  <a:gd name="connsiteX30" fmla="*/ 67501 w 110578"/>
                  <a:gd name="connsiteY30" fmla="*/ 98784 h 130985"/>
                  <a:gd name="connsiteX31" fmla="*/ 72022 w 110578"/>
                  <a:gd name="connsiteY31" fmla="*/ 89478 h 13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0578" h="130985">
                    <a:moveTo>
                      <a:pt x="58992" y="130028"/>
                    </a:moveTo>
                    <a:cubicBezTo>
                      <a:pt x="52877" y="131624"/>
                      <a:pt x="46362" y="131225"/>
                      <a:pt x="39448" y="128832"/>
                    </a:cubicBezTo>
                    <a:cubicBezTo>
                      <a:pt x="32535" y="126439"/>
                      <a:pt x="25488" y="122051"/>
                      <a:pt x="18575" y="115669"/>
                    </a:cubicBezTo>
                    <a:cubicBezTo>
                      <a:pt x="11927" y="109554"/>
                      <a:pt x="6875" y="103172"/>
                      <a:pt x="3817" y="96657"/>
                    </a:cubicBezTo>
                    <a:cubicBezTo>
                      <a:pt x="759" y="90142"/>
                      <a:pt x="-571" y="83761"/>
                      <a:pt x="227" y="77512"/>
                    </a:cubicBezTo>
                    <a:cubicBezTo>
                      <a:pt x="1025" y="71263"/>
                      <a:pt x="3817" y="65546"/>
                      <a:pt x="8603" y="60228"/>
                    </a:cubicBezTo>
                    <a:cubicBezTo>
                      <a:pt x="12060" y="56372"/>
                      <a:pt x="15783" y="53580"/>
                      <a:pt x="19638" y="51852"/>
                    </a:cubicBezTo>
                    <a:cubicBezTo>
                      <a:pt x="23494" y="50123"/>
                      <a:pt x="27350" y="49193"/>
                      <a:pt x="31205" y="49193"/>
                    </a:cubicBezTo>
                    <a:cubicBezTo>
                      <a:pt x="34928" y="49193"/>
                      <a:pt x="38518" y="49857"/>
                      <a:pt x="41841" y="51187"/>
                    </a:cubicBezTo>
                    <a:lnTo>
                      <a:pt x="42240" y="50788"/>
                    </a:lnTo>
                    <a:lnTo>
                      <a:pt x="7274" y="18879"/>
                    </a:lnTo>
                    <a:lnTo>
                      <a:pt x="24425" y="0"/>
                    </a:lnTo>
                    <a:lnTo>
                      <a:pt x="110578" y="78575"/>
                    </a:lnTo>
                    <a:lnTo>
                      <a:pt x="93826" y="96923"/>
                    </a:lnTo>
                    <a:lnTo>
                      <a:pt x="81062" y="85356"/>
                    </a:lnTo>
                    <a:lnTo>
                      <a:pt x="80797" y="85755"/>
                    </a:lnTo>
                    <a:cubicBezTo>
                      <a:pt x="83323" y="91472"/>
                      <a:pt x="84254" y="97189"/>
                      <a:pt x="83855" y="102773"/>
                    </a:cubicBezTo>
                    <a:cubicBezTo>
                      <a:pt x="83323" y="108357"/>
                      <a:pt x="80531" y="114074"/>
                      <a:pt x="75346" y="119791"/>
                    </a:cubicBezTo>
                    <a:cubicBezTo>
                      <a:pt x="70559" y="124976"/>
                      <a:pt x="65241" y="128300"/>
                      <a:pt x="59125" y="129895"/>
                    </a:cubicBezTo>
                    <a:close/>
                    <a:moveTo>
                      <a:pt x="71889" y="89345"/>
                    </a:moveTo>
                    <a:cubicBezTo>
                      <a:pt x="72421" y="85888"/>
                      <a:pt x="71756" y="82431"/>
                      <a:pt x="70027" y="78841"/>
                    </a:cubicBezTo>
                    <a:cubicBezTo>
                      <a:pt x="68299" y="75252"/>
                      <a:pt x="65640" y="71662"/>
                      <a:pt x="61784" y="68338"/>
                    </a:cubicBezTo>
                    <a:cubicBezTo>
                      <a:pt x="57929" y="64881"/>
                      <a:pt x="54206" y="62488"/>
                      <a:pt x="50483" y="61159"/>
                    </a:cubicBezTo>
                    <a:cubicBezTo>
                      <a:pt x="46761" y="59829"/>
                      <a:pt x="43304" y="59563"/>
                      <a:pt x="39980" y="60361"/>
                    </a:cubicBezTo>
                    <a:cubicBezTo>
                      <a:pt x="36656" y="61159"/>
                      <a:pt x="33731" y="62887"/>
                      <a:pt x="31205" y="65812"/>
                    </a:cubicBezTo>
                    <a:cubicBezTo>
                      <a:pt x="28679" y="68604"/>
                      <a:pt x="27084" y="71795"/>
                      <a:pt x="26552" y="75119"/>
                    </a:cubicBezTo>
                    <a:cubicBezTo>
                      <a:pt x="26020" y="78443"/>
                      <a:pt x="26685" y="81899"/>
                      <a:pt x="28413" y="85489"/>
                    </a:cubicBezTo>
                    <a:cubicBezTo>
                      <a:pt x="30142" y="89079"/>
                      <a:pt x="32801" y="92668"/>
                      <a:pt x="36656" y="96125"/>
                    </a:cubicBezTo>
                    <a:cubicBezTo>
                      <a:pt x="40379" y="99582"/>
                      <a:pt x="44102" y="101975"/>
                      <a:pt x="47957" y="103305"/>
                    </a:cubicBezTo>
                    <a:cubicBezTo>
                      <a:pt x="51813" y="104634"/>
                      <a:pt x="55270" y="105033"/>
                      <a:pt x="58594" y="104236"/>
                    </a:cubicBezTo>
                    <a:cubicBezTo>
                      <a:pt x="61918" y="103438"/>
                      <a:pt x="64843" y="101709"/>
                      <a:pt x="67501" y="98784"/>
                    </a:cubicBezTo>
                    <a:cubicBezTo>
                      <a:pt x="70027" y="95992"/>
                      <a:pt x="71623" y="92934"/>
                      <a:pt x="72022" y="8947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1" name="Freeform: Shape 220">
                <a:extLst>
                  <a:ext uri="{FF2B5EF4-FFF2-40B4-BE49-F238E27FC236}">
                    <a16:creationId xmlns:a16="http://schemas.microsoft.com/office/drawing/2014/main" id="{A6184AB1-D992-FDE6-67F2-8BEB63AE8EF3}"/>
                  </a:ext>
                </a:extLst>
              </p:cNvPr>
              <p:cNvSpPr/>
              <p:nvPr/>
            </p:nvSpPr>
            <p:spPr>
              <a:xfrm>
                <a:off x="5136077" y="4533094"/>
                <a:ext cx="117929" cy="108795"/>
              </a:xfrm>
              <a:custGeom>
                <a:avLst/>
                <a:gdLst>
                  <a:gd name="connsiteX0" fmla="*/ 65812 w 117929"/>
                  <a:gd name="connsiteY0" fmla="*/ 108490 h 108795"/>
                  <a:gd name="connsiteX1" fmla="*/ 51852 w 117929"/>
                  <a:gd name="connsiteY1" fmla="*/ 106495 h 108795"/>
                  <a:gd name="connsiteX2" fmla="*/ 38424 w 117929"/>
                  <a:gd name="connsiteY2" fmla="*/ 96391 h 108795"/>
                  <a:gd name="connsiteX3" fmla="*/ 0 w 117929"/>
                  <a:gd name="connsiteY3" fmla="*/ 55309 h 108795"/>
                  <a:gd name="connsiteX4" fmla="*/ 18746 w 117929"/>
                  <a:gd name="connsiteY4" fmla="*/ 37759 h 108795"/>
                  <a:gd name="connsiteX5" fmla="*/ 52517 w 117929"/>
                  <a:gd name="connsiteY5" fmla="*/ 73789 h 108795"/>
                  <a:gd name="connsiteX6" fmla="*/ 63419 w 117929"/>
                  <a:gd name="connsiteY6" fmla="*/ 80968 h 108795"/>
                  <a:gd name="connsiteX7" fmla="*/ 73789 w 117929"/>
                  <a:gd name="connsiteY7" fmla="*/ 76980 h 108795"/>
                  <a:gd name="connsiteX8" fmla="*/ 78575 w 117929"/>
                  <a:gd name="connsiteY8" fmla="*/ 69269 h 108795"/>
                  <a:gd name="connsiteX9" fmla="*/ 78044 w 117929"/>
                  <a:gd name="connsiteY9" fmla="*/ 60494 h 108795"/>
                  <a:gd name="connsiteX10" fmla="*/ 72061 w 117929"/>
                  <a:gd name="connsiteY10" fmla="*/ 51320 h 108795"/>
                  <a:gd name="connsiteX11" fmla="*/ 40285 w 117929"/>
                  <a:gd name="connsiteY11" fmla="*/ 17417 h 108795"/>
                  <a:gd name="connsiteX12" fmla="*/ 58899 w 117929"/>
                  <a:gd name="connsiteY12" fmla="*/ 0 h 108795"/>
                  <a:gd name="connsiteX13" fmla="*/ 117930 w 117929"/>
                  <a:gd name="connsiteY13" fmla="*/ 62887 h 108795"/>
                  <a:gd name="connsiteX14" fmla="*/ 99848 w 117929"/>
                  <a:gd name="connsiteY14" fmla="*/ 79905 h 108795"/>
                  <a:gd name="connsiteX15" fmla="*/ 87217 w 117929"/>
                  <a:gd name="connsiteY15" fmla="*/ 66477 h 108795"/>
                  <a:gd name="connsiteX16" fmla="*/ 86818 w 117929"/>
                  <a:gd name="connsiteY16" fmla="*/ 66875 h 108795"/>
                  <a:gd name="connsiteX17" fmla="*/ 88946 w 117929"/>
                  <a:gd name="connsiteY17" fmla="*/ 84691 h 108795"/>
                  <a:gd name="connsiteX18" fmla="*/ 79506 w 117929"/>
                  <a:gd name="connsiteY18" fmla="*/ 100911 h 108795"/>
                  <a:gd name="connsiteX19" fmla="*/ 65812 w 117929"/>
                  <a:gd name="connsiteY19" fmla="*/ 108357 h 1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929" h="108795">
                    <a:moveTo>
                      <a:pt x="65812" y="108490"/>
                    </a:moveTo>
                    <a:cubicBezTo>
                      <a:pt x="61159" y="109288"/>
                      <a:pt x="56505" y="108490"/>
                      <a:pt x="51852" y="106495"/>
                    </a:cubicBezTo>
                    <a:cubicBezTo>
                      <a:pt x="47199" y="104368"/>
                      <a:pt x="42811" y="100911"/>
                      <a:pt x="38424" y="96391"/>
                    </a:cubicBezTo>
                    <a:lnTo>
                      <a:pt x="0" y="55309"/>
                    </a:lnTo>
                    <a:lnTo>
                      <a:pt x="18746" y="37759"/>
                    </a:lnTo>
                    <a:lnTo>
                      <a:pt x="52517" y="73789"/>
                    </a:lnTo>
                    <a:cubicBezTo>
                      <a:pt x="56372" y="77911"/>
                      <a:pt x="59962" y="80304"/>
                      <a:pt x="63419" y="80968"/>
                    </a:cubicBezTo>
                    <a:cubicBezTo>
                      <a:pt x="66875" y="81633"/>
                      <a:pt x="70332" y="80304"/>
                      <a:pt x="73789" y="76980"/>
                    </a:cubicBezTo>
                    <a:cubicBezTo>
                      <a:pt x="76315" y="74720"/>
                      <a:pt x="77911" y="72061"/>
                      <a:pt x="78575" y="69269"/>
                    </a:cubicBezTo>
                    <a:cubicBezTo>
                      <a:pt x="79373" y="66477"/>
                      <a:pt x="79107" y="63552"/>
                      <a:pt x="78044" y="60494"/>
                    </a:cubicBezTo>
                    <a:cubicBezTo>
                      <a:pt x="76980" y="57436"/>
                      <a:pt x="74986" y="54378"/>
                      <a:pt x="72061" y="51320"/>
                    </a:cubicBezTo>
                    <a:lnTo>
                      <a:pt x="40285" y="17417"/>
                    </a:lnTo>
                    <a:lnTo>
                      <a:pt x="58899" y="0"/>
                    </a:lnTo>
                    <a:lnTo>
                      <a:pt x="117930" y="62887"/>
                    </a:lnTo>
                    <a:lnTo>
                      <a:pt x="99848" y="79905"/>
                    </a:lnTo>
                    <a:lnTo>
                      <a:pt x="87217" y="66477"/>
                    </a:lnTo>
                    <a:lnTo>
                      <a:pt x="86818" y="66875"/>
                    </a:lnTo>
                    <a:cubicBezTo>
                      <a:pt x="89212" y="72991"/>
                      <a:pt x="89877" y="78974"/>
                      <a:pt x="88946" y="84691"/>
                    </a:cubicBezTo>
                    <a:cubicBezTo>
                      <a:pt x="88015" y="90408"/>
                      <a:pt x="84957" y="95859"/>
                      <a:pt x="79506" y="100911"/>
                    </a:cubicBezTo>
                    <a:cubicBezTo>
                      <a:pt x="75119" y="105033"/>
                      <a:pt x="70465" y="107559"/>
                      <a:pt x="65812" y="108357"/>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2" name="Freeform: Shape 221">
                <a:extLst>
                  <a:ext uri="{FF2B5EF4-FFF2-40B4-BE49-F238E27FC236}">
                    <a16:creationId xmlns:a16="http://schemas.microsoft.com/office/drawing/2014/main" id="{F89BFFED-841E-01CA-E190-1F0345D3BDB6}"/>
                  </a:ext>
                </a:extLst>
              </p:cNvPr>
              <p:cNvSpPr/>
              <p:nvPr/>
            </p:nvSpPr>
            <p:spPr>
              <a:xfrm>
                <a:off x="5219448" y="4484987"/>
                <a:ext cx="88606" cy="96296"/>
              </a:xfrm>
              <a:custGeom>
                <a:avLst/>
                <a:gdLst>
                  <a:gd name="connsiteX0" fmla="*/ 52241 w 88606"/>
                  <a:gd name="connsiteY0" fmla="*/ 93976 h 96296"/>
                  <a:gd name="connsiteX1" fmla="*/ 34425 w 88606"/>
                  <a:gd name="connsiteY1" fmla="*/ 95971 h 96296"/>
                  <a:gd name="connsiteX2" fmla="*/ 36419 w 88606"/>
                  <a:gd name="connsiteY2" fmla="*/ 75363 h 96296"/>
                  <a:gd name="connsiteX3" fmla="*/ 48119 w 88606"/>
                  <a:gd name="connsiteY3" fmla="*/ 74698 h 96296"/>
                  <a:gd name="connsiteX4" fmla="*/ 58623 w 88606"/>
                  <a:gd name="connsiteY4" fmla="*/ 68715 h 96296"/>
                  <a:gd name="connsiteX5" fmla="*/ 64340 w 88606"/>
                  <a:gd name="connsiteY5" fmla="*/ 55287 h 96296"/>
                  <a:gd name="connsiteX6" fmla="*/ 60085 w 88606"/>
                  <a:gd name="connsiteY6" fmla="*/ 53027 h 96296"/>
                  <a:gd name="connsiteX7" fmla="*/ 54102 w 88606"/>
                  <a:gd name="connsiteY7" fmla="*/ 54223 h 96296"/>
                  <a:gd name="connsiteX8" fmla="*/ 44131 w 88606"/>
                  <a:gd name="connsiteY8" fmla="*/ 58611 h 96296"/>
                  <a:gd name="connsiteX9" fmla="*/ 30304 w 88606"/>
                  <a:gd name="connsiteY9" fmla="*/ 63397 h 96296"/>
                  <a:gd name="connsiteX10" fmla="*/ 17540 w 88606"/>
                  <a:gd name="connsiteY10" fmla="*/ 62865 h 96296"/>
                  <a:gd name="connsiteX11" fmla="*/ 5973 w 88606"/>
                  <a:gd name="connsiteY11" fmla="*/ 54622 h 96296"/>
                  <a:gd name="connsiteX12" fmla="*/ 123 w 88606"/>
                  <a:gd name="connsiteY12" fmla="*/ 41194 h 96296"/>
                  <a:gd name="connsiteX13" fmla="*/ 3580 w 88606"/>
                  <a:gd name="connsiteY13" fmla="*/ 26702 h 96296"/>
                  <a:gd name="connsiteX14" fmla="*/ 16476 w 88606"/>
                  <a:gd name="connsiteY14" fmla="*/ 12077 h 96296"/>
                  <a:gd name="connsiteX15" fmla="*/ 33361 w 88606"/>
                  <a:gd name="connsiteY15" fmla="*/ 2239 h 96296"/>
                  <a:gd name="connsiteX16" fmla="*/ 50247 w 88606"/>
                  <a:gd name="connsiteY16" fmla="*/ 111 h 96296"/>
                  <a:gd name="connsiteX17" fmla="*/ 48253 w 88606"/>
                  <a:gd name="connsiteY17" fmla="*/ 19921 h 96296"/>
                  <a:gd name="connsiteX18" fmla="*/ 37749 w 88606"/>
                  <a:gd name="connsiteY18" fmla="*/ 20852 h 96296"/>
                  <a:gd name="connsiteX19" fmla="*/ 28575 w 88606"/>
                  <a:gd name="connsiteY19" fmla="*/ 25904 h 96296"/>
                  <a:gd name="connsiteX20" fmla="*/ 23523 w 88606"/>
                  <a:gd name="connsiteY20" fmla="*/ 32286 h 96296"/>
                  <a:gd name="connsiteX21" fmla="*/ 24587 w 88606"/>
                  <a:gd name="connsiteY21" fmla="*/ 38136 h 96296"/>
                  <a:gd name="connsiteX22" fmla="*/ 28176 w 88606"/>
                  <a:gd name="connsiteY22" fmla="*/ 39997 h 96296"/>
                  <a:gd name="connsiteX23" fmla="*/ 33494 w 88606"/>
                  <a:gd name="connsiteY23" fmla="*/ 38934 h 96296"/>
                  <a:gd name="connsiteX24" fmla="*/ 42136 w 88606"/>
                  <a:gd name="connsiteY24" fmla="*/ 35211 h 96296"/>
                  <a:gd name="connsiteX25" fmla="*/ 57160 w 88606"/>
                  <a:gd name="connsiteY25" fmla="*/ 29361 h 96296"/>
                  <a:gd name="connsiteX26" fmla="*/ 70322 w 88606"/>
                  <a:gd name="connsiteY26" fmla="*/ 29361 h 96296"/>
                  <a:gd name="connsiteX27" fmla="*/ 82554 w 88606"/>
                  <a:gd name="connsiteY27" fmla="*/ 38136 h 96296"/>
                  <a:gd name="connsiteX28" fmla="*/ 88537 w 88606"/>
                  <a:gd name="connsiteY28" fmla="*/ 52362 h 96296"/>
                  <a:gd name="connsiteX29" fmla="*/ 84682 w 88606"/>
                  <a:gd name="connsiteY29" fmla="*/ 67652 h 96296"/>
                  <a:gd name="connsiteX30" fmla="*/ 71253 w 88606"/>
                  <a:gd name="connsiteY30" fmla="*/ 82808 h 96296"/>
                  <a:gd name="connsiteX31" fmla="*/ 52374 w 88606"/>
                  <a:gd name="connsiteY31" fmla="*/ 93843 h 9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606" h="96296">
                    <a:moveTo>
                      <a:pt x="52241" y="93976"/>
                    </a:moveTo>
                    <a:cubicBezTo>
                      <a:pt x="46125" y="96104"/>
                      <a:pt x="40142" y="96768"/>
                      <a:pt x="34425" y="95971"/>
                    </a:cubicBezTo>
                    <a:lnTo>
                      <a:pt x="36419" y="75363"/>
                    </a:lnTo>
                    <a:cubicBezTo>
                      <a:pt x="40674" y="76028"/>
                      <a:pt x="44530" y="75762"/>
                      <a:pt x="48119" y="74698"/>
                    </a:cubicBezTo>
                    <a:cubicBezTo>
                      <a:pt x="51709" y="73502"/>
                      <a:pt x="55166" y="71507"/>
                      <a:pt x="58623" y="68715"/>
                    </a:cubicBezTo>
                    <a:cubicBezTo>
                      <a:pt x="65271" y="63264"/>
                      <a:pt x="67132" y="58877"/>
                      <a:pt x="64340" y="55287"/>
                    </a:cubicBezTo>
                    <a:cubicBezTo>
                      <a:pt x="63143" y="53824"/>
                      <a:pt x="61814" y="53160"/>
                      <a:pt x="60085" y="53027"/>
                    </a:cubicBezTo>
                    <a:cubicBezTo>
                      <a:pt x="58490" y="53027"/>
                      <a:pt x="56496" y="53293"/>
                      <a:pt x="54102" y="54223"/>
                    </a:cubicBezTo>
                    <a:cubicBezTo>
                      <a:pt x="51842" y="55154"/>
                      <a:pt x="48518" y="56616"/>
                      <a:pt x="44131" y="58611"/>
                    </a:cubicBezTo>
                    <a:cubicBezTo>
                      <a:pt x="39211" y="61004"/>
                      <a:pt x="34558" y="62599"/>
                      <a:pt x="30304" y="63397"/>
                    </a:cubicBezTo>
                    <a:cubicBezTo>
                      <a:pt x="25916" y="64328"/>
                      <a:pt x="21662" y="64062"/>
                      <a:pt x="17540" y="62865"/>
                    </a:cubicBezTo>
                    <a:cubicBezTo>
                      <a:pt x="13286" y="61669"/>
                      <a:pt x="9563" y="58877"/>
                      <a:pt x="5973" y="54622"/>
                    </a:cubicBezTo>
                    <a:cubicBezTo>
                      <a:pt x="2517" y="50368"/>
                      <a:pt x="655" y="45847"/>
                      <a:pt x="123" y="41194"/>
                    </a:cubicBezTo>
                    <a:cubicBezTo>
                      <a:pt x="-408" y="36541"/>
                      <a:pt x="788" y="31621"/>
                      <a:pt x="3580" y="26702"/>
                    </a:cubicBezTo>
                    <a:cubicBezTo>
                      <a:pt x="6372" y="21783"/>
                      <a:pt x="10627" y="16863"/>
                      <a:pt x="16476" y="12077"/>
                    </a:cubicBezTo>
                    <a:cubicBezTo>
                      <a:pt x="22193" y="7424"/>
                      <a:pt x="27778" y="4100"/>
                      <a:pt x="33361" y="2239"/>
                    </a:cubicBezTo>
                    <a:cubicBezTo>
                      <a:pt x="38946" y="377"/>
                      <a:pt x="44530" y="-288"/>
                      <a:pt x="50247" y="111"/>
                    </a:cubicBezTo>
                    <a:lnTo>
                      <a:pt x="48253" y="19921"/>
                    </a:lnTo>
                    <a:cubicBezTo>
                      <a:pt x="44663" y="19389"/>
                      <a:pt x="41206" y="19788"/>
                      <a:pt x="37749" y="20852"/>
                    </a:cubicBezTo>
                    <a:cubicBezTo>
                      <a:pt x="34425" y="21916"/>
                      <a:pt x="31367" y="23644"/>
                      <a:pt x="28575" y="25904"/>
                    </a:cubicBezTo>
                    <a:cubicBezTo>
                      <a:pt x="25916" y="28032"/>
                      <a:pt x="24188" y="30159"/>
                      <a:pt x="23523" y="32286"/>
                    </a:cubicBezTo>
                    <a:cubicBezTo>
                      <a:pt x="22725" y="34413"/>
                      <a:pt x="23124" y="36407"/>
                      <a:pt x="24587" y="38136"/>
                    </a:cubicBezTo>
                    <a:cubicBezTo>
                      <a:pt x="25517" y="39332"/>
                      <a:pt x="26847" y="39997"/>
                      <a:pt x="28176" y="39997"/>
                    </a:cubicBezTo>
                    <a:cubicBezTo>
                      <a:pt x="29639" y="39997"/>
                      <a:pt x="31367" y="39731"/>
                      <a:pt x="33494" y="38934"/>
                    </a:cubicBezTo>
                    <a:cubicBezTo>
                      <a:pt x="35622" y="38136"/>
                      <a:pt x="38414" y="36939"/>
                      <a:pt x="42136" y="35211"/>
                    </a:cubicBezTo>
                    <a:cubicBezTo>
                      <a:pt x="47721" y="32419"/>
                      <a:pt x="52773" y="30558"/>
                      <a:pt x="57160" y="29361"/>
                    </a:cubicBezTo>
                    <a:cubicBezTo>
                      <a:pt x="61548" y="28164"/>
                      <a:pt x="65935" y="28297"/>
                      <a:pt x="70322" y="29361"/>
                    </a:cubicBezTo>
                    <a:cubicBezTo>
                      <a:pt x="74710" y="30425"/>
                      <a:pt x="78832" y="33483"/>
                      <a:pt x="82554" y="38136"/>
                    </a:cubicBezTo>
                    <a:cubicBezTo>
                      <a:pt x="86144" y="42656"/>
                      <a:pt x="88138" y="47310"/>
                      <a:pt x="88537" y="52362"/>
                    </a:cubicBezTo>
                    <a:cubicBezTo>
                      <a:pt x="88936" y="57414"/>
                      <a:pt x="87607" y="62466"/>
                      <a:pt x="84682" y="67652"/>
                    </a:cubicBezTo>
                    <a:cubicBezTo>
                      <a:pt x="81757" y="72837"/>
                      <a:pt x="77369" y="77889"/>
                      <a:pt x="71253" y="82808"/>
                    </a:cubicBezTo>
                    <a:cubicBezTo>
                      <a:pt x="64872" y="88126"/>
                      <a:pt x="58490" y="91716"/>
                      <a:pt x="52374" y="93843"/>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3" name="Freeform: Shape 222">
                <a:extLst>
                  <a:ext uri="{FF2B5EF4-FFF2-40B4-BE49-F238E27FC236}">
                    <a16:creationId xmlns:a16="http://schemas.microsoft.com/office/drawing/2014/main" id="{1FA0317D-DAD0-EFC9-5B87-3DBE07CF7BE1}"/>
                  </a:ext>
                </a:extLst>
              </p:cNvPr>
              <p:cNvSpPr/>
              <p:nvPr/>
            </p:nvSpPr>
            <p:spPr>
              <a:xfrm>
                <a:off x="5274216" y="4430587"/>
                <a:ext cx="91205" cy="96572"/>
              </a:xfrm>
              <a:custGeom>
                <a:avLst/>
                <a:gdLst>
                  <a:gd name="connsiteX0" fmla="*/ 65280 w 91205"/>
                  <a:gd name="connsiteY0" fmla="*/ 95992 h 96572"/>
                  <a:gd name="connsiteX1" fmla="*/ 53048 w 91205"/>
                  <a:gd name="connsiteY1" fmla="*/ 94796 h 96572"/>
                  <a:gd name="connsiteX2" fmla="*/ 41614 w 91205"/>
                  <a:gd name="connsiteY2" fmla="*/ 84293 h 96572"/>
                  <a:gd name="connsiteX3" fmla="*/ 16353 w 91205"/>
                  <a:gd name="connsiteY3" fmla="*/ 49592 h 96572"/>
                  <a:gd name="connsiteX4" fmla="*/ 6382 w 91205"/>
                  <a:gd name="connsiteY4" fmla="*/ 56904 h 96572"/>
                  <a:gd name="connsiteX5" fmla="*/ 0 w 91205"/>
                  <a:gd name="connsiteY5" fmla="*/ 48129 h 96572"/>
                  <a:gd name="connsiteX6" fmla="*/ 7047 w 91205"/>
                  <a:gd name="connsiteY6" fmla="*/ 3457 h 96572"/>
                  <a:gd name="connsiteX7" fmla="*/ 11700 w 91205"/>
                  <a:gd name="connsiteY7" fmla="*/ 0 h 96572"/>
                  <a:gd name="connsiteX8" fmla="*/ 25793 w 91205"/>
                  <a:gd name="connsiteY8" fmla="*/ 19278 h 96572"/>
                  <a:gd name="connsiteX9" fmla="*/ 40418 w 91205"/>
                  <a:gd name="connsiteY9" fmla="*/ 8642 h 96572"/>
                  <a:gd name="connsiteX10" fmla="*/ 51586 w 91205"/>
                  <a:gd name="connsiteY10" fmla="*/ 23932 h 96572"/>
                  <a:gd name="connsiteX11" fmla="*/ 36961 w 91205"/>
                  <a:gd name="connsiteY11" fmla="*/ 34568 h 96572"/>
                  <a:gd name="connsiteX12" fmla="*/ 59430 w 91205"/>
                  <a:gd name="connsiteY12" fmla="*/ 65413 h 96572"/>
                  <a:gd name="connsiteX13" fmla="*/ 63552 w 91205"/>
                  <a:gd name="connsiteY13" fmla="*/ 69535 h 96572"/>
                  <a:gd name="connsiteX14" fmla="*/ 67407 w 91205"/>
                  <a:gd name="connsiteY14" fmla="*/ 70200 h 96572"/>
                  <a:gd name="connsiteX15" fmla="*/ 72194 w 91205"/>
                  <a:gd name="connsiteY15" fmla="*/ 67673 h 96572"/>
                  <a:gd name="connsiteX16" fmla="*/ 78708 w 91205"/>
                  <a:gd name="connsiteY16" fmla="*/ 61291 h 96572"/>
                  <a:gd name="connsiteX17" fmla="*/ 91206 w 91205"/>
                  <a:gd name="connsiteY17" fmla="*/ 78309 h 96572"/>
                  <a:gd name="connsiteX18" fmla="*/ 86287 w 91205"/>
                  <a:gd name="connsiteY18" fmla="*/ 83229 h 96572"/>
                  <a:gd name="connsiteX19" fmla="*/ 79772 w 91205"/>
                  <a:gd name="connsiteY19" fmla="*/ 88414 h 96572"/>
                  <a:gd name="connsiteX20" fmla="*/ 65147 w 91205"/>
                  <a:gd name="connsiteY20" fmla="*/ 95992 h 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05" h="96572">
                    <a:moveTo>
                      <a:pt x="65280" y="95992"/>
                    </a:moveTo>
                    <a:cubicBezTo>
                      <a:pt x="61025" y="97056"/>
                      <a:pt x="56904" y="96657"/>
                      <a:pt x="53048" y="94796"/>
                    </a:cubicBezTo>
                    <a:cubicBezTo>
                      <a:pt x="49193" y="92934"/>
                      <a:pt x="45470" y="89345"/>
                      <a:pt x="41614" y="84293"/>
                    </a:cubicBezTo>
                    <a:lnTo>
                      <a:pt x="16353" y="49592"/>
                    </a:lnTo>
                    <a:lnTo>
                      <a:pt x="6382" y="56904"/>
                    </a:lnTo>
                    <a:lnTo>
                      <a:pt x="0" y="48129"/>
                    </a:lnTo>
                    <a:lnTo>
                      <a:pt x="7047" y="3457"/>
                    </a:lnTo>
                    <a:lnTo>
                      <a:pt x="11700" y="0"/>
                    </a:lnTo>
                    <a:lnTo>
                      <a:pt x="25793" y="19278"/>
                    </a:lnTo>
                    <a:lnTo>
                      <a:pt x="40418" y="8642"/>
                    </a:lnTo>
                    <a:lnTo>
                      <a:pt x="51586" y="23932"/>
                    </a:lnTo>
                    <a:lnTo>
                      <a:pt x="36961" y="34568"/>
                    </a:lnTo>
                    <a:lnTo>
                      <a:pt x="59430" y="65413"/>
                    </a:lnTo>
                    <a:cubicBezTo>
                      <a:pt x="60892" y="67407"/>
                      <a:pt x="62222" y="68737"/>
                      <a:pt x="63552" y="69535"/>
                    </a:cubicBezTo>
                    <a:cubicBezTo>
                      <a:pt x="64881" y="70332"/>
                      <a:pt x="66078" y="70465"/>
                      <a:pt x="67407" y="70200"/>
                    </a:cubicBezTo>
                    <a:cubicBezTo>
                      <a:pt x="68737" y="69800"/>
                      <a:pt x="70332" y="69003"/>
                      <a:pt x="72194" y="67673"/>
                    </a:cubicBezTo>
                    <a:cubicBezTo>
                      <a:pt x="74853" y="65812"/>
                      <a:pt x="76980" y="63685"/>
                      <a:pt x="78708" y="61291"/>
                    </a:cubicBezTo>
                    <a:lnTo>
                      <a:pt x="91206" y="78309"/>
                    </a:lnTo>
                    <a:cubicBezTo>
                      <a:pt x="90009" y="79772"/>
                      <a:pt x="88281" y="81368"/>
                      <a:pt x="86287" y="83229"/>
                    </a:cubicBezTo>
                    <a:cubicBezTo>
                      <a:pt x="84292" y="85090"/>
                      <a:pt x="82032" y="86819"/>
                      <a:pt x="79772" y="88414"/>
                    </a:cubicBezTo>
                    <a:cubicBezTo>
                      <a:pt x="74321" y="92403"/>
                      <a:pt x="69402" y="94929"/>
                      <a:pt x="65147" y="9599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4" name="Freeform: Shape 223">
                <a:extLst>
                  <a:ext uri="{FF2B5EF4-FFF2-40B4-BE49-F238E27FC236}">
                    <a16:creationId xmlns:a16="http://schemas.microsoft.com/office/drawing/2014/main" id="{8AB529D4-9355-19F0-6659-153AF8BA63EA}"/>
                  </a:ext>
                </a:extLst>
              </p:cNvPr>
              <p:cNvSpPr/>
              <p:nvPr/>
            </p:nvSpPr>
            <p:spPr>
              <a:xfrm>
                <a:off x="5330189" y="4399210"/>
                <a:ext cx="69002" cy="101576"/>
              </a:xfrm>
              <a:custGeom>
                <a:avLst/>
                <a:gdLst>
                  <a:gd name="connsiteX0" fmla="*/ 0 w 69002"/>
                  <a:gd name="connsiteY0" fmla="*/ 29383 h 101576"/>
                  <a:gd name="connsiteX1" fmla="*/ 20874 w 69002"/>
                  <a:gd name="connsiteY1" fmla="*/ 15689 h 101576"/>
                  <a:gd name="connsiteX2" fmla="*/ 31111 w 69002"/>
                  <a:gd name="connsiteY2" fmla="*/ 31244 h 101576"/>
                  <a:gd name="connsiteX3" fmla="*/ 31377 w 69002"/>
                  <a:gd name="connsiteY3" fmla="*/ 31244 h 101576"/>
                  <a:gd name="connsiteX4" fmla="*/ 28851 w 69002"/>
                  <a:gd name="connsiteY4" fmla="*/ 14758 h 101576"/>
                  <a:gd name="connsiteX5" fmla="*/ 37227 w 69002"/>
                  <a:gd name="connsiteY5" fmla="*/ 3191 h 101576"/>
                  <a:gd name="connsiteX6" fmla="*/ 44539 w 69002"/>
                  <a:gd name="connsiteY6" fmla="*/ 0 h 101576"/>
                  <a:gd name="connsiteX7" fmla="*/ 57303 w 69002"/>
                  <a:gd name="connsiteY7" fmla="*/ 19544 h 101576"/>
                  <a:gd name="connsiteX8" fmla="*/ 53314 w 69002"/>
                  <a:gd name="connsiteY8" fmla="*/ 21140 h 101576"/>
                  <a:gd name="connsiteX9" fmla="*/ 48927 w 69002"/>
                  <a:gd name="connsiteY9" fmla="*/ 23666 h 101576"/>
                  <a:gd name="connsiteX10" fmla="*/ 40285 w 69002"/>
                  <a:gd name="connsiteY10" fmla="*/ 36163 h 101576"/>
                  <a:gd name="connsiteX11" fmla="*/ 46002 w 69002"/>
                  <a:gd name="connsiteY11" fmla="*/ 52517 h 101576"/>
                  <a:gd name="connsiteX12" fmla="*/ 69003 w 69002"/>
                  <a:gd name="connsiteY12" fmla="*/ 87483 h 101576"/>
                  <a:gd name="connsiteX13" fmla="*/ 47597 w 69002"/>
                  <a:gd name="connsiteY13" fmla="*/ 101576 h 101576"/>
                  <a:gd name="connsiteX14" fmla="*/ 266 w 69002"/>
                  <a:gd name="connsiteY14" fmla="*/ 29516 h 10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02" h="101576">
                    <a:moveTo>
                      <a:pt x="0" y="29383"/>
                    </a:moveTo>
                    <a:lnTo>
                      <a:pt x="20874" y="15689"/>
                    </a:lnTo>
                    <a:lnTo>
                      <a:pt x="31111" y="31244"/>
                    </a:lnTo>
                    <a:lnTo>
                      <a:pt x="31377" y="31244"/>
                    </a:lnTo>
                    <a:cubicBezTo>
                      <a:pt x="28851" y="24729"/>
                      <a:pt x="28053" y="19278"/>
                      <a:pt x="28851" y="14758"/>
                    </a:cubicBezTo>
                    <a:cubicBezTo>
                      <a:pt x="29649" y="10105"/>
                      <a:pt x="32441" y="6249"/>
                      <a:pt x="37227" y="3191"/>
                    </a:cubicBezTo>
                    <a:cubicBezTo>
                      <a:pt x="39753" y="1596"/>
                      <a:pt x="42146" y="399"/>
                      <a:pt x="44539" y="0"/>
                    </a:cubicBezTo>
                    <a:lnTo>
                      <a:pt x="57303" y="19544"/>
                    </a:lnTo>
                    <a:cubicBezTo>
                      <a:pt x="56106" y="19943"/>
                      <a:pt x="54777" y="20475"/>
                      <a:pt x="53314" y="21140"/>
                    </a:cubicBezTo>
                    <a:cubicBezTo>
                      <a:pt x="51852" y="21937"/>
                      <a:pt x="50389" y="22735"/>
                      <a:pt x="48927" y="23666"/>
                    </a:cubicBezTo>
                    <a:cubicBezTo>
                      <a:pt x="43476" y="27255"/>
                      <a:pt x="40551" y="31510"/>
                      <a:pt x="40285" y="36163"/>
                    </a:cubicBezTo>
                    <a:cubicBezTo>
                      <a:pt x="40019" y="40950"/>
                      <a:pt x="41880" y="46401"/>
                      <a:pt x="46002" y="52517"/>
                    </a:cubicBezTo>
                    <a:lnTo>
                      <a:pt x="69003" y="87483"/>
                    </a:lnTo>
                    <a:lnTo>
                      <a:pt x="47597" y="101576"/>
                    </a:lnTo>
                    <a:lnTo>
                      <a:pt x="266" y="29516"/>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5" name="Freeform: Shape 224">
                <a:extLst>
                  <a:ext uri="{FF2B5EF4-FFF2-40B4-BE49-F238E27FC236}">
                    <a16:creationId xmlns:a16="http://schemas.microsoft.com/office/drawing/2014/main" id="{BCB11FDC-FDA9-47C8-6EA5-CD9B00D67C62}"/>
                  </a:ext>
                </a:extLst>
              </p:cNvPr>
              <p:cNvSpPr/>
              <p:nvPr/>
            </p:nvSpPr>
            <p:spPr>
              <a:xfrm>
                <a:off x="5381908" y="4349885"/>
                <a:ext cx="97817" cy="144254"/>
              </a:xfrm>
              <a:custGeom>
                <a:avLst/>
                <a:gdLst>
                  <a:gd name="connsiteX0" fmla="*/ 72858 w 97817"/>
                  <a:gd name="connsiteY0" fmla="*/ 141728 h 144254"/>
                  <a:gd name="connsiteX1" fmla="*/ 66210 w 97817"/>
                  <a:gd name="connsiteY1" fmla="*/ 144254 h 144254"/>
                  <a:gd name="connsiteX2" fmla="*/ 55973 w 97817"/>
                  <a:gd name="connsiteY2" fmla="*/ 126438 h 144254"/>
                  <a:gd name="connsiteX3" fmla="*/ 60627 w 97817"/>
                  <a:gd name="connsiteY3" fmla="*/ 124976 h 144254"/>
                  <a:gd name="connsiteX4" fmla="*/ 65679 w 97817"/>
                  <a:gd name="connsiteY4" fmla="*/ 122583 h 144254"/>
                  <a:gd name="connsiteX5" fmla="*/ 72327 w 97817"/>
                  <a:gd name="connsiteY5" fmla="*/ 116600 h 144254"/>
                  <a:gd name="connsiteX6" fmla="*/ 73124 w 97817"/>
                  <a:gd name="connsiteY6" fmla="*/ 108756 h 144254"/>
                  <a:gd name="connsiteX7" fmla="*/ 72459 w 97817"/>
                  <a:gd name="connsiteY7" fmla="*/ 104900 h 144254"/>
                  <a:gd name="connsiteX8" fmla="*/ 0 w 97817"/>
                  <a:gd name="connsiteY8" fmla="*/ 44539 h 144254"/>
                  <a:gd name="connsiteX9" fmla="*/ 23931 w 97817"/>
                  <a:gd name="connsiteY9" fmla="*/ 30845 h 144254"/>
                  <a:gd name="connsiteX10" fmla="*/ 56239 w 97817"/>
                  <a:gd name="connsiteY10" fmla="*/ 60494 h 144254"/>
                  <a:gd name="connsiteX11" fmla="*/ 63684 w 97817"/>
                  <a:gd name="connsiteY11" fmla="*/ 67673 h 144254"/>
                  <a:gd name="connsiteX12" fmla="*/ 69269 w 97817"/>
                  <a:gd name="connsiteY12" fmla="*/ 73656 h 144254"/>
                  <a:gd name="connsiteX13" fmla="*/ 67939 w 97817"/>
                  <a:gd name="connsiteY13" fmla="*/ 68870 h 144254"/>
                  <a:gd name="connsiteX14" fmla="*/ 66609 w 97817"/>
                  <a:gd name="connsiteY14" fmla="*/ 63286 h 144254"/>
                  <a:gd name="connsiteX15" fmla="*/ 65679 w 97817"/>
                  <a:gd name="connsiteY15" fmla="*/ 59297 h 144254"/>
                  <a:gd name="connsiteX16" fmla="*/ 65014 w 97817"/>
                  <a:gd name="connsiteY16" fmla="*/ 56106 h 144254"/>
                  <a:gd name="connsiteX17" fmla="*/ 54910 w 97817"/>
                  <a:gd name="connsiteY17" fmla="*/ 13029 h 144254"/>
                  <a:gd name="connsiteX18" fmla="*/ 77645 w 97817"/>
                  <a:gd name="connsiteY18" fmla="*/ 0 h 144254"/>
                  <a:gd name="connsiteX19" fmla="*/ 96790 w 97817"/>
                  <a:gd name="connsiteY19" fmla="*/ 101709 h 144254"/>
                  <a:gd name="connsiteX20" fmla="*/ 97455 w 97817"/>
                  <a:gd name="connsiteY20" fmla="*/ 117265 h 144254"/>
                  <a:gd name="connsiteX21" fmla="*/ 92270 w 97817"/>
                  <a:gd name="connsiteY21" fmla="*/ 128566 h 144254"/>
                  <a:gd name="connsiteX22" fmla="*/ 80570 w 97817"/>
                  <a:gd name="connsiteY22" fmla="*/ 137740 h 144254"/>
                  <a:gd name="connsiteX23" fmla="*/ 72991 w 97817"/>
                  <a:gd name="connsiteY23" fmla="*/ 141595 h 14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817" h="144254">
                    <a:moveTo>
                      <a:pt x="72858" y="141728"/>
                    </a:moveTo>
                    <a:cubicBezTo>
                      <a:pt x="70332" y="142792"/>
                      <a:pt x="68205" y="143722"/>
                      <a:pt x="66210" y="144254"/>
                    </a:cubicBezTo>
                    <a:lnTo>
                      <a:pt x="55973" y="126438"/>
                    </a:lnTo>
                    <a:cubicBezTo>
                      <a:pt x="57303" y="126173"/>
                      <a:pt x="58898" y="125641"/>
                      <a:pt x="60627" y="124976"/>
                    </a:cubicBezTo>
                    <a:cubicBezTo>
                      <a:pt x="62355" y="124311"/>
                      <a:pt x="63950" y="123513"/>
                      <a:pt x="65679" y="122583"/>
                    </a:cubicBezTo>
                    <a:cubicBezTo>
                      <a:pt x="69003" y="120722"/>
                      <a:pt x="71263" y="118727"/>
                      <a:pt x="72327" y="116600"/>
                    </a:cubicBezTo>
                    <a:cubicBezTo>
                      <a:pt x="73523" y="114473"/>
                      <a:pt x="73789" y="111814"/>
                      <a:pt x="73124" y="108756"/>
                    </a:cubicBezTo>
                    <a:lnTo>
                      <a:pt x="72459" y="104900"/>
                    </a:lnTo>
                    <a:lnTo>
                      <a:pt x="0" y="44539"/>
                    </a:lnTo>
                    <a:lnTo>
                      <a:pt x="23931" y="30845"/>
                    </a:lnTo>
                    <a:lnTo>
                      <a:pt x="56239" y="60494"/>
                    </a:lnTo>
                    <a:cubicBezTo>
                      <a:pt x="58632" y="62754"/>
                      <a:pt x="61159" y="65147"/>
                      <a:pt x="63684" y="67673"/>
                    </a:cubicBezTo>
                    <a:cubicBezTo>
                      <a:pt x="66210" y="70199"/>
                      <a:pt x="68205" y="72327"/>
                      <a:pt x="69269" y="73656"/>
                    </a:cubicBezTo>
                    <a:cubicBezTo>
                      <a:pt x="68870" y="72592"/>
                      <a:pt x="68471" y="70997"/>
                      <a:pt x="67939" y="68870"/>
                    </a:cubicBezTo>
                    <a:cubicBezTo>
                      <a:pt x="67407" y="66743"/>
                      <a:pt x="66875" y="64881"/>
                      <a:pt x="66609" y="63286"/>
                    </a:cubicBezTo>
                    <a:cubicBezTo>
                      <a:pt x="66210" y="61690"/>
                      <a:pt x="65945" y="60361"/>
                      <a:pt x="65679" y="59297"/>
                    </a:cubicBezTo>
                    <a:lnTo>
                      <a:pt x="65014" y="56106"/>
                    </a:lnTo>
                    <a:lnTo>
                      <a:pt x="54910" y="13029"/>
                    </a:lnTo>
                    <a:lnTo>
                      <a:pt x="77645" y="0"/>
                    </a:lnTo>
                    <a:lnTo>
                      <a:pt x="96790" y="101709"/>
                    </a:lnTo>
                    <a:cubicBezTo>
                      <a:pt x="97853" y="107825"/>
                      <a:pt x="98120" y="112877"/>
                      <a:pt x="97455" y="117265"/>
                    </a:cubicBezTo>
                    <a:cubicBezTo>
                      <a:pt x="96790" y="121652"/>
                      <a:pt x="95061" y="125242"/>
                      <a:pt x="92270" y="128566"/>
                    </a:cubicBezTo>
                    <a:cubicBezTo>
                      <a:pt x="89610" y="131757"/>
                      <a:pt x="85622" y="134815"/>
                      <a:pt x="80570" y="137740"/>
                    </a:cubicBezTo>
                    <a:cubicBezTo>
                      <a:pt x="77910" y="139202"/>
                      <a:pt x="75384" y="140531"/>
                      <a:pt x="72991" y="14159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6" name="Freeform: Shape 225">
                <a:extLst>
                  <a:ext uri="{FF2B5EF4-FFF2-40B4-BE49-F238E27FC236}">
                    <a16:creationId xmlns:a16="http://schemas.microsoft.com/office/drawing/2014/main" id="{64595641-14F7-5D1A-4740-21BB57892A31}"/>
                  </a:ext>
                </a:extLst>
              </p:cNvPr>
              <p:cNvSpPr/>
              <p:nvPr/>
            </p:nvSpPr>
            <p:spPr>
              <a:xfrm>
                <a:off x="5481224" y="4355867"/>
                <a:ext cx="48660" cy="39221"/>
              </a:xfrm>
              <a:custGeom>
                <a:avLst/>
                <a:gdLst>
                  <a:gd name="connsiteX0" fmla="*/ 0 w 48660"/>
                  <a:gd name="connsiteY0" fmla="*/ 19544 h 39221"/>
                  <a:gd name="connsiteX1" fmla="*/ 38822 w 48660"/>
                  <a:gd name="connsiteY1" fmla="*/ 0 h 39221"/>
                  <a:gd name="connsiteX2" fmla="*/ 48661 w 48660"/>
                  <a:gd name="connsiteY2" fmla="*/ 19677 h 39221"/>
                  <a:gd name="connsiteX3" fmla="*/ 9838 w 48660"/>
                  <a:gd name="connsiteY3" fmla="*/ 39221 h 39221"/>
                  <a:gd name="connsiteX4" fmla="*/ 0 w 48660"/>
                  <a:gd name="connsiteY4" fmla="*/ 19544 h 3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60" h="39221">
                    <a:moveTo>
                      <a:pt x="0" y="19544"/>
                    </a:moveTo>
                    <a:lnTo>
                      <a:pt x="38822" y="0"/>
                    </a:lnTo>
                    <a:lnTo>
                      <a:pt x="48661" y="19677"/>
                    </a:lnTo>
                    <a:lnTo>
                      <a:pt x="9838" y="39221"/>
                    </a:lnTo>
                    <a:lnTo>
                      <a:pt x="0" y="19544"/>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7" name="Freeform: Shape 226">
                <a:extLst>
                  <a:ext uri="{FF2B5EF4-FFF2-40B4-BE49-F238E27FC236}">
                    <a16:creationId xmlns:a16="http://schemas.microsoft.com/office/drawing/2014/main" id="{78C1C768-C126-5DE3-7404-EC8F3061F604}"/>
                  </a:ext>
                </a:extLst>
              </p:cNvPr>
              <p:cNvSpPr/>
              <p:nvPr/>
            </p:nvSpPr>
            <p:spPr>
              <a:xfrm>
                <a:off x="5526234" y="4300376"/>
                <a:ext cx="82499" cy="93382"/>
              </a:xfrm>
              <a:custGeom>
                <a:avLst/>
                <a:gdLst>
                  <a:gd name="connsiteX0" fmla="*/ 36490 w 82499"/>
                  <a:gd name="connsiteY0" fmla="*/ 93250 h 93382"/>
                  <a:gd name="connsiteX1" fmla="*/ 18807 w 82499"/>
                  <a:gd name="connsiteY1" fmla="*/ 90458 h 93382"/>
                  <a:gd name="connsiteX2" fmla="*/ 26252 w 82499"/>
                  <a:gd name="connsiteY2" fmla="*/ 71047 h 93382"/>
                  <a:gd name="connsiteX3" fmla="*/ 37686 w 82499"/>
                  <a:gd name="connsiteY3" fmla="*/ 73573 h 93382"/>
                  <a:gd name="connsiteX4" fmla="*/ 49386 w 82499"/>
                  <a:gd name="connsiteY4" fmla="*/ 70648 h 93382"/>
                  <a:gd name="connsiteX5" fmla="*/ 58427 w 82499"/>
                  <a:gd name="connsiteY5" fmla="*/ 59347 h 93382"/>
                  <a:gd name="connsiteX6" fmla="*/ 54970 w 82499"/>
                  <a:gd name="connsiteY6" fmla="*/ 56023 h 93382"/>
                  <a:gd name="connsiteX7" fmla="*/ 48854 w 82499"/>
                  <a:gd name="connsiteY7" fmla="*/ 55624 h 93382"/>
                  <a:gd name="connsiteX8" fmla="*/ 38085 w 82499"/>
                  <a:gd name="connsiteY8" fmla="*/ 57220 h 93382"/>
                  <a:gd name="connsiteX9" fmla="*/ 23460 w 82499"/>
                  <a:gd name="connsiteY9" fmla="*/ 58150 h 93382"/>
                  <a:gd name="connsiteX10" fmla="*/ 11228 w 82499"/>
                  <a:gd name="connsiteY10" fmla="*/ 54162 h 93382"/>
                  <a:gd name="connsiteX11" fmla="*/ 2321 w 82499"/>
                  <a:gd name="connsiteY11" fmla="*/ 43127 h 93382"/>
                  <a:gd name="connsiteX12" fmla="*/ 327 w 82499"/>
                  <a:gd name="connsiteY12" fmla="*/ 28634 h 93382"/>
                  <a:gd name="connsiteX13" fmla="*/ 7506 w 82499"/>
                  <a:gd name="connsiteY13" fmla="*/ 15605 h 93382"/>
                  <a:gd name="connsiteX14" fmla="*/ 23726 w 82499"/>
                  <a:gd name="connsiteY14" fmla="*/ 4969 h 93382"/>
                  <a:gd name="connsiteX15" fmla="*/ 42606 w 82499"/>
                  <a:gd name="connsiteY15" fmla="*/ 50 h 93382"/>
                  <a:gd name="connsiteX16" fmla="*/ 59357 w 82499"/>
                  <a:gd name="connsiteY16" fmla="*/ 2576 h 93382"/>
                  <a:gd name="connsiteX17" fmla="*/ 52045 w 82499"/>
                  <a:gd name="connsiteY17" fmla="*/ 21056 h 93382"/>
                  <a:gd name="connsiteX18" fmla="*/ 41675 w 82499"/>
                  <a:gd name="connsiteY18" fmla="*/ 19195 h 93382"/>
                  <a:gd name="connsiteX19" fmla="*/ 31438 w 82499"/>
                  <a:gd name="connsiteY19" fmla="*/ 21588 h 93382"/>
                  <a:gd name="connsiteX20" fmla="*/ 24790 w 82499"/>
                  <a:gd name="connsiteY20" fmla="*/ 26374 h 93382"/>
                  <a:gd name="connsiteX21" fmla="*/ 24258 w 82499"/>
                  <a:gd name="connsiteY21" fmla="*/ 32224 h 93382"/>
                  <a:gd name="connsiteX22" fmla="*/ 27316 w 82499"/>
                  <a:gd name="connsiteY22" fmla="*/ 35016 h 93382"/>
                  <a:gd name="connsiteX23" fmla="*/ 32634 w 82499"/>
                  <a:gd name="connsiteY23" fmla="*/ 35415 h 93382"/>
                  <a:gd name="connsiteX24" fmla="*/ 41941 w 82499"/>
                  <a:gd name="connsiteY24" fmla="*/ 34086 h 93382"/>
                  <a:gd name="connsiteX25" fmla="*/ 58028 w 82499"/>
                  <a:gd name="connsiteY25" fmla="*/ 32490 h 93382"/>
                  <a:gd name="connsiteX26" fmla="*/ 70659 w 82499"/>
                  <a:gd name="connsiteY26" fmla="*/ 36080 h 93382"/>
                  <a:gd name="connsiteX27" fmla="*/ 80098 w 82499"/>
                  <a:gd name="connsiteY27" fmla="*/ 47780 h 93382"/>
                  <a:gd name="connsiteX28" fmla="*/ 82093 w 82499"/>
                  <a:gd name="connsiteY28" fmla="*/ 63070 h 93382"/>
                  <a:gd name="connsiteX29" fmla="*/ 74381 w 82499"/>
                  <a:gd name="connsiteY29" fmla="*/ 76764 h 93382"/>
                  <a:gd name="connsiteX30" fmla="*/ 57363 w 82499"/>
                  <a:gd name="connsiteY30" fmla="*/ 87799 h 93382"/>
                  <a:gd name="connsiteX31" fmla="*/ 36224 w 82499"/>
                  <a:gd name="connsiteY31" fmla="*/ 93383 h 9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99" h="93382">
                    <a:moveTo>
                      <a:pt x="36490" y="93250"/>
                    </a:moveTo>
                    <a:cubicBezTo>
                      <a:pt x="29975" y="93649"/>
                      <a:pt x="24125" y="92718"/>
                      <a:pt x="18807" y="90458"/>
                    </a:cubicBezTo>
                    <a:lnTo>
                      <a:pt x="26252" y="71047"/>
                    </a:lnTo>
                    <a:cubicBezTo>
                      <a:pt x="30108" y="72908"/>
                      <a:pt x="33964" y="73706"/>
                      <a:pt x="37686" y="73573"/>
                    </a:cubicBezTo>
                    <a:cubicBezTo>
                      <a:pt x="41409" y="73440"/>
                      <a:pt x="45264" y="72376"/>
                      <a:pt x="49386" y="70648"/>
                    </a:cubicBezTo>
                    <a:cubicBezTo>
                      <a:pt x="57230" y="67191"/>
                      <a:pt x="60288" y="63468"/>
                      <a:pt x="58427" y="59347"/>
                    </a:cubicBezTo>
                    <a:cubicBezTo>
                      <a:pt x="57629" y="57618"/>
                      <a:pt x="56565" y="56555"/>
                      <a:pt x="54970" y="56023"/>
                    </a:cubicBezTo>
                    <a:cubicBezTo>
                      <a:pt x="53375" y="55491"/>
                      <a:pt x="51381" y="55358"/>
                      <a:pt x="48854" y="55624"/>
                    </a:cubicBezTo>
                    <a:cubicBezTo>
                      <a:pt x="46461" y="55890"/>
                      <a:pt x="42738" y="56422"/>
                      <a:pt x="38085" y="57220"/>
                    </a:cubicBezTo>
                    <a:cubicBezTo>
                      <a:pt x="32767" y="58150"/>
                      <a:pt x="27848" y="58416"/>
                      <a:pt x="23460" y="58150"/>
                    </a:cubicBezTo>
                    <a:cubicBezTo>
                      <a:pt x="19073" y="57884"/>
                      <a:pt x="14951" y="56555"/>
                      <a:pt x="11228" y="54162"/>
                    </a:cubicBezTo>
                    <a:cubicBezTo>
                      <a:pt x="7506" y="51768"/>
                      <a:pt x="4581" y="48179"/>
                      <a:pt x="2321" y="43127"/>
                    </a:cubicBezTo>
                    <a:cubicBezTo>
                      <a:pt x="193" y="38074"/>
                      <a:pt x="-472" y="33288"/>
                      <a:pt x="327" y="28634"/>
                    </a:cubicBezTo>
                    <a:cubicBezTo>
                      <a:pt x="1257" y="23981"/>
                      <a:pt x="3650" y="19594"/>
                      <a:pt x="7506" y="15605"/>
                    </a:cubicBezTo>
                    <a:cubicBezTo>
                      <a:pt x="11361" y="11616"/>
                      <a:pt x="16946" y="8027"/>
                      <a:pt x="23726" y="4969"/>
                    </a:cubicBezTo>
                    <a:cubicBezTo>
                      <a:pt x="30507" y="2044"/>
                      <a:pt x="36756" y="316"/>
                      <a:pt x="42606" y="50"/>
                    </a:cubicBezTo>
                    <a:cubicBezTo>
                      <a:pt x="48456" y="-216"/>
                      <a:pt x="54039" y="581"/>
                      <a:pt x="59357" y="2576"/>
                    </a:cubicBezTo>
                    <a:lnTo>
                      <a:pt x="52045" y="21056"/>
                    </a:lnTo>
                    <a:cubicBezTo>
                      <a:pt x="48721" y="19594"/>
                      <a:pt x="45264" y="19062"/>
                      <a:pt x="41675" y="19195"/>
                    </a:cubicBezTo>
                    <a:cubicBezTo>
                      <a:pt x="38085" y="19328"/>
                      <a:pt x="34761" y="20125"/>
                      <a:pt x="31438" y="21588"/>
                    </a:cubicBezTo>
                    <a:cubicBezTo>
                      <a:pt x="28246" y="22918"/>
                      <a:pt x="26119" y="24513"/>
                      <a:pt x="24790" y="26374"/>
                    </a:cubicBezTo>
                    <a:cubicBezTo>
                      <a:pt x="23460" y="28236"/>
                      <a:pt x="23327" y="30230"/>
                      <a:pt x="24258" y="32224"/>
                    </a:cubicBezTo>
                    <a:cubicBezTo>
                      <a:pt x="24923" y="33687"/>
                      <a:pt x="25853" y="34618"/>
                      <a:pt x="27316" y="35016"/>
                    </a:cubicBezTo>
                    <a:cubicBezTo>
                      <a:pt x="28778" y="35415"/>
                      <a:pt x="30507" y="35548"/>
                      <a:pt x="32634" y="35415"/>
                    </a:cubicBezTo>
                    <a:cubicBezTo>
                      <a:pt x="34761" y="35282"/>
                      <a:pt x="37952" y="34750"/>
                      <a:pt x="41941" y="34086"/>
                    </a:cubicBezTo>
                    <a:cubicBezTo>
                      <a:pt x="48057" y="33022"/>
                      <a:pt x="53375" y="32490"/>
                      <a:pt x="58028" y="32490"/>
                    </a:cubicBezTo>
                    <a:cubicBezTo>
                      <a:pt x="62681" y="32490"/>
                      <a:pt x="66803" y="33820"/>
                      <a:pt x="70659" y="36080"/>
                    </a:cubicBezTo>
                    <a:cubicBezTo>
                      <a:pt x="74514" y="38340"/>
                      <a:pt x="77705" y="42329"/>
                      <a:pt x="80098" y="47780"/>
                    </a:cubicBezTo>
                    <a:cubicBezTo>
                      <a:pt x="82358" y="53098"/>
                      <a:pt x="83023" y="58150"/>
                      <a:pt x="82093" y="63070"/>
                    </a:cubicBezTo>
                    <a:cubicBezTo>
                      <a:pt x="81029" y="67989"/>
                      <a:pt x="78503" y="72509"/>
                      <a:pt x="74381" y="76764"/>
                    </a:cubicBezTo>
                    <a:cubicBezTo>
                      <a:pt x="70260" y="81018"/>
                      <a:pt x="64543" y="84608"/>
                      <a:pt x="57363" y="87799"/>
                    </a:cubicBezTo>
                    <a:cubicBezTo>
                      <a:pt x="49785" y="91123"/>
                      <a:pt x="42738" y="92984"/>
                      <a:pt x="36224" y="93383"/>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8" name="Freeform: Shape 227">
                <a:extLst>
                  <a:ext uri="{FF2B5EF4-FFF2-40B4-BE49-F238E27FC236}">
                    <a16:creationId xmlns:a16="http://schemas.microsoft.com/office/drawing/2014/main" id="{CABBE63D-F1E2-A55F-E22D-C5EB237C4E5F}"/>
                  </a:ext>
                </a:extLst>
              </p:cNvPr>
              <p:cNvSpPr/>
              <p:nvPr/>
            </p:nvSpPr>
            <p:spPr>
              <a:xfrm>
                <a:off x="5598754" y="4264074"/>
                <a:ext cx="102914" cy="134338"/>
              </a:xfrm>
              <a:custGeom>
                <a:avLst/>
                <a:gdLst>
                  <a:gd name="connsiteX0" fmla="*/ 0 w 102914"/>
                  <a:gd name="connsiteY0" fmla="*/ 21993 h 134338"/>
                  <a:gd name="connsiteX1" fmla="*/ 23533 w 102914"/>
                  <a:gd name="connsiteY1" fmla="*/ 13617 h 134338"/>
                  <a:gd name="connsiteX2" fmla="*/ 29249 w 102914"/>
                  <a:gd name="connsiteY2" fmla="*/ 29838 h 134338"/>
                  <a:gd name="connsiteX3" fmla="*/ 29648 w 102914"/>
                  <a:gd name="connsiteY3" fmla="*/ 29838 h 134338"/>
                  <a:gd name="connsiteX4" fmla="*/ 34834 w 102914"/>
                  <a:gd name="connsiteY4" fmla="*/ 13218 h 134338"/>
                  <a:gd name="connsiteX5" fmla="*/ 50389 w 102914"/>
                  <a:gd name="connsiteY5" fmla="*/ 2183 h 134338"/>
                  <a:gd name="connsiteX6" fmla="*/ 69534 w 102914"/>
                  <a:gd name="connsiteY6" fmla="*/ 854 h 134338"/>
                  <a:gd name="connsiteX7" fmla="*/ 86287 w 102914"/>
                  <a:gd name="connsiteY7" fmla="*/ 11091 h 134338"/>
                  <a:gd name="connsiteX8" fmla="*/ 98651 w 102914"/>
                  <a:gd name="connsiteY8" fmla="*/ 32497 h 134338"/>
                  <a:gd name="connsiteX9" fmla="*/ 102906 w 102914"/>
                  <a:gd name="connsiteY9" fmla="*/ 56163 h 134338"/>
                  <a:gd name="connsiteX10" fmla="*/ 97056 w 102914"/>
                  <a:gd name="connsiteY10" fmla="*/ 74776 h 134338"/>
                  <a:gd name="connsiteX11" fmla="*/ 81500 w 102914"/>
                  <a:gd name="connsiteY11" fmla="*/ 86077 h 134338"/>
                  <a:gd name="connsiteX12" fmla="*/ 67806 w 102914"/>
                  <a:gd name="connsiteY12" fmla="*/ 88204 h 134338"/>
                  <a:gd name="connsiteX13" fmla="*/ 56505 w 102914"/>
                  <a:gd name="connsiteY13" fmla="*/ 85146 h 134338"/>
                  <a:gd name="connsiteX14" fmla="*/ 47996 w 102914"/>
                  <a:gd name="connsiteY14" fmla="*/ 78366 h 134338"/>
                  <a:gd name="connsiteX15" fmla="*/ 47597 w 102914"/>
                  <a:gd name="connsiteY15" fmla="*/ 78366 h 134338"/>
                  <a:gd name="connsiteX16" fmla="*/ 64482 w 102914"/>
                  <a:gd name="connsiteY16" fmla="*/ 125697 h 134338"/>
                  <a:gd name="connsiteX17" fmla="*/ 40418 w 102914"/>
                  <a:gd name="connsiteY17" fmla="*/ 134339 h 134338"/>
                  <a:gd name="connsiteX18" fmla="*/ 266 w 102914"/>
                  <a:gd name="connsiteY18" fmla="*/ 21861 h 134338"/>
                  <a:gd name="connsiteX19" fmla="*/ 72459 w 102914"/>
                  <a:gd name="connsiteY19" fmla="*/ 64804 h 134338"/>
                  <a:gd name="connsiteX20" fmla="*/ 75783 w 102914"/>
                  <a:gd name="connsiteY20" fmla="*/ 54700 h 134338"/>
                  <a:gd name="connsiteX21" fmla="*/ 73523 w 102914"/>
                  <a:gd name="connsiteY21" fmla="*/ 41538 h 134338"/>
                  <a:gd name="connsiteX22" fmla="*/ 67009 w 102914"/>
                  <a:gd name="connsiteY22" fmla="*/ 29838 h 134338"/>
                  <a:gd name="connsiteX23" fmla="*/ 58101 w 102914"/>
                  <a:gd name="connsiteY23" fmla="*/ 24121 h 134338"/>
                  <a:gd name="connsiteX24" fmla="*/ 47730 w 102914"/>
                  <a:gd name="connsiteY24" fmla="*/ 24786 h 134338"/>
                  <a:gd name="connsiteX25" fmla="*/ 39354 w 102914"/>
                  <a:gd name="connsiteY25" fmla="*/ 30901 h 134338"/>
                  <a:gd name="connsiteX26" fmla="*/ 36163 w 102914"/>
                  <a:gd name="connsiteY26" fmla="*/ 41006 h 134338"/>
                  <a:gd name="connsiteX27" fmla="*/ 38423 w 102914"/>
                  <a:gd name="connsiteY27" fmla="*/ 54168 h 134338"/>
                  <a:gd name="connsiteX28" fmla="*/ 44938 w 102914"/>
                  <a:gd name="connsiteY28" fmla="*/ 65868 h 134338"/>
                  <a:gd name="connsiteX29" fmla="*/ 53846 w 102914"/>
                  <a:gd name="connsiteY29" fmla="*/ 71585 h 134338"/>
                  <a:gd name="connsiteX30" fmla="*/ 64216 w 102914"/>
                  <a:gd name="connsiteY30" fmla="*/ 71053 h 134338"/>
                  <a:gd name="connsiteX31" fmla="*/ 72592 w 102914"/>
                  <a:gd name="connsiteY31" fmla="*/ 64937 h 13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914" h="134338">
                    <a:moveTo>
                      <a:pt x="0" y="21993"/>
                    </a:moveTo>
                    <a:lnTo>
                      <a:pt x="23533" y="13617"/>
                    </a:lnTo>
                    <a:lnTo>
                      <a:pt x="29249" y="29838"/>
                    </a:lnTo>
                    <a:lnTo>
                      <a:pt x="29648" y="29838"/>
                    </a:lnTo>
                    <a:cubicBezTo>
                      <a:pt x="30047" y="23456"/>
                      <a:pt x="31776" y="18005"/>
                      <a:pt x="34834" y="13218"/>
                    </a:cubicBezTo>
                    <a:cubicBezTo>
                      <a:pt x="37892" y="8432"/>
                      <a:pt x="43077" y="4843"/>
                      <a:pt x="50389" y="2183"/>
                    </a:cubicBezTo>
                    <a:cubicBezTo>
                      <a:pt x="57037" y="-210"/>
                      <a:pt x="63419" y="-609"/>
                      <a:pt x="69534" y="854"/>
                    </a:cubicBezTo>
                    <a:cubicBezTo>
                      <a:pt x="75650" y="2316"/>
                      <a:pt x="81234" y="5773"/>
                      <a:pt x="86287" y="11091"/>
                    </a:cubicBezTo>
                    <a:cubicBezTo>
                      <a:pt x="91339" y="16409"/>
                      <a:pt x="95460" y="23589"/>
                      <a:pt x="98651" y="32497"/>
                    </a:cubicBezTo>
                    <a:cubicBezTo>
                      <a:pt x="101709" y="41006"/>
                      <a:pt x="103039" y="48983"/>
                      <a:pt x="102906" y="56163"/>
                    </a:cubicBezTo>
                    <a:cubicBezTo>
                      <a:pt x="102640" y="63342"/>
                      <a:pt x="100646" y="69591"/>
                      <a:pt x="97056" y="74776"/>
                    </a:cubicBezTo>
                    <a:cubicBezTo>
                      <a:pt x="93466" y="79961"/>
                      <a:pt x="88281" y="83684"/>
                      <a:pt x="81500" y="86077"/>
                    </a:cubicBezTo>
                    <a:cubicBezTo>
                      <a:pt x="76714" y="87805"/>
                      <a:pt x="72060" y="88470"/>
                      <a:pt x="67806" y="88204"/>
                    </a:cubicBezTo>
                    <a:cubicBezTo>
                      <a:pt x="63552" y="87938"/>
                      <a:pt x="59829" y="86875"/>
                      <a:pt x="56505" y="85146"/>
                    </a:cubicBezTo>
                    <a:cubicBezTo>
                      <a:pt x="53181" y="83418"/>
                      <a:pt x="50389" y="81158"/>
                      <a:pt x="47996" y="78366"/>
                    </a:cubicBezTo>
                    <a:lnTo>
                      <a:pt x="47597" y="78366"/>
                    </a:lnTo>
                    <a:cubicBezTo>
                      <a:pt x="47597" y="78366"/>
                      <a:pt x="64482" y="125697"/>
                      <a:pt x="64482" y="125697"/>
                    </a:cubicBezTo>
                    <a:lnTo>
                      <a:pt x="40418" y="134339"/>
                    </a:lnTo>
                    <a:lnTo>
                      <a:pt x="266" y="21861"/>
                    </a:lnTo>
                    <a:close/>
                    <a:moveTo>
                      <a:pt x="72459" y="64804"/>
                    </a:moveTo>
                    <a:cubicBezTo>
                      <a:pt x="74454" y="62012"/>
                      <a:pt x="75517" y="58688"/>
                      <a:pt x="75783" y="54700"/>
                    </a:cubicBezTo>
                    <a:cubicBezTo>
                      <a:pt x="75916" y="50711"/>
                      <a:pt x="75252" y="46324"/>
                      <a:pt x="73523" y="41538"/>
                    </a:cubicBezTo>
                    <a:cubicBezTo>
                      <a:pt x="71795" y="36751"/>
                      <a:pt x="69667" y="32763"/>
                      <a:pt x="67009" y="29838"/>
                    </a:cubicBezTo>
                    <a:cubicBezTo>
                      <a:pt x="64349" y="26913"/>
                      <a:pt x="61424" y="24918"/>
                      <a:pt x="58101" y="24121"/>
                    </a:cubicBezTo>
                    <a:cubicBezTo>
                      <a:pt x="54777" y="23323"/>
                      <a:pt x="51320" y="23456"/>
                      <a:pt x="47730" y="24786"/>
                    </a:cubicBezTo>
                    <a:cubicBezTo>
                      <a:pt x="44141" y="26115"/>
                      <a:pt x="41348" y="28109"/>
                      <a:pt x="39354" y="30901"/>
                    </a:cubicBezTo>
                    <a:cubicBezTo>
                      <a:pt x="37360" y="33693"/>
                      <a:pt x="36296" y="37017"/>
                      <a:pt x="36163" y="41006"/>
                    </a:cubicBezTo>
                    <a:cubicBezTo>
                      <a:pt x="36030" y="44994"/>
                      <a:pt x="36695" y="49382"/>
                      <a:pt x="38423" y="54168"/>
                    </a:cubicBezTo>
                    <a:cubicBezTo>
                      <a:pt x="40152" y="58954"/>
                      <a:pt x="42279" y="62943"/>
                      <a:pt x="44938" y="65868"/>
                    </a:cubicBezTo>
                    <a:cubicBezTo>
                      <a:pt x="47597" y="68793"/>
                      <a:pt x="50522" y="70787"/>
                      <a:pt x="53846" y="71585"/>
                    </a:cubicBezTo>
                    <a:cubicBezTo>
                      <a:pt x="57170" y="72516"/>
                      <a:pt x="60494" y="72250"/>
                      <a:pt x="64216" y="71053"/>
                    </a:cubicBezTo>
                    <a:cubicBezTo>
                      <a:pt x="67806" y="69724"/>
                      <a:pt x="70598" y="67729"/>
                      <a:pt x="72592" y="64937"/>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29" name="Freeform: Shape 228">
                <a:extLst>
                  <a:ext uri="{FF2B5EF4-FFF2-40B4-BE49-F238E27FC236}">
                    <a16:creationId xmlns:a16="http://schemas.microsoft.com/office/drawing/2014/main" id="{CC27D12D-393B-35FC-724B-179018E2BA8A}"/>
                  </a:ext>
                </a:extLst>
              </p:cNvPr>
              <p:cNvSpPr/>
              <p:nvPr/>
            </p:nvSpPr>
            <p:spPr>
              <a:xfrm>
                <a:off x="5705127" y="4236849"/>
                <a:ext cx="89600" cy="90307"/>
              </a:xfrm>
              <a:custGeom>
                <a:avLst/>
                <a:gdLst>
                  <a:gd name="connsiteX0" fmla="*/ 33229 w 89600"/>
                  <a:gd name="connsiteY0" fmla="*/ 89370 h 90307"/>
                  <a:gd name="connsiteX1" fmla="*/ 13818 w 89600"/>
                  <a:gd name="connsiteY1" fmla="*/ 78867 h 90307"/>
                  <a:gd name="connsiteX2" fmla="*/ 2118 w 89600"/>
                  <a:gd name="connsiteY2" fmla="*/ 56930 h 90307"/>
                  <a:gd name="connsiteX3" fmla="*/ 1320 w 89600"/>
                  <a:gd name="connsiteY3" fmla="*/ 31669 h 90307"/>
                  <a:gd name="connsiteX4" fmla="*/ 12754 w 89600"/>
                  <a:gd name="connsiteY4" fmla="*/ 12922 h 90307"/>
                  <a:gd name="connsiteX5" fmla="*/ 33494 w 89600"/>
                  <a:gd name="connsiteY5" fmla="*/ 2020 h 90307"/>
                  <a:gd name="connsiteX6" fmla="*/ 57426 w 89600"/>
                  <a:gd name="connsiteY6" fmla="*/ 1488 h 90307"/>
                  <a:gd name="connsiteX7" fmla="*/ 74045 w 89600"/>
                  <a:gd name="connsiteY7" fmla="*/ 12789 h 90307"/>
                  <a:gd name="connsiteX8" fmla="*/ 83618 w 89600"/>
                  <a:gd name="connsiteY8" fmla="*/ 32466 h 90307"/>
                  <a:gd name="connsiteX9" fmla="*/ 85479 w 89600"/>
                  <a:gd name="connsiteY9" fmla="*/ 40709 h 90307"/>
                  <a:gd name="connsiteX10" fmla="*/ 29639 w 89600"/>
                  <a:gd name="connsiteY10" fmla="*/ 55866 h 90307"/>
                  <a:gd name="connsiteX11" fmla="*/ 39876 w 89600"/>
                  <a:gd name="connsiteY11" fmla="*/ 68364 h 90307"/>
                  <a:gd name="connsiteX12" fmla="*/ 55299 w 89600"/>
                  <a:gd name="connsiteY12" fmla="*/ 69028 h 90307"/>
                  <a:gd name="connsiteX13" fmla="*/ 65669 w 89600"/>
                  <a:gd name="connsiteY13" fmla="*/ 63976 h 90307"/>
                  <a:gd name="connsiteX14" fmla="*/ 72184 w 89600"/>
                  <a:gd name="connsiteY14" fmla="*/ 55201 h 90307"/>
                  <a:gd name="connsiteX15" fmla="*/ 89601 w 89600"/>
                  <a:gd name="connsiteY15" fmla="*/ 65173 h 90307"/>
                  <a:gd name="connsiteX16" fmla="*/ 82953 w 89600"/>
                  <a:gd name="connsiteY16" fmla="*/ 74878 h 90307"/>
                  <a:gd name="connsiteX17" fmla="*/ 72982 w 89600"/>
                  <a:gd name="connsiteY17" fmla="*/ 82324 h 90307"/>
                  <a:gd name="connsiteX18" fmla="*/ 58490 w 89600"/>
                  <a:gd name="connsiteY18" fmla="*/ 87908 h 90307"/>
                  <a:gd name="connsiteX19" fmla="*/ 32962 w 89600"/>
                  <a:gd name="connsiteY19" fmla="*/ 89503 h 90307"/>
                  <a:gd name="connsiteX20" fmla="*/ 58224 w 89600"/>
                  <a:gd name="connsiteY20" fmla="*/ 33929 h 90307"/>
                  <a:gd name="connsiteX21" fmla="*/ 49980 w 89600"/>
                  <a:gd name="connsiteY21" fmla="*/ 21431 h 90307"/>
                  <a:gd name="connsiteX22" fmla="*/ 38015 w 89600"/>
                  <a:gd name="connsiteY22" fmla="*/ 19969 h 90307"/>
                  <a:gd name="connsiteX23" fmla="*/ 28043 w 89600"/>
                  <a:gd name="connsiteY23" fmla="*/ 27281 h 90307"/>
                  <a:gd name="connsiteX24" fmla="*/ 26315 w 89600"/>
                  <a:gd name="connsiteY24" fmla="*/ 42571 h 90307"/>
                  <a:gd name="connsiteX25" fmla="*/ 58224 w 89600"/>
                  <a:gd name="connsiteY25" fmla="*/ 33929 h 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600" h="90307">
                    <a:moveTo>
                      <a:pt x="33229" y="89370"/>
                    </a:moveTo>
                    <a:cubicBezTo>
                      <a:pt x="25650" y="87775"/>
                      <a:pt x="19136" y="84318"/>
                      <a:pt x="13818" y="78867"/>
                    </a:cubicBezTo>
                    <a:cubicBezTo>
                      <a:pt x="8499" y="73416"/>
                      <a:pt x="4644" y="66103"/>
                      <a:pt x="2118" y="56930"/>
                    </a:cubicBezTo>
                    <a:cubicBezTo>
                      <a:pt x="-409" y="47623"/>
                      <a:pt x="-675" y="39247"/>
                      <a:pt x="1320" y="31669"/>
                    </a:cubicBezTo>
                    <a:cubicBezTo>
                      <a:pt x="3314" y="24223"/>
                      <a:pt x="7170" y="17974"/>
                      <a:pt x="12754" y="12922"/>
                    </a:cubicBezTo>
                    <a:cubicBezTo>
                      <a:pt x="18338" y="7870"/>
                      <a:pt x="25251" y="4280"/>
                      <a:pt x="33494" y="2020"/>
                    </a:cubicBezTo>
                    <a:cubicBezTo>
                      <a:pt x="42668" y="-506"/>
                      <a:pt x="50645" y="-639"/>
                      <a:pt x="57426" y="1488"/>
                    </a:cubicBezTo>
                    <a:cubicBezTo>
                      <a:pt x="64207" y="3615"/>
                      <a:pt x="69791" y="7338"/>
                      <a:pt x="74045" y="12789"/>
                    </a:cubicBezTo>
                    <a:cubicBezTo>
                      <a:pt x="78300" y="18240"/>
                      <a:pt x="81491" y="24755"/>
                      <a:pt x="83618" y="32466"/>
                    </a:cubicBezTo>
                    <a:cubicBezTo>
                      <a:pt x="84283" y="34726"/>
                      <a:pt x="84815" y="37518"/>
                      <a:pt x="85479" y="40709"/>
                    </a:cubicBezTo>
                    <a:lnTo>
                      <a:pt x="29639" y="55866"/>
                    </a:lnTo>
                    <a:cubicBezTo>
                      <a:pt x="32165" y="62115"/>
                      <a:pt x="35622" y="66369"/>
                      <a:pt x="39876" y="68364"/>
                    </a:cubicBezTo>
                    <a:cubicBezTo>
                      <a:pt x="44131" y="70491"/>
                      <a:pt x="49316" y="70624"/>
                      <a:pt x="55299" y="69028"/>
                    </a:cubicBezTo>
                    <a:cubicBezTo>
                      <a:pt x="59553" y="67832"/>
                      <a:pt x="63143" y="66236"/>
                      <a:pt x="65669" y="63976"/>
                    </a:cubicBezTo>
                    <a:cubicBezTo>
                      <a:pt x="68195" y="61716"/>
                      <a:pt x="70455" y="58924"/>
                      <a:pt x="72184" y="55201"/>
                    </a:cubicBezTo>
                    <a:lnTo>
                      <a:pt x="89601" y="65173"/>
                    </a:lnTo>
                    <a:cubicBezTo>
                      <a:pt x="87740" y="68895"/>
                      <a:pt x="85612" y="72086"/>
                      <a:pt x="82953" y="74878"/>
                    </a:cubicBezTo>
                    <a:cubicBezTo>
                      <a:pt x="80294" y="77670"/>
                      <a:pt x="76970" y="80196"/>
                      <a:pt x="72982" y="82324"/>
                    </a:cubicBezTo>
                    <a:cubicBezTo>
                      <a:pt x="68993" y="84451"/>
                      <a:pt x="64074" y="86312"/>
                      <a:pt x="58490" y="87908"/>
                    </a:cubicBezTo>
                    <a:cubicBezTo>
                      <a:pt x="49050" y="90434"/>
                      <a:pt x="40674" y="90966"/>
                      <a:pt x="32962" y="89503"/>
                    </a:cubicBezTo>
                    <a:close/>
                    <a:moveTo>
                      <a:pt x="58224" y="33929"/>
                    </a:moveTo>
                    <a:cubicBezTo>
                      <a:pt x="56097" y="27680"/>
                      <a:pt x="53304" y="23558"/>
                      <a:pt x="49980" y="21431"/>
                    </a:cubicBezTo>
                    <a:cubicBezTo>
                      <a:pt x="46657" y="19304"/>
                      <a:pt x="42668" y="18772"/>
                      <a:pt x="38015" y="19969"/>
                    </a:cubicBezTo>
                    <a:cubicBezTo>
                      <a:pt x="33494" y="21165"/>
                      <a:pt x="30171" y="23691"/>
                      <a:pt x="28043" y="27281"/>
                    </a:cubicBezTo>
                    <a:cubicBezTo>
                      <a:pt x="25916" y="31004"/>
                      <a:pt x="25384" y="36056"/>
                      <a:pt x="26315" y="42571"/>
                    </a:cubicBezTo>
                    <a:lnTo>
                      <a:pt x="58224" y="339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0" name="Freeform: Shape 229">
                <a:extLst>
                  <a:ext uri="{FF2B5EF4-FFF2-40B4-BE49-F238E27FC236}">
                    <a16:creationId xmlns:a16="http://schemas.microsoft.com/office/drawing/2014/main" id="{B83B63E3-7224-F65F-0FA2-3F0124CA761A}"/>
                  </a:ext>
                </a:extLst>
              </p:cNvPr>
              <p:cNvSpPr/>
              <p:nvPr/>
            </p:nvSpPr>
            <p:spPr>
              <a:xfrm>
                <a:off x="5797495" y="4215452"/>
                <a:ext cx="85779" cy="90020"/>
              </a:xfrm>
              <a:custGeom>
                <a:avLst/>
                <a:gdLst>
                  <a:gd name="connsiteX0" fmla="*/ 29807 w 85779"/>
                  <a:gd name="connsiteY0" fmla="*/ 88298 h 90020"/>
                  <a:gd name="connsiteX1" fmla="*/ 11326 w 85779"/>
                  <a:gd name="connsiteY1" fmla="*/ 76332 h 90020"/>
                  <a:gd name="connsiteX2" fmla="*/ 1222 w 85779"/>
                  <a:gd name="connsiteY2" fmla="*/ 53863 h 90020"/>
                  <a:gd name="connsiteX3" fmla="*/ 2019 w 85779"/>
                  <a:gd name="connsiteY3" fmla="*/ 29267 h 90020"/>
                  <a:gd name="connsiteX4" fmla="*/ 14517 w 85779"/>
                  <a:gd name="connsiteY4" fmla="*/ 11052 h 90020"/>
                  <a:gd name="connsiteX5" fmla="*/ 36853 w 85779"/>
                  <a:gd name="connsiteY5" fmla="*/ 1214 h 90020"/>
                  <a:gd name="connsiteX6" fmla="*/ 58126 w 85779"/>
                  <a:gd name="connsiteY6" fmla="*/ 1081 h 90020"/>
                  <a:gd name="connsiteX7" fmla="*/ 74346 w 85779"/>
                  <a:gd name="connsiteY7" fmla="*/ 9058 h 90020"/>
                  <a:gd name="connsiteX8" fmla="*/ 62114 w 85779"/>
                  <a:gd name="connsiteY8" fmla="*/ 26475 h 90020"/>
                  <a:gd name="connsiteX9" fmla="*/ 52807 w 85779"/>
                  <a:gd name="connsiteY9" fmla="*/ 21157 h 90020"/>
                  <a:gd name="connsiteX10" fmla="*/ 42171 w 85779"/>
                  <a:gd name="connsiteY10" fmla="*/ 20891 h 90020"/>
                  <a:gd name="connsiteX11" fmla="*/ 32200 w 85779"/>
                  <a:gd name="connsiteY11" fmla="*/ 25544 h 90020"/>
                  <a:gd name="connsiteX12" fmla="*/ 27014 w 85779"/>
                  <a:gd name="connsiteY12" fmla="*/ 34984 h 90020"/>
                  <a:gd name="connsiteX13" fmla="*/ 27280 w 85779"/>
                  <a:gd name="connsiteY13" fmla="*/ 48811 h 90020"/>
                  <a:gd name="connsiteX14" fmla="*/ 32333 w 85779"/>
                  <a:gd name="connsiteY14" fmla="*/ 61707 h 90020"/>
                  <a:gd name="connsiteX15" fmla="*/ 40708 w 85779"/>
                  <a:gd name="connsiteY15" fmla="*/ 68355 h 90020"/>
                  <a:gd name="connsiteX16" fmla="*/ 51611 w 85779"/>
                  <a:gd name="connsiteY16" fmla="*/ 68887 h 90020"/>
                  <a:gd name="connsiteX17" fmla="*/ 61316 w 85779"/>
                  <a:gd name="connsiteY17" fmla="*/ 64500 h 90020"/>
                  <a:gd name="connsiteX18" fmla="*/ 67831 w 85779"/>
                  <a:gd name="connsiteY18" fmla="*/ 55991 h 90020"/>
                  <a:gd name="connsiteX19" fmla="*/ 85780 w 85779"/>
                  <a:gd name="connsiteY19" fmla="*/ 67291 h 90020"/>
                  <a:gd name="connsiteX20" fmla="*/ 73681 w 85779"/>
                  <a:gd name="connsiteY20" fmla="*/ 80853 h 90020"/>
                  <a:gd name="connsiteX21" fmla="*/ 54004 w 85779"/>
                  <a:gd name="connsiteY21" fmla="*/ 88830 h 90020"/>
                  <a:gd name="connsiteX22" fmla="*/ 29540 w 85779"/>
                  <a:gd name="connsiteY22" fmla="*/ 88298 h 9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79" h="90020">
                    <a:moveTo>
                      <a:pt x="29807" y="88298"/>
                    </a:moveTo>
                    <a:cubicBezTo>
                      <a:pt x="22361" y="86171"/>
                      <a:pt x="16245" y="82182"/>
                      <a:pt x="11326" y="76332"/>
                    </a:cubicBezTo>
                    <a:cubicBezTo>
                      <a:pt x="6407" y="70482"/>
                      <a:pt x="2950" y="63037"/>
                      <a:pt x="1222" y="53863"/>
                    </a:cubicBezTo>
                    <a:cubicBezTo>
                      <a:pt x="-640" y="44689"/>
                      <a:pt x="-374" y="36579"/>
                      <a:pt x="2019" y="29267"/>
                    </a:cubicBezTo>
                    <a:cubicBezTo>
                      <a:pt x="4412" y="21954"/>
                      <a:pt x="8534" y="15972"/>
                      <a:pt x="14517" y="11052"/>
                    </a:cubicBezTo>
                    <a:cubicBezTo>
                      <a:pt x="20500" y="6266"/>
                      <a:pt x="27945" y="2942"/>
                      <a:pt x="36853" y="1214"/>
                    </a:cubicBezTo>
                    <a:cubicBezTo>
                      <a:pt x="44830" y="-382"/>
                      <a:pt x="51877" y="-382"/>
                      <a:pt x="58126" y="1081"/>
                    </a:cubicBezTo>
                    <a:cubicBezTo>
                      <a:pt x="64374" y="2543"/>
                      <a:pt x="69825" y="5202"/>
                      <a:pt x="74346" y="9058"/>
                    </a:cubicBezTo>
                    <a:lnTo>
                      <a:pt x="62114" y="26475"/>
                    </a:lnTo>
                    <a:cubicBezTo>
                      <a:pt x="59189" y="23816"/>
                      <a:pt x="55998" y="22087"/>
                      <a:pt x="52807" y="21157"/>
                    </a:cubicBezTo>
                    <a:cubicBezTo>
                      <a:pt x="49616" y="20226"/>
                      <a:pt x="46027" y="20226"/>
                      <a:pt x="42171" y="20891"/>
                    </a:cubicBezTo>
                    <a:cubicBezTo>
                      <a:pt x="38183" y="21689"/>
                      <a:pt x="34859" y="23284"/>
                      <a:pt x="32200" y="25544"/>
                    </a:cubicBezTo>
                    <a:cubicBezTo>
                      <a:pt x="29673" y="27937"/>
                      <a:pt x="27945" y="30995"/>
                      <a:pt x="27014" y="34984"/>
                    </a:cubicBezTo>
                    <a:cubicBezTo>
                      <a:pt x="26084" y="38839"/>
                      <a:pt x="26217" y="43493"/>
                      <a:pt x="27280" y="48811"/>
                    </a:cubicBezTo>
                    <a:cubicBezTo>
                      <a:pt x="28344" y="54129"/>
                      <a:pt x="30072" y="58384"/>
                      <a:pt x="32333" y="61707"/>
                    </a:cubicBezTo>
                    <a:cubicBezTo>
                      <a:pt x="34593" y="65031"/>
                      <a:pt x="37385" y="67159"/>
                      <a:pt x="40708" y="68355"/>
                    </a:cubicBezTo>
                    <a:cubicBezTo>
                      <a:pt x="44032" y="69552"/>
                      <a:pt x="47622" y="69685"/>
                      <a:pt x="51611" y="68887"/>
                    </a:cubicBezTo>
                    <a:cubicBezTo>
                      <a:pt x="55466" y="68089"/>
                      <a:pt x="58657" y="66627"/>
                      <a:pt x="61316" y="64500"/>
                    </a:cubicBezTo>
                    <a:cubicBezTo>
                      <a:pt x="63975" y="62372"/>
                      <a:pt x="66103" y="59580"/>
                      <a:pt x="67831" y="55991"/>
                    </a:cubicBezTo>
                    <a:lnTo>
                      <a:pt x="85780" y="67291"/>
                    </a:lnTo>
                    <a:cubicBezTo>
                      <a:pt x="82855" y="72610"/>
                      <a:pt x="78866" y="77130"/>
                      <a:pt x="73681" y="80853"/>
                    </a:cubicBezTo>
                    <a:cubicBezTo>
                      <a:pt x="68496" y="84575"/>
                      <a:pt x="61981" y="87234"/>
                      <a:pt x="54004" y="88830"/>
                    </a:cubicBezTo>
                    <a:cubicBezTo>
                      <a:pt x="45096" y="90558"/>
                      <a:pt x="36986" y="90425"/>
                      <a:pt x="29540" y="8829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1" name="Freeform: Shape 230">
                <a:extLst>
                  <a:ext uri="{FF2B5EF4-FFF2-40B4-BE49-F238E27FC236}">
                    <a16:creationId xmlns:a16="http://schemas.microsoft.com/office/drawing/2014/main" id="{0A599E89-4CD3-044D-DDA5-908131DBDC03}"/>
                  </a:ext>
                </a:extLst>
              </p:cNvPr>
              <p:cNvSpPr/>
              <p:nvPr/>
            </p:nvSpPr>
            <p:spPr>
              <a:xfrm>
                <a:off x="5877245" y="4171943"/>
                <a:ext cx="42857" cy="123297"/>
              </a:xfrm>
              <a:custGeom>
                <a:avLst/>
                <a:gdLst>
                  <a:gd name="connsiteX0" fmla="*/ 8821 w 42857"/>
                  <a:gd name="connsiteY0" fmla="*/ 26907 h 123297"/>
                  <a:gd name="connsiteX1" fmla="*/ 3104 w 42857"/>
                  <a:gd name="connsiteY1" fmla="*/ 22918 h 123297"/>
                  <a:gd name="connsiteX2" fmla="*/ 180 w 42857"/>
                  <a:gd name="connsiteY2" fmla="*/ 16005 h 123297"/>
                  <a:gd name="connsiteX3" fmla="*/ 977 w 42857"/>
                  <a:gd name="connsiteY3" fmla="*/ 8559 h 123297"/>
                  <a:gd name="connsiteX4" fmla="*/ 5232 w 42857"/>
                  <a:gd name="connsiteY4" fmla="*/ 2975 h 123297"/>
                  <a:gd name="connsiteX5" fmla="*/ 12278 w 42857"/>
                  <a:gd name="connsiteY5" fmla="*/ 183 h 123297"/>
                  <a:gd name="connsiteX6" fmla="*/ 19857 w 42857"/>
                  <a:gd name="connsiteY6" fmla="*/ 848 h 123297"/>
                  <a:gd name="connsiteX7" fmla="*/ 25574 w 42857"/>
                  <a:gd name="connsiteY7" fmla="*/ 4970 h 123297"/>
                  <a:gd name="connsiteX8" fmla="*/ 28499 w 42857"/>
                  <a:gd name="connsiteY8" fmla="*/ 11883 h 123297"/>
                  <a:gd name="connsiteX9" fmla="*/ 27701 w 42857"/>
                  <a:gd name="connsiteY9" fmla="*/ 19328 h 123297"/>
                  <a:gd name="connsiteX10" fmla="*/ 23313 w 42857"/>
                  <a:gd name="connsiteY10" fmla="*/ 24913 h 123297"/>
                  <a:gd name="connsiteX11" fmla="*/ 16267 w 42857"/>
                  <a:gd name="connsiteY11" fmla="*/ 27704 h 123297"/>
                  <a:gd name="connsiteX12" fmla="*/ 8821 w 42857"/>
                  <a:gd name="connsiteY12" fmla="*/ 27040 h 123297"/>
                  <a:gd name="connsiteX13" fmla="*/ 4966 w 42857"/>
                  <a:gd name="connsiteY13" fmla="*/ 37942 h 123297"/>
                  <a:gd name="connsiteX14" fmla="*/ 30227 w 42857"/>
                  <a:gd name="connsiteY14" fmla="*/ 34219 h 123297"/>
                  <a:gd name="connsiteX15" fmla="*/ 42857 w 42857"/>
                  <a:gd name="connsiteY15" fmla="*/ 119575 h 123297"/>
                  <a:gd name="connsiteX16" fmla="*/ 17596 w 42857"/>
                  <a:gd name="connsiteY16" fmla="*/ 123298 h 123297"/>
                  <a:gd name="connsiteX17" fmla="*/ 4966 w 42857"/>
                  <a:gd name="connsiteY17" fmla="*/ 37942 h 12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57" h="123297">
                    <a:moveTo>
                      <a:pt x="8821" y="26907"/>
                    </a:moveTo>
                    <a:cubicBezTo>
                      <a:pt x="6561" y="26109"/>
                      <a:pt x="4700" y="24780"/>
                      <a:pt x="3104" y="22918"/>
                    </a:cubicBezTo>
                    <a:cubicBezTo>
                      <a:pt x="1642" y="21057"/>
                      <a:pt x="578" y="18797"/>
                      <a:pt x="180" y="16005"/>
                    </a:cubicBezTo>
                    <a:cubicBezTo>
                      <a:pt x="-219" y="13346"/>
                      <a:pt x="46" y="10819"/>
                      <a:pt x="977" y="8559"/>
                    </a:cubicBezTo>
                    <a:cubicBezTo>
                      <a:pt x="1908" y="6299"/>
                      <a:pt x="3238" y="4438"/>
                      <a:pt x="5232" y="2975"/>
                    </a:cubicBezTo>
                    <a:cubicBezTo>
                      <a:pt x="7226" y="1513"/>
                      <a:pt x="9486" y="582"/>
                      <a:pt x="12278" y="183"/>
                    </a:cubicBezTo>
                    <a:cubicBezTo>
                      <a:pt x="14938" y="-216"/>
                      <a:pt x="17463" y="50"/>
                      <a:pt x="19857" y="848"/>
                    </a:cubicBezTo>
                    <a:cubicBezTo>
                      <a:pt x="22250" y="1646"/>
                      <a:pt x="24111" y="3108"/>
                      <a:pt x="25574" y="4970"/>
                    </a:cubicBezTo>
                    <a:cubicBezTo>
                      <a:pt x="27036" y="6831"/>
                      <a:pt x="28100" y="9224"/>
                      <a:pt x="28499" y="11883"/>
                    </a:cubicBezTo>
                    <a:cubicBezTo>
                      <a:pt x="28897" y="14675"/>
                      <a:pt x="28632" y="17068"/>
                      <a:pt x="27701" y="19328"/>
                    </a:cubicBezTo>
                    <a:cubicBezTo>
                      <a:pt x="26770" y="21589"/>
                      <a:pt x="25308" y="23450"/>
                      <a:pt x="23313" y="24913"/>
                    </a:cubicBezTo>
                    <a:cubicBezTo>
                      <a:pt x="21319" y="26375"/>
                      <a:pt x="18926" y="27306"/>
                      <a:pt x="16267" y="27704"/>
                    </a:cubicBezTo>
                    <a:cubicBezTo>
                      <a:pt x="13475" y="28103"/>
                      <a:pt x="11082" y="27837"/>
                      <a:pt x="8821" y="27040"/>
                    </a:cubicBezTo>
                    <a:close/>
                    <a:moveTo>
                      <a:pt x="4966" y="37942"/>
                    </a:moveTo>
                    <a:lnTo>
                      <a:pt x="30227" y="34219"/>
                    </a:lnTo>
                    <a:lnTo>
                      <a:pt x="42857" y="119575"/>
                    </a:lnTo>
                    <a:lnTo>
                      <a:pt x="17596" y="123298"/>
                    </a:lnTo>
                    <a:lnTo>
                      <a:pt x="4966" y="37942"/>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2" name="Freeform: Shape 231">
                <a:extLst>
                  <a:ext uri="{FF2B5EF4-FFF2-40B4-BE49-F238E27FC236}">
                    <a16:creationId xmlns:a16="http://schemas.microsoft.com/office/drawing/2014/main" id="{1C0D480D-DDF2-F5BE-A2CD-0D53D300EE76}"/>
                  </a:ext>
                </a:extLst>
              </p:cNvPr>
              <p:cNvSpPr/>
              <p:nvPr/>
            </p:nvSpPr>
            <p:spPr>
              <a:xfrm>
                <a:off x="5921831" y="4160064"/>
                <a:ext cx="99316" cy="128262"/>
              </a:xfrm>
              <a:custGeom>
                <a:avLst/>
                <a:gdLst>
                  <a:gd name="connsiteX0" fmla="*/ 15688 w 99316"/>
                  <a:gd name="connsiteY0" fmla="*/ 16449 h 128262"/>
                  <a:gd name="connsiteX1" fmla="*/ 38424 w 99316"/>
                  <a:gd name="connsiteY1" fmla="*/ 7807 h 128262"/>
                  <a:gd name="connsiteX2" fmla="*/ 45736 w 99316"/>
                  <a:gd name="connsiteY2" fmla="*/ 7541 h 128262"/>
                  <a:gd name="connsiteX3" fmla="*/ 51586 w 99316"/>
                  <a:gd name="connsiteY3" fmla="*/ 7940 h 128262"/>
                  <a:gd name="connsiteX4" fmla="*/ 53181 w 99316"/>
                  <a:gd name="connsiteY4" fmla="*/ 26288 h 128262"/>
                  <a:gd name="connsiteX5" fmla="*/ 44673 w 99316"/>
                  <a:gd name="connsiteY5" fmla="*/ 25756 h 128262"/>
                  <a:gd name="connsiteX6" fmla="*/ 38823 w 99316"/>
                  <a:gd name="connsiteY6" fmla="*/ 27351 h 128262"/>
                  <a:gd name="connsiteX7" fmla="*/ 36163 w 99316"/>
                  <a:gd name="connsiteY7" fmla="*/ 30542 h 128262"/>
                  <a:gd name="connsiteX8" fmla="*/ 35764 w 99316"/>
                  <a:gd name="connsiteY8" fmla="*/ 35594 h 128262"/>
                  <a:gd name="connsiteX9" fmla="*/ 36163 w 99316"/>
                  <a:gd name="connsiteY9" fmla="*/ 40115 h 128262"/>
                  <a:gd name="connsiteX10" fmla="*/ 54112 w 99316"/>
                  <a:gd name="connsiteY10" fmla="*/ 38519 h 128262"/>
                  <a:gd name="connsiteX11" fmla="*/ 55841 w 99316"/>
                  <a:gd name="connsiteY11" fmla="*/ 57266 h 128262"/>
                  <a:gd name="connsiteX12" fmla="*/ 37892 w 99316"/>
                  <a:gd name="connsiteY12" fmla="*/ 58861 h 128262"/>
                  <a:gd name="connsiteX13" fmla="*/ 43875 w 99316"/>
                  <a:gd name="connsiteY13" fmla="*/ 126003 h 128262"/>
                  <a:gd name="connsiteX14" fmla="*/ 18481 w 99316"/>
                  <a:gd name="connsiteY14" fmla="*/ 128263 h 128262"/>
                  <a:gd name="connsiteX15" fmla="*/ 12498 w 99316"/>
                  <a:gd name="connsiteY15" fmla="*/ 61121 h 128262"/>
                  <a:gd name="connsiteX16" fmla="*/ 1728 w 99316"/>
                  <a:gd name="connsiteY16" fmla="*/ 62052 h 128262"/>
                  <a:gd name="connsiteX17" fmla="*/ 0 w 99316"/>
                  <a:gd name="connsiteY17" fmla="*/ 43306 h 128262"/>
                  <a:gd name="connsiteX18" fmla="*/ 10769 w 99316"/>
                  <a:gd name="connsiteY18" fmla="*/ 42375 h 128262"/>
                  <a:gd name="connsiteX19" fmla="*/ 10238 w 99316"/>
                  <a:gd name="connsiteY19" fmla="*/ 35860 h 128262"/>
                  <a:gd name="connsiteX20" fmla="*/ 15688 w 99316"/>
                  <a:gd name="connsiteY20" fmla="*/ 16582 h 128262"/>
                  <a:gd name="connsiteX21" fmla="*/ 70598 w 99316"/>
                  <a:gd name="connsiteY21" fmla="*/ 26554 h 128262"/>
                  <a:gd name="connsiteX22" fmla="*/ 65147 w 99316"/>
                  <a:gd name="connsiteY22" fmla="*/ 22166 h 128262"/>
                  <a:gd name="connsiteX23" fmla="*/ 62621 w 99316"/>
                  <a:gd name="connsiteY23" fmla="*/ 15120 h 128262"/>
                  <a:gd name="connsiteX24" fmla="*/ 63818 w 99316"/>
                  <a:gd name="connsiteY24" fmla="*/ 7807 h 128262"/>
                  <a:gd name="connsiteX25" fmla="*/ 68338 w 99316"/>
                  <a:gd name="connsiteY25" fmla="*/ 2489 h 128262"/>
                  <a:gd name="connsiteX26" fmla="*/ 75517 w 99316"/>
                  <a:gd name="connsiteY26" fmla="*/ 96 h 128262"/>
                  <a:gd name="connsiteX27" fmla="*/ 83096 w 99316"/>
                  <a:gd name="connsiteY27" fmla="*/ 1160 h 128262"/>
                  <a:gd name="connsiteX28" fmla="*/ 88680 w 99316"/>
                  <a:gd name="connsiteY28" fmla="*/ 5547 h 128262"/>
                  <a:gd name="connsiteX29" fmla="*/ 91206 w 99316"/>
                  <a:gd name="connsiteY29" fmla="*/ 12594 h 128262"/>
                  <a:gd name="connsiteX30" fmla="*/ 90010 w 99316"/>
                  <a:gd name="connsiteY30" fmla="*/ 19906 h 128262"/>
                  <a:gd name="connsiteX31" fmla="*/ 85356 w 99316"/>
                  <a:gd name="connsiteY31" fmla="*/ 25224 h 128262"/>
                  <a:gd name="connsiteX32" fmla="*/ 78177 w 99316"/>
                  <a:gd name="connsiteY32" fmla="*/ 27617 h 128262"/>
                  <a:gd name="connsiteX33" fmla="*/ 70731 w 99316"/>
                  <a:gd name="connsiteY33" fmla="*/ 26554 h 128262"/>
                  <a:gd name="connsiteX34" fmla="*/ 66211 w 99316"/>
                  <a:gd name="connsiteY34" fmla="*/ 37323 h 128262"/>
                  <a:gd name="connsiteX35" fmla="*/ 91605 w 99316"/>
                  <a:gd name="connsiteY35" fmla="*/ 35063 h 128262"/>
                  <a:gd name="connsiteX36" fmla="*/ 99316 w 99316"/>
                  <a:gd name="connsiteY36" fmla="*/ 120950 h 128262"/>
                  <a:gd name="connsiteX37" fmla="*/ 73922 w 99316"/>
                  <a:gd name="connsiteY37" fmla="*/ 123211 h 128262"/>
                  <a:gd name="connsiteX38" fmla="*/ 66211 w 99316"/>
                  <a:gd name="connsiteY38" fmla="*/ 37323 h 12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316" h="128262">
                    <a:moveTo>
                      <a:pt x="15688" y="16449"/>
                    </a:moveTo>
                    <a:cubicBezTo>
                      <a:pt x="20076" y="11663"/>
                      <a:pt x="27655" y="8738"/>
                      <a:pt x="38424" y="7807"/>
                    </a:cubicBezTo>
                    <a:cubicBezTo>
                      <a:pt x="40950" y="7541"/>
                      <a:pt x="43343" y="7541"/>
                      <a:pt x="45736" y="7541"/>
                    </a:cubicBezTo>
                    <a:cubicBezTo>
                      <a:pt x="47996" y="7541"/>
                      <a:pt x="49991" y="7674"/>
                      <a:pt x="51586" y="7940"/>
                    </a:cubicBezTo>
                    <a:lnTo>
                      <a:pt x="53181" y="26288"/>
                    </a:lnTo>
                    <a:cubicBezTo>
                      <a:pt x="50522" y="25623"/>
                      <a:pt x="47597" y="25490"/>
                      <a:pt x="44673" y="25756"/>
                    </a:cubicBezTo>
                    <a:cubicBezTo>
                      <a:pt x="42146" y="26022"/>
                      <a:pt x="40152" y="26554"/>
                      <a:pt x="38823" y="27351"/>
                    </a:cubicBezTo>
                    <a:cubicBezTo>
                      <a:pt x="37493" y="28149"/>
                      <a:pt x="36562" y="29213"/>
                      <a:pt x="36163" y="30542"/>
                    </a:cubicBezTo>
                    <a:cubicBezTo>
                      <a:pt x="35764" y="31872"/>
                      <a:pt x="35631" y="33467"/>
                      <a:pt x="35764" y="35594"/>
                    </a:cubicBezTo>
                    <a:lnTo>
                      <a:pt x="36163" y="40115"/>
                    </a:lnTo>
                    <a:lnTo>
                      <a:pt x="54112" y="38519"/>
                    </a:lnTo>
                    <a:lnTo>
                      <a:pt x="55841" y="57266"/>
                    </a:lnTo>
                    <a:lnTo>
                      <a:pt x="37892" y="58861"/>
                    </a:lnTo>
                    <a:lnTo>
                      <a:pt x="43875" y="126003"/>
                    </a:lnTo>
                    <a:lnTo>
                      <a:pt x="18481" y="128263"/>
                    </a:lnTo>
                    <a:lnTo>
                      <a:pt x="12498" y="61121"/>
                    </a:lnTo>
                    <a:lnTo>
                      <a:pt x="1728" y="62052"/>
                    </a:lnTo>
                    <a:lnTo>
                      <a:pt x="0" y="43306"/>
                    </a:lnTo>
                    <a:lnTo>
                      <a:pt x="10769" y="42375"/>
                    </a:lnTo>
                    <a:lnTo>
                      <a:pt x="10238" y="35860"/>
                    </a:lnTo>
                    <a:cubicBezTo>
                      <a:pt x="9573" y="27750"/>
                      <a:pt x="11301" y="21369"/>
                      <a:pt x="15688" y="16582"/>
                    </a:cubicBezTo>
                    <a:close/>
                    <a:moveTo>
                      <a:pt x="70598" y="26554"/>
                    </a:moveTo>
                    <a:cubicBezTo>
                      <a:pt x="68338" y="25623"/>
                      <a:pt x="66610" y="24160"/>
                      <a:pt x="65147" y="22166"/>
                    </a:cubicBezTo>
                    <a:cubicBezTo>
                      <a:pt x="63685" y="20172"/>
                      <a:pt x="62887" y="17912"/>
                      <a:pt x="62621" y="15120"/>
                    </a:cubicBezTo>
                    <a:cubicBezTo>
                      <a:pt x="62355" y="12461"/>
                      <a:pt x="62754" y="9935"/>
                      <a:pt x="63818" y="7807"/>
                    </a:cubicBezTo>
                    <a:cubicBezTo>
                      <a:pt x="64881" y="5680"/>
                      <a:pt x="66344" y="3819"/>
                      <a:pt x="68338" y="2489"/>
                    </a:cubicBezTo>
                    <a:cubicBezTo>
                      <a:pt x="70332" y="1160"/>
                      <a:pt x="72725" y="362"/>
                      <a:pt x="75517" y="96"/>
                    </a:cubicBezTo>
                    <a:cubicBezTo>
                      <a:pt x="78310" y="-170"/>
                      <a:pt x="80703" y="96"/>
                      <a:pt x="83096" y="1160"/>
                    </a:cubicBezTo>
                    <a:cubicBezTo>
                      <a:pt x="85356" y="2090"/>
                      <a:pt x="87217" y="3553"/>
                      <a:pt x="88680" y="5547"/>
                    </a:cubicBezTo>
                    <a:cubicBezTo>
                      <a:pt x="90142" y="7541"/>
                      <a:pt x="90940" y="9935"/>
                      <a:pt x="91206" y="12594"/>
                    </a:cubicBezTo>
                    <a:cubicBezTo>
                      <a:pt x="91472" y="15386"/>
                      <a:pt x="91073" y="17779"/>
                      <a:pt x="90010" y="19906"/>
                    </a:cubicBezTo>
                    <a:cubicBezTo>
                      <a:pt x="88946" y="22033"/>
                      <a:pt x="87483" y="23895"/>
                      <a:pt x="85356" y="25224"/>
                    </a:cubicBezTo>
                    <a:cubicBezTo>
                      <a:pt x="83229" y="26554"/>
                      <a:pt x="80836" y="27351"/>
                      <a:pt x="78177" y="27617"/>
                    </a:cubicBezTo>
                    <a:cubicBezTo>
                      <a:pt x="75385" y="27883"/>
                      <a:pt x="72992" y="27617"/>
                      <a:pt x="70731" y="26554"/>
                    </a:cubicBezTo>
                    <a:close/>
                    <a:moveTo>
                      <a:pt x="66211" y="37323"/>
                    </a:moveTo>
                    <a:lnTo>
                      <a:pt x="91605" y="35063"/>
                    </a:lnTo>
                    <a:lnTo>
                      <a:pt x="99316" y="120950"/>
                    </a:lnTo>
                    <a:lnTo>
                      <a:pt x="73922" y="123211"/>
                    </a:lnTo>
                    <a:lnTo>
                      <a:pt x="66211" y="37323"/>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3" name="Freeform: Shape 232">
                <a:extLst>
                  <a:ext uri="{FF2B5EF4-FFF2-40B4-BE49-F238E27FC236}">
                    <a16:creationId xmlns:a16="http://schemas.microsoft.com/office/drawing/2014/main" id="{C2E8415D-3E54-B7ED-C20B-F5B811B800E0}"/>
                  </a:ext>
                </a:extLst>
              </p:cNvPr>
              <p:cNvSpPr/>
              <p:nvPr/>
            </p:nvSpPr>
            <p:spPr>
              <a:xfrm>
                <a:off x="6032707" y="4191793"/>
                <a:ext cx="81241" cy="89362"/>
              </a:xfrm>
              <a:custGeom>
                <a:avLst/>
                <a:gdLst>
                  <a:gd name="connsiteX0" fmla="*/ 22077 w 81241"/>
                  <a:gd name="connsiteY0" fmla="*/ 84568 h 89362"/>
                  <a:gd name="connsiteX1" fmla="*/ 5990 w 81241"/>
                  <a:gd name="connsiteY1" fmla="*/ 69412 h 89362"/>
                  <a:gd name="connsiteX2" fmla="*/ 7 w 81241"/>
                  <a:gd name="connsiteY2" fmla="*/ 45480 h 89362"/>
                  <a:gd name="connsiteX3" fmla="*/ 5192 w 81241"/>
                  <a:gd name="connsiteY3" fmla="*/ 21415 h 89362"/>
                  <a:gd name="connsiteX4" fmla="*/ 20748 w 81241"/>
                  <a:gd name="connsiteY4" fmla="*/ 5727 h 89362"/>
                  <a:gd name="connsiteX5" fmla="*/ 44547 w 81241"/>
                  <a:gd name="connsiteY5" fmla="*/ 10 h 89362"/>
                  <a:gd name="connsiteX6" fmla="*/ 65553 w 81241"/>
                  <a:gd name="connsiteY6" fmla="*/ 3600 h 89362"/>
                  <a:gd name="connsiteX7" fmla="*/ 80178 w 81241"/>
                  <a:gd name="connsiteY7" fmla="*/ 14236 h 89362"/>
                  <a:gd name="connsiteX8" fmla="*/ 65021 w 81241"/>
                  <a:gd name="connsiteY8" fmla="*/ 29127 h 89362"/>
                  <a:gd name="connsiteX9" fmla="*/ 56778 w 81241"/>
                  <a:gd name="connsiteY9" fmla="*/ 22213 h 89362"/>
                  <a:gd name="connsiteX10" fmla="*/ 46408 w 81241"/>
                  <a:gd name="connsiteY10" fmla="*/ 20086 h 89362"/>
                  <a:gd name="connsiteX11" fmla="*/ 35772 w 81241"/>
                  <a:gd name="connsiteY11" fmla="*/ 23011 h 89362"/>
                  <a:gd name="connsiteX12" fmla="*/ 28991 w 81241"/>
                  <a:gd name="connsiteY12" fmla="*/ 31254 h 89362"/>
                  <a:gd name="connsiteX13" fmla="*/ 26864 w 81241"/>
                  <a:gd name="connsiteY13" fmla="*/ 44948 h 89362"/>
                  <a:gd name="connsiteX14" fmla="*/ 29523 w 81241"/>
                  <a:gd name="connsiteY14" fmla="*/ 58509 h 89362"/>
                  <a:gd name="connsiteX15" fmla="*/ 36569 w 81241"/>
                  <a:gd name="connsiteY15" fmla="*/ 66619 h 89362"/>
                  <a:gd name="connsiteX16" fmla="*/ 47206 w 81241"/>
                  <a:gd name="connsiteY16" fmla="*/ 69146 h 89362"/>
                  <a:gd name="connsiteX17" fmla="*/ 57576 w 81241"/>
                  <a:gd name="connsiteY17" fmla="*/ 66619 h 89362"/>
                  <a:gd name="connsiteX18" fmla="*/ 65553 w 81241"/>
                  <a:gd name="connsiteY18" fmla="*/ 59440 h 89362"/>
                  <a:gd name="connsiteX19" fmla="*/ 81242 w 81241"/>
                  <a:gd name="connsiteY19" fmla="*/ 73799 h 89362"/>
                  <a:gd name="connsiteX20" fmla="*/ 66883 w 81241"/>
                  <a:gd name="connsiteY20" fmla="*/ 84967 h 89362"/>
                  <a:gd name="connsiteX21" fmla="*/ 46142 w 81241"/>
                  <a:gd name="connsiteY21" fmla="*/ 89355 h 89362"/>
                  <a:gd name="connsiteX22" fmla="*/ 22210 w 81241"/>
                  <a:gd name="connsiteY22" fmla="*/ 84435 h 8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1241" h="89362">
                    <a:moveTo>
                      <a:pt x="22077" y="84568"/>
                    </a:moveTo>
                    <a:cubicBezTo>
                      <a:pt x="15164" y="81111"/>
                      <a:pt x="9846" y="76059"/>
                      <a:pt x="5990" y="69412"/>
                    </a:cubicBezTo>
                    <a:cubicBezTo>
                      <a:pt x="2134" y="62764"/>
                      <a:pt x="140" y="54787"/>
                      <a:pt x="7" y="45480"/>
                    </a:cubicBezTo>
                    <a:cubicBezTo>
                      <a:pt x="-126" y="36173"/>
                      <a:pt x="1602" y="28196"/>
                      <a:pt x="5192" y="21415"/>
                    </a:cubicBezTo>
                    <a:cubicBezTo>
                      <a:pt x="8782" y="14635"/>
                      <a:pt x="13967" y="9450"/>
                      <a:pt x="20748" y="5727"/>
                    </a:cubicBezTo>
                    <a:cubicBezTo>
                      <a:pt x="27529" y="2004"/>
                      <a:pt x="35373" y="143"/>
                      <a:pt x="44547" y="10"/>
                    </a:cubicBezTo>
                    <a:cubicBezTo>
                      <a:pt x="52657" y="-123"/>
                      <a:pt x="59703" y="1074"/>
                      <a:pt x="65553" y="3600"/>
                    </a:cubicBezTo>
                    <a:cubicBezTo>
                      <a:pt x="71403" y="6126"/>
                      <a:pt x="76323" y="9715"/>
                      <a:pt x="80178" y="14236"/>
                    </a:cubicBezTo>
                    <a:lnTo>
                      <a:pt x="65021" y="29127"/>
                    </a:lnTo>
                    <a:cubicBezTo>
                      <a:pt x="62628" y="25936"/>
                      <a:pt x="59836" y="23676"/>
                      <a:pt x="56778" y="22213"/>
                    </a:cubicBezTo>
                    <a:cubicBezTo>
                      <a:pt x="53720" y="20751"/>
                      <a:pt x="50263" y="20086"/>
                      <a:pt x="46408" y="20086"/>
                    </a:cubicBezTo>
                    <a:cubicBezTo>
                      <a:pt x="42287" y="20086"/>
                      <a:pt x="38830" y="21149"/>
                      <a:pt x="35772" y="23011"/>
                    </a:cubicBezTo>
                    <a:cubicBezTo>
                      <a:pt x="32847" y="24872"/>
                      <a:pt x="30587" y="27664"/>
                      <a:pt x="28991" y="31254"/>
                    </a:cubicBezTo>
                    <a:cubicBezTo>
                      <a:pt x="27395" y="34844"/>
                      <a:pt x="26731" y="39497"/>
                      <a:pt x="26864" y="44948"/>
                    </a:cubicBezTo>
                    <a:cubicBezTo>
                      <a:pt x="26864" y="50399"/>
                      <a:pt x="27794" y="54920"/>
                      <a:pt x="29523" y="58509"/>
                    </a:cubicBezTo>
                    <a:cubicBezTo>
                      <a:pt x="31251" y="62099"/>
                      <a:pt x="33512" y="64891"/>
                      <a:pt x="36569" y="66619"/>
                    </a:cubicBezTo>
                    <a:cubicBezTo>
                      <a:pt x="39627" y="68348"/>
                      <a:pt x="43217" y="69278"/>
                      <a:pt x="47206" y="69146"/>
                    </a:cubicBezTo>
                    <a:cubicBezTo>
                      <a:pt x="51061" y="69146"/>
                      <a:pt x="54518" y="68215"/>
                      <a:pt x="57576" y="66619"/>
                    </a:cubicBezTo>
                    <a:cubicBezTo>
                      <a:pt x="60501" y="65024"/>
                      <a:pt x="63160" y="62631"/>
                      <a:pt x="65553" y="59440"/>
                    </a:cubicBezTo>
                    <a:lnTo>
                      <a:pt x="81242" y="73799"/>
                    </a:lnTo>
                    <a:cubicBezTo>
                      <a:pt x="77519" y="78452"/>
                      <a:pt x="72733" y="82175"/>
                      <a:pt x="66883" y="84967"/>
                    </a:cubicBezTo>
                    <a:cubicBezTo>
                      <a:pt x="61166" y="87759"/>
                      <a:pt x="54252" y="89221"/>
                      <a:pt x="46142" y="89355"/>
                    </a:cubicBezTo>
                    <a:cubicBezTo>
                      <a:pt x="37101" y="89487"/>
                      <a:pt x="28991" y="87892"/>
                      <a:pt x="22210" y="8443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4" name="Freeform: Shape 233">
                <a:extLst>
                  <a:ext uri="{FF2B5EF4-FFF2-40B4-BE49-F238E27FC236}">
                    <a16:creationId xmlns:a16="http://schemas.microsoft.com/office/drawing/2014/main" id="{696B8D59-9D19-14EC-4DB2-442033CAFAF1}"/>
                  </a:ext>
                </a:extLst>
              </p:cNvPr>
              <p:cNvSpPr/>
              <p:nvPr/>
            </p:nvSpPr>
            <p:spPr>
              <a:xfrm>
                <a:off x="6153856" y="4195545"/>
                <a:ext cx="79421" cy="90522"/>
              </a:xfrm>
              <a:custGeom>
                <a:avLst/>
                <a:gdLst>
                  <a:gd name="connsiteX0" fmla="*/ 10482 w 79421"/>
                  <a:gd name="connsiteY0" fmla="*/ 84274 h 90522"/>
                  <a:gd name="connsiteX1" fmla="*/ 2239 w 79421"/>
                  <a:gd name="connsiteY1" fmla="*/ 75100 h 90522"/>
                  <a:gd name="connsiteX2" fmla="*/ 111 w 79421"/>
                  <a:gd name="connsiteY2" fmla="*/ 61406 h 90522"/>
                  <a:gd name="connsiteX3" fmla="*/ 5430 w 79421"/>
                  <a:gd name="connsiteY3" fmla="*/ 47313 h 90522"/>
                  <a:gd name="connsiteX4" fmla="*/ 18326 w 79421"/>
                  <a:gd name="connsiteY4" fmla="*/ 39202 h 90522"/>
                  <a:gd name="connsiteX5" fmla="*/ 37870 w 79421"/>
                  <a:gd name="connsiteY5" fmla="*/ 37607 h 90522"/>
                  <a:gd name="connsiteX6" fmla="*/ 53692 w 79421"/>
                  <a:gd name="connsiteY6" fmla="*/ 38804 h 90522"/>
                  <a:gd name="connsiteX7" fmla="*/ 53958 w 79421"/>
                  <a:gd name="connsiteY7" fmla="*/ 34815 h 90522"/>
                  <a:gd name="connsiteX8" fmla="*/ 51298 w 79421"/>
                  <a:gd name="connsiteY8" fmla="*/ 24445 h 90522"/>
                  <a:gd name="connsiteX9" fmla="*/ 41327 w 79421"/>
                  <a:gd name="connsiteY9" fmla="*/ 20190 h 90522"/>
                  <a:gd name="connsiteX10" fmla="*/ 30425 w 79421"/>
                  <a:gd name="connsiteY10" fmla="*/ 21786 h 90522"/>
                  <a:gd name="connsiteX11" fmla="*/ 21251 w 79421"/>
                  <a:gd name="connsiteY11" fmla="*/ 28034 h 90522"/>
                  <a:gd name="connsiteX12" fmla="*/ 7690 w 79421"/>
                  <a:gd name="connsiteY12" fmla="*/ 12346 h 90522"/>
                  <a:gd name="connsiteX13" fmla="*/ 24841 w 79421"/>
                  <a:gd name="connsiteY13" fmla="*/ 2374 h 90522"/>
                  <a:gd name="connsiteX14" fmla="*/ 46246 w 79421"/>
                  <a:gd name="connsiteY14" fmla="*/ 247 h 90522"/>
                  <a:gd name="connsiteX15" fmla="*/ 72305 w 79421"/>
                  <a:gd name="connsiteY15" fmla="*/ 10485 h 90522"/>
                  <a:gd name="connsiteX16" fmla="*/ 79219 w 79421"/>
                  <a:gd name="connsiteY16" fmla="*/ 36676 h 90522"/>
                  <a:gd name="connsiteX17" fmla="*/ 75097 w 79421"/>
                  <a:gd name="connsiteY17" fmla="*/ 90522 h 90522"/>
                  <a:gd name="connsiteX18" fmla="*/ 50368 w 79421"/>
                  <a:gd name="connsiteY18" fmla="*/ 88661 h 90522"/>
                  <a:gd name="connsiteX19" fmla="*/ 51565 w 79421"/>
                  <a:gd name="connsiteY19" fmla="*/ 72707 h 90522"/>
                  <a:gd name="connsiteX20" fmla="*/ 51033 w 79421"/>
                  <a:gd name="connsiteY20" fmla="*/ 72707 h 90522"/>
                  <a:gd name="connsiteX21" fmla="*/ 39865 w 79421"/>
                  <a:gd name="connsiteY21" fmla="*/ 85071 h 90522"/>
                  <a:gd name="connsiteX22" fmla="*/ 23245 w 79421"/>
                  <a:gd name="connsiteY22" fmla="*/ 88129 h 90522"/>
                  <a:gd name="connsiteX23" fmla="*/ 10349 w 79421"/>
                  <a:gd name="connsiteY23" fmla="*/ 84274 h 90522"/>
                  <a:gd name="connsiteX24" fmla="*/ 27633 w 79421"/>
                  <a:gd name="connsiteY24" fmla="*/ 67256 h 90522"/>
                  <a:gd name="connsiteX25" fmla="*/ 35078 w 79421"/>
                  <a:gd name="connsiteY25" fmla="*/ 70447 h 90522"/>
                  <a:gd name="connsiteX26" fmla="*/ 43720 w 79421"/>
                  <a:gd name="connsiteY26" fmla="*/ 68585 h 90522"/>
                  <a:gd name="connsiteX27" fmla="*/ 49836 w 79421"/>
                  <a:gd name="connsiteY27" fmla="*/ 62469 h 90522"/>
                  <a:gd name="connsiteX28" fmla="*/ 52495 w 79421"/>
                  <a:gd name="connsiteY28" fmla="*/ 53694 h 90522"/>
                  <a:gd name="connsiteX29" fmla="*/ 52761 w 79421"/>
                  <a:gd name="connsiteY29" fmla="*/ 50769 h 90522"/>
                  <a:gd name="connsiteX30" fmla="*/ 41859 w 79421"/>
                  <a:gd name="connsiteY30" fmla="*/ 49972 h 90522"/>
                  <a:gd name="connsiteX31" fmla="*/ 30159 w 79421"/>
                  <a:gd name="connsiteY31" fmla="*/ 51833 h 90522"/>
                  <a:gd name="connsiteX32" fmla="*/ 25373 w 79421"/>
                  <a:gd name="connsiteY32" fmla="*/ 59943 h 90522"/>
                  <a:gd name="connsiteX33" fmla="*/ 27633 w 79421"/>
                  <a:gd name="connsiteY33" fmla="*/ 67388 h 9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421" h="90522">
                    <a:moveTo>
                      <a:pt x="10482" y="84274"/>
                    </a:moveTo>
                    <a:cubicBezTo>
                      <a:pt x="6892" y="82013"/>
                      <a:pt x="4100" y="78956"/>
                      <a:pt x="2239" y="75100"/>
                    </a:cubicBezTo>
                    <a:cubicBezTo>
                      <a:pt x="377" y="71244"/>
                      <a:pt x="-288" y="66591"/>
                      <a:pt x="111" y="61406"/>
                    </a:cubicBezTo>
                    <a:cubicBezTo>
                      <a:pt x="511" y="55822"/>
                      <a:pt x="2372" y="51035"/>
                      <a:pt x="5430" y="47313"/>
                    </a:cubicBezTo>
                    <a:cubicBezTo>
                      <a:pt x="8487" y="43590"/>
                      <a:pt x="12875" y="40798"/>
                      <a:pt x="18326" y="39202"/>
                    </a:cubicBezTo>
                    <a:cubicBezTo>
                      <a:pt x="23910" y="37607"/>
                      <a:pt x="30292" y="36942"/>
                      <a:pt x="37870" y="37607"/>
                    </a:cubicBezTo>
                    <a:lnTo>
                      <a:pt x="53692" y="38804"/>
                    </a:lnTo>
                    <a:lnTo>
                      <a:pt x="53958" y="34815"/>
                    </a:lnTo>
                    <a:cubicBezTo>
                      <a:pt x="54356" y="30428"/>
                      <a:pt x="53426" y="26971"/>
                      <a:pt x="51298" y="24445"/>
                    </a:cubicBezTo>
                    <a:cubicBezTo>
                      <a:pt x="49171" y="21919"/>
                      <a:pt x="45847" y="20589"/>
                      <a:pt x="41327" y="20190"/>
                    </a:cubicBezTo>
                    <a:cubicBezTo>
                      <a:pt x="37338" y="19924"/>
                      <a:pt x="33616" y="20456"/>
                      <a:pt x="30425" y="21786"/>
                    </a:cubicBezTo>
                    <a:cubicBezTo>
                      <a:pt x="27234" y="23115"/>
                      <a:pt x="24176" y="25242"/>
                      <a:pt x="21251" y="28034"/>
                    </a:cubicBezTo>
                    <a:lnTo>
                      <a:pt x="7690" y="12346"/>
                    </a:lnTo>
                    <a:cubicBezTo>
                      <a:pt x="13008" y="7825"/>
                      <a:pt x="18725" y="4502"/>
                      <a:pt x="24841" y="2374"/>
                    </a:cubicBezTo>
                    <a:cubicBezTo>
                      <a:pt x="30957" y="247"/>
                      <a:pt x="38136" y="-418"/>
                      <a:pt x="46246" y="247"/>
                    </a:cubicBezTo>
                    <a:cubicBezTo>
                      <a:pt x="58079" y="1178"/>
                      <a:pt x="66854" y="4502"/>
                      <a:pt x="72305" y="10485"/>
                    </a:cubicBezTo>
                    <a:cubicBezTo>
                      <a:pt x="77889" y="16468"/>
                      <a:pt x="80149" y="25109"/>
                      <a:pt x="79219" y="36676"/>
                    </a:cubicBezTo>
                    <a:lnTo>
                      <a:pt x="75097" y="90522"/>
                    </a:lnTo>
                    <a:lnTo>
                      <a:pt x="50368" y="88661"/>
                    </a:lnTo>
                    <a:lnTo>
                      <a:pt x="51565" y="72707"/>
                    </a:lnTo>
                    <a:lnTo>
                      <a:pt x="51033" y="72707"/>
                    </a:lnTo>
                    <a:cubicBezTo>
                      <a:pt x="48108" y="78424"/>
                      <a:pt x="44385" y="82545"/>
                      <a:pt x="39865" y="85071"/>
                    </a:cubicBezTo>
                    <a:cubicBezTo>
                      <a:pt x="35344" y="87597"/>
                      <a:pt x="29760" y="88661"/>
                      <a:pt x="23245" y="88129"/>
                    </a:cubicBezTo>
                    <a:cubicBezTo>
                      <a:pt x="18326" y="87731"/>
                      <a:pt x="13939" y="86401"/>
                      <a:pt x="10349" y="84274"/>
                    </a:cubicBezTo>
                    <a:close/>
                    <a:moveTo>
                      <a:pt x="27633" y="67256"/>
                    </a:moveTo>
                    <a:cubicBezTo>
                      <a:pt x="29361" y="69117"/>
                      <a:pt x="31887" y="70181"/>
                      <a:pt x="35078" y="70447"/>
                    </a:cubicBezTo>
                    <a:cubicBezTo>
                      <a:pt x="38269" y="70712"/>
                      <a:pt x="41194" y="70048"/>
                      <a:pt x="43720" y="68585"/>
                    </a:cubicBezTo>
                    <a:cubicBezTo>
                      <a:pt x="46246" y="67123"/>
                      <a:pt x="48373" y="64995"/>
                      <a:pt x="49836" y="62469"/>
                    </a:cubicBezTo>
                    <a:cubicBezTo>
                      <a:pt x="51431" y="59810"/>
                      <a:pt x="52229" y="56885"/>
                      <a:pt x="52495" y="53694"/>
                    </a:cubicBezTo>
                    <a:lnTo>
                      <a:pt x="52761" y="50769"/>
                    </a:lnTo>
                    <a:lnTo>
                      <a:pt x="41859" y="49972"/>
                    </a:lnTo>
                    <a:cubicBezTo>
                      <a:pt x="36940" y="49573"/>
                      <a:pt x="33084" y="50238"/>
                      <a:pt x="30159" y="51833"/>
                    </a:cubicBezTo>
                    <a:cubicBezTo>
                      <a:pt x="27234" y="53429"/>
                      <a:pt x="25638" y="56088"/>
                      <a:pt x="25373" y="59943"/>
                    </a:cubicBezTo>
                    <a:cubicBezTo>
                      <a:pt x="25107" y="63001"/>
                      <a:pt x="25904" y="65527"/>
                      <a:pt x="27633" y="6738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5" name="Freeform: Shape 234">
                <a:extLst>
                  <a:ext uri="{FF2B5EF4-FFF2-40B4-BE49-F238E27FC236}">
                    <a16:creationId xmlns:a16="http://schemas.microsoft.com/office/drawing/2014/main" id="{D757EAB3-5B7D-0583-2FBE-C6D605657D7B}"/>
                  </a:ext>
                </a:extLst>
              </p:cNvPr>
              <p:cNvSpPr/>
              <p:nvPr/>
            </p:nvSpPr>
            <p:spPr>
              <a:xfrm>
                <a:off x="6246237" y="4202439"/>
                <a:ext cx="88683" cy="97321"/>
              </a:xfrm>
              <a:custGeom>
                <a:avLst/>
                <a:gdLst>
                  <a:gd name="connsiteX0" fmla="*/ 12896 w 88683"/>
                  <a:gd name="connsiteY0" fmla="*/ 133 h 97321"/>
                  <a:gd name="connsiteX1" fmla="*/ 37493 w 88683"/>
                  <a:gd name="connsiteY1" fmla="*/ 3856 h 97321"/>
                  <a:gd name="connsiteX2" fmla="*/ 34701 w 88683"/>
                  <a:gd name="connsiteY2" fmla="*/ 21937 h 97321"/>
                  <a:gd name="connsiteX3" fmla="*/ 35100 w 88683"/>
                  <a:gd name="connsiteY3" fmla="*/ 21937 h 97321"/>
                  <a:gd name="connsiteX4" fmla="*/ 47863 w 88683"/>
                  <a:gd name="connsiteY4" fmla="*/ 9307 h 97321"/>
                  <a:gd name="connsiteX5" fmla="*/ 66344 w 88683"/>
                  <a:gd name="connsiteY5" fmla="*/ 6515 h 97321"/>
                  <a:gd name="connsiteX6" fmla="*/ 80703 w 88683"/>
                  <a:gd name="connsiteY6" fmla="*/ 12631 h 97321"/>
                  <a:gd name="connsiteX7" fmla="*/ 87749 w 88683"/>
                  <a:gd name="connsiteY7" fmla="*/ 24862 h 97321"/>
                  <a:gd name="connsiteX8" fmla="*/ 88015 w 88683"/>
                  <a:gd name="connsiteY8" fmla="*/ 41747 h 97321"/>
                  <a:gd name="connsiteX9" fmla="*/ 79639 w 88683"/>
                  <a:gd name="connsiteY9" fmla="*/ 97322 h 97321"/>
                  <a:gd name="connsiteX10" fmla="*/ 54378 w 88683"/>
                  <a:gd name="connsiteY10" fmla="*/ 93466 h 97321"/>
                  <a:gd name="connsiteX11" fmla="*/ 61691 w 88683"/>
                  <a:gd name="connsiteY11" fmla="*/ 44672 h 97321"/>
                  <a:gd name="connsiteX12" fmla="*/ 60494 w 88683"/>
                  <a:gd name="connsiteY12" fmla="*/ 31776 h 97321"/>
                  <a:gd name="connsiteX13" fmla="*/ 50921 w 88683"/>
                  <a:gd name="connsiteY13" fmla="*/ 26059 h 97321"/>
                  <a:gd name="connsiteX14" fmla="*/ 38424 w 88683"/>
                  <a:gd name="connsiteY14" fmla="*/ 29250 h 97321"/>
                  <a:gd name="connsiteX15" fmla="*/ 32175 w 88683"/>
                  <a:gd name="connsiteY15" fmla="*/ 43077 h 97321"/>
                  <a:gd name="connsiteX16" fmla="*/ 25261 w 88683"/>
                  <a:gd name="connsiteY16" fmla="*/ 89079 h 97321"/>
                  <a:gd name="connsiteX17" fmla="*/ 0 w 88683"/>
                  <a:gd name="connsiteY17" fmla="*/ 85223 h 97321"/>
                  <a:gd name="connsiteX18" fmla="*/ 12764 w 88683"/>
                  <a:gd name="connsiteY18" fmla="*/ 0 h 9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683" h="97321">
                    <a:moveTo>
                      <a:pt x="12896" y="133"/>
                    </a:moveTo>
                    <a:lnTo>
                      <a:pt x="37493" y="3856"/>
                    </a:lnTo>
                    <a:lnTo>
                      <a:pt x="34701" y="21937"/>
                    </a:lnTo>
                    <a:lnTo>
                      <a:pt x="35100" y="21937"/>
                    </a:lnTo>
                    <a:cubicBezTo>
                      <a:pt x="38424" y="16353"/>
                      <a:pt x="42678" y="12099"/>
                      <a:pt x="47863" y="9307"/>
                    </a:cubicBezTo>
                    <a:cubicBezTo>
                      <a:pt x="52916" y="6382"/>
                      <a:pt x="59164" y="5451"/>
                      <a:pt x="66344" y="6515"/>
                    </a:cubicBezTo>
                    <a:cubicBezTo>
                      <a:pt x="72327" y="7445"/>
                      <a:pt x="77113" y="9440"/>
                      <a:pt x="80703" y="12631"/>
                    </a:cubicBezTo>
                    <a:cubicBezTo>
                      <a:pt x="84293" y="15821"/>
                      <a:pt x="86553" y="19810"/>
                      <a:pt x="87749" y="24862"/>
                    </a:cubicBezTo>
                    <a:cubicBezTo>
                      <a:pt x="88946" y="29781"/>
                      <a:pt x="88946" y="35498"/>
                      <a:pt x="88015" y="41747"/>
                    </a:cubicBezTo>
                    <a:lnTo>
                      <a:pt x="79639" y="97322"/>
                    </a:lnTo>
                    <a:lnTo>
                      <a:pt x="54378" y="93466"/>
                    </a:lnTo>
                    <a:lnTo>
                      <a:pt x="61691" y="44672"/>
                    </a:lnTo>
                    <a:cubicBezTo>
                      <a:pt x="62488" y="39221"/>
                      <a:pt x="62089" y="34834"/>
                      <a:pt x="60494" y="31776"/>
                    </a:cubicBezTo>
                    <a:cubicBezTo>
                      <a:pt x="58899" y="28585"/>
                      <a:pt x="55707" y="26724"/>
                      <a:pt x="50921" y="26059"/>
                    </a:cubicBezTo>
                    <a:cubicBezTo>
                      <a:pt x="45869" y="25261"/>
                      <a:pt x="41614" y="26325"/>
                      <a:pt x="38424" y="29250"/>
                    </a:cubicBezTo>
                    <a:cubicBezTo>
                      <a:pt x="35233" y="32175"/>
                      <a:pt x="33106" y="36828"/>
                      <a:pt x="32175" y="43077"/>
                    </a:cubicBezTo>
                    <a:lnTo>
                      <a:pt x="25261" y="89079"/>
                    </a:lnTo>
                    <a:lnTo>
                      <a:pt x="0" y="85223"/>
                    </a:lnTo>
                    <a:lnTo>
                      <a:pt x="12764" y="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6" name="Freeform: Shape 235">
                <a:extLst>
                  <a:ext uri="{FF2B5EF4-FFF2-40B4-BE49-F238E27FC236}">
                    <a16:creationId xmlns:a16="http://schemas.microsoft.com/office/drawing/2014/main" id="{08B46E14-AF11-E960-3889-9B9083639D10}"/>
                  </a:ext>
                </a:extLst>
              </p:cNvPr>
              <p:cNvSpPr/>
              <p:nvPr/>
            </p:nvSpPr>
            <p:spPr>
              <a:xfrm>
                <a:off x="6345583" y="4202439"/>
                <a:ext cx="105800" cy="119259"/>
              </a:xfrm>
              <a:custGeom>
                <a:avLst/>
                <a:gdLst>
                  <a:gd name="connsiteX0" fmla="*/ 9276 w 105800"/>
                  <a:gd name="connsiteY0" fmla="*/ 99582 h 119259"/>
                  <a:gd name="connsiteX1" fmla="*/ 767 w 105800"/>
                  <a:gd name="connsiteY1" fmla="*/ 81899 h 119259"/>
                  <a:gd name="connsiteX2" fmla="*/ 1964 w 105800"/>
                  <a:gd name="connsiteY2" fmla="*/ 57303 h 119259"/>
                  <a:gd name="connsiteX3" fmla="*/ 11270 w 105800"/>
                  <a:gd name="connsiteY3" fmla="*/ 35100 h 119259"/>
                  <a:gd name="connsiteX4" fmla="*/ 26161 w 105800"/>
                  <a:gd name="connsiteY4" fmla="*/ 22602 h 119259"/>
                  <a:gd name="connsiteX5" fmla="*/ 45439 w 105800"/>
                  <a:gd name="connsiteY5" fmla="*/ 21405 h 119259"/>
                  <a:gd name="connsiteX6" fmla="*/ 58203 w 105800"/>
                  <a:gd name="connsiteY6" fmla="*/ 26989 h 119259"/>
                  <a:gd name="connsiteX7" fmla="*/ 66180 w 105800"/>
                  <a:gd name="connsiteY7" fmla="*/ 35764 h 119259"/>
                  <a:gd name="connsiteX8" fmla="*/ 69770 w 105800"/>
                  <a:gd name="connsiteY8" fmla="*/ 46002 h 119259"/>
                  <a:gd name="connsiteX9" fmla="*/ 70301 w 105800"/>
                  <a:gd name="connsiteY9" fmla="*/ 46002 h 119259"/>
                  <a:gd name="connsiteX10" fmla="*/ 80938 w 105800"/>
                  <a:gd name="connsiteY10" fmla="*/ 0 h 119259"/>
                  <a:gd name="connsiteX11" fmla="*/ 105800 w 105800"/>
                  <a:gd name="connsiteY11" fmla="*/ 5717 h 119259"/>
                  <a:gd name="connsiteX12" fmla="*/ 79475 w 105800"/>
                  <a:gd name="connsiteY12" fmla="*/ 119259 h 119259"/>
                  <a:gd name="connsiteX13" fmla="*/ 55278 w 105800"/>
                  <a:gd name="connsiteY13" fmla="*/ 113675 h 119259"/>
                  <a:gd name="connsiteX14" fmla="*/ 59133 w 105800"/>
                  <a:gd name="connsiteY14" fmla="*/ 96923 h 119259"/>
                  <a:gd name="connsiteX15" fmla="*/ 58735 w 105800"/>
                  <a:gd name="connsiteY15" fmla="*/ 96923 h 119259"/>
                  <a:gd name="connsiteX16" fmla="*/ 45439 w 105800"/>
                  <a:gd name="connsiteY16" fmla="*/ 107692 h 119259"/>
                  <a:gd name="connsiteX17" fmla="*/ 26427 w 105800"/>
                  <a:gd name="connsiteY17" fmla="*/ 108490 h 119259"/>
                  <a:gd name="connsiteX18" fmla="*/ 9675 w 105800"/>
                  <a:gd name="connsiteY18" fmla="*/ 99316 h 119259"/>
                  <a:gd name="connsiteX19" fmla="*/ 51023 w 105800"/>
                  <a:gd name="connsiteY19" fmla="*/ 90807 h 119259"/>
                  <a:gd name="connsiteX20" fmla="*/ 59267 w 105800"/>
                  <a:gd name="connsiteY20" fmla="*/ 84026 h 119259"/>
                  <a:gd name="connsiteX21" fmla="*/ 64452 w 105800"/>
                  <a:gd name="connsiteY21" fmla="*/ 71662 h 119259"/>
                  <a:gd name="connsiteX22" fmla="*/ 65249 w 105800"/>
                  <a:gd name="connsiteY22" fmla="*/ 58233 h 119259"/>
                  <a:gd name="connsiteX23" fmla="*/ 60862 w 105800"/>
                  <a:gd name="connsiteY23" fmla="*/ 48661 h 119259"/>
                  <a:gd name="connsiteX24" fmla="*/ 51821 w 105800"/>
                  <a:gd name="connsiteY24" fmla="*/ 43609 h 119259"/>
                  <a:gd name="connsiteX25" fmla="*/ 41451 w 105800"/>
                  <a:gd name="connsiteY25" fmla="*/ 44140 h 119259"/>
                  <a:gd name="connsiteX26" fmla="*/ 33207 w 105800"/>
                  <a:gd name="connsiteY26" fmla="*/ 50788 h 119259"/>
                  <a:gd name="connsiteX27" fmla="*/ 28022 w 105800"/>
                  <a:gd name="connsiteY27" fmla="*/ 63153 h 119259"/>
                  <a:gd name="connsiteX28" fmla="*/ 27225 w 105800"/>
                  <a:gd name="connsiteY28" fmla="*/ 76448 h 119259"/>
                  <a:gd name="connsiteX29" fmla="*/ 31612 w 105800"/>
                  <a:gd name="connsiteY29" fmla="*/ 86154 h 119259"/>
                  <a:gd name="connsiteX30" fmla="*/ 40653 w 105800"/>
                  <a:gd name="connsiteY30" fmla="*/ 91206 h 119259"/>
                  <a:gd name="connsiteX31" fmla="*/ 51023 w 105800"/>
                  <a:gd name="connsiteY31" fmla="*/ 90541 h 11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800" h="119259">
                    <a:moveTo>
                      <a:pt x="9276" y="99582"/>
                    </a:moveTo>
                    <a:cubicBezTo>
                      <a:pt x="4889" y="95061"/>
                      <a:pt x="2096" y="89079"/>
                      <a:pt x="767" y="81899"/>
                    </a:cubicBezTo>
                    <a:cubicBezTo>
                      <a:pt x="-562" y="74720"/>
                      <a:pt x="-164" y="66477"/>
                      <a:pt x="1964" y="57303"/>
                    </a:cubicBezTo>
                    <a:cubicBezTo>
                      <a:pt x="3958" y="48395"/>
                      <a:pt x="7149" y="41083"/>
                      <a:pt x="11270" y="35100"/>
                    </a:cubicBezTo>
                    <a:cubicBezTo>
                      <a:pt x="15392" y="29117"/>
                      <a:pt x="20311" y="24995"/>
                      <a:pt x="26161" y="22602"/>
                    </a:cubicBezTo>
                    <a:cubicBezTo>
                      <a:pt x="32011" y="20209"/>
                      <a:pt x="38393" y="19810"/>
                      <a:pt x="45439" y="21405"/>
                    </a:cubicBezTo>
                    <a:cubicBezTo>
                      <a:pt x="50492" y="22602"/>
                      <a:pt x="54746" y="24463"/>
                      <a:pt x="58203" y="26989"/>
                    </a:cubicBezTo>
                    <a:cubicBezTo>
                      <a:pt x="61660" y="29516"/>
                      <a:pt x="64318" y="32441"/>
                      <a:pt x="66180" y="35764"/>
                    </a:cubicBezTo>
                    <a:cubicBezTo>
                      <a:pt x="68042" y="39088"/>
                      <a:pt x="69238" y="42412"/>
                      <a:pt x="69770" y="46002"/>
                    </a:cubicBezTo>
                    <a:lnTo>
                      <a:pt x="70301" y="46002"/>
                    </a:lnTo>
                    <a:cubicBezTo>
                      <a:pt x="70301" y="46002"/>
                      <a:pt x="80938" y="0"/>
                      <a:pt x="80938" y="0"/>
                    </a:cubicBezTo>
                    <a:lnTo>
                      <a:pt x="105800" y="5717"/>
                    </a:lnTo>
                    <a:lnTo>
                      <a:pt x="79475" y="119259"/>
                    </a:lnTo>
                    <a:lnTo>
                      <a:pt x="55278" y="113675"/>
                    </a:lnTo>
                    <a:lnTo>
                      <a:pt x="59133" y="96923"/>
                    </a:lnTo>
                    <a:lnTo>
                      <a:pt x="58735" y="96923"/>
                    </a:lnTo>
                    <a:cubicBezTo>
                      <a:pt x="55012" y="101842"/>
                      <a:pt x="50492" y="105432"/>
                      <a:pt x="45439" y="107692"/>
                    </a:cubicBezTo>
                    <a:cubicBezTo>
                      <a:pt x="40254" y="109952"/>
                      <a:pt x="34005" y="110218"/>
                      <a:pt x="26427" y="108490"/>
                    </a:cubicBezTo>
                    <a:cubicBezTo>
                      <a:pt x="19646" y="106894"/>
                      <a:pt x="14062" y="103836"/>
                      <a:pt x="9675" y="99316"/>
                    </a:cubicBezTo>
                    <a:close/>
                    <a:moveTo>
                      <a:pt x="51023" y="90807"/>
                    </a:moveTo>
                    <a:cubicBezTo>
                      <a:pt x="54214" y="89610"/>
                      <a:pt x="57006" y="87350"/>
                      <a:pt x="59267" y="84026"/>
                    </a:cubicBezTo>
                    <a:cubicBezTo>
                      <a:pt x="61527" y="80836"/>
                      <a:pt x="63255" y="76714"/>
                      <a:pt x="64452" y="71662"/>
                    </a:cubicBezTo>
                    <a:cubicBezTo>
                      <a:pt x="65648" y="66610"/>
                      <a:pt x="65914" y="62222"/>
                      <a:pt x="65249" y="58233"/>
                    </a:cubicBezTo>
                    <a:cubicBezTo>
                      <a:pt x="64585" y="54378"/>
                      <a:pt x="63122" y="51054"/>
                      <a:pt x="60862" y="48661"/>
                    </a:cubicBezTo>
                    <a:cubicBezTo>
                      <a:pt x="58602" y="46135"/>
                      <a:pt x="55544" y="44406"/>
                      <a:pt x="51821" y="43609"/>
                    </a:cubicBezTo>
                    <a:cubicBezTo>
                      <a:pt x="48099" y="42678"/>
                      <a:pt x="44642" y="42944"/>
                      <a:pt x="41451" y="44140"/>
                    </a:cubicBezTo>
                    <a:cubicBezTo>
                      <a:pt x="38260" y="45337"/>
                      <a:pt x="35601" y="47597"/>
                      <a:pt x="33207" y="50788"/>
                    </a:cubicBezTo>
                    <a:cubicBezTo>
                      <a:pt x="30947" y="53979"/>
                      <a:pt x="29219" y="58101"/>
                      <a:pt x="28022" y="63153"/>
                    </a:cubicBezTo>
                    <a:cubicBezTo>
                      <a:pt x="26826" y="68072"/>
                      <a:pt x="26560" y="72592"/>
                      <a:pt x="27225" y="76448"/>
                    </a:cubicBezTo>
                    <a:cubicBezTo>
                      <a:pt x="27889" y="80304"/>
                      <a:pt x="29352" y="83628"/>
                      <a:pt x="31612" y="86154"/>
                    </a:cubicBezTo>
                    <a:cubicBezTo>
                      <a:pt x="33872" y="88680"/>
                      <a:pt x="36930" y="90408"/>
                      <a:pt x="40653" y="91206"/>
                    </a:cubicBezTo>
                    <a:cubicBezTo>
                      <a:pt x="44375" y="92004"/>
                      <a:pt x="47832" y="91871"/>
                      <a:pt x="51023" y="90541"/>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7" name="Freeform: Shape 236">
                <a:extLst>
                  <a:ext uri="{FF2B5EF4-FFF2-40B4-BE49-F238E27FC236}">
                    <a16:creationId xmlns:a16="http://schemas.microsoft.com/office/drawing/2014/main" id="{6BD530BE-1F87-BBCF-E11B-0D9A35787233}"/>
                  </a:ext>
                </a:extLst>
              </p:cNvPr>
              <p:cNvSpPr/>
              <p:nvPr/>
            </p:nvSpPr>
            <p:spPr>
              <a:xfrm>
                <a:off x="6470928" y="4260500"/>
                <a:ext cx="89876" cy="90620"/>
              </a:xfrm>
              <a:custGeom>
                <a:avLst/>
                <a:gdLst>
                  <a:gd name="connsiteX0" fmla="*/ 11168 w 89876"/>
                  <a:gd name="connsiteY0" fmla="*/ 76887 h 90620"/>
                  <a:gd name="connsiteX1" fmla="*/ 0 w 89876"/>
                  <a:gd name="connsiteY1" fmla="*/ 62927 h 90620"/>
                  <a:gd name="connsiteX2" fmla="*/ 18613 w 89876"/>
                  <a:gd name="connsiteY2" fmla="*/ 53620 h 90620"/>
                  <a:gd name="connsiteX3" fmla="*/ 25394 w 89876"/>
                  <a:gd name="connsiteY3" fmla="*/ 63193 h 90620"/>
                  <a:gd name="connsiteX4" fmla="*/ 36030 w 89876"/>
                  <a:gd name="connsiteY4" fmla="*/ 68910 h 90620"/>
                  <a:gd name="connsiteX5" fmla="*/ 50389 w 89876"/>
                  <a:gd name="connsiteY5" fmla="*/ 66649 h 90620"/>
                  <a:gd name="connsiteX6" fmla="*/ 49990 w 89876"/>
                  <a:gd name="connsiteY6" fmla="*/ 61863 h 90620"/>
                  <a:gd name="connsiteX7" fmla="*/ 45869 w 89876"/>
                  <a:gd name="connsiteY7" fmla="*/ 57476 h 90620"/>
                  <a:gd name="connsiteX8" fmla="*/ 36828 w 89876"/>
                  <a:gd name="connsiteY8" fmla="*/ 51360 h 90620"/>
                  <a:gd name="connsiteX9" fmla="*/ 25394 w 89876"/>
                  <a:gd name="connsiteY9" fmla="*/ 42186 h 90620"/>
                  <a:gd name="connsiteX10" fmla="*/ 19145 w 89876"/>
                  <a:gd name="connsiteY10" fmla="*/ 31018 h 90620"/>
                  <a:gd name="connsiteX11" fmla="*/ 20076 w 89876"/>
                  <a:gd name="connsiteY11" fmla="*/ 16925 h 90620"/>
                  <a:gd name="connsiteX12" fmla="*/ 28452 w 89876"/>
                  <a:gd name="connsiteY12" fmla="*/ 4826 h 90620"/>
                  <a:gd name="connsiteX13" fmla="*/ 42678 w 89876"/>
                  <a:gd name="connsiteY13" fmla="*/ 40 h 90620"/>
                  <a:gd name="connsiteX14" fmla="*/ 61823 w 89876"/>
                  <a:gd name="connsiteY14" fmla="*/ 3231 h 90620"/>
                  <a:gd name="connsiteX15" fmla="*/ 79107 w 89876"/>
                  <a:gd name="connsiteY15" fmla="*/ 12272 h 90620"/>
                  <a:gd name="connsiteX16" fmla="*/ 89876 w 89876"/>
                  <a:gd name="connsiteY16" fmla="*/ 25434 h 90620"/>
                  <a:gd name="connsiteX17" fmla="*/ 72060 w 89876"/>
                  <a:gd name="connsiteY17" fmla="*/ 34209 h 90620"/>
                  <a:gd name="connsiteX18" fmla="*/ 65679 w 89876"/>
                  <a:gd name="connsiteY18" fmla="*/ 25833 h 90620"/>
                  <a:gd name="connsiteX19" fmla="*/ 56505 w 89876"/>
                  <a:gd name="connsiteY19" fmla="*/ 20781 h 90620"/>
                  <a:gd name="connsiteX20" fmla="*/ 48395 w 89876"/>
                  <a:gd name="connsiteY20" fmla="*/ 19850 h 90620"/>
                  <a:gd name="connsiteX21" fmla="*/ 44007 w 89876"/>
                  <a:gd name="connsiteY21" fmla="*/ 23838 h 90620"/>
                  <a:gd name="connsiteX22" fmla="*/ 44406 w 89876"/>
                  <a:gd name="connsiteY22" fmla="*/ 27960 h 90620"/>
                  <a:gd name="connsiteX23" fmla="*/ 48129 w 89876"/>
                  <a:gd name="connsiteY23" fmla="*/ 31816 h 90620"/>
                  <a:gd name="connsiteX24" fmla="*/ 55840 w 89876"/>
                  <a:gd name="connsiteY24" fmla="*/ 37134 h 90620"/>
                  <a:gd name="connsiteX25" fmla="*/ 68737 w 89876"/>
                  <a:gd name="connsiteY25" fmla="*/ 46840 h 90620"/>
                  <a:gd name="connsiteX26" fmla="*/ 75650 w 89876"/>
                  <a:gd name="connsiteY26" fmla="*/ 58008 h 90620"/>
                  <a:gd name="connsiteX27" fmla="*/ 74720 w 89876"/>
                  <a:gd name="connsiteY27" fmla="*/ 73031 h 90620"/>
                  <a:gd name="connsiteX28" fmla="*/ 65812 w 89876"/>
                  <a:gd name="connsiteY28" fmla="*/ 85662 h 90620"/>
                  <a:gd name="connsiteX29" fmla="*/ 50921 w 89876"/>
                  <a:gd name="connsiteY29" fmla="*/ 90581 h 90620"/>
                  <a:gd name="connsiteX30" fmla="*/ 30978 w 89876"/>
                  <a:gd name="connsiteY30" fmla="*/ 87257 h 90620"/>
                  <a:gd name="connsiteX31" fmla="*/ 11567 w 89876"/>
                  <a:gd name="connsiteY31" fmla="*/ 77153 h 9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876" h="90620">
                    <a:moveTo>
                      <a:pt x="11168" y="76887"/>
                    </a:moveTo>
                    <a:cubicBezTo>
                      <a:pt x="6116" y="72765"/>
                      <a:pt x="2393" y="68112"/>
                      <a:pt x="0" y="62927"/>
                    </a:cubicBezTo>
                    <a:lnTo>
                      <a:pt x="18613" y="53620"/>
                    </a:lnTo>
                    <a:cubicBezTo>
                      <a:pt x="20342" y="57609"/>
                      <a:pt x="22602" y="60800"/>
                      <a:pt x="25394" y="63193"/>
                    </a:cubicBezTo>
                    <a:cubicBezTo>
                      <a:pt x="28319" y="65586"/>
                      <a:pt x="31776" y="67447"/>
                      <a:pt x="36030" y="68910"/>
                    </a:cubicBezTo>
                    <a:cubicBezTo>
                      <a:pt x="44140" y="71702"/>
                      <a:pt x="48927" y="70904"/>
                      <a:pt x="50389" y="66649"/>
                    </a:cubicBezTo>
                    <a:cubicBezTo>
                      <a:pt x="50921" y="64921"/>
                      <a:pt x="50921" y="63326"/>
                      <a:pt x="49990" y="61863"/>
                    </a:cubicBezTo>
                    <a:cubicBezTo>
                      <a:pt x="49192" y="60401"/>
                      <a:pt x="47730" y="58938"/>
                      <a:pt x="45869" y="57476"/>
                    </a:cubicBezTo>
                    <a:cubicBezTo>
                      <a:pt x="43874" y="56013"/>
                      <a:pt x="40949" y="54019"/>
                      <a:pt x="36828" y="51360"/>
                    </a:cubicBezTo>
                    <a:cubicBezTo>
                      <a:pt x="32174" y="48435"/>
                      <a:pt x="28452" y="45377"/>
                      <a:pt x="25394" y="42186"/>
                    </a:cubicBezTo>
                    <a:cubicBezTo>
                      <a:pt x="22336" y="38995"/>
                      <a:pt x="20209" y="35272"/>
                      <a:pt x="19145" y="31018"/>
                    </a:cubicBezTo>
                    <a:cubicBezTo>
                      <a:pt x="17948" y="26763"/>
                      <a:pt x="18347" y="22110"/>
                      <a:pt x="20076" y="16925"/>
                    </a:cubicBezTo>
                    <a:cubicBezTo>
                      <a:pt x="21804" y="11740"/>
                      <a:pt x="24596" y="7751"/>
                      <a:pt x="28452" y="4826"/>
                    </a:cubicBezTo>
                    <a:cubicBezTo>
                      <a:pt x="32308" y="1901"/>
                      <a:pt x="36961" y="306"/>
                      <a:pt x="42678" y="40"/>
                    </a:cubicBezTo>
                    <a:cubicBezTo>
                      <a:pt x="48262" y="-226"/>
                      <a:pt x="54644" y="838"/>
                      <a:pt x="61823" y="3231"/>
                    </a:cubicBezTo>
                    <a:cubicBezTo>
                      <a:pt x="68870" y="5624"/>
                      <a:pt x="74587" y="8682"/>
                      <a:pt x="79107" y="12272"/>
                    </a:cubicBezTo>
                    <a:cubicBezTo>
                      <a:pt x="83627" y="15861"/>
                      <a:pt x="87217" y="20382"/>
                      <a:pt x="89876" y="25434"/>
                    </a:cubicBezTo>
                    <a:lnTo>
                      <a:pt x="72060" y="34209"/>
                    </a:lnTo>
                    <a:cubicBezTo>
                      <a:pt x="70598" y="30885"/>
                      <a:pt x="68471" y="28093"/>
                      <a:pt x="65679" y="25833"/>
                    </a:cubicBezTo>
                    <a:cubicBezTo>
                      <a:pt x="62887" y="23573"/>
                      <a:pt x="59962" y="21844"/>
                      <a:pt x="56505" y="20781"/>
                    </a:cubicBezTo>
                    <a:cubicBezTo>
                      <a:pt x="53314" y="19717"/>
                      <a:pt x="50522" y="19318"/>
                      <a:pt x="48395" y="19850"/>
                    </a:cubicBezTo>
                    <a:cubicBezTo>
                      <a:pt x="46267" y="20382"/>
                      <a:pt x="44672" y="21711"/>
                      <a:pt x="44007" y="23838"/>
                    </a:cubicBezTo>
                    <a:cubicBezTo>
                      <a:pt x="43476" y="25301"/>
                      <a:pt x="43609" y="26631"/>
                      <a:pt x="44406" y="27960"/>
                    </a:cubicBezTo>
                    <a:cubicBezTo>
                      <a:pt x="45204" y="29290"/>
                      <a:pt x="46401" y="30486"/>
                      <a:pt x="48129" y="31816"/>
                    </a:cubicBezTo>
                    <a:cubicBezTo>
                      <a:pt x="49857" y="33145"/>
                      <a:pt x="52516" y="34874"/>
                      <a:pt x="55840" y="37134"/>
                    </a:cubicBezTo>
                    <a:cubicBezTo>
                      <a:pt x="61158" y="40458"/>
                      <a:pt x="65413" y="43649"/>
                      <a:pt x="68737" y="46840"/>
                    </a:cubicBezTo>
                    <a:cubicBezTo>
                      <a:pt x="72060" y="50030"/>
                      <a:pt x="74321" y="53753"/>
                      <a:pt x="75650" y="58008"/>
                    </a:cubicBezTo>
                    <a:cubicBezTo>
                      <a:pt x="76980" y="62395"/>
                      <a:pt x="76581" y="67314"/>
                      <a:pt x="74720" y="73031"/>
                    </a:cubicBezTo>
                    <a:cubicBezTo>
                      <a:pt x="72858" y="78482"/>
                      <a:pt x="69933" y="82737"/>
                      <a:pt x="65812" y="85662"/>
                    </a:cubicBezTo>
                    <a:cubicBezTo>
                      <a:pt x="61690" y="88587"/>
                      <a:pt x="56771" y="90182"/>
                      <a:pt x="50921" y="90581"/>
                    </a:cubicBezTo>
                    <a:cubicBezTo>
                      <a:pt x="45071" y="90847"/>
                      <a:pt x="38423" y="89783"/>
                      <a:pt x="30978" y="87257"/>
                    </a:cubicBezTo>
                    <a:cubicBezTo>
                      <a:pt x="23134" y="84598"/>
                      <a:pt x="16619" y="81274"/>
                      <a:pt x="11567" y="77153"/>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8" name="Freeform: Shape 237">
                <a:extLst>
                  <a:ext uri="{FF2B5EF4-FFF2-40B4-BE49-F238E27FC236}">
                    <a16:creationId xmlns:a16="http://schemas.microsoft.com/office/drawing/2014/main" id="{C47CC560-BA86-504A-5224-1B9F34875E6C}"/>
                  </a:ext>
                </a:extLst>
              </p:cNvPr>
              <p:cNvSpPr/>
              <p:nvPr/>
            </p:nvSpPr>
            <p:spPr>
              <a:xfrm>
                <a:off x="6554688" y="4281945"/>
                <a:ext cx="99714" cy="110616"/>
              </a:xfrm>
              <a:custGeom>
                <a:avLst/>
                <a:gdLst>
                  <a:gd name="connsiteX0" fmla="*/ 3856 w 99714"/>
                  <a:gd name="connsiteY0" fmla="*/ 81766 h 110616"/>
                  <a:gd name="connsiteX1" fmla="*/ 0 w 99714"/>
                  <a:gd name="connsiteY1" fmla="*/ 68205 h 110616"/>
                  <a:gd name="connsiteX2" fmla="*/ 3723 w 99714"/>
                  <a:gd name="connsiteY2" fmla="*/ 51852 h 110616"/>
                  <a:gd name="connsiteX3" fmla="*/ 25394 w 99714"/>
                  <a:gd name="connsiteY3" fmla="*/ 0 h 110616"/>
                  <a:gd name="connsiteX4" fmla="*/ 49060 w 99714"/>
                  <a:gd name="connsiteY4" fmla="*/ 9839 h 110616"/>
                  <a:gd name="connsiteX5" fmla="*/ 30048 w 99714"/>
                  <a:gd name="connsiteY5" fmla="*/ 55441 h 110616"/>
                  <a:gd name="connsiteX6" fmla="*/ 27920 w 99714"/>
                  <a:gd name="connsiteY6" fmla="*/ 68338 h 110616"/>
                  <a:gd name="connsiteX7" fmla="*/ 35764 w 99714"/>
                  <a:gd name="connsiteY7" fmla="*/ 76182 h 110616"/>
                  <a:gd name="connsiteX8" fmla="*/ 44672 w 99714"/>
                  <a:gd name="connsiteY8" fmla="*/ 77379 h 110616"/>
                  <a:gd name="connsiteX9" fmla="*/ 52384 w 99714"/>
                  <a:gd name="connsiteY9" fmla="*/ 73257 h 110616"/>
                  <a:gd name="connsiteX10" fmla="*/ 58234 w 99714"/>
                  <a:gd name="connsiteY10" fmla="*/ 64083 h 110616"/>
                  <a:gd name="connsiteX11" fmla="*/ 76182 w 99714"/>
                  <a:gd name="connsiteY11" fmla="*/ 21140 h 110616"/>
                  <a:gd name="connsiteX12" fmla="*/ 99715 w 99714"/>
                  <a:gd name="connsiteY12" fmla="*/ 30978 h 110616"/>
                  <a:gd name="connsiteX13" fmla="*/ 66477 w 99714"/>
                  <a:gd name="connsiteY13" fmla="*/ 110617 h 110616"/>
                  <a:gd name="connsiteX14" fmla="*/ 43609 w 99714"/>
                  <a:gd name="connsiteY14" fmla="*/ 101045 h 110616"/>
                  <a:gd name="connsiteX15" fmla="*/ 50655 w 99714"/>
                  <a:gd name="connsiteY15" fmla="*/ 84026 h 110616"/>
                  <a:gd name="connsiteX16" fmla="*/ 50123 w 99714"/>
                  <a:gd name="connsiteY16" fmla="*/ 83761 h 110616"/>
                  <a:gd name="connsiteX17" fmla="*/ 34701 w 99714"/>
                  <a:gd name="connsiteY17" fmla="*/ 93067 h 110616"/>
                  <a:gd name="connsiteX18" fmla="*/ 16087 w 99714"/>
                  <a:gd name="connsiteY18" fmla="*/ 91206 h 110616"/>
                  <a:gd name="connsiteX19" fmla="*/ 3723 w 99714"/>
                  <a:gd name="connsiteY19" fmla="*/ 81766 h 11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714" h="110616">
                    <a:moveTo>
                      <a:pt x="3856" y="81766"/>
                    </a:moveTo>
                    <a:cubicBezTo>
                      <a:pt x="1197" y="77778"/>
                      <a:pt x="0" y="73257"/>
                      <a:pt x="0" y="68205"/>
                    </a:cubicBezTo>
                    <a:cubicBezTo>
                      <a:pt x="0" y="63153"/>
                      <a:pt x="1330" y="57702"/>
                      <a:pt x="3723" y="51852"/>
                    </a:cubicBezTo>
                    <a:lnTo>
                      <a:pt x="25394" y="0"/>
                    </a:lnTo>
                    <a:lnTo>
                      <a:pt x="49060" y="9839"/>
                    </a:lnTo>
                    <a:lnTo>
                      <a:pt x="30048" y="55441"/>
                    </a:lnTo>
                    <a:cubicBezTo>
                      <a:pt x="27920" y="60627"/>
                      <a:pt x="27255" y="64881"/>
                      <a:pt x="27920" y="68338"/>
                    </a:cubicBezTo>
                    <a:cubicBezTo>
                      <a:pt x="28585" y="71795"/>
                      <a:pt x="31377" y="74321"/>
                      <a:pt x="35764" y="76182"/>
                    </a:cubicBezTo>
                    <a:cubicBezTo>
                      <a:pt x="38823" y="77512"/>
                      <a:pt x="41880" y="77911"/>
                      <a:pt x="44672" y="77379"/>
                    </a:cubicBezTo>
                    <a:cubicBezTo>
                      <a:pt x="47464" y="76847"/>
                      <a:pt x="50123" y="75517"/>
                      <a:pt x="52384" y="73257"/>
                    </a:cubicBezTo>
                    <a:cubicBezTo>
                      <a:pt x="54644" y="70997"/>
                      <a:pt x="56638" y="67939"/>
                      <a:pt x="58234" y="64083"/>
                    </a:cubicBezTo>
                    <a:lnTo>
                      <a:pt x="76182" y="21140"/>
                    </a:lnTo>
                    <a:lnTo>
                      <a:pt x="99715" y="30978"/>
                    </a:lnTo>
                    <a:lnTo>
                      <a:pt x="66477" y="110617"/>
                    </a:lnTo>
                    <a:lnTo>
                      <a:pt x="43609" y="101045"/>
                    </a:lnTo>
                    <a:lnTo>
                      <a:pt x="50655" y="84026"/>
                    </a:lnTo>
                    <a:lnTo>
                      <a:pt x="50123" y="83761"/>
                    </a:lnTo>
                    <a:cubicBezTo>
                      <a:pt x="45470" y="88414"/>
                      <a:pt x="40285" y="91472"/>
                      <a:pt x="34701" y="93067"/>
                    </a:cubicBezTo>
                    <a:cubicBezTo>
                      <a:pt x="29117" y="94663"/>
                      <a:pt x="22868" y="93998"/>
                      <a:pt x="16087" y="91206"/>
                    </a:cubicBezTo>
                    <a:cubicBezTo>
                      <a:pt x="10503" y="88813"/>
                      <a:pt x="6382" y="85755"/>
                      <a:pt x="3723" y="81766"/>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39" name="Freeform: Shape 238">
                <a:extLst>
                  <a:ext uri="{FF2B5EF4-FFF2-40B4-BE49-F238E27FC236}">
                    <a16:creationId xmlns:a16="http://schemas.microsoft.com/office/drawing/2014/main" id="{81B5568C-48B1-0281-C644-6758C2F3D145}"/>
                  </a:ext>
                </a:extLst>
              </p:cNvPr>
              <p:cNvSpPr/>
              <p:nvPr/>
            </p:nvSpPr>
            <p:spPr>
              <a:xfrm>
                <a:off x="6634859" y="4329531"/>
                <a:ext cx="93599" cy="90831"/>
              </a:xfrm>
              <a:custGeom>
                <a:avLst/>
                <a:gdLst>
                  <a:gd name="connsiteX0" fmla="*/ 9174 w 93599"/>
                  <a:gd name="connsiteY0" fmla="*/ 71940 h 90831"/>
                  <a:gd name="connsiteX1" fmla="*/ 0 w 93599"/>
                  <a:gd name="connsiteY1" fmla="*/ 56517 h 90831"/>
                  <a:gd name="connsiteX2" fmla="*/ 19677 w 93599"/>
                  <a:gd name="connsiteY2" fmla="*/ 49870 h 90831"/>
                  <a:gd name="connsiteX3" fmla="*/ 25128 w 93599"/>
                  <a:gd name="connsiteY3" fmla="*/ 60240 h 90831"/>
                  <a:gd name="connsiteX4" fmla="*/ 34834 w 93599"/>
                  <a:gd name="connsiteY4" fmla="*/ 67419 h 90831"/>
                  <a:gd name="connsiteX5" fmla="*/ 49326 w 93599"/>
                  <a:gd name="connsiteY5" fmla="*/ 67154 h 90831"/>
                  <a:gd name="connsiteX6" fmla="*/ 49592 w 93599"/>
                  <a:gd name="connsiteY6" fmla="*/ 62367 h 90831"/>
                  <a:gd name="connsiteX7" fmla="*/ 46002 w 93599"/>
                  <a:gd name="connsiteY7" fmla="*/ 57448 h 90831"/>
                  <a:gd name="connsiteX8" fmla="*/ 37892 w 93599"/>
                  <a:gd name="connsiteY8" fmla="*/ 50136 h 90831"/>
                  <a:gd name="connsiteX9" fmla="*/ 27787 w 93599"/>
                  <a:gd name="connsiteY9" fmla="*/ 39499 h 90831"/>
                  <a:gd name="connsiteX10" fmla="*/ 23134 w 93599"/>
                  <a:gd name="connsiteY10" fmla="*/ 27533 h 90831"/>
                  <a:gd name="connsiteX11" fmla="*/ 25926 w 93599"/>
                  <a:gd name="connsiteY11" fmla="*/ 13706 h 90831"/>
                  <a:gd name="connsiteX12" fmla="*/ 35764 w 93599"/>
                  <a:gd name="connsiteY12" fmla="*/ 2937 h 90831"/>
                  <a:gd name="connsiteX13" fmla="*/ 50522 w 93599"/>
                  <a:gd name="connsiteY13" fmla="*/ 145 h 90831"/>
                  <a:gd name="connsiteX14" fmla="*/ 69003 w 93599"/>
                  <a:gd name="connsiteY14" fmla="*/ 5862 h 90831"/>
                  <a:gd name="connsiteX15" fmla="*/ 84824 w 93599"/>
                  <a:gd name="connsiteY15" fmla="*/ 17296 h 90831"/>
                  <a:gd name="connsiteX16" fmla="*/ 93599 w 93599"/>
                  <a:gd name="connsiteY16" fmla="*/ 31788 h 90831"/>
                  <a:gd name="connsiteX17" fmla="*/ 74720 w 93599"/>
                  <a:gd name="connsiteY17" fmla="*/ 38037 h 90831"/>
                  <a:gd name="connsiteX18" fmla="*/ 69535 w 93599"/>
                  <a:gd name="connsiteY18" fmla="*/ 28863 h 90831"/>
                  <a:gd name="connsiteX19" fmla="*/ 61159 w 93599"/>
                  <a:gd name="connsiteY19" fmla="*/ 22481 h 90831"/>
                  <a:gd name="connsiteX20" fmla="*/ 53181 w 93599"/>
                  <a:gd name="connsiteY20" fmla="*/ 20487 h 90831"/>
                  <a:gd name="connsiteX21" fmla="*/ 48262 w 93599"/>
                  <a:gd name="connsiteY21" fmla="*/ 23811 h 90831"/>
                  <a:gd name="connsiteX22" fmla="*/ 47996 w 93599"/>
                  <a:gd name="connsiteY22" fmla="*/ 27932 h 90831"/>
                  <a:gd name="connsiteX23" fmla="*/ 51054 w 93599"/>
                  <a:gd name="connsiteY23" fmla="*/ 32320 h 90831"/>
                  <a:gd name="connsiteX24" fmla="*/ 57968 w 93599"/>
                  <a:gd name="connsiteY24" fmla="*/ 38568 h 90831"/>
                  <a:gd name="connsiteX25" fmla="*/ 69402 w 93599"/>
                  <a:gd name="connsiteY25" fmla="*/ 49870 h 90831"/>
                  <a:gd name="connsiteX26" fmla="*/ 74720 w 93599"/>
                  <a:gd name="connsiteY26" fmla="*/ 61835 h 90831"/>
                  <a:gd name="connsiteX27" fmla="*/ 71662 w 93599"/>
                  <a:gd name="connsiteY27" fmla="*/ 76593 h 90831"/>
                  <a:gd name="connsiteX28" fmla="*/ 61159 w 93599"/>
                  <a:gd name="connsiteY28" fmla="*/ 87894 h 90831"/>
                  <a:gd name="connsiteX29" fmla="*/ 45603 w 93599"/>
                  <a:gd name="connsiteY29" fmla="*/ 90686 h 90831"/>
                  <a:gd name="connsiteX30" fmla="*/ 26325 w 93599"/>
                  <a:gd name="connsiteY30" fmla="*/ 84703 h 90831"/>
                  <a:gd name="connsiteX31" fmla="*/ 8509 w 93599"/>
                  <a:gd name="connsiteY31" fmla="*/ 71940 h 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99" h="90831">
                    <a:moveTo>
                      <a:pt x="9174" y="71940"/>
                    </a:moveTo>
                    <a:cubicBezTo>
                      <a:pt x="4787" y="67154"/>
                      <a:pt x="1728" y="62101"/>
                      <a:pt x="0" y="56517"/>
                    </a:cubicBezTo>
                    <a:lnTo>
                      <a:pt x="19677" y="49870"/>
                    </a:lnTo>
                    <a:cubicBezTo>
                      <a:pt x="20741" y="53991"/>
                      <a:pt x="22602" y="57448"/>
                      <a:pt x="25128" y="60240"/>
                    </a:cubicBezTo>
                    <a:cubicBezTo>
                      <a:pt x="27654" y="63032"/>
                      <a:pt x="30845" y="65425"/>
                      <a:pt x="34834" y="67419"/>
                    </a:cubicBezTo>
                    <a:cubicBezTo>
                      <a:pt x="42545" y="71275"/>
                      <a:pt x="47331" y="71142"/>
                      <a:pt x="49326" y="67154"/>
                    </a:cubicBezTo>
                    <a:cubicBezTo>
                      <a:pt x="50123" y="65558"/>
                      <a:pt x="50256" y="63963"/>
                      <a:pt x="49592" y="62367"/>
                    </a:cubicBezTo>
                    <a:cubicBezTo>
                      <a:pt x="48927" y="60772"/>
                      <a:pt x="47863" y="59176"/>
                      <a:pt x="46002" y="57448"/>
                    </a:cubicBezTo>
                    <a:cubicBezTo>
                      <a:pt x="44141" y="55720"/>
                      <a:pt x="41614" y="53326"/>
                      <a:pt x="37892" y="50136"/>
                    </a:cubicBezTo>
                    <a:cubicBezTo>
                      <a:pt x="33770" y="46546"/>
                      <a:pt x="30313" y="43089"/>
                      <a:pt x="27787" y="39499"/>
                    </a:cubicBezTo>
                    <a:cubicBezTo>
                      <a:pt x="25261" y="35909"/>
                      <a:pt x="23666" y="31921"/>
                      <a:pt x="23134" y="27533"/>
                    </a:cubicBezTo>
                    <a:cubicBezTo>
                      <a:pt x="22602" y="23146"/>
                      <a:pt x="23533" y="18626"/>
                      <a:pt x="25926" y="13706"/>
                    </a:cubicBezTo>
                    <a:cubicBezTo>
                      <a:pt x="28319" y="8787"/>
                      <a:pt x="31643" y="5197"/>
                      <a:pt x="35764" y="2937"/>
                    </a:cubicBezTo>
                    <a:cubicBezTo>
                      <a:pt x="39886" y="544"/>
                      <a:pt x="44805" y="-387"/>
                      <a:pt x="50522" y="145"/>
                    </a:cubicBezTo>
                    <a:cubicBezTo>
                      <a:pt x="56106" y="677"/>
                      <a:pt x="62355" y="2538"/>
                      <a:pt x="69003" y="5862"/>
                    </a:cubicBezTo>
                    <a:cubicBezTo>
                      <a:pt x="75650" y="9186"/>
                      <a:pt x="80835" y="12909"/>
                      <a:pt x="84824" y="17296"/>
                    </a:cubicBezTo>
                    <a:cubicBezTo>
                      <a:pt x="88813" y="21550"/>
                      <a:pt x="91738" y="26470"/>
                      <a:pt x="93599" y="31788"/>
                    </a:cubicBezTo>
                    <a:lnTo>
                      <a:pt x="74720" y="38037"/>
                    </a:lnTo>
                    <a:cubicBezTo>
                      <a:pt x="73656" y="34580"/>
                      <a:pt x="71928" y="31522"/>
                      <a:pt x="69535" y="28863"/>
                    </a:cubicBezTo>
                    <a:cubicBezTo>
                      <a:pt x="67141" y="26204"/>
                      <a:pt x="64349" y="24077"/>
                      <a:pt x="61159" y="22481"/>
                    </a:cubicBezTo>
                    <a:cubicBezTo>
                      <a:pt x="58101" y="20886"/>
                      <a:pt x="55442" y="20221"/>
                      <a:pt x="53181" y="20487"/>
                    </a:cubicBezTo>
                    <a:cubicBezTo>
                      <a:pt x="50921" y="20753"/>
                      <a:pt x="49326" y="21816"/>
                      <a:pt x="48262" y="23811"/>
                    </a:cubicBezTo>
                    <a:cubicBezTo>
                      <a:pt x="47597" y="25140"/>
                      <a:pt x="47464" y="26603"/>
                      <a:pt x="47996" y="27932"/>
                    </a:cubicBezTo>
                    <a:cubicBezTo>
                      <a:pt x="48528" y="29262"/>
                      <a:pt x="49592" y="30724"/>
                      <a:pt x="51054" y="32320"/>
                    </a:cubicBezTo>
                    <a:cubicBezTo>
                      <a:pt x="52649" y="33915"/>
                      <a:pt x="54910" y="36042"/>
                      <a:pt x="57968" y="38568"/>
                    </a:cubicBezTo>
                    <a:cubicBezTo>
                      <a:pt x="62754" y="42557"/>
                      <a:pt x="66610" y="46413"/>
                      <a:pt x="69402" y="49870"/>
                    </a:cubicBezTo>
                    <a:cubicBezTo>
                      <a:pt x="72194" y="53326"/>
                      <a:pt x="74055" y="57448"/>
                      <a:pt x="74720" y="61835"/>
                    </a:cubicBezTo>
                    <a:cubicBezTo>
                      <a:pt x="75385" y="66356"/>
                      <a:pt x="74454" y="71275"/>
                      <a:pt x="71662" y="76593"/>
                    </a:cubicBezTo>
                    <a:cubicBezTo>
                      <a:pt x="69136" y="81778"/>
                      <a:pt x="65546" y="85501"/>
                      <a:pt x="61159" y="87894"/>
                    </a:cubicBezTo>
                    <a:cubicBezTo>
                      <a:pt x="56771" y="90287"/>
                      <a:pt x="51586" y="91218"/>
                      <a:pt x="45603" y="90686"/>
                    </a:cubicBezTo>
                    <a:cubicBezTo>
                      <a:pt x="39753" y="90154"/>
                      <a:pt x="33238" y="88160"/>
                      <a:pt x="26325" y="84703"/>
                    </a:cubicBezTo>
                    <a:cubicBezTo>
                      <a:pt x="18880" y="80981"/>
                      <a:pt x="12896" y="76726"/>
                      <a:pt x="8509" y="7194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0" name="Freeform: Shape 239">
                <a:extLst>
                  <a:ext uri="{FF2B5EF4-FFF2-40B4-BE49-F238E27FC236}">
                    <a16:creationId xmlns:a16="http://schemas.microsoft.com/office/drawing/2014/main" id="{CDC4B3D0-D161-1801-E7C5-DB4FE8B8AF5C}"/>
                  </a:ext>
                </a:extLst>
              </p:cNvPr>
              <p:cNvSpPr/>
              <p:nvPr/>
            </p:nvSpPr>
            <p:spPr>
              <a:xfrm>
                <a:off x="6715817" y="4351081"/>
                <a:ext cx="73400" cy="107426"/>
              </a:xfrm>
              <a:custGeom>
                <a:avLst/>
                <a:gdLst>
                  <a:gd name="connsiteX0" fmla="*/ 3866 w 73400"/>
                  <a:gd name="connsiteY0" fmla="*/ 90940 h 107426"/>
                  <a:gd name="connsiteX1" fmla="*/ 10 w 73400"/>
                  <a:gd name="connsiteY1" fmla="*/ 79373 h 107426"/>
                  <a:gd name="connsiteX2" fmla="*/ 5062 w 73400"/>
                  <a:gd name="connsiteY2" fmla="*/ 64615 h 107426"/>
                  <a:gd name="connsiteX3" fmla="*/ 26335 w 73400"/>
                  <a:gd name="connsiteY3" fmla="*/ 27388 h 107426"/>
                  <a:gd name="connsiteX4" fmla="*/ 15566 w 73400"/>
                  <a:gd name="connsiteY4" fmla="*/ 21273 h 107426"/>
                  <a:gd name="connsiteX5" fmla="*/ 20884 w 73400"/>
                  <a:gd name="connsiteY5" fmla="*/ 11833 h 107426"/>
                  <a:gd name="connsiteX6" fmla="*/ 64492 w 73400"/>
                  <a:gd name="connsiteY6" fmla="*/ 0 h 107426"/>
                  <a:gd name="connsiteX7" fmla="*/ 69545 w 73400"/>
                  <a:gd name="connsiteY7" fmla="*/ 2925 h 107426"/>
                  <a:gd name="connsiteX8" fmla="*/ 57712 w 73400"/>
                  <a:gd name="connsiteY8" fmla="*/ 23666 h 107426"/>
                  <a:gd name="connsiteX9" fmla="*/ 73400 w 73400"/>
                  <a:gd name="connsiteY9" fmla="*/ 32574 h 107426"/>
                  <a:gd name="connsiteX10" fmla="*/ 64094 w 73400"/>
                  <a:gd name="connsiteY10" fmla="*/ 48927 h 107426"/>
                  <a:gd name="connsiteX11" fmla="*/ 48405 w 73400"/>
                  <a:gd name="connsiteY11" fmla="*/ 40019 h 107426"/>
                  <a:gd name="connsiteX12" fmla="*/ 29526 w 73400"/>
                  <a:gd name="connsiteY12" fmla="*/ 73124 h 107426"/>
                  <a:gd name="connsiteX13" fmla="*/ 27398 w 73400"/>
                  <a:gd name="connsiteY13" fmla="*/ 78575 h 107426"/>
                  <a:gd name="connsiteX14" fmla="*/ 28462 w 73400"/>
                  <a:gd name="connsiteY14" fmla="*/ 82431 h 107426"/>
                  <a:gd name="connsiteX15" fmla="*/ 32716 w 73400"/>
                  <a:gd name="connsiteY15" fmla="*/ 85755 h 107426"/>
                  <a:gd name="connsiteX16" fmla="*/ 41226 w 73400"/>
                  <a:gd name="connsiteY16" fmla="*/ 89079 h 107426"/>
                  <a:gd name="connsiteX17" fmla="*/ 30722 w 73400"/>
                  <a:gd name="connsiteY17" fmla="*/ 107426 h 107426"/>
                  <a:gd name="connsiteX18" fmla="*/ 24208 w 73400"/>
                  <a:gd name="connsiteY18" fmla="*/ 105033 h 107426"/>
                  <a:gd name="connsiteX19" fmla="*/ 16762 w 73400"/>
                  <a:gd name="connsiteY19" fmla="*/ 101177 h 107426"/>
                  <a:gd name="connsiteX20" fmla="*/ 3866 w 73400"/>
                  <a:gd name="connsiteY20" fmla="*/ 90940 h 10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400" h="107426">
                    <a:moveTo>
                      <a:pt x="3866" y="90940"/>
                    </a:moveTo>
                    <a:cubicBezTo>
                      <a:pt x="1074" y="87483"/>
                      <a:pt x="-123" y="83628"/>
                      <a:pt x="10" y="79373"/>
                    </a:cubicBezTo>
                    <a:cubicBezTo>
                      <a:pt x="143" y="75119"/>
                      <a:pt x="1871" y="70199"/>
                      <a:pt x="5062" y="64615"/>
                    </a:cubicBezTo>
                    <a:lnTo>
                      <a:pt x="26335" y="27388"/>
                    </a:lnTo>
                    <a:lnTo>
                      <a:pt x="15566" y="21273"/>
                    </a:lnTo>
                    <a:lnTo>
                      <a:pt x="20884" y="11833"/>
                    </a:lnTo>
                    <a:lnTo>
                      <a:pt x="64492" y="0"/>
                    </a:lnTo>
                    <a:lnTo>
                      <a:pt x="69545" y="2925"/>
                    </a:lnTo>
                    <a:lnTo>
                      <a:pt x="57712" y="23666"/>
                    </a:lnTo>
                    <a:lnTo>
                      <a:pt x="73400" y="32574"/>
                    </a:lnTo>
                    <a:lnTo>
                      <a:pt x="64094" y="48927"/>
                    </a:lnTo>
                    <a:lnTo>
                      <a:pt x="48405" y="40019"/>
                    </a:lnTo>
                    <a:lnTo>
                      <a:pt x="29526" y="73124"/>
                    </a:lnTo>
                    <a:cubicBezTo>
                      <a:pt x="28329" y="75252"/>
                      <a:pt x="27531" y="77113"/>
                      <a:pt x="27398" y="78575"/>
                    </a:cubicBezTo>
                    <a:cubicBezTo>
                      <a:pt x="27266" y="80038"/>
                      <a:pt x="27531" y="81367"/>
                      <a:pt x="28462" y="82431"/>
                    </a:cubicBezTo>
                    <a:cubicBezTo>
                      <a:pt x="29260" y="83495"/>
                      <a:pt x="30722" y="84558"/>
                      <a:pt x="32716" y="85755"/>
                    </a:cubicBezTo>
                    <a:cubicBezTo>
                      <a:pt x="35509" y="87350"/>
                      <a:pt x="38301" y="88547"/>
                      <a:pt x="41226" y="89079"/>
                    </a:cubicBezTo>
                    <a:lnTo>
                      <a:pt x="30722" y="107426"/>
                    </a:lnTo>
                    <a:cubicBezTo>
                      <a:pt x="28861" y="106895"/>
                      <a:pt x="26734" y="106097"/>
                      <a:pt x="24208" y="105033"/>
                    </a:cubicBezTo>
                    <a:cubicBezTo>
                      <a:pt x="21681" y="103970"/>
                      <a:pt x="19288" y="102640"/>
                      <a:pt x="16762" y="101177"/>
                    </a:cubicBezTo>
                    <a:cubicBezTo>
                      <a:pt x="10912" y="97854"/>
                      <a:pt x="6658" y="94397"/>
                      <a:pt x="3866" y="9094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1" name="Freeform: Shape 240">
                <a:extLst>
                  <a:ext uri="{FF2B5EF4-FFF2-40B4-BE49-F238E27FC236}">
                    <a16:creationId xmlns:a16="http://schemas.microsoft.com/office/drawing/2014/main" id="{388AE293-7C5A-0884-AE2A-02F62445CFE4}"/>
                  </a:ext>
                </a:extLst>
              </p:cNvPr>
              <p:cNvSpPr/>
              <p:nvPr/>
            </p:nvSpPr>
            <p:spPr>
              <a:xfrm>
                <a:off x="6761652" y="4402368"/>
                <a:ext cx="93434" cy="102274"/>
              </a:xfrm>
              <a:custGeom>
                <a:avLst/>
                <a:gdLst>
                  <a:gd name="connsiteX0" fmla="*/ 2836 w 93434"/>
                  <a:gd name="connsiteY0" fmla="*/ 65446 h 102274"/>
                  <a:gd name="connsiteX1" fmla="*/ 44 w 93434"/>
                  <a:gd name="connsiteY1" fmla="*/ 53480 h 102274"/>
                  <a:gd name="connsiteX2" fmla="*/ 4698 w 93434"/>
                  <a:gd name="connsiteY2" fmla="*/ 40451 h 102274"/>
                  <a:gd name="connsiteX3" fmla="*/ 16132 w 93434"/>
                  <a:gd name="connsiteY3" fmla="*/ 30612 h 102274"/>
                  <a:gd name="connsiteX4" fmla="*/ 31421 w 93434"/>
                  <a:gd name="connsiteY4" fmla="*/ 29682 h 102274"/>
                  <a:gd name="connsiteX5" fmla="*/ 49370 w 93434"/>
                  <a:gd name="connsiteY5" fmla="*/ 37659 h 102274"/>
                  <a:gd name="connsiteX6" fmla="*/ 62665 w 93434"/>
                  <a:gd name="connsiteY6" fmla="*/ 46301 h 102274"/>
                  <a:gd name="connsiteX7" fmla="*/ 64926 w 93434"/>
                  <a:gd name="connsiteY7" fmla="*/ 42977 h 102274"/>
                  <a:gd name="connsiteX8" fmla="*/ 67584 w 93434"/>
                  <a:gd name="connsiteY8" fmla="*/ 32607 h 102274"/>
                  <a:gd name="connsiteX9" fmla="*/ 60937 w 93434"/>
                  <a:gd name="connsiteY9" fmla="*/ 24231 h 102274"/>
                  <a:gd name="connsiteX10" fmla="*/ 50566 w 93434"/>
                  <a:gd name="connsiteY10" fmla="*/ 20375 h 102274"/>
                  <a:gd name="connsiteX11" fmla="*/ 39532 w 93434"/>
                  <a:gd name="connsiteY11" fmla="*/ 21439 h 102274"/>
                  <a:gd name="connsiteX12" fmla="*/ 35144 w 93434"/>
                  <a:gd name="connsiteY12" fmla="*/ 1230 h 102274"/>
                  <a:gd name="connsiteX13" fmla="*/ 54954 w 93434"/>
                  <a:gd name="connsiteY13" fmla="*/ 698 h 102274"/>
                  <a:gd name="connsiteX14" fmla="*/ 74764 w 93434"/>
                  <a:gd name="connsiteY14" fmla="*/ 9074 h 102274"/>
                  <a:gd name="connsiteX15" fmla="*/ 92713 w 93434"/>
                  <a:gd name="connsiteY15" fmla="*/ 30612 h 102274"/>
                  <a:gd name="connsiteX16" fmla="*/ 86198 w 93434"/>
                  <a:gd name="connsiteY16" fmla="*/ 56937 h 102274"/>
                  <a:gd name="connsiteX17" fmla="*/ 56682 w 93434"/>
                  <a:gd name="connsiteY17" fmla="*/ 102274 h 102274"/>
                  <a:gd name="connsiteX18" fmla="*/ 35809 w 93434"/>
                  <a:gd name="connsiteY18" fmla="*/ 88713 h 102274"/>
                  <a:gd name="connsiteX19" fmla="*/ 44584 w 93434"/>
                  <a:gd name="connsiteY19" fmla="*/ 75285 h 102274"/>
                  <a:gd name="connsiteX20" fmla="*/ 44185 w 93434"/>
                  <a:gd name="connsiteY20" fmla="*/ 75019 h 102274"/>
                  <a:gd name="connsiteX21" fmla="*/ 28363 w 93434"/>
                  <a:gd name="connsiteY21" fmla="*/ 80603 h 102274"/>
                  <a:gd name="connsiteX22" fmla="*/ 12276 w 93434"/>
                  <a:gd name="connsiteY22" fmla="*/ 75418 h 102274"/>
                  <a:gd name="connsiteX23" fmla="*/ 2836 w 93434"/>
                  <a:gd name="connsiteY23" fmla="*/ 65845 h 102274"/>
                  <a:gd name="connsiteX24" fmla="*/ 25970 w 93434"/>
                  <a:gd name="connsiteY24" fmla="*/ 58665 h 102274"/>
                  <a:gd name="connsiteX25" fmla="*/ 31022 w 93434"/>
                  <a:gd name="connsiteY25" fmla="*/ 65047 h 102274"/>
                  <a:gd name="connsiteX26" fmla="*/ 39532 w 93434"/>
                  <a:gd name="connsiteY26" fmla="*/ 67573 h 102274"/>
                  <a:gd name="connsiteX27" fmla="*/ 47908 w 93434"/>
                  <a:gd name="connsiteY27" fmla="*/ 65180 h 102274"/>
                  <a:gd name="connsiteX28" fmla="*/ 54555 w 93434"/>
                  <a:gd name="connsiteY28" fmla="*/ 58798 h 102274"/>
                  <a:gd name="connsiteX29" fmla="*/ 56151 w 93434"/>
                  <a:gd name="connsiteY29" fmla="*/ 56405 h 102274"/>
                  <a:gd name="connsiteX30" fmla="*/ 46977 w 93434"/>
                  <a:gd name="connsiteY30" fmla="*/ 50422 h 102274"/>
                  <a:gd name="connsiteX31" fmla="*/ 35809 w 93434"/>
                  <a:gd name="connsiteY31" fmla="*/ 46434 h 102274"/>
                  <a:gd name="connsiteX32" fmla="*/ 27698 w 93434"/>
                  <a:gd name="connsiteY32" fmla="*/ 51220 h 102274"/>
                  <a:gd name="connsiteX33" fmla="*/ 26103 w 93434"/>
                  <a:gd name="connsiteY33" fmla="*/ 58798 h 1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434" h="102274">
                    <a:moveTo>
                      <a:pt x="2836" y="65446"/>
                    </a:moveTo>
                    <a:cubicBezTo>
                      <a:pt x="709" y="61723"/>
                      <a:pt x="-222" y="57735"/>
                      <a:pt x="44" y="53480"/>
                    </a:cubicBezTo>
                    <a:cubicBezTo>
                      <a:pt x="310" y="49093"/>
                      <a:pt x="1906" y="44838"/>
                      <a:pt x="4698" y="40451"/>
                    </a:cubicBezTo>
                    <a:cubicBezTo>
                      <a:pt x="7756" y="35665"/>
                      <a:pt x="11611" y="32474"/>
                      <a:pt x="16132" y="30612"/>
                    </a:cubicBezTo>
                    <a:cubicBezTo>
                      <a:pt x="20652" y="28751"/>
                      <a:pt x="25704" y="28485"/>
                      <a:pt x="31421" y="29682"/>
                    </a:cubicBezTo>
                    <a:cubicBezTo>
                      <a:pt x="37005" y="30878"/>
                      <a:pt x="42988" y="33537"/>
                      <a:pt x="49370" y="37659"/>
                    </a:cubicBezTo>
                    <a:lnTo>
                      <a:pt x="62665" y="46301"/>
                    </a:lnTo>
                    <a:lnTo>
                      <a:pt x="64926" y="42977"/>
                    </a:lnTo>
                    <a:cubicBezTo>
                      <a:pt x="67319" y="39254"/>
                      <a:pt x="68249" y="35798"/>
                      <a:pt x="67584" y="32607"/>
                    </a:cubicBezTo>
                    <a:cubicBezTo>
                      <a:pt x="66920" y="29416"/>
                      <a:pt x="64659" y="26624"/>
                      <a:pt x="60937" y="24231"/>
                    </a:cubicBezTo>
                    <a:cubicBezTo>
                      <a:pt x="57480" y="21970"/>
                      <a:pt x="54023" y="20774"/>
                      <a:pt x="50566" y="20375"/>
                    </a:cubicBezTo>
                    <a:cubicBezTo>
                      <a:pt x="47110" y="19976"/>
                      <a:pt x="43387" y="20375"/>
                      <a:pt x="39532" y="21439"/>
                    </a:cubicBezTo>
                    <a:lnTo>
                      <a:pt x="35144" y="1230"/>
                    </a:lnTo>
                    <a:cubicBezTo>
                      <a:pt x="41925" y="-233"/>
                      <a:pt x="48572" y="-366"/>
                      <a:pt x="54954" y="698"/>
                    </a:cubicBezTo>
                    <a:cubicBezTo>
                      <a:pt x="61336" y="1762"/>
                      <a:pt x="67983" y="4687"/>
                      <a:pt x="74764" y="9074"/>
                    </a:cubicBezTo>
                    <a:cubicBezTo>
                      <a:pt x="84736" y="15589"/>
                      <a:pt x="90719" y="22768"/>
                      <a:pt x="92713" y="30612"/>
                    </a:cubicBezTo>
                    <a:cubicBezTo>
                      <a:pt x="94707" y="38457"/>
                      <a:pt x="92580" y="47232"/>
                      <a:pt x="86198" y="56937"/>
                    </a:cubicBezTo>
                    <a:lnTo>
                      <a:pt x="56682" y="102274"/>
                    </a:lnTo>
                    <a:lnTo>
                      <a:pt x="35809" y="88713"/>
                    </a:lnTo>
                    <a:lnTo>
                      <a:pt x="44584" y="75285"/>
                    </a:lnTo>
                    <a:lnTo>
                      <a:pt x="44185" y="75019"/>
                    </a:lnTo>
                    <a:cubicBezTo>
                      <a:pt x="38867" y="78608"/>
                      <a:pt x="33548" y="80470"/>
                      <a:pt x="28363" y="80603"/>
                    </a:cubicBezTo>
                    <a:cubicBezTo>
                      <a:pt x="23178" y="80603"/>
                      <a:pt x="17860" y="78874"/>
                      <a:pt x="12276" y="75418"/>
                    </a:cubicBezTo>
                    <a:cubicBezTo>
                      <a:pt x="8154" y="72759"/>
                      <a:pt x="4964" y="69435"/>
                      <a:pt x="2836" y="65845"/>
                    </a:cubicBezTo>
                    <a:close/>
                    <a:moveTo>
                      <a:pt x="25970" y="58665"/>
                    </a:moveTo>
                    <a:cubicBezTo>
                      <a:pt x="26635" y="61192"/>
                      <a:pt x="28230" y="63319"/>
                      <a:pt x="31022" y="65047"/>
                    </a:cubicBezTo>
                    <a:cubicBezTo>
                      <a:pt x="33682" y="66776"/>
                      <a:pt x="36607" y="67706"/>
                      <a:pt x="39532" y="67573"/>
                    </a:cubicBezTo>
                    <a:cubicBezTo>
                      <a:pt x="42457" y="67573"/>
                      <a:pt x="45248" y="66643"/>
                      <a:pt x="47908" y="65180"/>
                    </a:cubicBezTo>
                    <a:cubicBezTo>
                      <a:pt x="50566" y="63585"/>
                      <a:pt x="52694" y="61457"/>
                      <a:pt x="54555" y="58798"/>
                    </a:cubicBezTo>
                    <a:lnTo>
                      <a:pt x="56151" y="56405"/>
                    </a:lnTo>
                    <a:lnTo>
                      <a:pt x="46977" y="50422"/>
                    </a:lnTo>
                    <a:cubicBezTo>
                      <a:pt x="42855" y="47763"/>
                      <a:pt x="39133" y="46434"/>
                      <a:pt x="35809" y="46434"/>
                    </a:cubicBezTo>
                    <a:cubicBezTo>
                      <a:pt x="32485" y="46434"/>
                      <a:pt x="29826" y="48029"/>
                      <a:pt x="27698" y="51220"/>
                    </a:cubicBezTo>
                    <a:cubicBezTo>
                      <a:pt x="25970" y="53746"/>
                      <a:pt x="25439" y="56272"/>
                      <a:pt x="26103" y="5879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2" name="Freeform: Shape 241">
                <a:extLst>
                  <a:ext uri="{FF2B5EF4-FFF2-40B4-BE49-F238E27FC236}">
                    <a16:creationId xmlns:a16="http://schemas.microsoft.com/office/drawing/2014/main" id="{257AF966-8A80-80B9-C8DE-90F680E9FF56}"/>
                  </a:ext>
                </a:extLst>
              </p:cNvPr>
              <p:cNvSpPr/>
              <p:nvPr/>
            </p:nvSpPr>
            <p:spPr>
              <a:xfrm>
                <a:off x="6832560" y="4420254"/>
                <a:ext cx="88626" cy="109782"/>
              </a:xfrm>
              <a:custGeom>
                <a:avLst/>
                <a:gdLst>
                  <a:gd name="connsiteX0" fmla="*/ 50788 w 88626"/>
                  <a:gd name="connsiteY0" fmla="*/ 24958 h 109782"/>
                  <a:gd name="connsiteX1" fmla="*/ 71396 w 88626"/>
                  <a:gd name="connsiteY1" fmla="*/ 39982 h 109782"/>
                  <a:gd name="connsiteX2" fmla="*/ 20608 w 88626"/>
                  <a:gd name="connsiteY2" fmla="*/ 109782 h 109782"/>
                  <a:gd name="connsiteX3" fmla="*/ 0 w 88626"/>
                  <a:gd name="connsiteY3" fmla="*/ 94759 h 109782"/>
                  <a:gd name="connsiteX4" fmla="*/ 50788 w 88626"/>
                  <a:gd name="connsiteY4" fmla="*/ 24958 h 109782"/>
                  <a:gd name="connsiteX5" fmla="*/ 61292 w 88626"/>
                  <a:gd name="connsiteY5" fmla="*/ 19773 h 109782"/>
                  <a:gd name="connsiteX6" fmla="*/ 60095 w 88626"/>
                  <a:gd name="connsiteY6" fmla="*/ 12859 h 109782"/>
                  <a:gd name="connsiteX7" fmla="*/ 62887 w 88626"/>
                  <a:gd name="connsiteY7" fmla="*/ 5946 h 109782"/>
                  <a:gd name="connsiteX8" fmla="*/ 68604 w 88626"/>
                  <a:gd name="connsiteY8" fmla="*/ 1160 h 109782"/>
                  <a:gd name="connsiteX9" fmla="*/ 75517 w 88626"/>
                  <a:gd name="connsiteY9" fmla="*/ 96 h 109782"/>
                  <a:gd name="connsiteX10" fmla="*/ 82431 w 88626"/>
                  <a:gd name="connsiteY10" fmla="*/ 3021 h 109782"/>
                  <a:gd name="connsiteX11" fmla="*/ 87350 w 88626"/>
                  <a:gd name="connsiteY11" fmla="*/ 8738 h 109782"/>
                  <a:gd name="connsiteX12" fmla="*/ 88547 w 88626"/>
                  <a:gd name="connsiteY12" fmla="*/ 15651 h 109782"/>
                  <a:gd name="connsiteX13" fmla="*/ 85755 w 88626"/>
                  <a:gd name="connsiteY13" fmla="*/ 22565 h 109782"/>
                  <a:gd name="connsiteX14" fmla="*/ 80038 w 88626"/>
                  <a:gd name="connsiteY14" fmla="*/ 27351 h 109782"/>
                  <a:gd name="connsiteX15" fmla="*/ 73124 w 88626"/>
                  <a:gd name="connsiteY15" fmla="*/ 28282 h 109782"/>
                  <a:gd name="connsiteX16" fmla="*/ 66078 w 88626"/>
                  <a:gd name="connsiteY16" fmla="*/ 25357 h 109782"/>
                  <a:gd name="connsiteX17" fmla="*/ 61159 w 88626"/>
                  <a:gd name="connsiteY17" fmla="*/ 19640 h 10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626" h="109782">
                    <a:moveTo>
                      <a:pt x="50788" y="24958"/>
                    </a:moveTo>
                    <a:lnTo>
                      <a:pt x="71396" y="39982"/>
                    </a:lnTo>
                    <a:lnTo>
                      <a:pt x="20608" y="109782"/>
                    </a:lnTo>
                    <a:lnTo>
                      <a:pt x="0" y="94759"/>
                    </a:lnTo>
                    <a:lnTo>
                      <a:pt x="50788" y="24958"/>
                    </a:lnTo>
                    <a:close/>
                    <a:moveTo>
                      <a:pt x="61292" y="19773"/>
                    </a:moveTo>
                    <a:cubicBezTo>
                      <a:pt x="60228" y="17646"/>
                      <a:pt x="59829" y="15385"/>
                      <a:pt x="60095" y="12859"/>
                    </a:cubicBezTo>
                    <a:cubicBezTo>
                      <a:pt x="60361" y="10333"/>
                      <a:pt x="61292" y="8206"/>
                      <a:pt x="62887" y="5946"/>
                    </a:cubicBezTo>
                    <a:cubicBezTo>
                      <a:pt x="64482" y="3819"/>
                      <a:pt x="66344" y="2223"/>
                      <a:pt x="68604" y="1160"/>
                    </a:cubicBezTo>
                    <a:cubicBezTo>
                      <a:pt x="70864" y="96"/>
                      <a:pt x="73124" y="-170"/>
                      <a:pt x="75517" y="96"/>
                    </a:cubicBezTo>
                    <a:cubicBezTo>
                      <a:pt x="77911" y="362"/>
                      <a:pt x="80304" y="1425"/>
                      <a:pt x="82431" y="3021"/>
                    </a:cubicBezTo>
                    <a:cubicBezTo>
                      <a:pt x="84691" y="4616"/>
                      <a:pt x="86287" y="6611"/>
                      <a:pt x="87350" y="8738"/>
                    </a:cubicBezTo>
                    <a:cubicBezTo>
                      <a:pt x="88414" y="10998"/>
                      <a:pt x="88813" y="13258"/>
                      <a:pt x="88547" y="15651"/>
                    </a:cubicBezTo>
                    <a:cubicBezTo>
                      <a:pt x="88281" y="18044"/>
                      <a:pt x="87350" y="20438"/>
                      <a:pt x="85755" y="22565"/>
                    </a:cubicBezTo>
                    <a:cubicBezTo>
                      <a:pt x="84160" y="24825"/>
                      <a:pt x="82165" y="26421"/>
                      <a:pt x="80038" y="27351"/>
                    </a:cubicBezTo>
                    <a:cubicBezTo>
                      <a:pt x="77911" y="28282"/>
                      <a:pt x="75517" y="28548"/>
                      <a:pt x="73124" y="28282"/>
                    </a:cubicBezTo>
                    <a:cubicBezTo>
                      <a:pt x="70731" y="27883"/>
                      <a:pt x="68338" y="26952"/>
                      <a:pt x="66078" y="25357"/>
                    </a:cubicBezTo>
                    <a:cubicBezTo>
                      <a:pt x="63818" y="23762"/>
                      <a:pt x="62222" y="21900"/>
                      <a:pt x="61159" y="1964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3" name="Freeform: Shape 242">
                <a:extLst>
                  <a:ext uri="{FF2B5EF4-FFF2-40B4-BE49-F238E27FC236}">
                    <a16:creationId xmlns:a16="http://schemas.microsoft.com/office/drawing/2014/main" id="{B40363A3-ACB4-C40E-D760-2A1841E66692}"/>
                  </a:ext>
                </a:extLst>
              </p:cNvPr>
              <p:cNvSpPr/>
              <p:nvPr/>
            </p:nvSpPr>
            <p:spPr>
              <a:xfrm>
                <a:off x="6868192" y="4473531"/>
                <a:ext cx="107262" cy="117929"/>
              </a:xfrm>
              <a:custGeom>
                <a:avLst/>
                <a:gdLst>
                  <a:gd name="connsiteX0" fmla="*/ 54378 w 107262"/>
                  <a:gd name="connsiteY0" fmla="*/ 0 h 117929"/>
                  <a:gd name="connsiteX1" fmla="*/ 73656 w 107262"/>
                  <a:gd name="connsiteY1" fmla="*/ 15821 h 117929"/>
                  <a:gd name="connsiteX2" fmla="*/ 62089 w 107262"/>
                  <a:gd name="connsiteY2" fmla="*/ 30047 h 117929"/>
                  <a:gd name="connsiteX3" fmla="*/ 62355 w 107262"/>
                  <a:gd name="connsiteY3" fmla="*/ 30313 h 117929"/>
                  <a:gd name="connsiteX4" fmla="*/ 79772 w 107262"/>
                  <a:gd name="connsiteY4" fmla="*/ 25793 h 117929"/>
                  <a:gd name="connsiteX5" fmla="*/ 97056 w 107262"/>
                  <a:gd name="connsiteY5" fmla="*/ 32839 h 117929"/>
                  <a:gd name="connsiteX6" fmla="*/ 106230 w 107262"/>
                  <a:gd name="connsiteY6" fmla="*/ 45470 h 117929"/>
                  <a:gd name="connsiteX7" fmla="*/ 106097 w 107262"/>
                  <a:gd name="connsiteY7" fmla="*/ 59563 h 117929"/>
                  <a:gd name="connsiteX8" fmla="*/ 97721 w 107262"/>
                  <a:gd name="connsiteY8" fmla="*/ 74321 h 117929"/>
                  <a:gd name="connsiteX9" fmla="*/ 62222 w 107262"/>
                  <a:gd name="connsiteY9" fmla="*/ 117929 h 117929"/>
                  <a:gd name="connsiteX10" fmla="*/ 42545 w 107262"/>
                  <a:gd name="connsiteY10" fmla="*/ 101842 h 117929"/>
                  <a:gd name="connsiteX11" fmla="*/ 73789 w 107262"/>
                  <a:gd name="connsiteY11" fmla="*/ 63552 h 117929"/>
                  <a:gd name="connsiteX12" fmla="*/ 79373 w 107262"/>
                  <a:gd name="connsiteY12" fmla="*/ 51852 h 117929"/>
                  <a:gd name="connsiteX13" fmla="*/ 74055 w 107262"/>
                  <a:gd name="connsiteY13" fmla="*/ 42013 h 117929"/>
                  <a:gd name="connsiteX14" fmla="*/ 61691 w 107262"/>
                  <a:gd name="connsiteY14" fmla="*/ 38423 h 117929"/>
                  <a:gd name="connsiteX15" fmla="*/ 49193 w 107262"/>
                  <a:gd name="connsiteY15" fmla="*/ 47198 h 117929"/>
                  <a:gd name="connsiteX16" fmla="*/ 19810 w 107262"/>
                  <a:gd name="connsiteY16" fmla="*/ 83229 h 117929"/>
                  <a:gd name="connsiteX17" fmla="*/ 0 w 107262"/>
                  <a:gd name="connsiteY17" fmla="*/ 67141 h 117929"/>
                  <a:gd name="connsiteX18" fmla="*/ 54511 w 107262"/>
                  <a:gd name="connsiteY18" fmla="*/ 266 h 11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262" h="117929">
                    <a:moveTo>
                      <a:pt x="54378" y="0"/>
                    </a:moveTo>
                    <a:lnTo>
                      <a:pt x="73656" y="15821"/>
                    </a:lnTo>
                    <a:lnTo>
                      <a:pt x="62089" y="30047"/>
                    </a:lnTo>
                    <a:lnTo>
                      <a:pt x="62355" y="30313"/>
                    </a:lnTo>
                    <a:cubicBezTo>
                      <a:pt x="68072" y="27255"/>
                      <a:pt x="73922" y="25793"/>
                      <a:pt x="79772" y="25793"/>
                    </a:cubicBezTo>
                    <a:cubicBezTo>
                      <a:pt x="85622" y="25793"/>
                      <a:pt x="91472" y="28319"/>
                      <a:pt x="97056" y="32839"/>
                    </a:cubicBezTo>
                    <a:cubicBezTo>
                      <a:pt x="101710" y="36695"/>
                      <a:pt x="104767" y="40817"/>
                      <a:pt x="106230" y="45470"/>
                    </a:cubicBezTo>
                    <a:cubicBezTo>
                      <a:pt x="107692" y="49990"/>
                      <a:pt x="107560" y="54644"/>
                      <a:pt x="106097" y="59563"/>
                    </a:cubicBezTo>
                    <a:cubicBezTo>
                      <a:pt x="104501" y="64349"/>
                      <a:pt x="101710" y="69269"/>
                      <a:pt x="97721" y="74321"/>
                    </a:cubicBezTo>
                    <a:lnTo>
                      <a:pt x="62222" y="117929"/>
                    </a:lnTo>
                    <a:lnTo>
                      <a:pt x="42545" y="101842"/>
                    </a:lnTo>
                    <a:lnTo>
                      <a:pt x="73789" y="63552"/>
                    </a:lnTo>
                    <a:cubicBezTo>
                      <a:pt x="77246" y="59297"/>
                      <a:pt x="79107" y="55308"/>
                      <a:pt x="79373" y="51852"/>
                    </a:cubicBezTo>
                    <a:cubicBezTo>
                      <a:pt x="79506" y="48395"/>
                      <a:pt x="77778" y="45071"/>
                      <a:pt x="74055" y="42013"/>
                    </a:cubicBezTo>
                    <a:cubicBezTo>
                      <a:pt x="70067" y="38822"/>
                      <a:pt x="65945" y="37626"/>
                      <a:pt x="61691" y="38423"/>
                    </a:cubicBezTo>
                    <a:cubicBezTo>
                      <a:pt x="57436" y="39221"/>
                      <a:pt x="53181" y="42146"/>
                      <a:pt x="49193" y="47198"/>
                    </a:cubicBezTo>
                    <a:lnTo>
                      <a:pt x="19810" y="83229"/>
                    </a:lnTo>
                    <a:lnTo>
                      <a:pt x="0" y="67141"/>
                    </a:lnTo>
                    <a:lnTo>
                      <a:pt x="54511" y="266"/>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4" name="Freeform: Shape 243">
                <a:extLst>
                  <a:ext uri="{FF2B5EF4-FFF2-40B4-BE49-F238E27FC236}">
                    <a16:creationId xmlns:a16="http://schemas.microsoft.com/office/drawing/2014/main" id="{55C382DA-7A31-C3DA-F36F-C67D30A5A5F7}"/>
                  </a:ext>
                </a:extLst>
              </p:cNvPr>
              <p:cNvSpPr/>
              <p:nvPr/>
            </p:nvSpPr>
            <p:spPr>
              <a:xfrm>
                <a:off x="6948197" y="4549302"/>
                <a:ext cx="96075" cy="103184"/>
              </a:xfrm>
              <a:custGeom>
                <a:avLst/>
                <a:gdLst>
                  <a:gd name="connsiteX0" fmla="*/ 1230 w 96075"/>
                  <a:gd name="connsiteY0" fmla="*/ 57448 h 103184"/>
                  <a:gd name="connsiteX1" fmla="*/ 698 w 96075"/>
                  <a:gd name="connsiteY1" fmla="*/ 45084 h 103184"/>
                  <a:gd name="connsiteX2" fmla="*/ 7612 w 96075"/>
                  <a:gd name="connsiteY2" fmla="*/ 33118 h 103184"/>
                  <a:gd name="connsiteX3" fmla="*/ 20641 w 96075"/>
                  <a:gd name="connsiteY3" fmla="*/ 25539 h 103184"/>
                  <a:gd name="connsiteX4" fmla="*/ 35798 w 96075"/>
                  <a:gd name="connsiteY4" fmla="*/ 27401 h 103184"/>
                  <a:gd name="connsiteX5" fmla="*/ 52018 w 96075"/>
                  <a:gd name="connsiteY5" fmla="*/ 38436 h 103184"/>
                  <a:gd name="connsiteX6" fmla="*/ 63585 w 96075"/>
                  <a:gd name="connsiteY6" fmla="*/ 49338 h 103184"/>
                  <a:gd name="connsiteX7" fmla="*/ 66377 w 96075"/>
                  <a:gd name="connsiteY7" fmla="*/ 46413 h 103184"/>
                  <a:gd name="connsiteX8" fmla="*/ 70897 w 96075"/>
                  <a:gd name="connsiteY8" fmla="*/ 36707 h 103184"/>
                  <a:gd name="connsiteX9" fmla="*/ 65845 w 96075"/>
                  <a:gd name="connsiteY9" fmla="*/ 27268 h 103184"/>
                  <a:gd name="connsiteX10" fmla="*/ 56405 w 96075"/>
                  <a:gd name="connsiteY10" fmla="*/ 21551 h 103184"/>
                  <a:gd name="connsiteX11" fmla="*/ 45370 w 96075"/>
                  <a:gd name="connsiteY11" fmla="*/ 20620 h 103184"/>
                  <a:gd name="connsiteX12" fmla="*/ 44705 w 96075"/>
                  <a:gd name="connsiteY12" fmla="*/ 12 h 103184"/>
                  <a:gd name="connsiteX13" fmla="*/ 64249 w 96075"/>
                  <a:gd name="connsiteY13" fmla="*/ 3070 h 103184"/>
                  <a:gd name="connsiteX14" fmla="*/ 82198 w 96075"/>
                  <a:gd name="connsiteY14" fmla="*/ 14903 h 103184"/>
                  <a:gd name="connsiteX15" fmla="*/ 96025 w 96075"/>
                  <a:gd name="connsiteY15" fmla="*/ 39234 h 103184"/>
                  <a:gd name="connsiteX16" fmla="*/ 84990 w 96075"/>
                  <a:gd name="connsiteY16" fmla="*/ 63963 h 103184"/>
                  <a:gd name="connsiteX17" fmla="*/ 47896 w 96075"/>
                  <a:gd name="connsiteY17" fmla="*/ 103184 h 103184"/>
                  <a:gd name="connsiteX18" fmla="*/ 29815 w 96075"/>
                  <a:gd name="connsiteY18" fmla="*/ 86166 h 103184"/>
                  <a:gd name="connsiteX19" fmla="*/ 40850 w 96075"/>
                  <a:gd name="connsiteY19" fmla="*/ 74466 h 103184"/>
                  <a:gd name="connsiteX20" fmla="*/ 40451 w 96075"/>
                  <a:gd name="connsiteY20" fmla="*/ 74067 h 103184"/>
                  <a:gd name="connsiteX21" fmla="*/ 23965 w 96075"/>
                  <a:gd name="connsiteY21" fmla="*/ 76593 h 103184"/>
                  <a:gd name="connsiteX22" fmla="*/ 9074 w 96075"/>
                  <a:gd name="connsiteY22" fmla="*/ 68616 h 103184"/>
                  <a:gd name="connsiteX23" fmla="*/ 1495 w 96075"/>
                  <a:gd name="connsiteY23" fmla="*/ 57448 h 103184"/>
                  <a:gd name="connsiteX24" fmla="*/ 25294 w 96075"/>
                  <a:gd name="connsiteY24" fmla="*/ 54922 h 103184"/>
                  <a:gd name="connsiteX25" fmla="*/ 29150 w 96075"/>
                  <a:gd name="connsiteY25" fmla="*/ 62102 h 103184"/>
                  <a:gd name="connsiteX26" fmla="*/ 36994 w 96075"/>
                  <a:gd name="connsiteY26" fmla="*/ 66090 h 103184"/>
                  <a:gd name="connsiteX27" fmla="*/ 45636 w 96075"/>
                  <a:gd name="connsiteY27" fmla="*/ 65159 h 103184"/>
                  <a:gd name="connsiteX28" fmla="*/ 53214 w 96075"/>
                  <a:gd name="connsiteY28" fmla="*/ 60107 h 103184"/>
                  <a:gd name="connsiteX29" fmla="*/ 55209 w 96075"/>
                  <a:gd name="connsiteY29" fmla="*/ 57980 h 103184"/>
                  <a:gd name="connsiteX30" fmla="*/ 47231 w 96075"/>
                  <a:gd name="connsiteY30" fmla="*/ 50402 h 103184"/>
                  <a:gd name="connsiteX31" fmla="*/ 36994 w 96075"/>
                  <a:gd name="connsiteY31" fmla="*/ 44419 h 103184"/>
                  <a:gd name="connsiteX32" fmla="*/ 28219 w 96075"/>
                  <a:gd name="connsiteY32" fmla="*/ 47610 h 103184"/>
                  <a:gd name="connsiteX33" fmla="*/ 25294 w 96075"/>
                  <a:gd name="connsiteY33" fmla="*/ 54789 h 10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075" h="103184">
                    <a:moveTo>
                      <a:pt x="1230" y="57448"/>
                    </a:moveTo>
                    <a:cubicBezTo>
                      <a:pt x="-233" y="53460"/>
                      <a:pt x="-366" y="49338"/>
                      <a:pt x="698" y="45084"/>
                    </a:cubicBezTo>
                    <a:cubicBezTo>
                      <a:pt x="1762" y="40829"/>
                      <a:pt x="4022" y="36840"/>
                      <a:pt x="7612" y="33118"/>
                    </a:cubicBezTo>
                    <a:cubicBezTo>
                      <a:pt x="11467" y="28996"/>
                      <a:pt x="15855" y="26470"/>
                      <a:pt x="20641" y="25539"/>
                    </a:cubicBezTo>
                    <a:cubicBezTo>
                      <a:pt x="25427" y="24609"/>
                      <a:pt x="30480" y="25141"/>
                      <a:pt x="35798" y="27401"/>
                    </a:cubicBezTo>
                    <a:cubicBezTo>
                      <a:pt x="41116" y="29528"/>
                      <a:pt x="46567" y="33251"/>
                      <a:pt x="52018" y="38436"/>
                    </a:cubicBezTo>
                    <a:lnTo>
                      <a:pt x="63585" y="49338"/>
                    </a:lnTo>
                    <a:lnTo>
                      <a:pt x="66377" y="46413"/>
                    </a:lnTo>
                    <a:cubicBezTo>
                      <a:pt x="69435" y="43222"/>
                      <a:pt x="70897" y="39898"/>
                      <a:pt x="70897" y="36707"/>
                    </a:cubicBezTo>
                    <a:cubicBezTo>
                      <a:pt x="70897" y="33517"/>
                      <a:pt x="69169" y="30326"/>
                      <a:pt x="65845" y="27268"/>
                    </a:cubicBezTo>
                    <a:cubicBezTo>
                      <a:pt x="62920" y="24476"/>
                      <a:pt x="59729" y="22614"/>
                      <a:pt x="56405" y="21551"/>
                    </a:cubicBezTo>
                    <a:cubicBezTo>
                      <a:pt x="53081" y="20620"/>
                      <a:pt x="49359" y="20221"/>
                      <a:pt x="45370" y="20620"/>
                    </a:cubicBezTo>
                    <a:lnTo>
                      <a:pt x="44705" y="12"/>
                    </a:lnTo>
                    <a:cubicBezTo>
                      <a:pt x="51619" y="-120"/>
                      <a:pt x="58134" y="810"/>
                      <a:pt x="64249" y="3070"/>
                    </a:cubicBezTo>
                    <a:cubicBezTo>
                      <a:pt x="70366" y="5330"/>
                      <a:pt x="76348" y="9319"/>
                      <a:pt x="82198" y="14903"/>
                    </a:cubicBezTo>
                    <a:cubicBezTo>
                      <a:pt x="90840" y="23013"/>
                      <a:pt x="95494" y="31123"/>
                      <a:pt x="96025" y="39234"/>
                    </a:cubicBezTo>
                    <a:cubicBezTo>
                      <a:pt x="96557" y="47344"/>
                      <a:pt x="92834" y="55587"/>
                      <a:pt x="84990" y="63963"/>
                    </a:cubicBezTo>
                    <a:lnTo>
                      <a:pt x="47896" y="103184"/>
                    </a:lnTo>
                    <a:lnTo>
                      <a:pt x="29815" y="86166"/>
                    </a:lnTo>
                    <a:lnTo>
                      <a:pt x="40850" y="74466"/>
                    </a:lnTo>
                    <a:lnTo>
                      <a:pt x="40451" y="74067"/>
                    </a:lnTo>
                    <a:cubicBezTo>
                      <a:pt x="34601" y="76726"/>
                      <a:pt x="29017" y="77524"/>
                      <a:pt x="23965" y="76593"/>
                    </a:cubicBezTo>
                    <a:cubicBezTo>
                      <a:pt x="18780" y="75663"/>
                      <a:pt x="13860" y="73004"/>
                      <a:pt x="9074" y="68616"/>
                    </a:cubicBezTo>
                    <a:cubicBezTo>
                      <a:pt x="5484" y="65159"/>
                      <a:pt x="2958" y="61437"/>
                      <a:pt x="1495" y="57448"/>
                    </a:cubicBezTo>
                    <a:close/>
                    <a:moveTo>
                      <a:pt x="25294" y="54922"/>
                    </a:moveTo>
                    <a:cubicBezTo>
                      <a:pt x="25427" y="57448"/>
                      <a:pt x="26756" y="59841"/>
                      <a:pt x="29150" y="62102"/>
                    </a:cubicBezTo>
                    <a:cubicBezTo>
                      <a:pt x="31543" y="64362"/>
                      <a:pt x="34069" y="65691"/>
                      <a:pt x="36994" y="66090"/>
                    </a:cubicBezTo>
                    <a:cubicBezTo>
                      <a:pt x="39919" y="66622"/>
                      <a:pt x="42844" y="66223"/>
                      <a:pt x="45636" y="65159"/>
                    </a:cubicBezTo>
                    <a:cubicBezTo>
                      <a:pt x="48561" y="64096"/>
                      <a:pt x="51087" y="62367"/>
                      <a:pt x="53214" y="60107"/>
                    </a:cubicBezTo>
                    <a:lnTo>
                      <a:pt x="55209" y="57980"/>
                    </a:lnTo>
                    <a:lnTo>
                      <a:pt x="47231" y="50402"/>
                    </a:lnTo>
                    <a:cubicBezTo>
                      <a:pt x="43642" y="47078"/>
                      <a:pt x="40185" y="45084"/>
                      <a:pt x="36994" y="44419"/>
                    </a:cubicBezTo>
                    <a:cubicBezTo>
                      <a:pt x="33670" y="43887"/>
                      <a:pt x="30745" y="44951"/>
                      <a:pt x="28219" y="47610"/>
                    </a:cubicBezTo>
                    <a:cubicBezTo>
                      <a:pt x="26092" y="49870"/>
                      <a:pt x="25161" y="52263"/>
                      <a:pt x="25294" y="5478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5" name="Freeform: Shape 244">
                <a:extLst>
                  <a:ext uri="{FF2B5EF4-FFF2-40B4-BE49-F238E27FC236}">
                    <a16:creationId xmlns:a16="http://schemas.microsoft.com/office/drawing/2014/main" id="{CAD98289-8703-9488-2C53-6C08947420DC}"/>
                  </a:ext>
                </a:extLst>
              </p:cNvPr>
              <p:cNvSpPr/>
              <p:nvPr/>
            </p:nvSpPr>
            <p:spPr>
              <a:xfrm>
                <a:off x="7007793" y="4585744"/>
                <a:ext cx="110457" cy="130852"/>
              </a:xfrm>
              <a:custGeom>
                <a:avLst/>
                <a:gdLst>
                  <a:gd name="connsiteX0" fmla="*/ 26724 w 110457"/>
                  <a:gd name="connsiteY0" fmla="*/ 102640 h 130852"/>
                  <a:gd name="connsiteX1" fmla="*/ 29782 w 110457"/>
                  <a:gd name="connsiteY1" fmla="*/ 85755 h 130852"/>
                  <a:gd name="connsiteX2" fmla="*/ 29516 w 110457"/>
                  <a:gd name="connsiteY2" fmla="*/ 85489 h 130852"/>
                  <a:gd name="connsiteX3" fmla="*/ 16752 w 110457"/>
                  <a:gd name="connsiteY3" fmla="*/ 97056 h 130852"/>
                  <a:gd name="connsiteX4" fmla="*/ 0 w 110457"/>
                  <a:gd name="connsiteY4" fmla="*/ 78575 h 130852"/>
                  <a:gd name="connsiteX5" fmla="*/ 86154 w 110457"/>
                  <a:gd name="connsiteY5" fmla="*/ 0 h 130852"/>
                  <a:gd name="connsiteX6" fmla="*/ 103305 w 110457"/>
                  <a:gd name="connsiteY6" fmla="*/ 18879 h 130852"/>
                  <a:gd name="connsiteX7" fmla="*/ 68338 w 110457"/>
                  <a:gd name="connsiteY7" fmla="*/ 50788 h 130852"/>
                  <a:gd name="connsiteX8" fmla="*/ 68604 w 110457"/>
                  <a:gd name="connsiteY8" fmla="*/ 51187 h 130852"/>
                  <a:gd name="connsiteX9" fmla="*/ 79373 w 110457"/>
                  <a:gd name="connsiteY9" fmla="*/ 49326 h 130852"/>
                  <a:gd name="connsiteX10" fmla="*/ 90807 w 110457"/>
                  <a:gd name="connsiteY10" fmla="*/ 51985 h 130852"/>
                  <a:gd name="connsiteX11" fmla="*/ 101842 w 110457"/>
                  <a:gd name="connsiteY11" fmla="*/ 60361 h 130852"/>
                  <a:gd name="connsiteX12" fmla="*/ 110218 w 110457"/>
                  <a:gd name="connsiteY12" fmla="*/ 77645 h 130852"/>
                  <a:gd name="connsiteX13" fmla="*/ 106629 w 110457"/>
                  <a:gd name="connsiteY13" fmla="*/ 96790 h 130852"/>
                  <a:gd name="connsiteX14" fmla="*/ 91738 w 110457"/>
                  <a:gd name="connsiteY14" fmla="*/ 115669 h 130852"/>
                  <a:gd name="connsiteX15" fmla="*/ 70864 w 110457"/>
                  <a:gd name="connsiteY15" fmla="*/ 128699 h 130852"/>
                  <a:gd name="connsiteX16" fmla="*/ 51320 w 110457"/>
                  <a:gd name="connsiteY16" fmla="*/ 129895 h 130852"/>
                  <a:gd name="connsiteX17" fmla="*/ 35100 w 110457"/>
                  <a:gd name="connsiteY17" fmla="*/ 119791 h 130852"/>
                  <a:gd name="connsiteX18" fmla="*/ 26591 w 110457"/>
                  <a:gd name="connsiteY18" fmla="*/ 102773 h 130852"/>
                  <a:gd name="connsiteX19" fmla="*/ 52118 w 110457"/>
                  <a:gd name="connsiteY19" fmla="*/ 103836 h 130852"/>
                  <a:gd name="connsiteX20" fmla="*/ 62754 w 110457"/>
                  <a:gd name="connsiteY20" fmla="*/ 102906 h 130852"/>
                  <a:gd name="connsiteX21" fmla="*/ 74055 w 110457"/>
                  <a:gd name="connsiteY21" fmla="*/ 95726 h 130852"/>
                  <a:gd name="connsiteX22" fmla="*/ 82298 w 110457"/>
                  <a:gd name="connsiteY22" fmla="*/ 85223 h 130852"/>
                  <a:gd name="connsiteX23" fmla="*/ 84160 w 110457"/>
                  <a:gd name="connsiteY23" fmla="*/ 74720 h 130852"/>
                  <a:gd name="connsiteX24" fmla="*/ 79639 w 110457"/>
                  <a:gd name="connsiteY24" fmla="*/ 65413 h 130852"/>
                  <a:gd name="connsiteX25" fmla="*/ 70864 w 110457"/>
                  <a:gd name="connsiteY25" fmla="*/ 59962 h 130852"/>
                  <a:gd name="connsiteX26" fmla="*/ 60361 w 110457"/>
                  <a:gd name="connsiteY26" fmla="*/ 60892 h 130852"/>
                  <a:gd name="connsiteX27" fmla="*/ 49060 w 110457"/>
                  <a:gd name="connsiteY27" fmla="*/ 68072 h 130852"/>
                  <a:gd name="connsiteX28" fmla="*/ 40817 w 110457"/>
                  <a:gd name="connsiteY28" fmla="*/ 78575 h 130852"/>
                  <a:gd name="connsiteX29" fmla="*/ 38956 w 110457"/>
                  <a:gd name="connsiteY29" fmla="*/ 88946 h 130852"/>
                  <a:gd name="connsiteX30" fmla="*/ 43476 w 110457"/>
                  <a:gd name="connsiteY30" fmla="*/ 98252 h 130852"/>
                  <a:gd name="connsiteX31" fmla="*/ 52384 w 110457"/>
                  <a:gd name="connsiteY31" fmla="*/ 103570 h 13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0457" h="130852">
                    <a:moveTo>
                      <a:pt x="26724" y="102640"/>
                    </a:moveTo>
                    <a:cubicBezTo>
                      <a:pt x="26192" y="97056"/>
                      <a:pt x="27256" y="91339"/>
                      <a:pt x="29782" y="85755"/>
                    </a:cubicBezTo>
                    <a:lnTo>
                      <a:pt x="29516" y="85489"/>
                    </a:lnTo>
                    <a:lnTo>
                      <a:pt x="16752" y="97056"/>
                    </a:lnTo>
                    <a:lnTo>
                      <a:pt x="0" y="78575"/>
                    </a:lnTo>
                    <a:lnTo>
                      <a:pt x="86154" y="0"/>
                    </a:lnTo>
                    <a:lnTo>
                      <a:pt x="103305" y="18879"/>
                    </a:lnTo>
                    <a:lnTo>
                      <a:pt x="68338" y="50788"/>
                    </a:lnTo>
                    <a:lnTo>
                      <a:pt x="68604" y="51187"/>
                    </a:lnTo>
                    <a:cubicBezTo>
                      <a:pt x="72061" y="49857"/>
                      <a:pt x="75650" y="49326"/>
                      <a:pt x="79373" y="49326"/>
                    </a:cubicBezTo>
                    <a:cubicBezTo>
                      <a:pt x="83096" y="49326"/>
                      <a:pt x="86952" y="50123"/>
                      <a:pt x="90807" y="51985"/>
                    </a:cubicBezTo>
                    <a:cubicBezTo>
                      <a:pt x="94663" y="53713"/>
                      <a:pt x="98386" y="56505"/>
                      <a:pt x="101842" y="60361"/>
                    </a:cubicBezTo>
                    <a:cubicBezTo>
                      <a:pt x="106629" y="65679"/>
                      <a:pt x="109421" y="71396"/>
                      <a:pt x="110218" y="77645"/>
                    </a:cubicBezTo>
                    <a:cubicBezTo>
                      <a:pt x="111016" y="83893"/>
                      <a:pt x="109820" y="90275"/>
                      <a:pt x="106629" y="96790"/>
                    </a:cubicBezTo>
                    <a:cubicBezTo>
                      <a:pt x="103438" y="103305"/>
                      <a:pt x="98518" y="109553"/>
                      <a:pt x="91738" y="115669"/>
                    </a:cubicBezTo>
                    <a:cubicBezTo>
                      <a:pt x="84692" y="122051"/>
                      <a:pt x="77778" y="126438"/>
                      <a:pt x="70864" y="128699"/>
                    </a:cubicBezTo>
                    <a:cubicBezTo>
                      <a:pt x="63951" y="131092"/>
                      <a:pt x="57436" y="131491"/>
                      <a:pt x="51320" y="129895"/>
                    </a:cubicBezTo>
                    <a:cubicBezTo>
                      <a:pt x="45204" y="128300"/>
                      <a:pt x="39753" y="124976"/>
                      <a:pt x="35100" y="119791"/>
                    </a:cubicBezTo>
                    <a:cubicBezTo>
                      <a:pt x="29914" y="114074"/>
                      <a:pt x="26989" y="108357"/>
                      <a:pt x="26591" y="102773"/>
                    </a:cubicBezTo>
                    <a:close/>
                    <a:moveTo>
                      <a:pt x="52118" y="103836"/>
                    </a:moveTo>
                    <a:cubicBezTo>
                      <a:pt x="55442" y="104634"/>
                      <a:pt x="59031" y="104368"/>
                      <a:pt x="62754" y="102906"/>
                    </a:cubicBezTo>
                    <a:cubicBezTo>
                      <a:pt x="66477" y="101576"/>
                      <a:pt x="70199" y="99183"/>
                      <a:pt x="74055" y="95726"/>
                    </a:cubicBezTo>
                    <a:cubicBezTo>
                      <a:pt x="77911" y="92269"/>
                      <a:pt x="80570" y="88680"/>
                      <a:pt x="82298" y="85223"/>
                    </a:cubicBezTo>
                    <a:cubicBezTo>
                      <a:pt x="84027" y="81633"/>
                      <a:pt x="84558" y="78176"/>
                      <a:pt x="84160" y="74720"/>
                    </a:cubicBezTo>
                    <a:cubicBezTo>
                      <a:pt x="83761" y="71263"/>
                      <a:pt x="82165" y="68205"/>
                      <a:pt x="79639" y="65413"/>
                    </a:cubicBezTo>
                    <a:cubicBezTo>
                      <a:pt x="77113" y="62621"/>
                      <a:pt x="74055" y="60760"/>
                      <a:pt x="70864" y="59962"/>
                    </a:cubicBezTo>
                    <a:cubicBezTo>
                      <a:pt x="67540" y="59164"/>
                      <a:pt x="64084" y="59430"/>
                      <a:pt x="60361" y="60892"/>
                    </a:cubicBezTo>
                    <a:cubicBezTo>
                      <a:pt x="56638" y="62222"/>
                      <a:pt x="52916" y="64615"/>
                      <a:pt x="49060" y="68072"/>
                    </a:cubicBezTo>
                    <a:cubicBezTo>
                      <a:pt x="45204" y="71529"/>
                      <a:pt x="42545" y="74986"/>
                      <a:pt x="40817" y="78575"/>
                    </a:cubicBezTo>
                    <a:cubicBezTo>
                      <a:pt x="39088" y="82165"/>
                      <a:pt x="38557" y="85622"/>
                      <a:pt x="38956" y="88946"/>
                    </a:cubicBezTo>
                    <a:cubicBezTo>
                      <a:pt x="39354" y="92269"/>
                      <a:pt x="40950" y="95460"/>
                      <a:pt x="43476" y="98252"/>
                    </a:cubicBezTo>
                    <a:cubicBezTo>
                      <a:pt x="46002" y="101044"/>
                      <a:pt x="48927" y="102906"/>
                      <a:pt x="52384" y="10357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6" name="Freeform: Shape 245">
                <a:extLst>
                  <a:ext uri="{FF2B5EF4-FFF2-40B4-BE49-F238E27FC236}">
                    <a16:creationId xmlns:a16="http://schemas.microsoft.com/office/drawing/2014/main" id="{89B83A63-83B1-B457-3EAA-EBFAD254D27A}"/>
                  </a:ext>
                </a:extLst>
              </p:cNvPr>
              <p:cNvSpPr/>
              <p:nvPr/>
            </p:nvSpPr>
            <p:spPr>
              <a:xfrm>
                <a:off x="7082423" y="4667111"/>
                <a:ext cx="99671" cy="102772"/>
              </a:xfrm>
              <a:custGeom>
                <a:avLst/>
                <a:gdLst>
                  <a:gd name="connsiteX0" fmla="*/ 489 w 99671"/>
                  <a:gd name="connsiteY0" fmla="*/ 80703 h 102772"/>
                  <a:gd name="connsiteX1" fmla="*/ 1685 w 99671"/>
                  <a:gd name="connsiteY1" fmla="*/ 69402 h 102772"/>
                  <a:gd name="connsiteX2" fmla="*/ 10593 w 99671"/>
                  <a:gd name="connsiteY2" fmla="*/ 58898 h 102772"/>
                  <a:gd name="connsiteX3" fmla="*/ 83584 w 99671"/>
                  <a:gd name="connsiteY3" fmla="*/ 0 h 102772"/>
                  <a:gd name="connsiteX4" fmla="*/ 99672 w 99671"/>
                  <a:gd name="connsiteY4" fmla="*/ 19943 h 102772"/>
                  <a:gd name="connsiteX5" fmla="*/ 30403 w 99671"/>
                  <a:gd name="connsiteY5" fmla="*/ 75916 h 102772"/>
                  <a:gd name="connsiteX6" fmla="*/ 27212 w 99671"/>
                  <a:gd name="connsiteY6" fmla="*/ 79240 h 102772"/>
                  <a:gd name="connsiteX7" fmla="*/ 26414 w 99671"/>
                  <a:gd name="connsiteY7" fmla="*/ 82298 h 102772"/>
                  <a:gd name="connsiteX8" fmla="*/ 28276 w 99671"/>
                  <a:gd name="connsiteY8" fmla="*/ 85888 h 102772"/>
                  <a:gd name="connsiteX9" fmla="*/ 32530 w 99671"/>
                  <a:gd name="connsiteY9" fmla="*/ 90142 h 102772"/>
                  <a:gd name="connsiteX10" fmla="*/ 16842 w 99671"/>
                  <a:gd name="connsiteY10" fmla="*/ 102773 h 102772"/>
                  <a:gd name="connsiteX11" fmla="*/ 7535 w 99671"/>
                  <a:gd name="connsiteY11" fmla="*/ 93599 h 102772"/>
                  <a:gd name="connsiteX12" fmla="*/ 489 w 99671"/>
                  <a:gd name="connsiteY12" fmla="*/ 80570 h 10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71" h="102772">
                    <a:moveTo>
                      <a:pt x="489" y="80703"/>
                    </a:moveTo>
                    <a:cubicBezTo>
                      <a:pt x="-442" y="76714"/>
                      <a:pt x="-43" y="72858"/>
                      <a:pt x="1685" y="69402"/>
                    </a:cubicBezTo>
                    <a:cubicBezTo>
                      <a:pt x="3414" y="65812"/>
                      <a:pt x="6339" y="62355"/>
                      <a:pt x="10593" y="58898"/>
                    </a:cubicBezTo>
                    <a:lnTo>
                      <a:pt x="83584" y="0"/>
                    </a:lnTo>
                    <a:lnTo>
                      <a:pt x="99672" y="19943"/>
                    </a:lnTo>
                    <a:lnTo>
                      <a:pt x="30403" y="75916"/>
                    </a:lnTo>
                    <a:cubicBezTo>
                      <a:pt x="28940" y="77113"/>
                      <a:pt x="27877" y="78177"/>
                      <a:pt x="27212" y="79240"/>
                    </a:cubicBezTo>
                    <a:cubicBezTo>
                      <a:pt x="26547" y="80304"/>
                      <a:pt x="26282" y="81234"/>
                      <a:pt x="26414" y="82298"/>
                    </a:cubicBezTo>
                    <a:cubicBezTo>
                      <a:pt x="26547" y="83362"/>
                      <a:pt x="27212" y="84558"/>
                      <a:pt x="28276" y="85888"/>
                    </a:cubicBezTo>
                    <a:cubicBezTo>
                      <a:pt x="29339" y="87217"/>
                      <a:pt x="30802" y="88547"/>
                      <a:pt x="32530" y="90142"/>
                    </a:cubicBezTo>
                    <a:lnTo>
                      <a:pt x="16842" y="102773"/>
                    </a:lnTo>
                    <a:cubicBezTo>
                      <a:pt x="13385" y="99981"/>
                      <a:pt x="10194" y="96923"/>
                      <a:pt x="7535" y="93599"/>
                    </a:cubicBezTo>
                    <a:cubicBezTo>
                      <a:pt x="3813" y="88946"/>
                      <a:pt x="1419" y="84558"/>
                      <a:pt x="489" y="8057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47" name="Freeform: Shape 246">
                <a:extLst>
                  <a:ext uri="{FF2B5EF4-FFF2-40B4-BE49-F238E27FC236}">
                    <a16:creationId xmlns:a16="http://schemas.microsoft.com/office/drawing/2014/main" id="{1CF34E7B-7BBD-952F-D498-88F96B99AF19}"/>
                  </a:ext>
                </a:extLst>
              </p:cNvPr>
              <p:cNvSpPr/>
              <p:nvPr/>
            </p:nvSpPr>
            <p:spPr>
              <a:xfrm>
                <a:off x="7118310" y="4739358"/>
                <a:ext cx="91498" cy="94742"/>
              </a:xfrm>
              <a:custGeom>
                <a:avLst/>
                <a:gdLst>
                  <a:gd name="connsiteX0" fmla="*/ 499 w 91498"/>
                  <a:gd name="connsiteY0" fmla="*/ 50336 h 94742"/>
                  <a:gd name="connsiteX1" fmla="*/ 3557 w 91498"/>
                  <a:gd name="connsiteY1" fmla="*/ 28399 h 94742"/>
                  <a:gd name="connsiteX2" fmla="*/ 20043 w 91498"/>
                  <a:gd name="connsiteY2" fmla="*/ 9785 h 94742"/>
                  <a:gd name="connsiteX3" fmla="*/ 43443 w 91498"/>
                  <a:gd name="connsiteY3" fmla="*/ 213 h 94742"/>
                  <a:gd name="connsiteX4" fmla="*/ 65114 w 91498"/>
                  <a:gd name="connsiteY4" fmla="*/ 4334 h 94742"/>
                  <a:gd name="connsiteX5" fmla="*/ 82531 w 91498"/>
                  <a:gd name="connsiteY5" fmla="*/ 19890 h 94742"/>
                  <a:gd name="connsiteX6" fmla="*/ 91439 w 91498"/>
                  <a:gd name="connsiteY6" fmla="*/ 42093 h 94742"/>
                  <a:gd name="connsiteX7" fmla="*/ 86786 w 91498"/>
                  <a:gd name="connsiteY7" fmla="*/ 61637 h 94742"/>
                  <a:gd name="connsiteX8" fmla="*/ 71762 w 91498"/>
                  <a:gd name="connsiteY8" fmla="*/ 77592 h 94742"/>
                  <a:gd name="connsiteX9" fmla="*/ 64716 w 91498"/>
                  <a:gd name="connsiteY9" fmla="*/ 82245 h 94742"/>
                  <a:gd name="connsiteX10" fmla="*/ 30945 w 91498"/>
                  <a:gd name="connsiteY10" fmla="*/ 35312 h 94742"/>
                  <a:gd name="connsiteX11" fmla="*/ 22835 w 91498"/>
                  <a:gd name="connsiteY11" fmla="*/ 49272 h 94742"/>
                  <a:gd name="connsiteX12" fmla="*/ 27622 w 91498"/>
                  <a:gd name="connsiteY12" fmla="*/ 63897 h 94742"/>
                  <a:gd name="connsiteX13" fmla="*/ 35998 w 91498"/>
                  <a:gd name="connsiteY13" fmla="*/ 71874 h 94742"/>
                  <a:gd name="connsiteX14" fmla="*/ 46501 w 91498"/>
                  <a:gd name="connsiteY14" fmla="*/ 74932 h 94742"/>
                  <a:gd name="connsiteX15" fmla="*/ 43310 w 91498"/>
                  <a:gd name="connsiteY15" fmla="*/ 94742 h 94742"/>
                  <a:gd name="connsiteX16" fmla="*/ 31876 w 91498"/>
                  <a:gd name="connsiteY16" fmla="*/ 91950 h 94742"/>
                  <a:gd name="connsiteX17" fmla="*/ 21373 w 91498"/>
                  <a:gd name="connsiteY17" fmla="*/ 85170 h 94742"/>
                  <a:gd name="connsiteX18" fmla="*/ 11002 w 91498"/>
                  <a:gd name="connsiteY18" fmla="*/ 73470 h 94742"/>
                  <a:gd name="connsiteX19" fmla="*/ 632 w 91498"/>
                  <a:gd name="connsiteY19" fmla="*/ 50070 h 94742"/>
                  <a:gd name="connsiteX20" fmla="*/ 61259 w 91498"/>
                  <a:gd name="connsiteY20" fmla="*/ 54192 h 94742"/>
                  <a:gd name="connsiteX21" fmla="*/ 70167 w 91498"/>
                  <a:gd name="connsiteY21" fmla="*/ 42093 h 94742"/>
                  <a:gd name="connsiteX22" fmla="*/ 67242 w 91498"/>
                  <a:gd name="connsiteY22" fmla="*/ 30393 h 94742"/>
                  <a:gd name="connsiteX23" fmla="*/ 56871 w 91498"/>
                  <a:gd name="connsiteY23" fmla="*/ 23745 h 94742"/>
                  <a:gd name="connsiteX24" fmla="*/ 41980 w 91498"/>
                  <a:gd name="connsiteY24" fmla="*/ 27468 h 94742"/>
                  <a:gd name="connsiteX25" fmla="*/ 61259 w 91498"/>
                  <a:gd name="connsiteY25" fmla="*/ 54325 h 9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498" h="94742">
                    <a:moveTo>
                      <a:pt x="499" y="50336"/>
                    </a:moveTo>
                    <a:cubicBezTo>
                      <a:pt x="-698" y="42625"/>
                      <a:pt x="233" y="35312"/>
                      <a:pt x="3557" y="28399"/>
                    </a:cubicBezTo>
                    <a:cubicBezTo>
                      <a:pt x="6881" y="21485"/>
                      <a:pt x="12332" y="15236"/>
                      <a:pt x="20043" y="9785"/>
                    </a:cubicBezTo>
                    <a:cubicBezTo>
                      <a:pt x="27887" y="4201"/>
                      <a:pt x="35599" y="877"/>
                      <a:pt x="43443" y="213"/>
                    </a:cubicBezTo>
                    <a:cubicBezTo>
                      <a:pt x="51154" y="-585"/>
                      <a:pt x="58334" y="877"/>
                      <a:pt x="65114" y="4334"/>
                    </a:cubicBezTo>
                    <a:cubicBezTo>
                      <a:pt x="71895" y="7791"/>
                      <a:pt x="77612" y="12976"/>
                      <a:pt x="82531" y="19890"/>
                    </a:cubicBezTo>
                    <a:cubicBezTo>
                      <a:pt x="88115" y="27601"/>
                      <a:pt x="91040" y="35046"/>
                      <a:pt x="91439" y="42093"/>
                    </a:cubicBezTo>
                    <a:cubicBezTo>
                      <a:pt x="91838" y="49272"/>
                      <a:pt x="90242" y="55787"/>
                      <a:pt x="86786" y="61637"/>
                    </a:cubicBezTo>
                    <a:cubicBezTo>
                      <a:pt x="83196" y="67620"/>
                      <a:pt x="78144" y="72938"/>
                      <a:pt x="71762" y="77592"/>
                    </a:cubicBezTo>
                    <a:cubicBezTo>
                      <a:pt x="69768" y="78921"/>
                      <a:pt x="67508" y="80517"/>
                      <a:pt x="64716" y="82245"/>
                    </a:cubicBezTo>
                    <a:lnTo>
                      <a:pt x="30945" y="35312"/>
                    </a:lnTo>
                    <a:cubicBezTo>
                      <a:pt x="25893" y="39966"/>
                      <a:pt x="23234" y="44619"/>
                      <a:pt x="22835" y="49272"/>
                    </a:cubicBezTo>
                    <a:cubicBezTo>
                      <a:pt x="22436" y="53926"/>
                      <a:pt x="24032" y="58845"/>
                      <a:pt x="27622" y="63897"/>
                    </a:cubicBezTo>
                    <a:cubicBezTo>
                      <a:pt x="30281" y="67487"/>
                      <a:pt x="33073" y="70146"/>
                      <a:pt x="35998" y="71874"/>
                    </a:cubicBezTo>
                    <a:cubicBezTo>
                      <a:pt x="38923" y="73603"/>
                      <a:pt x="42512" y="74667"/>
                      <a:pt x="46501" y="74932"/>
                    </a:cubicBezTo>
                    <a:lnTo>
                      <a:pt x="43310" y="94742"/>
                    </a:lnTo>
                    <a:cubicBezTo>
                      <a:pt x="39188" y="94344"/>
                      <a:pt x="35466" y="93413"/>
                      <a:pt x="31876" y="91950"/>
                    </a:cubicBezTo>
                    <a:cubicBezTo>
                      <a:pt x="28286" y="90488"/>
                      <a:pt x="24830" y="88228"/>
                      <a:pt x="21373" y="85170"/>
                    </a:cubicBezTo>
                    <a:cubicBezTo>
                      <a:pt x="17916" y="82112"/>
                      <a:pt x="14459" y="78256"/>
                      <a:pt x="11002" y="73470"/>
                    </a:cubicBezTo>
                    <a:cubicBezTo>
                      <a:pt x="5286" y="65626"/>
                      <a:pt x="1829" y="57781"/>
                      <a:pt x="632" y="50070"/>
                    </a:cubicBezTo>
                    <a:close/>
                    <a:moveTo>
                      <a:pt x="61259" y="54192"/>
                    </a:moveTo>
                    <a:cubicBezTo>
                      <a:pt x="66311" y="50070"/>
                      <a:pt x="69236" y="45949"/>
                      <a:pt x="70167" y="42093"/>
                    </a:cubicBezTo>
                    <a:cubicBezTo>
                      <a:pt x="71097" y="38237"/>
                      <a:pt x="70167" y="34249"/>
                      <a:pt x="67242" y="30393"/>
                    </a:cubicBezTo>
                    <a:cubicBezTo>
                      <a:pt x="64449" y="26537"/>
                      <a:pt x="61126" y="24410"/>
                      <a:pt x="56871" y="23745"/>
                    </a:cubicBezTo>
                    <a:cubicBezTo>
                      <a:pt x="52617" y="23081"/>
                      <a:pt x="47698" y="24277"/>
                      <a:pt x="41980" y="27468"/>
                    </a:cubicBezTo>
                    <a:lnTo>
                      <a:pt x="61259" y="5432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grpSp>
          <p:nvGrpSpPr>
            <p:cNvPr id="914" name="Graphic 8">
              <a:extLst>
                <a:ext uri="{FF2B5EF4-FFF2-40B4-BE49-F238E27FC236}">
                  <a16:creationId xmlns:a16="http://schemas.microsoft.com/office/drawing/2014/main" id="{4A8BDAF5-8AE1-E98F-B40F-ECEC62526180}"/>
                </a:ext>
              </a:extLst>
            </p:cNvPr>
            <p:cNvGrpSpPr/>
            <p:nvPr/>
          </p:nvGrpSpPr>
          <p:grpSpPr>
            <a:xfrm>
              <a:off x="4383163" y="3295831"/>
              <a:ext cx="1532817" cy="308850"/>
              <a:chOff x="4383163" y="3295831"/>
              <a:chExt cx="1532817" cy="308850"/>
            </a:xfrm>
            <a:solidFill>
              <a:srgbClr val="231F20"/>
            </a:solidFill>
          </p:grpSpPr>
          <p:sp>
            <p:nvSpPr>
              <p:cNvPr id="1073" name="Freeform: Shape 1072">
                <a:extLst>
                  <a:ext uri="{FF2B5EF4-FFF2-40B4-BE49-F238E27FC236}">
                    <a16:creationId xmlns:a16="http://schemas.microsoft.com/office/drawing/2014/main" id="{CAD63697-1BDE-2386-1539-0E4D4726DB13}"/>
                  </a:ext>
                </a:extLst>
              </p:cNvPr>
              <p:cNvSpPr/>
              <p:nvPr/>
            </p:nvSpPr>
            <p:spPr>
              <a:xfrm>
                <a:off x="4438604" y="3299820"/>
                <a:ext cx="82032" cy="112877"/>
              </a:xfrm>
              <a:custGeom>
                <a:avLst/>
                <a:gdLst>
                  <a:gd name="connsiteX0" fmla="*/ 17151 w 82032"/>
                  <a:gd name="connsiteY0" fmla="*/ 108756 h 112877"/>
                  <a:gd name="connsiteX1" fmla="*/ 0 w 82032"/>
                  <a:gd name="connsiteY1" fmla="*/ 95593 h 112877"/>
                  <a:gd name="connsiteX2" fmla="*/ 10105 w 82032"/>
                  <a:gd name="connsiteY2" fmla="*/ 85489 h 112877"/>
                  <a:gd name="connsiteX3" fmla="*/ 17816 w 82032"/>
                  <a:gd name="connsiteY3" fmla="*/ 93200 h 112877"/>
                  <a:gd name="connsiteX4" fmla="*/ 27521 w 82032"/>
                  <a:gd name="connsiteY4" fmla="*/ 98253 h 112877"/>
                  <a:gd name="connsiteX5" fmla="*/ 40950 w 82032"/>
                  <a:gd name="connsiteY5" fmla="*/ 100114 h 112877"/>
                  <a:gd name="connsiteX6" fmla="*/ 54644 w 82032"/>
                  <a:gd name="connsiteY6" fmla="*/ 98253 h 112877"/>
                  <a:gd name="connsiteX7" fmla="*/ 64084 w 82032"/>
                  <a:gd name="connsiteY7" fmla="*/ 92269 h 112877"/>
                  <a:gd name="connsiteX8" fmla="*/ 67540 w 82032"/>
                  <a:gd name="connsiteY8" fmla="*/ 82032 h 112877"/>
                  <a:gd name="connsiteX9" fmla="*/ 63818 w 82032"/>
                  <a:gd name="connsiteY9" fmla="*/ 72061 h 112877"/>
                  <a:gd name="connsiteX10" fmla="*/ 54511 w 82032"/>
                  <a:gd name="connsiteY10" fmla="*/ 66078 h 112877"/>
                  <a:gd name="connsiteX11" fmla="*/ 39620 w 82032"/>
                  <a:gd name="connsiteY11" fmla="*/ 61557 h 112877"/>
                  <a:gd name="connsiteX12" fmla="*/ 21273 w 82032"/>
                  <a:gd name="connsiteY12" fmla="*/ 55707 h 112877"/>
                  <a:gd name="connsiteX13" fmla="*/ 9174 w 82032"/>
                  <a:gd name="connsiteY13" fmla="*/ 46268 h 112877"/>
                  <a:gd name="connsiteX14" fmla="*/ 4122 w 82032"/>
                  <a:gd name="connsiteY14" fmla="*/ 29383 h 112877"/>
                  <a:gd name="connsiteX15" fmla="*/ 9174 w 82032"/>
                  <a:gd name="connsiteY15" fmla="*/ 12764 h 112877"/>
                  <a:gd name="connsiteX16" fmla="*/ 22868 w 82032"/>
                  <a:gd name="connsiteY16" fmla="*/ 3058 h 112877"/>
                  <a:gd name="connsiteX17" fmla="*/ 42279 w 82032"/>
                  <a:gd name="connsiteY17" fmla="*/ 0 h 112877"/>
                  <a:gd name="connsiteX18" fmla="*/ 64216 w 82032"/>
                  <a:gd name="connsiteY18" fmla="*/ 4122 h 112877"/>
                  <a:gd name="connsiteX19" fmla="*/ 79373 w 82032"/>
                  <a:gd name="connsiteY19" fmla="*/ 15556 h 112877"/>
                  <a:gd name="connsiteX20" fmla="*/ 69535 w 82032"/>
                  <a:gd name="connsiteY20" fmla="*/ 25394 h 112877"/>
                  <a:gd name="connsiteX21" fmla="*/ 57569 w 82032"/>
                  <a:gd name="connsiteY21" fmla="*/ 16087 h 112877"/>
                  <a:gd name="connsiteX22" fmla="*/ 41482 w 82032"/>
                  <a:gd name="connsiteY22" fmla="*/ 12764 h 112877"/>
                  <a:gd name="connsiteX23" fmla="*/ 28718 w 82032"/>
                  <a:gd name="connsiteY23" fmla="*/ 14891 h 112877"/>
                  <a:gd name="connsiteX24" fmla="*/ 21140 w 82032"/>
                  <a:gd name="connsiteY24" fmla="*/ 20475 h 112877"/>
                  <a:gd name="connsiteX25" fmla="*/ 18614 w 82032"/>
                  <a:gd name="connsiteY25" fmla="*/ 28718 h 112877"/>
                  <a:gd name="connsiteX26" fmla="*/ 22070 w 82032"/>
                  <a:gd name="connsiteY26" fmla="*/ 37892 h 112877"/>
                  <a:gd name="connsiteX27" fmla="*/ 30712 w 82032"/>
                  <a:gd name="connsiteY27" fmla="*/ 43476 h 112877"/>
                  <a:gd name="connsiteX28" fmla="*/ 44938 w 82032"/>
                  <a:gd name="connsiteY28" fmla="*/ 47863 h 112877"/>
                  <a:gd name="connsiteX29" fmla="*/ 64216 w 82032"/>
                  <a:gd name="connsiteY29" fmla="*/ 53979 h 112877"/>
                  <a:gd name="connsiteX30" fmla="*/ 76847 w 82032"/>
                  <a:gd name="connsiteY30" fmla="*/ 63552 h 112877"/>
                  <a:gd name="connsiteX31" fmla="*/ 82032 w 82032"/>
                  <a:gd name="connsiteY31" fmla="*/ 80969 h 112877"/>
                  <a:gd name="connsiteX32" fmla="*/ 77246 w 82032"/>
                  <a:gd name="connsiteY32" fmla="*/ 97588 h 112877"/>
                  <a:gd name="connsiteX33" fmla="*/ 63153 w 82032"/>
                  <a:gd name="connsiteY33" fmla="*/ 108889 h 112877"/>
                  <a:gd name="connsiteX34" fmla="*/ 40684 w 82032"/>
                  <a:gd name="connsiteY34" fmla="*/ 112877 h 112877"/>
                  <a:gd name="connsiteX35" fmla="*/ 16885 w 82032"/>
                  <a:gd name="connsiteY35" fmla="*/ 108490 h 11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032" h="112877">
                    <a:moveTo>
                      <a:pt x="17151" y="108756"/>
                    </a:moveTo>
                    <a:cubicBezTo>
                      <a:pt x="10237" y="105831"/>
                      <a:pt x="4520" y="101443"/>
                      <a:pt x="0" y="95593"/>
                    </a:cubicBezTo>
                    <a:lnTo>
                      <a:pt x="10105" y="85489"/>
                    </a:lnTo>
                    <a:cubicBezTo>
                      <a:pt x="12498" y="88547"/>
                      <a:pt x="15157" y="91073"/>
                      <a:pt x="17816" y="93200"/>
                    </a:cubicBezTo>
                    <a:cubicBezTo>
                      <a:pt x="20475" y="95328"/>
                      <a:pt x="23799" y="96923"/>
                      <a:pt x="27521" y="98253"/>
                    </a:cubicBezTo>
                    <a:cubicBezTo>
                      <a:pt x="31244" y="99582"/>
                      <a:pt x="35764" y="100114"/>
                      <a:pt x="40950" y="100114"/>
                    </a:cubicBezTo>
                    <a:cubicBezTo>
                      <a:pt x="46135" y="100114"/>
                      <a:pt x="50522" y="99449"/>
                      <a:pt x="54644" y="98253"/>
                    </a:cubicBezTo>
                    <a:cubicBezTo>
                      <a:pt x="58765" y="97056"/>
                      <a:pt x="61823" y="94929"/>
                      <a:pt x="64084" y="92269"/>
                    </a:cubicBezTo>
                    <a:cubicBezTo>
                      <a:pt x="66344" y="89610"/>
                      <a:pt x="67540" y="86154"/>
                      <a:pt x="67540" y="82032"/>
                    </a:cubicBezTo>
                    <a:cubicBezTo>
                      <a:pt x="67540" y="77911"/>
                      <a:pt x="66344" y="74587"/>
                      <a:pt x="63818" y="72061"/>
                    </a:cubicBezTo>
                    <a:cubicBezTo>
                      <a:pt x="61291" y="69535"/>
                      <a:pt x="58234" y="67540"/>
                      <a:pt x="54511" y="66078"/>
                    </a:cubicBezTo>
                    <a:cubicBezTo>
                      <a:pt x="50788" y="64615"/>
                      <a:pt x="45869" y="63153"/>
                      <a:pt x="39620" y="61557"/>
                    </a:cubicBezTo>
                    <a:cubicBezTo>
                      <a:pt x="32175" y="59696"/>
                      <a:pt x="26059" y="57702"/>
                      <a:pt x="21273" y="55707"/>
                    </a:cubicBezTo>
                    <a:cubicBezTo>
                      <a:pt x="16486" y="53713"/>
                      <a:pt x="12498" y="50522"/>
                      <a:pt x="9174" y="46268"/>
                    </a:cubicBezTo>
                    <a:cubicBezTo>
                      <a:pt x="5850" y="42013"/>
                      <a:pt x="4122" y="36429"/>
                      <a:pt x="4122" y="29383"/>
                    </a:cubicBezTo>
                    <a:cubicBezTo>
                      <a:pt x="4122" y="22336"/>
                      <a:pt x="5850" y="17151"/>
                      <a:pt x="9174" y="12764"/>
                    </a:cubicBezTo>
                    <a:cubicBezTo>
                      <a:pt x="12498" y="8376"/>
                      <a:pt x="17151" y="5185"/>
                      <a:pt x="22868" y="3058"/>
                    </a:cubicBezTo>
                    <a:cubicBezTo>
                      <a:pt x="28585" y="931"/>
                      <a:pt x="35100" y="0"/>
                      <a:pt x="42279" y="0"/>
                    </a:cubicBezTo>
                    <a:cubicBezTo>
                      <a:pt x="50921" y="0"/>
                      <a:pt x="58234" y="1330"/>
                      <a:pt x="64216" y="4122"/>
                    </a:cubicBezTo>
                    <a:cubicBezTo>
                      <a:pt x="70199" y="6914"/>
                      <a:pt x="75252" y="10769"/>
                      <a:pt x="79373" y="15556"/>
                    </a:cubicBezTo>
                    <a:lnTo>
                      <a:pt x="69535" y="25394"/>
                    </a:lnTo>
                    <a:cubicBezTo>
                      <a:pt x="66078" y="21406"/>
                      <a:pt x="62089" y="18348"/>
                      <a:pt x="57569" y="16087"/>
                    </a:cubicBezTo>
                    <a:cubicBezTo>
                      <a:pt x="53048" y="13827"/>
                      <a:pt x="47730" y="12764"/>
                      <a:pt x="41482" y="12764"/>
                    </a:cubicBezTo>
                    <a:cubicBezTo>
                      <a:pt x="36429" y="12764"/>
                      <a:pt x="32175" y="13428"/>
                      <a:pt x="28718" y="14891"/>
                    </a:cubicBezTo>
                    <a:cubicBezTo>
                      <a:pt x="25261" y="16353"/>
                      <a:pt x="22735" y="18215"/>
                      <a:pt x="21140" y="20475"/>
                    </a:cubicBezTo>
                    <a:cubicBezTo>
                      <a:pt x="19544" y="22735"/>
                      <a:pt x="18614" y="25660"/>
                      <a:pt x="18614" y="28718"/>
                    </a:cubicBezTo>
                    <a:cubicBezTo>
                      <a:pt x="18614" y="32574"/>
                      <a:pt x="19810" y="35631"/>
                      <a:pt x="22070" y="37892"/>
                    </a:cubicBezTo>
                    <a:cubicBezTo>
                      <a:pt x="24330" y="40152"/>
                      <a:pt x="27255" y="42146"/>
                      <a:pt x="30712" y="43476"/>
                    </a:cubicBezTo>
                    <a:cubicBezTo>
                      <a:pt x="34169" y="44805"/>
                      <a:pt x="38955" y="46268"/>
                      <a:pt x="44938" y="47863"/>
                    </a:cubicBezTo>
                    <a:cubicBezTo>
                      <a:pt x="52782" y="49858"/>
                      <a:pt x="59297" y="51852"/>
                      <a:pt x="64216" y="53979"/>
                    </a:cubicBezTo>
                    <a:cubicBezTo>
                      <a:pt x="69136" y="56106"/>
                      <a:pt x="73390" y="59297"/>
                      <a:pt x="76847" y="63552"/>
                    </a:cubicBezTo>
                    <a:cubicBezTo>
                      <a:pt x="80304" y="67806"/>
                      <a:pt x="82032" y="73656"/>
                      <a:pt x="82032" y="80969"/>
                    </a:cubicBezTo>
                    <a:cubicBezTo>
                      <a:pt x="82032" y="87217"/>
                      <a:pt x="80437" y="92669"/>
                      <a:pt x="77246" y="97588"/>
                    </a:cubicBezTo>
                    <a:cubicBezTo>
                      <a:pt x="74055" y="102507"/>
                      <a:pt x="69402" y="106097"/>
                      <a:pt x="63153" y="108889"/>
                    </a:cubicBezTo>
                    <a:cubicBezTo>
                      <a:pt x="56904" y="111681"/>
                      <a:pt x="49459" y="112877"/>
                      <a:pt x="40684" y="112877"/>
                    </a:cubicBezTo>
                    <a:cubicBezTo>
                      <a:pt x="31909" y="112877"/>
                      <a:pt x="23799" y="111415"/>
                      <a:pt x="16885" y="10849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4" name="Freeform: Shape 1073">
                <a:extLst>
                  <a:ext uri="{FF2B5EF4-FFF2-40B4-BE49-F238E27FC236}">
                    <a16:creationId xmlns:a16="http://schemas.microsoft.com/office/drawing/2014/main" id="{61B734EA-5489-57B7-AF11-320960462CBB}"/>
                  </a:ext>
                </a:extLst>
              </p:cNvPr>
              <p:cNvSpPr/>
              <p:nvPr/>
            </p:nvSpPr>
            <p:spPr>
              <a:xfrm>
                <a:off x="4538054" y="3325480"/>
                <a:ext cx="82032" cy="118993"/>
              </a:xfrm>
              <a:custGeom>
                <a:avLst/>
                <a:gdLst>
                  <a:gd name="connsiteX0" fmla="*/ 0 w 82032"/>
                  <a:gd name="connsiteY0" fmla="*/ 1728 h 118993"/>
                  <a:gd name="connsiteX1" fmla="*/ 13428 w 82032"/>
                  <a:gd name="connsiteY1" fmla="*/ 1728 h 118993"/>
                  <a:gd name="connsiteX2" fmla="*/ 13428 w 82032"/>
                  <a:gd name="connsiteY2" fmla="*/ 19544 h 118993"/>
                  <a:gd name="connsiteX3" fmla="*/ 13561 w 82032"/>
                  <a:gd name="connsiteY3" fmla="*/ 19544 h 118993"/>
                  <a:gd name="connsiteX4" fmla="*/ 24463 w 82032"/>
                  <a:gd name="connsiteY4" fmla="*/ 5451 h 118993"/>
                  <a:gd name="connsiteX5" fmla="*/ 44938 w 82032"/>
                  <a:gd name="connsiteY5" fmla="*/ 0 h 118993"/>
                  <a:gd name="connsiteX6" fmla="*/ 64349 w 82032"/>
                  <a:gd name="connsiteY6" fmla="*/ 5584 h 118993"/>
                  <a:gd name="connsiteX7" fmla="*/ 77379 w 82032"/>
                  <a:gd name="connsiteY7" fmla="*/ 21007 h 118993"/>
                  <a:gd name="connsiteX8" fmla="*/ 82032 w 82032"/>
                  <a:gd name="connsiteY8" fmla="*/ 43742 h 118993"/>
                  <a:gd name="connsiteX9" fmla="*/ 77512 w 82032"/>
                  <a:gd name="connsiteY9" fmla="*/ 66477 h 118993"/>
                  <a:gd name="connsiteX10" fmla="*/ 64748 w 82032"/>
                  <a:gd name="connsiteY10" fmla="*/ 81899 h 118993"/>
                  <a:gd name="connsiteX11" fmla="*/ 45470 w 82032"/>
                  <a:gd name="connsiteY11" fmla="*/ 87350 h 118993"/>
                  <a:gd name="connsiteX12" fmla="*/ 31111 w 82032"/>
                  <a:gd name="connsiteY12" fmla="*/ 84957 h 118993"/>
                  <a:gd name="connsiteX13" fmla="*/ 20741 w 82032"/>
                  <a:gd name="connsiteY13" fmla="*/ 78309 h 118993"/>
                  <a:gd name="connsiteX14" fmla="*/ 14359 w 82032"/>
                  <a:gd name="connsiteY14" fmla="*/ 68870 h 118993"/>
                  <a:gd name="connsiteX15" fmla="*/ 13960 w 82032"/>
                  <a:gd name="connsiteY15" fmla="*/ 68870 h 118993"/>
                  <a:gd name="connsiteX16" fmla="*/ 13960 w 82032"/>
                  <a:gd name="connsiteY16" fmla="*/ 118993 h 118993"/>
                  <a:gd name="connsiteX17" fmla="*/ 0 w 82032"/>
                  <a:gd name="connsiteY17" fmla="*/ 118993 h 118993"/>
                  <a:gd name="connsiteX18" fmla="*/ 0 w 82032"/>
                  <a:gd name="connsiteY18" fmla="*/ 1595 h 118993"/>
                  <a:gd name="connsiteX19" fmla="*/ 54378 w 82032"/>
                  <a:gd name="connsiteY19" fmla="*/ 71928 h 118993"/>
                  <a:gd name="connsiteX20" fmla="*/ 63817 w 82032"/>
                  <a:gd name="connsiteY20" fmla="*/ 61159 h 118993"/>
                  <a:gd name="connsiteX21" fmla="*/ 67274 w 82032"/>
                  <a:gd name="connsiteY21" fmla="*/ 43742 h 118993"/>
                  <a:gd name="connsiteX22" fmla="*/ 63817 w 82032"/>
                  <a:gd name="connsiteY22" fmla="*/ 26458 h 118993"/>
                  <a:gd name="connsiteX23" fmla="*/ 54378 w 82032"/>
                  <a:gd name="connsiteY23" fmla="*/ 15689 h 118993"/>
                  <a:gd name="connsiteX24" fmla="*/ 40684 w 82032"/>
                  <a:gd name="connsiteY24" fmla="*/ 12099 h 118993"/>
                  <a:gd name="connsiteX25" fmla="*/ 26989 w 82032"/>
                  <a:gd name="connsiteY25" fmla="*/ 15689 h 118993"/>
                  <a:gd name="connsiteX26" fmla="*/ 17417 w 82032"/>
                  <a:gd name="connsiteY26" fmla="*/ 26458 h 118993"/>
                  <a:gd name="connsiteX27" fmla="*/ 13960 w 82032"/>
                  <a:gd name="connsiteY27" fmla="*/ 43742 h 118993"/>
                  <a:gd name="connsiteX28" fmla="*/ 17417 w 82032"/>
                  <a:gd name="connsiteY28" fmla="*/ 61159 h 118993"/>
                  <a:gd name="connsiteX29" fmla="*/ 26989 w 82032"/>
                  <a:gd name="connsiteY29" fmla="*/ 71928 h 118993"/>
                  <a:gd name="connsiteX30" fmla="*/ 40684 w 82032"/>
                  <a:gd name="connsiteY30" fmla="*/ 75518 h 118993"/>
                  <a:gd name="connsiteX31" fmla="*/ 54378 w 82032"/>
                  <a:gd name="connsiteY31" fmla="*/ 71928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032" h="118993">
                    <a:moveTo>
                      <a:pt x="0" y="1728"/>
                    </a:moveTo>
                    <a:lnTo>
                      <a:pt x="13428" y="1728"/>
                    </a:lnTo>
                    <a:lnTo>
                      <a:pt x="13428" y="19544"/>
                    </a:lnTo>
                    <a:lnTo>
                      <a:pt x="13561" y="19544"/>
                    </a:lnTo>
                    <a:cubicBezTo>
                      <a:pt x="15954" y="13827"/>
                      <a:pt x="19544" y="9041"/>
                      <a:pt x="24463" y="5451"/>
                    </a:cubicBezTo>
                    <a:cubicBezTo>
                      <a:pt x="29383" y="1861"/>
                      <a:pt x="36163" y="0"/>
                      <a:pt x="44938" y="0"/>
                    </a:cubicBezTo>
                    <a:cubicBezTo>
                      <a:pt x="52251" y="0"/>
                      <a:pt x="58765" y="1861"/>
                      <a:pt x="64349" y="5584"/>
                    </a:cubicBezTo>
                    <a:cubicBezTo>
                      <a:pt x="69933" y="9307"/>
                      <a:pt x="74321" y="14492"/>
                      <a:pt x="77379" y="21007"/>
                    </a:cubicBezTo>
                    <a:cubicBezTo>
                      <a:pt x="80437" y="27521"/>
                      <a:pt x="82032" y="35233"/>
                      <a:pt x="82032" y="43742"/>
                    </a:cubicBezTo>
                    <a:cubicBezTo>
                      <a:pt x="82032" y="52251"/>
                      <a:pt x="80570" y="59962"/>
                      <a:pt x="77512" y="66477"/>
                    </a:cubicBezTo>
                    <a:cubicBezTo>
                      <a:pt x="74454" y="72991"/>
                      <a:pt x="70332" y="78177"/>
                      <a:pt x="64748" y="81899"/>
                    </a:cubicBezTo>
                    <a:cubicBezTo>
                      <a:pt x="59164" y="85622"/>
                      <a:pt x="52782" y="87350"/>
                      <a:pt x="45470" y="87350"/>
                    </a:cubicBezTo>
                    <a:cubicBezTo>
                      <a:pt x="40019" y="87350"/>
                      <a:pt x="35233" y="86552"/>
                      <a:pt x="31111" y="84957"/>
                    </a:cubicBezTo>
                    <a:cubicBezTo>
                      <a:pt x="26989" y="83362"/>
                      <a:pt x="23533" y="81102"/>
                      <a:pt x="20741" y="78309"/>
                    </a:cubicBezTo>
                    <a:cubicBezTo>
                      <a:pt x="17949" y="75518"/>
                      <a:pt x="15821" y="72459"/>
                      <a:pt x="14359" y="68870"/>
                    </a:cubicBezTo>
                    <a:lnTo>
                      <a:pt x="13960" y="68870"/>
                    </a:lnTo>
                    <a:lnTo>
                      <a:pt x="13960" y="118993"/>
                    </a:lnTo>
                    <a:lnTo>
                      <a:pt x="0" y="118993"/>
                    </a:lnTo>
                    <a:lnTo>
                      <a:pt x="0" y="1595"/>
                    </a:lnTo>
                    <a:close/>
                    <a:moveTo>
                      <a:pt x="54378" y="71928"/>
                    </a:moveTo>
                    <a:cubicBezTo>
                      <a:pt x="58366" y="69534"/>
                      <a:pt x="61557" y="65945"/>
                      <a:pt x="63817" y="61159"/>
                    </a:cubicBezTo>
                    <a:cubicBezTo>
                      <a:pt x="66078" y="56372"/>
                      <a:pt x="67274" y="50655"/>
                      <a:pt x="67274" y="43742"/>
                    </a:cubicBezTo>
                    <a:cubicBezTo>
                      <a:pt x="67274" y="36828"/>
                      <a:pt x="66078" y="31111"/>
                      <a:pt x="63817" y="26458"/>
                    </a:cubicBezTo>
                    <a:cubicBezTo>
                      <a:pt x="61557" y="21804"/>
                      <a:pt x="58366" y="18082"/>
                      <a:pt x="54378" y="15689"/>
                    </a:cubicBezTo>
                    <a:cubicBezTo>
                      <a:pt x="50389" y="13295"/>
                      <a:pt x="45736" y="12099"/>
                      <a:pt x="40684" y="12099"/>
                    </a:cubicBezTo>
                    <a:cubicBezTo>
                      <a:pt x="35631" y="12099"/>
                      <a:pt x="30978" y="13295"/>
                      <a:pt x="26989" y="15689"/>
                    </a:cubicBezTo>
                    <a:cubicBezTo>
                      <a:pt x="23001" y="18082"/>
                      <a:pt x="19810" y="21671"/>
                      <a:pt x="17417" y="26458"/>
                    </a:cubicBezTo>
                    <a:cubicBezTo>
                      <a:pt x="15024" y="31244"/>
                      <a:pt x="13960" y="36961"/>
                      <a:pt x="13960" y="43742"/>
                    </a:cubicBezTo>
                    <a:cubicBezTo>
                      <a:pt x="13960" y="50522"/>
                      <a:pt x="15157" y="56372"/>
                      <a:pt x="17417" y="61159"/>
                    </a:cubicBezTo>
                    <a:cubicBezTo>
                      <a:pt x="19677" y="65945"/>
                      <a:pt x="22868" y="69534"/>
                      <a:pt x="26989" y="71928"/>
                    </a:cubicBezTo>
                    <a:cubicBezTo>
                      <a:pt x="31111" y="74321"/>
                      <a:pt x="35631" y="75518"/>
                      <a:pt x="40684" y="75518"/>
                    </a:cubicBezTo>
                    <a:cubicBezTo>
                      <a:pt x="45736" y="75518"/>
                      <a:pt x="50389" y="74321"/>
                      <a:pt x="54378" y="7192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5" name="Freeform: Shape 1074">
                <a:extLst>
                  <a:ext uri="{FF2B5EF4-FFF2-40B4-BE49-F238E27FC236}">
                    <a16:creationId xmlns:a16="http://schemas.microsoft.com/office/drawing/2014/main" id="{E20CCB42-ADF4-B57D-B439-2EF5E7A27D61}"/>
                  </a:ext>
                </a:extLst>
              </p:cNvPr>
              <p:cNvSpPr/>
              <p:nvPr/>
            </p:nvSpPr>
            <p:spPr>
              <a:xfrm>
                <a:off x="4631653" y="3325613"/>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3 w 77511"/>
                  <a:gd name="connsiteY6" fmla="*/ 5983 h 87217"/>
                  <a:gd name="connsiteX7" fmla="*/ 73789 w 77511"/>
                  <a:gd name="connsiteY7" fmla="*/ 21273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5 h 87217"/>
                  <a:gd name="connsiteX13" fmla="*/ 55574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8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6"/>
                      <a:pt x="0" y="43609"/>
                    </a:cubicBezTo>
                    <a:cubicBezTo>
                      <a:pt x="0" y="34302"/>
                      <a:pt x="1861" y="26192"/>
                      <a:pt x="5584" y="19677"/>
                    </a:cubicBezTo>
                    <a:cubicBezTo>
                      <a:pt x="9307" y="13162"/>
                      <a:pt x="14226" y="8110"/>
                      <a:pt x="20342" y="4919"/>
                    </a:cubicBezTo>
                    <a:cubicBezTo>
                      <a:pt x="26458" y="1728"/>
                      <a:pt x="33371" y="0"/>
                      <a:pt x="40817" y="0"/>
                    </a:cubicBezTo>
                    <a:cubicBezTo>
                      <a:pt x="49326" y="0"/>
                      <a:pt x="56372" y="1994"/>
                      <a:pt x="61823" y="5983"/>
                    </a:cubicBezTo>
                    <a:cubicBezTo>
                      <a:pt x="67274" y="9971"/>
                      <a:pt x="71263" y="15024"/>
                      <a:pt x="73789" y="21273"/>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89" y="72991"/>
                      <a:pt x="33637" y="75385"/>
                      <a:pt x="42279" y="75385"/>
                    </a:cubicBezTo>
                    <a:cubicBezTo>
                      <a:pt x="47464" y="75385"/>
                      <a:pt x="51852" y="74587"/>
                      <a:pt x="55574"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9"/>
                      <a:pt x="47065" y="87218"/>
                      <a:pt x="42146" y="87218"/>
                    </a:cubicBezTo>
                    <a:cubicBezTo>
                      <a:pt x="33637" y="87218"/>
                      <a:pt x="26059" y="85489"/>
                      <a:pt x="19810" y="82165"/>
                    </a:cubicBezTo>
                    <a:close/>
                    <a:moveTo>
                      <a:pt x="63153" y="36296"/>
                    </a:moveTo>
                    <a:cubicBezTo>
                      <a:pt x="62488" y="28186"/>
                      <a:pt x="60095" y="22070"/>
                      <a:pt x="56106" y="18082"/>
                    </a:cubicBezTo>
                    <a:cubicBezTo>
                      <a:pt x="52118" y="14093"/>
                      <a:pt x="46800" y="11966"/>
                      <a:pt x="40152" y="11966"/>
                    </a:cubicBezTo>
                    <a:cubicBezTo>
                      <a:pt x="35764" y="11966"/>
                      <a:pt x="31909" y="12896"/>
                      <a:pt x="28319" y="14758"/>
                    </a:cubicBezTo>
                    <a:cubicBezTo>
                      <a:pt x="24729" y="16619"/>
                      <a:pt x="21937" y="19278"/>
                      <a:pt x="19544" y="23001"/>
                    </a:cubicBezTo>
                    <a:cubicBezTo>
                      <a:pt x="17151" y="26724"/>
                      <a:pt x="15688"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6" name="Freeform: Shape 1075">
                <a:extLst>
                  <a:ext uri="{FF2B5EF4-FFF2-40B4-BE49-F238E27FC236}">
                    <a16:creationId xmlns:a16="http://schemas.microsoft.com/office/drawing/2014/main" id="{7D28ED5F-8AAB-81BE-D048-163C119B0B14}"/>
                  </a:ext>
                </a:extLst>
              </p:cNvPr>
              <p:cNvSpPr/>
              <p:nvPr/>
            </p:nvSpPr>
            <p:spPr>
              <a:xfrm>
                <a:off x="4725650" y="3325613"/>
                <a:ext cx="67274" cy="85887"/>
              </a:xfrm>
              <a:custGeom>
                <a:avLst/>
                <a:gdLst>
                  <a:gd name="connsiteX0" fmla="*/ 0 w 67274"/>
                  <a:gd name="connsiteY0" fmla="*/ 1596 h 85887"/>
                  <a:gd name="connsiteX1" fmla="*/ 13428 w 67274"/>
                  <a:gd name="connsiteY1" fmla="*/ 1596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5 w 67274"/>
                  <a:gd name="connsiteY6" fmla="*/ 3723 h 85887"/>
                  <a:gd name="connsiteX7" fmla="*/ 64350 w 67274"/>
                  <a:gd name="connsiteY7" fmla="*/ 14093 h 85887"/>
                  <a:gd name="connsiteX8" fmla="*/ 67275 w 67274"/>
                  <a:gd name="connsiteY8" fmla="*/ 29782 h 85887"/>
                  <a:gd name="connsiteX9" fmla="*/ 67275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8 w 67274"/>
                  <a:gd name="connsiteY13" fmla="*/ 12498 h 85887"/>
                  <a:gd name="connsiteX14" fmla="*/ 24330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6"/>
                    </a:moveTo>
                    <a:lnTo>
                      <a:pt x="13428" y="1596"/>
                    </a:lnTo>
                    <a:lnTo>
                      <a:pt x="13428" y="19145"/>
                    </a:lnTo>
                    <a:lnTo>
                      <a:pt x="13694" y="19145"/>
                    </a:lnTo>
                    <a:cubicBezTo>
                      <a:pt x="15821" y="13694"/>
                      <a:pt x="18880" y="9174"/>
                      <a:pt x="23134" y="5451"/>
                    </a:cubicBezTo>
                    <a:cubicBezTo>
                      <a:pt x="27389" y="1728"/>
                      <a:pt x="33371" y="0"/>
                      <a:pt x="40950" y="0"/>
                    </a:cubicBezTo>
                    <a:cubicBezTo>
                      <a:pt x="46800" y="0"/>
                      <a:pt x="51586" y="1197"/>
                      <a:pt x="55575" y="3723"/>
                    </a:cubicBezTo>
                    <a:cubicBezTo>
                      <a:pt x="59563" y="6249"/>
                      <a:pt x="62488" y="9573"/>
                      <a:pt x="64350" y="14093"/>
                    </a:cubicBezTo>
                    <a:cubicBezTo>
                      <a:pt x="66211" y="18614"/>
                      <a:pt x="67275" y="23799"/>
                      <a:pt x="67275" y="29782"/>
                    </a:cubicBezTo>
                    <a:lnTo>
                      <a:pt x="67275" y="85888"/>
                    </a:lnTo>
                    <a:lnTo>
                      <a:pt x="53181" y="85888"/>
                    </a:lnTo>
                    <a:lnTo>
                      <a:pt x="53181" y="32441"/>
                    </a:lnTo>
                    <a:cubicBezTo>
                      <a:pt x="53181" y="25926"/>
                      <a:pt x="51852" y="21007"/>
                      <a:pt x="49193" y="17550"/>
                    </a:cubicBezTo>
                    <a:cubicBezTo>
                      <a:pt x="46534" y="14093"/>
                      <a:pt x="42013" y="12498"/>
                      <a:pt x="35898" y="12498"/>
                    </a:cubicBezTo>
                    <a:cubicBezTo>
                      <a:pt x="31510" y="12498"/>
                      <a:pt x="27654" y="13428"/>
                      <a:pt x="24330" y="15423"/>
                    </a:cubicBezTo>
                    <a:cubicBezTo>
                      <a:pt x="21007" y="17417"/>
                      <a:pt x="18481" y="20209"/>
                      <a:pt x="16752" y="23799"/>
                    </a:cubicBezTo>
                    <a:cubicBezTo>
                      <a:pt x="15024" y="27389"/>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7" name="Freeform: Shape 1076">
                <a:extLst>
                  <a:ext uri="{FF2B5EF4-FFF2-40B4-BE49-F238E27FC236}">
                    <a16:creationId xmlns:a16="http://schemas.microsoft.com/office/drawing/2014/main" id="{3E2D09B8-DB0A-6FCE-F6B8-DE5A9118C227}"/>
                  </a:ext>
                </a:extLst>
              </p:cNvPr>
              <p:cNvSpPr/>
              <p:nvPr/>
            </p:nvSpPr>
            <p:spPr>
              <a:xfrm>
                <a:off x="4808879" y="3295831"/>
                <a:ext cx="81899" cy="117131"/>
              </a:xfrm>
              <a:custGeom>
                <a:avLst/>
                <a:gdLst>
                  <a:gd name="connsiteX0" fmla="*/ 17683 w 81899"/>
                  <a:gd name="connsiteY0" fmla="*/ 111681 h 117131"/>
                  <a:gd name="connsiteX1" fmla="*/ 4653 w 81899"/>
                  <a:gd name="connsiteY1" fmla="*/ 96258 h 117131"/>
                  <a:gd name="connsiteX2" fmla="*/ 0 w 81899"/>
                  <a:gd name="connsiteY2" fmla="*/ 73523 h 117131"/>
                  <a:gd name="connsiteX3" fmla="*/ 4520 w 81899"/>
                  <a:gd name="connsiteY3" fmla="*/ 50788 h 117131"/>
                  <a:gd name="connsiteX4" fmla="*/ 17284 w 81899"/>
                  <a:gd name="connsiteY4" fmla="*/ 35366 h 117131"/>
                  <a:gd name="connsiteX5" fmla="*/ 36562 w 81899"/>
                  <a:gd name="connsiteY5" fmla="*/ 29781 h 117131"/>
                  <a:gd name="connsiteX6" fmla="*/ 50921 w 81899"/>
                  <a:gd name="connsiteY6" fmla="*/ 32308 h 117131"/>
                  <a:gd name="connsiteX7" fmla="*/ 61291 w 81899"/>
                  <a:gd name="connsiteY7" fmla="*/ 38955 h 117131"/>
                  <a:gd name="connsiteX8" fmla="*/ 67673 w 81899"/>
                  <a:gd name="connsiteY8" fmla="*/ 48395 h 117131"/>
                  <a:gd name="connsiteX9" fmla="*/ 67939 w 81899"/>
                  <a:gd name="connsiteY9" fmla="*/ 48395 h 117131"/>
                  <a:gd name="connsiteX10" fmla="*/ 67939 w 81899"/>
                  <a:gd name="connsiteY10" fmla="*/ 0 h 117131"/>
                  <a:gd name="connsiteX11" fmla="*/ 81899 w 81899"/>
                  <a:gd name="connsiteY11" fmla="*/ 0 h 117131"/>
                  <a:gd name="connsiteX12" fmla="*/ 81899 w 81899"/>
                  <a:gd name="connsiteY12" fmla="*/ 115669 h 117131"/>
                  <a:gd name="connsiteX13" fmla="*/ 68471 w 81899"/>
                  <a:gd name="connsiteY13" fmla="*/ 115669 h 117131"/>
                  <a:gd name="connsiteX14" fmla="*/ 68471 w 81899"/>
                  <a:gd name="connsiteY14" fmla="*/ 97854 h 117131"/>
                  <a:gd name="connsiteX15" fmla="*/ 68338 w 81899"/>
                  <a:gd name="connsiteY15" fmla="*/ 97854 h 117131"/>
                  <a:gd name="connsiteX16" fmla="*/ 57436 w 81899"/>
                  <a:gd name="connsiteY16" fmla="*/ 111814 h 117131"/>
                  <a:gd name="connsiteX17" fmla="*/ 36961 w 81899"/>
                  <a:gd name="connsiteY17" fmla="*/ 117132 h 117131"/>
                  <a:gd name="connsiteX18" fmla="*/ 17550 w 81899"/>
                  <a:gd name="connsiteY18" fmla="*/ 111548 h 117131"/>
                  <a:gd name="connsiteX19" fmla="*/ 55043 w 81899"/>
                  <a:gd name="connsiteY19" fmla="*/ 101709 h 117131"/>
                  <a:gd name="connsiteX20" fmla="*/ 64482 w 81899"/>
                  <a:gd name="connsiteY20" fmla="*/ 90940 h 117131"/>
                  <a:gd name="connsiteX21" fmla="*/ 67939 w 81899"/>
                  <a:gd name="connsiteY21" fmla="*/ 73523 h 117131"/>
                  <a:gd name="connsiteX22" fmla="*/ 64482 w 81899"/>
                  <a:gd name="connsiteY22" fmla="*/ 56239 h 117131"/>
                  <a:gd name="connsiteX23" fmla="*/ 55043 w 81899"/>
                  <a:gd name="connsiteY23" fmla="*/ 45470 h 117131"/>
                  <a:gd name="connsiteX24" fmla="*/ 41348 w 81899"/>
                  <a:gd name="connsiteY24" fmla="*/ 41880 h 117131"/>
                  <a:gd name="connsiteX25" fmla="*/ 27654 w 81899"/>
                  <a:gd name="connsiteY25" fmla="*/ 45470 h 117131"/>
                  <a:gd name="connsiteX26" fmla="*/ 18215 w 81899"/>
                  <a:gd name="connsiteY26" fmla="*/ 56239 h 117131"/>
                  <a:gd name="connsiteX27" fmla="*/ 14758 w 81899"/>
                  <a:gd name="connsiteY27" fmla="*/ 73523 h 117131"/>
                  <a:gd name="connsiteX28" fmla="*/ 18215 w 81899"/>
                  <a:gd name="connsiteY28" fmla="*/ 90940 h 117131"/>
                  <a:gd name="connsiteX29" fmla="*/ 27654 w 81899"/>
                  <a:gd name="connsiteY29" fmla="*/ 101709 h 117131"/>
                  <a:gd name="connsiteX30" fmla="*/ 41348 w 81899"/>
                  <a:gd name="connsiteY30" fmla="*/ 105299 h 117131"/>
                  <a:gd name="connsiteX31" fmla="*/ 55043 w 81899"/>
                  <a:gd name="connsiteY31" fmla="*/ 101709 h 11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899" h="117131">
                    <a:moveTo>
                      <a:pt x="17683" y="111681"/>
                    </a:moveTo>
                    <a:cubicBezTo>
                      <a:pt x="12099" y="107958"/>
                      <a:pt x="7711" y="102906"/>
                      <a:pt x="4653" y="96258"/>
                    </a:cubicBezTo>
                    <a:cubicBezTo>
                      <a:pt x="1595" y="89610"/>
                      <a:pt x="0" y="82032"/>
                      <a:pt x="0" y="73523"/>
                    </a:cubicBezTo>
                    <a:cubicBezTo>
                      <a:pt x="0" y="65014"/>
                      <a:pt x="1462" y="57436"/>
                      <a:pt x="4520" y="50788"/>
                    </a:cubicBezTo>
                    <a:cubicBezTo>
                      <a:pt x="7578" y="44140"/>
                      <a:pt x="11700" y="39088"/>
                      <a:pt x="17284" y="35366"/>
                    </a:cubicBezTo>
                    <a:cubicBezTo>
                      <a:pt x="22868" y="31643"/>
                      <a:pt x="29250" y="29781"/>
                      <a:pt x="36562" y="29781"/>
                    </a:cubicBezTo>
                    <a:cubicBezTo>
                      <a:pt x="42013" y="29781"/>
                      <a:pt x="46800" y="30579"/>
                      <a:pt x="50921" y="32308"/>
                    </a:cubicBezTo>
                    <a:cubicBezTo>
                      <a:pt x="55043" y="34036"/>
                      <a:pt x="58499" y="36163"/>
                      <a:pt x="61291" y="38955"/>
                    </a:cubicBezTo>
                    <a:cubicBezTo>
                      <a:pt x="64083" y="41747"/>
                      <a:pt x="66211" y="44805"/>
                      <a:pt x="67673" y="48395"/>
                    </a:cubicBezTo>
                    <a:lnTo>
                      <a:pt x="67939" y="48395"/>
                    </a:lnTo>
                    <a:lnTo>
                      <a:pt x="67939" y="0"/>
                    </a:lnTo>
                    <a:lnTo>
                      <a:pt x="81899" y="0"/>
                    </a:lnTo>
                    <a:lnTo>
                      <a:pt x="81899" y="115669"/>
                    </a:lnTo>
                    <a:lnTo>
                      <a:pt x="68471" y="115669"/>
                    </a:lnTo>
                    <a:lnTo>
                      <a:pt x="68471" y="97854"/>
                    </a:lnTo>
                    <a:lnTo>
                      <a:pt x="68338" y="97854"/>
                    </a:lnTo>
                    <a:cubicBezTo>
                      <a:pt x="65945" y="103570"/>
                      <a:pt x="62355" y="108357"/>
                      <a:pt x="57436" y="111814"/>
                    </a:cubicBezTo>
                    <a:cubicBezTo>
                      <a:pt x="52516" y="115270"/>
                      <a:pt x="45736" y="117132"/>
                      <a:pt x="36961" y="117132"/>
                    </a:cubicBezTo>
                    <a:cubicBezTo>
                      <a:pt x="29649" y="117132"/>
                      <a:pt x="23134" y="115270"/>
                      <a:pt x="17550" y="111548"/>
                    </a:cubicBezTo>
                    <a:close/>
                    <a:moveTo>
                      <a:pt x="55043" y="101709"/>
                    </a:moveTo>
                    <a:cubicBezTo>
                      <a:pt x="59031" y="99316"/>
                      <a:pt x="62222" y="95726"/>
                      <a:pt x="64482" y="90940"/>
                    </a:cubicBezTo>
                    <a:cubicBezTo>
                      <a:pt x="66743" y="86154"/>
                      <a:pt x="67939" y="80437"/>
                      <a:pt x="67939" y="73523"/>
                    </a:cubicBezTo>
                    <a:cubicBezTo>
                      <a:pt x="67939" y="66610"/>
                      <a:pt x="66743" y="60893"/>
                      <a:pt x="64482" y="56239"/>
                    </a:cubicBezTo>
                    <a:cubicBezTo>
                      <a:pt x="62222" y="51586"/>
                      <a:pt x="59031" y="47863"/>
                      <a:pt x="55043" y="45470"/>
                    </a:cubicBezTo>
                    <a:cubicBezTo>
                      <a:pt x="51054" y="43077"/>
                      <a:pt x="46401" y="41880"/>
                      <a:pt x="41348" y="41880"/>
                    </a:cubicBezTo>
                    <a:cubicBezTo>
                      <a:pt x="36296" y="41880"/>
                      <a:pt x="31643" y="43077"/>
                      <a:pt x="27654" y="45470"/>
                    </a:cubicBezTo>
                    <a:cubicBezTo>
                      <a:pt x="23666" y="47863"/>
                      <a:pt x="20475" y="51453"/>
                      <a:pt x="18215" y="56239"/>
                    </a:cubicBezTo>
                    <a:cubicBezTo>
                      <a:pt x="15954" y="61025"/>
                      <a:pt x="14758" y="66743"/>
                      <a:pt x="14758" y="73523"/>
                    </a:cubicBezTo>
                    <a:cubicBezTo>
                      <a:pt x="14758" y="80304"/>
                      <a:pt x="15954" y="86154"/>
                      <a:pt x="18215" y="90940"/>
                    </a:cubicBezTo>
                    <a:cubicBezTo>
                      <a:pt x="20475" y="95726"/>
                      <a:pt x="23666" y="99316"/>
                      <a:pt x="27654" y="101709"/>
                    </a:cubicBezTo>
                    <a:cubicBezTo>
                      <a:pt x="31643" y="104102"/>
                      <a:pt x="36296" y="105299"/>
                      <a:pt x="41348" y="105299"/>
                    </a:cubicBezTo>
                    <a:cubicBezTo>
                      <a:pt x="46401" y="105299"/>
                      <a:pt x="51054" y="104102"/>
                      <a:pt x="55043" y="10170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8" name="Freeform: Shape 1077">
                <a:extLst>
                  <a:ext uri="{FF2B5EF4-FFF2-40B4-BE49-F238E27FC236}">
                    <a16:creationId xmlns:a16="http://schemas.microsoft.com/office/drawing/2014/main" id="{241CA4F6-2368-90E8-D3FA-90E2AC55704C}"/>
                  </a:ext>
                </a:extLst>
              </p:cNvPr>
              <p:cNvSpPr/>
              <p:nvPr/>
            </p:nvSpPr>
            <p:spPr>
              <a:xfrm>
                <a:off x="4949411" y="3325347"/>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1 w 111680"/>
                  <a:gd name="connsiteY7" fmla="*/ 19278 h 85754"/>
                  <a:gd name="connsiteX8" fmla="*/ 61557 w 111680"/>
                  <a:gd name="connsiteY8" fmla="*/ 19278 h 85754"/>
                  <a:gd name="connsiteX9" fmla="*/ 67141 w 111680"/>
                  <a:gd name="connsiteY9" fmla="*/ 8509 h 85754"/>
                  <a:gd name="connsiteX10" fmla="*/ 76049 w 111680"/>
                  <a:gd name="connsiteY10" fmla="*/ 2127 h 85754"/>
                  <a:gd name="connsiteX11" fmla="*/ 87084 w 111680"/>
                  <a:gd name="connsiteY11" fmla="*/ 0 h 85754"/>
                  <a:gd name="connsiteX12" fmla="*/ 105432 w 111680"/>
                  <a:gd name="connsiteY12" fmla="*/ 7179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9" y="13295"/>
                      <a:pt x="18879" y="8509"/>
                      <a:pt x="23134" y="5185"/>
                    </a:cubicBezTo>
                    <a:cubicBezTo>
                      <a:pt x="27389" y="1861"/>
                      <a:pt x="32441" y="133"/>
                      <a:pt x="38291" y="133"/>
                    </a:cubicBezTo>
                    <a:cubicBezTo>
                      <a:pt x="44141" y="133"/>
                      <a:pt x="49060" y="1728"/>
                      <a:pt x="53048" y="4919"/>
                    </a:cubicBezTo>
                    <a:cubicBezTo>
                      <a:pt x="57037" y="8110"/>
                      <a:pt x="59829" y="12896"/>
                      <a:pt x="61291" y="19278"/>
                    </a:cubicBezTo>
                    <a:lnTo>
                      <a:pt x="61557" y="19278"/>
                    </a:lnTo>
                    <a:cubicBezTo>
                      <a:pt x="62754" y="15024"/>
                      <a:pt x="64615" y="11434"/>
                      <a:pt x="67141" y="8509"/>
                    </a:cubicBezTo>
                    <a:cubicBezTo>
                      <a:pt x="69668" y="5584"/>
                      <a:pt x="72593" y="3590"/>
                      <a:pt x="76049" y="2127"/>
                    </a:cubicBezTo>
                    <a:cubicBezTo>
                      <a:pt x="79506" y="665"/>
                      <a:pt x="83096" y="0"/>
                      <a:pt x="87084" y="0"/>
                    </a:cubicBezTo>
                    <a:cubicBezTo>
                      <a:pt x="95195" y="0"/>
                      <a:pt x="101311" y="2393"/>
                      <a:pt x="105432" y="7179"/>
                    </a:cubicBezTo>
                    <a:cubicBezTo>
                      <a:pt x="109554"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3" y="12365"/>
                      <a:pt x="74986" y="13295"/>
                      <a:pt x="71928" y="15290"/>
                    </a:cubicBezTo>
                    <a:cubicBezTo>
                      <a:pt x="68870" y="17284"/>
                      <a:pt x="66743"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9" y="12365"/>
                      <a:pt x="26192" y="13295"/>
                      <a:pt x="23267" y="15290"/>
                    </a:cubicBezTo>
                    <a:cubicBezTo>
                      <a:pt x="20342" y="17284"/>
                      <a:pt x="18082"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9" name="Freeform: Shape 1078">
                <a:extLst>
                  <a:ext uri="{FF2B5EF4-FFF2-40B4-BE49-F238E27FC236}">
                    <a16:creationId xmlns:a16="http://schemas.microsoft.com/office/drawing/2014/main" id="{D2C3A2BC-FB9D-31DF-A692-8953F72EFD95}"/>
                  </a:ext>
                </a:extLst>
              </p:cNvPr>
              <p:cNvSpPr/>
              <p:nvPr/>
            </p:nvSpPr>
            <p:spPr>
              <a:xfrm>
                <a:off x="5077976" y="3325347"/>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1 w 67274"/>
                  <a:gd name="connsiteY4" fmla="*/ 38556 h 87350"/>
                  <a:gd name="connsiteX5" fmla="*/ 38291 w 67274"/>
                  <a:gd name="connsiteY5" fmla="*/ 35764 h 87350"/>
                  <a:gd name="connsiteX6" fmla="*/ 53181 w 67274"/>
                  <a:gd name="connsiteY6" fmla="*/ 35764 h 87350"/>
                  <a:gd name="connsiteX7" fmla="*/ 53181 w 67274"/>
                  <a:gd name="connsiteY7" fmla="*/ 30047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7 h 87350"/>
                  <a:gd name="connsiteX12" fmla="*/ 3324 w 67274"/>
                  <a:gd name="connsiteY12" fmla="*/ 15157 h 87350"/>
                  <a:gd name="connsiteX13" fmla="*/ 37094 w 67274"/>
                  <a:gd name="connsiteY13" fmla="*/ 0 h 87350"/>
                  <a:gd name="connsiteX14" fmla="*/ 53580 w 67274"/>
                  <a:gd name="connsiteY14" fmla="*/ 3723 h 87350"/>
                  <a:gd name="connsiteX15" fmla="*/ 63818 w 67274"/>
                  <a:gd name="connsiteY15" fmla="*/ 14226 h 87350"/>
                  <a:gd name="connsiteX16" fmla="*/ 67274 w 67274"/>
                  <a:gd name="connsiteY16" fmla="*/ 30047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7 h 87350"/>
                  <a:gd name="connsiteX25" fmla="*/ 21539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5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4" y="72725"/>
                      <a:pt x="0" y="68205"/>
                      <a:pt x="0" y="63020"/>
                    </a:cubicBezTo>
                    <a:cubicBezTo>
                      <a:pt x="0" y="56771"/>
                      <a:pt x="1596" y="51586"/>
                      <a:pt x="4919" y="47464"/>
                    </a:cubicBezTo>
                    <a:cubicBezTo>
                      <a:pt x="8243" y="43343"/>
                      <a:pt x="12764" y="40418"/>
                      <a:pt x="18481" y="38556"/>
                    </a:cubicBezTo>
                    <a:cubicBezTo>
                      <a:pt x="24198" y="36695"/>
                      <a:pt x="30845" y="35764"/>
                      <a:pt x="38291" y="35764"/>
                    </a:cubicBezTo>
                    <a:lnTo>
                      <a:pt x="53181" y="35764"/>
                    </a:lnTo>
                    <a:lnTo>
                      <a:pt x="53181" y="30047"/>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7"/>
                    </a:cubicBezTo>
                    <a:lnTo>
                      <a:pt x="3324" y="15157"/>
                    </a:lnTo>
                    <a:cubicBezTo>
                      <a:pt x="11700" y="5052"/>
                      <a:pt x="23001" y="0"/>
                      <a:pt x="37094" y="0"/>
                    </a:cubicBezTo>
                    <a:cubicBezTo>
                      <a:pt x="43609" y="0"/>
                      <a:pt x="49060" y="1197"/>
                      <a:pt x="53580" y="3723"/>
                    </a:cubicBezTo>
                    <a:cubicBezTo>
                      <a:pt x="58101" y="6249"/>
                      <a:pt x="61557" y="9706"/>
                      <a:pt x="63818" y="14226"/>
                    </a:cubicBezTo>
                    <a:cubicBezTo>
                      <a:pt x="66078" y="18746"/>
                      <a:pt x="67274" y="23932"/>
                      <a:pt x="67274" y="30047"/>
                    </a:cubicBezTo>
                    <a:lnTo>
                      <a:pt x="67274"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7"/>
                    </a:moveTo>
                    <a:cubicBezTo>
                      <a:pt x="17550" y="71662"/>
                      <a:pt x="19278" y="73124"/>
                      <a:pt x="21539" y="74188"/>
                    </a:cubicBezTo>
                    <a:cubicBezTo>
                      <a:pt x="23799" y="75252"/>
                      <a:pt x="26458" y="75783"/>
                      <a:pt x="29649" y="75783"/>
                    </a:cubicBezTo>
                    <a:cubicBezTo>
                      <a:pt x="34568" y="75783"/>
                      <a:pt x="38823" y="74720"/>
                      <a:pt x="42412" y="72725"/>
                    </a:cubicBezTo>
                    <a:cubicBezTo>
                      <a:pt x="46002" y="70731"/>
                      <a:pt x="48661" y="68072"/>
                      <a:pt x="50655" y="64881"/>
                    </a:cubicBezTo>
                    <a:cubicBezTo>
                      <a:pt x="52650" y="61690"/>
                      <a:pt x="53447" y="58233"/>
                      <a:pt x="53447" y="54511"/>
                    </a:cubicBezTo>
                    <a:lnTo>
                      <a:pt x="53447" y="46268"/>
                    </a:lnTo>
                    <a:lnTo>
                      <a:pt x="40418" y="46268"/>
                    </a:lnTo>
                    <a:cubicBezTo>
                      <a:pt x="32707" y="46268"/>
                      <a:pt x="26458" y="47464"/>
                      <a:pt x="21805"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0" name="Freeform: Shape 1079">
                <a:extLst>
                  <a:ext uri="{FF2B5EF4-FFF2-40B4-BE49-F238E27FC236}">
                    <a16:creationId xmlns:a16="http://schemas.microsoft.com/office/drawing/2014/main" id="{9D9D6BDA-71E1-6F49-A42F-B1E063F23734}"/>
                  </a:ext>
                </a:extLst>
              </p:cNvPr>
              <p:cNvSpPr/>
              <p:nvPr/>
            </p:nvSpPr>
            <p:spPr>
              <a:xfrm>
                <a:off x="5166390" y="3325613"/>
                <a:ext cx="67274" cy="85887"/>
              </a:xfrm>
              <a:custGeom>
                <a:avLst/>
                <a:gdLst>
                  <a:gd name="connsiteX0" fmla="*/ 0 w 67274"/>
                  <a:gd name="connsiteY0" fmla="*/ 1596 h 85887"/>
                  <a:gd name="connsiteX1" fmla="*/ 13428 w 67274"/>
                  <a:gd name="connsiteY1" fmla="*/ 1596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5 w 67274"/>
                  <a:gd name="connsiteY6" fmla="*/ 3723 h 85887"/>
                  <a:gd name="connsiteX7" fmla="*/ 64350 w 67274"/>
                  <a:gd name="connsiteY7" fmla="*/ 14093 h 85887"/>
                  <a:gd name="connsiteX8" fmla="*/ 67275 w 67274"/>
                  <a:gd name="connsiteY8" fmla="*/ 29782 h 85887"/>
                  <a:gd name="connsiteX9" fmla="*/ 67275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8 w 67274"/>
                  <a:gd name="connsiteY13" fmla="*/ 12498 h 85887"/>
                  <a:gd name="connsiteX14" fmla="*/ 24331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6"/>
                    </a:moveTo>
                    <a:lnTo>
                      <a:pt x="13428" y="1596"/>
                    </a:lnTo>
                    <a:lnTo>
                      <a:pt x="13428" y="19145"/>
                    </a:lnTo>
                    <a:lnTo>
                      <a:pt x="13694" y="19145"/>
                    </a:lnTo>
                    <a:cubicBezTo>
                      <a:pt x="15821" y="13694"/>
                      <a:pt x="18880" y="9174"/>
                      <a:pt x="23134" y="5451"/>
                    </a:cubicBezTo>
                    <a:cubicBezTo>
                      <a:pt x="27389" y="1728"/>
                      <a:pt x="33371" y="0"/>
                      <a:pt x="40950" y="0"/>
                    </a:cubicBezTo>
                    <a:cubicBezTo>
                      <a:pt x="46800" y="0"/>
                      <a:pt x="51586" y="1197"/>
                      <a:pt x="55575" y="3723"/>
                    </a:cubicBezTo>
                    <a:cubicBezTo>
                      <a:pt x="59563" y="6249"/>
                      <a:pt x="62488" y="9573"/>
                      <a:pt x="64350" y="14093"/>
                    </a:cubicBezTo>
                    <a:cubicBezTo>
                      <a:pt x="66211" y="18614"/>
                      <a:pt x="67275" y="23799"/>
                      <a:pt x="67275" y="29782"/>
                    </a:cubicBezTo>
                    <a:lnTo>
                      <a:pt x="67275" y="85888"/>
                    </a:lnTo>
                    <a:lnTo>
                      <a:pt x="53181" y="85888"/>
                    </a:lnTo>
                    <a:lnTo>
                      <a:pt x="53181" y="32441"/>
                    </a:lnTo>
                    <a:cubicBezTo>
                      <a:pt x="53181" y="25926"/>
                      <a:pt x="51852" y="21007"/>
                      <a:pt x="49193" y="17550"/>
                    </a:cubicBezTo>
                    <a:cubicBezTo>
                      <a:pt x="46534" y="14093"/>
                      <a:pt x="42013" y="12498"/>
                      <a:pt x="35898" y="12498"/>
                    </a:cubicBezTo>
                    <a:cubicBezTo>
                      <a:pt x="31510" y="12498"/>
                      <a:pt x="27655" y="13428"/>
                      <a:pt x="24331" y="15423"/>
                    </a:cubicBezTo>
                    <a:cubicBezTo>
                      <a:pt x="21007" y="17417"/>
                      <a:pt x="18481" y="20209"/>
                      <a:pt x="16752" y="23799"/>
                    </a:cubicBezTo>
                    <a:cubicBezTo>
                      <a:pt x="15024" y="27389"/>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1" name="Freeform: Shape 1080">
                <a:extLst>
                  <a:ext uri="{FF2B5EF4-FFF2-40B4-BE49-F238E27FC236}">
                    <a16:creationId xmlns:a16="http://schemas.microsoft.com/office/drawing/2014/main" id="{0BD02016-DD27-2AC4-ECDF-1C0D0A3C0FF5}"/>
                  </a:ext>
                </a:extLst>
              </p:cNvPr>
              <p:cNvSpPr/>
              <p:nvPr/>
            </p:nvSpPr>
            <p:spPr>
              <a:xfrm>
                <a:off x="5250550" y="3325347"/>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6 h 87350"/>
                  <a:gd name="connsiteX5" fmla="*/ 38291 w 67274"/>
                  <a:gd name="connsiteY5" fmla="*/ 35764 h 87350"/>
                  <a:gd name="connsiteX6" fmla="*/ 53181 w 67274"/>
                  <a:gd name="connsiteY6" fmla="*/ 35764 h 87350"/>
                  <a:gd name="connsiteX7" fmla="*/ 53181 w 67274"/>
                  <a:gd name="connsiteY7" fmla="*/ 30047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7 h 87350"/>
                  <a:gd name="connsiteX12" fmla="*/ 3324 w 67274"/>
                  <a:gd name="connsiteY12" fmla="*/ 15157 h 87350"/>
                  <a:gd name="connsiteX13" fmla="*/ 37094 w 67274"/>
                  <a:gd name="connsiteY13" fmla="*/ 0 h 87350"/>
                  <a:gd name="connsiteX14" fmla="*/ 53580 w 67274"/>
                  <a:gd name="connsiteY14" fmla="*/ 3723 h 87350"/>
                  <a:gd name="connsiteX15" fmla="*/ 63817 w 67274"/>
                  <a:gd name="connsiteY15" fmla="*/ 14226 h 87350"/>
                  <a:gd name="connsiteX16" fmla="*/ 67274 w 67274"/>
                  <a:gd name="connsiteY16" fmla="*/ 30047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7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3" y="72725"/>
                      <a:pt x="0" y="68205"/>
                      <a:pt x="0" y="63020"/>
                    </a:cubicBezTo>
                    <a:cubicBezTo>
                      <a:pt x="0" y="56771"/>
                      <a:pt x="1595" y="51586"/>
                      <a:pt x="4919" y="47464"/>
                    </a:cubicBezTo>
                    <a:cubicBezTo>
                      <a:pt x="8243" y="43343"/>
                      <a:pt x="12763" y="40418"/>
                      <a:pt x="18480" y="38556"/>
                    </a:cubicBezTo>
                    <a:cubicBezTo>
                      <a:pt x="24198" y="36695"/>
                      <a:pt x="30845" y="35764"/>
                      <a:pt x="38291" y="35764"/>
                    </a:cubicBezTo>
                    <a:lnTo>
                      <a:pt x="53181" y="35764"/>
                    </a:lnTo>
                    <a:lnTo>
                      <a:pt x="53181" y="30047"/>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7"/>
                    </a:cubicBezTo>
                    <a:lnTo>
                      <a:pt x="3324" y="15157"/>
                    </a:lnTo>
                    <a:cubicBezTo>
                      <a:pt x="11700" y="5052"/>
                      <a:pt x="23001" y="0"/>
                      <a:pt x="37094" y="0"/>
                    </a:cubicBezTo>
                    <a:cubicBezTo>
                      <a:pt x="43609" y="0"/>
                      <a:pt x="49060" y="1197"/>
                      <a:pt x="53580" y="3723"/>
                    </a:cubicBezTo>
                    <a:cubicBezTo>
                      <a:pt x="58101" y="6249"/>
                      <a:pt x="61557" y="9706"/>
                      <a:pt x="63817" y="14226"/>
                    </a:cubicBezTo>
                    <a:cubicBezTo>
                      <a:pt x="66078" y="18746"/>
                      <a:pt x="67274" y="23932"/>
                      <a:pt x="67274" y="30047"/>
                    </a:cubicBezTo>
                    <a:lnTo>
                      <a:pt x="67274" y="85888"/>
                    </a:lnTo>
                    <a:lnTo>
                      <a:pt x="53846" y="85888"/>
                    </a:lnTo>
                    <a:lnTo>
                      <a:pt x="53846" y="70199"/>
                    </a:lnTo>
                    <a:lnTo>
                      <a:pt x="53580" y="70199"/>
                    </a:lnTo>
                    <a:cubicBezTo>
                      <a:pt x="50788" y="76182"/>
                      <a:pt x="47198" y="80570"/>
                      <a:pt x="42678" y="83229"/>
                    </a:cubicBezTo>
                    <a:cubicBezTo>
                      <a:pt x="38158" y="85888"/>
                      <a:pt x="32573" y="87350"/>
                      <a:pt x="25660" y="87350"/>
                    </a:cubicBezTo>
                    <a:cubicBezTo>
                      <a:pt x="20608" y="87350"/>
                      <a:pt x="16220" y="86420"/>
                      <a:pt x="12365" y="84425"/>
                    </a:cubicBezTo>
                    <a:close/>
                    <a:moveTo>
                      <a:pt x="16353" y="69667"/>
                    </a:moveTo>
                    <a:cubicBezTo>
                      <a:pt x="17550" y="71662"/>
                      <a:pt x="19278" y="73124"/>
                      <a:pt x="21538" y="74188"/>
                    </a:cubicBezTo>
                    <a:cubicBezTo>
                      <a:pt x="23799" y="75252"/>
                      <a:pt x="26458" y="75783"/>
                      <a:pt x="29649" y="75783"/>
                    </a:cubicBezTo>
                    <a:cubicBezTo>
                      <a:pt x="34568" y="75783"/>
                      <a:pt x="38822" y="74720"/>
                      <a:pt x="42412" y="72725"/>
                    </a:cubicBezTo>
                    <a:cubicBezTo>
                      <a:pt x="46002" y="70731"/>
                      <a:pt x="48661" y="68072"/>
                      <a:pt x="50655" y="64881"/>
                    </a:cubicBezTo>
                    <a:cubicBezTo>
                      <a:pt x="52649" y="61690"/>
                      <a:pt x="53447" y="58233"/>
                      <a:pt x="53447" y="54511"/>
                    </a:cubicBezTo>
                    <a:lnTo>
                      <a:pt x="53447" y="46268"/>
                    </a:lnTo>
                    <a:lnTo>
                      <a:pt x="40418" y="46268"/>
                    </a:lnTo>
                    <a:cubicBezTo>
                      <a:pt x="32706" y="46268"/>
                      <a:pt x="26458" y="47464"/>
                      <a:pt x="21804"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2" name="Freeform: Shape 1081">
                <a:extLst>
                  <a:ext uri="{FF2B5EF4-FFF2-40B4-BE49-F238E27FC236}">
                    <a16:creationId xmlns:a16="http://schemas.microsoft.com/office/drawing/2014/main" id="{AC552273-AADA-D33B-194E-9F06650D164C}"/>
                  </a:ext>
                </a:extLst>
              </p:cNvPr>
              <p:cNvSpPr/>
              <p:nvPr/>
            </p:nvSpPr>
            <p:spPr>
              <a:xfrm>
                <a:off x="5331651" y="3316572"/>
                <a:ext cx="78841" cy="130028"/>
              </a:xfrm>
              <a:custGeom>
                <a:avLst/>
                <a:gdLst>
                  <a:gd name="connsiteX0" fmla="*/ 8908 w 78841"/>
                  <a:gd name="connsiteY0" fmla="*/ 123913 h 130028"/>
                  <a:gd name="connsiteX1" fmla="*/ 0 w 78841"/>
                  <a:gd name="connsiteY1" fmla="*/ 108490 h 130028"/>
                  <a:gd name="connsiteX2" fmla="*/ 2127 w 78841"/>
                  <a:gd name="connsiteY2" fmla="*/ 100247 h 130028"/>
                  <a:gd name="connsiteX3" fmla="*/ 7578 w 78841"/>
                  <a:gd name="connsiteY3" fmla="*/ 93998 h 130028"/>
                  <a:gd name="connsiteX4" fmla="*/ 15156 w 78841"/>
                  <a:gd name="connsiteY4" fmla="*/ 90275 h 130028"/>
                  <a:gd name="connsiteX5" fmla="*/ 8376 w 78841"/>
                  <a:gd name="connsiteY5" fmla="*/ 85755 h 130028"/>
                  <a:gd name="connsiteX6" fmla="*/ 5983 w 78841"/>
                  <a:gd name="connsiteY6" fmla="*/ 78575 h 130028"/>
                  <a:gd name="connsiteX7" fmla="*/ 9041 w 78841"/>
                  <a:gd name="connsiteY7" fmla="*/ 69800 h 130028"/>
                  <a:gd name="connsiteX8" fmla="*/ 17683 w 78841"/>
                  <a:gd name="connsiteY8" fmla="*/ 64084 h 130028"/>
                  <a:gd name="connsiteX9" fmla="*/ 7578 w 78841"/>
                  <a:gd name="connsiteY9" fmla="*/ 53979 h 130028"/>
                  <a:gd name="connsiteX10" fmla="*/ 3988 w 78841"/>
                  <a:gd name="connsiteY10" fmla="*/ 39221 h 130028"/>
                  <a:gd name="connsiteX11" fmla="*/ 7711 w 78841"/>
                  <a:gd name="connsiteY11" fmla="*/ 24065 h 130028"/>
                  <a:gd name="connsiteX12" fmla="*/ 18879 w 78841"/>
                  <a:gd name="connsiteY12" fmla="*/ 13295 h 130028"/>
                  <a:gd name="connsiteX13" fmla="*/ 36961 w 78841"/>
                  <a:gd name="connsiteY13" fmla="*/ 9307 h 130028"/>
                  <a:gd name="connsiteX14" fmla="*/ 56239 w 78841"/>
                  <a:gd name="connsiteY14" fmla="*/ 13827 h 130028"/>
                  <a:gd name="connsiteX15" fmla="*/ 60494 w 78841"/>
                  <a:gd name="connsiteY15" fmla="*/ 6249 h 130028"/>
                  <a:gd name="connsiteX16" fmla="*/ 66344 w 78841"/>
                  <a:gd name="connsiteY16" fmla="*/ 1595 h 130028"/>
                  <a:gd name="connsiteX17" fmla="*/ 74587 w 78841"/>
                  <a:gd name="connsiteY17" fmla="*/ 0 h 130028"/>
                  <a:gd name="connsiteX18" fmla="*/ 77378 w 78841"/>
                  <a:gd name="connsiteY18" fmla="*/ 0 h 130028"/>
                  <a:gd name="connsiteX19" fmla="*/ 77378 w 78841"/>
                  <a:gd name="connsiteY19" fmla="*/ 14093 h 130028"/>
                  <a:gd name="connsiteX20" fmla="*/ 74453 w 78841"/>
                  <a:gd name="connsiteY20" fmla="*/ 14093 h 130028"/>
                  <a:gd name="connsiteX21" fmla="*/ 66078 w 78841"/>
                  <a:gd name="connsiteY21" fmla="*/ 14891 h 130028"/>
                  <a:gd name="connsiteX22" fmla="*/ 60892 w 78841"/>
                  <a:gd name="connsiteY22" fmla="*/ 17151 h 130028"/>
                  <a:gd name="connsiteX23" fmla="*/ 67673 w 78841"/>
                  <a:gd name="connsiteY23" fmla="*/ 26989 h 130028"/>
                  <a:gd name="connsiteX24" fmla="*/ 69933 w 78841"/>
                  <a:gd name="connsiteY24" fmla="*/ 39487 h 130028"/>
                  <a:gd name="connsiteX25" fmla="*/ 66078 w 78841"/>
                  <a:gd name="connsiteY25" fmla="*/ 54245 h 130028"/>
                  <a:gd name="connsiteX26" fmla="*/ 54777 w 78841"/>
                  <a:gd name="connsiteY26" fmla="*/ 64881 h 130028"/>
                  <a:gd name="connsiteX27" fmla="*/ 36828 w 78841"/>
                  <a:gd name="connsiteY27" fmla="*/ 68870 h 130028"/>
                  <a:gd name="connsiteX28" fmla="*/ 22203 w 78841"/>
                  <a:gd name="connsiteY28" fmla="*/ 66344 h 130028"/>
                  <a:gd name="connsiteX29" fmla="*/ 19278 w 78841"/>
                  <a:gd name="connsiteY29" fmla="*/ 72061 h 130028"/>
                  <a:gd name="connsiteX30" fmla="*/ 21804 w 78841"/>
                  <a:gd name="connsiteY30" fmla="*/ 77113 h 130028"/>
                  <a:gd name="connsiteX31" fmla="*/ 28984 w 78841"/>
                  <a:gd name="connsiteY31" fmla="*/ 79639 h 130028"/>
                  <a:gd name="connsiteX32" fmla="*/ 42146 w 78841"/>
                  <a:gd name="connsiteY32" fmla="*/ 80836 h 130028"/>
                  <a:gd name="connsiteX33" fmla="*/ 61424 w 78841"/>
                  <a:gd name="connsiteY33" fmla="*/ 82963 h 130028"/>
                  <a:gd name="connsiteX34" fmla="*/ 73922 w 78841"/>
                  <a:gd name="connsiteY34" fmla="*/ 89212 h 130028"/>
                  <a:gd name="connsiteX35" fmla="*/ 78841 w 78841"/>
                  <a:gd name="connsiteY35" fmla="*/ 103172 h 130028"/>
                  <a:gd name="connsiteX36" fmla="*/ 68471 w 78841"/>
                  <a:gd name="connsiteY36" fmla="*/ 123513 h 130028"/>
                  <a:gd name="connsiteX37" fmla="*/ 37626 w 78841"/>
                  <a:gd name="connsiteY37" fmla="*/ 130028 h 130028"/>
                  <a:gd name="connsiteX38" fmla="*/ 9174 w 78841"/>
                  <a:gd name="connsiteY38" fmla="*/ 124311 h 130028"/>
                  <a:gd name="connsiteX39" fmla="*/ 16220 w 78841"/>
                  <a:gd name="connsiteY39" fmla="*/ 112611 h 130028"/>
                  <a:gd name="connsiteX40" fmla="*/ 23931 w 78841"/>
                  <a:gd name="connsiteY40" fmla="*/ 117132 h 130028"/>
                  <a:gd name="connsiteX41" fmla="*/ 38024 w 78841"/>
                  <a:gd name="connsiteY41" fmla="*/ 118594 h 130028"/>
                  <a:gd name="connsiteX42" fmla="*/ 52251 w 78841"/>
                  <a:gd name="connsiteY42" fmla="*/ 117265 h 130028"/>
                  <a:gd name="connsiteX43" fmla="*/ 60892 w 78841"/>
                  <a:gd name="connsiteY43" fmla="*/ 112877 h 130028"/>
                  <a:gd name="connsiteX44" fmla="*/ 63950 w 78841"/>
                  <a:gd name="connsiteY44" fmla="*/ 104501 h 130028"/>
                  <a:gd name="connsiteX45" fmla="*/ 61291 w 78841"/>
                  <a:gd name="connsiteY45" fmla="*/ 97986 h 130028"/>
                  <a:gd name="connsiteX46" fmla="*/ 53314 w 78841"/>
                  <a:gd name="connsiteY46" fmla="*/ 94929 h 130028"/>
                  <a:gd name="connsiteX47" fmla="*/ 38024 w 78841"/>
                  <a:gd name="connsiteY47" fmla="*/ 93599 h 130028"/>
                  <a:gd name="connsiteX48" fmla="*/ 28452 w 78841"/>
                  <a:gd name="connsiteY48" fmla="*/ 92934 h 130028"/>
                  <a:gd name="connsiteX49" fmla="*/ 20608 w 78841"/>
                  <a:gd name="connsiteY49" fmla="*/ 91738 h 130028"/>
                  <a:gd name="connsiteX50" fmla="*/ 15555 w 78841"/>
                  <a:gd name="connsiteY50" fmla="*/ 97189 h 130028"/>
                  <a:gd name="connsiteX51" fmla="*/ 13827 w 78841"/>
                  <a:gd name="connsiteY51" fmla="*/ 104501 h 130028"/>
                  <a:gd name="connsiteX52" fmla="*/ 16220 w 78841"/>
                  <a:gd name="connsiteY52" fmla="*/ 112611 h 130028"/>
                  <a:gd name="connsiteX53" fmla="*/ 46534 w 78841"/>
                  <a:gd name="connsiteY53" fmla="*/ 55043 h 130028"/>
                  <a:gd name="connsiteX54" fmla="*/ 53181 w 78841"/>
                  <a:gd name="connsiteY54" fmla="*/ 48528 h 130028"/>
                  <a:gd name="connsiteX55" fmla="*/ 55574 w 78841"/>
                  <a:gd name="connsiteY55" fmla="*/ 38955 h 130028"/>
                  <a:gd name="connsiteX56" fmla="*/ 53447 w 78841"/>
                  <a:gd name="connsiteY56" fmla="*/ 28851 h 130028"/>
                  <a:gd name="connsiteX57" fmla="*/ 47198 w 78841"/>
                  <a:gd name="connsiteY57" fmla="*/ 22203 h 130028"/>
                  <a:gd name="connsiteX58" fmla="*/ 37493 w 78841"/>
                  <a:gd name="connsiteY58" fmla="*/ 19810 h 130028"/>
                  <a:gd name="connsiteX59" fmla="*/ 27521 w 78841"/>
                  <a:gd name="connsiteY59" fmla="*/ 22203 h 130028"/>
                  <a:gd name="connsiteX60" fmla="*/ 21006 w 78841"/>
                  <a:gd name="connsiteY60" fmla="*/ 28851 h 130028"/>
                  <a:gd name="connsiteX61" fmla="*/ 18746 w 78841"/>
                  <a:gd name="connsiteY61" fmla="*/ 38955 h 130028"/>
                  <a:gd name="connsiteX62" fmla="*/ 21006 w 78841"/>
                  <a:gd name="connsiteY62" fmla="*/ 49193 h 130028"/>
                  <a:gd name="connsiteX63" fmla="*/ 27388 w 78841"/>
                  <a:gd name="connsiteY63" fmla="*/ 55309 h 130028"/>
                  <a:gd name="connsiteX64" fmla="*/ 36695 w 78841"/>
                  <a:gd name="connsiteY64" fmla="*/ 57303 h 130028"/>
                  <a:gd name="connsiteX65" fmla="*/ 46799 w 78841"/>
                  <a:gd name="connsiteY65" fmla="*/ 54910 h 1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8841" h="130028">
                    <a:moveTo>
                      <a:pt x="8908" y="123913"/>
                    </a:moveTo>
                    <a:cubicBezTo>
                      <a:pt x="3058" y="120057"/>
                      <a:pt x="0" y="115004"/>
                      <a:pt x="0" y="108490"/>
                    </a:cubicBezTo>
                    <a:cubicBezTo>
                      <a:pt x="0" y="105432"/>
                      <a:pt x="665" y="102640"/>
                      <a:pt x="2127" y="100247"/>
                    </a:cubicBezTo>
                    <a:cubicBezTo>
                      <a:pt x="3590" y="97854"/>
                      <a:pt x="5318" y="95726"/>
                      <a:pt x="7578" y="93998"/>
                    </a:cubicBezTo>
                    <a:cubicBezTo>
                      <a:pt x="9838" y="92270"/>
                      <a:pt x="12365" y="91073"/>
                      <a:pt x="15156" y="90275"/>
                    </a:cubicBezTo>
                    <a:cubicBezTo>
                      <a:pt x="12231" y="89212"/>
                      <a:pt x="9971" y="87616"/>
                      <a:pt x="8376" y="85755"/>
                    </a:cubicBezTo>
                    <a:cubicBezTo>
                      <a:pt x="6780" y="83893"/>
                      <a:pt x="5983" y="81367"/>
                      <a:pt x="5983" y="78575"/>
                    </a:cubicBezTo>
                    <a:cubicBezTo>
                      <a:pt x="5983" y="75252"/>
                      <a:pt x="7047" y="72327"/>
                      <a:pt x="9041" y="69800"/>
                    </a:cubicBezTo>
                    <a:cubicBezTo>
                      <a:pt x="11035" y="67274"/>
                      <a:pt x="13960" y="65413"/>
                      <a:pt x="17683" y="64084"/>
                    </a:cubicBezTo>
                    <a:cubicBezTo>
                      <a:pt x="13295" y="61557"/>
                      <a:pt x="9971" y="58234"/>
                      <a:pt x="7578" y="53979"/>
                    </a:cubicBezTo>
                    <a:cubicBezTo>
                      <a:pt x="5185" y="49725"/>
                      <a:pt x="3988" y="44805"/>
                      <a:pt x="3988" y="39221"/>
                    </a:cubicBezTo>
                    <a:cubicBezTo>
                      <a:pt x="3988" y="33637"/>
                      <a:pt x="5185" y="28585"/>
                      <a:pt x="7711" y="24065"/>
                    </a:cubicBezTo>
                    <a:cubicBezTo>
                      <a:pt x="10237" y="19544"/>
                      <a:pt x="13960" y="15954"/>
                      <a:pt x="18879" y="13295"/>
                    </a:cubicBezTo>
                    <a:cubicBezTo>
                      <a:pt x="23798" y="10636"/>
                      <a:pt x="29914" y="9307"/>
                      <a:pt x="36961" y="9307"/>
                    </a:cubicBezTo>
                    <a:cubicBezTo>
                      <a:pt x="44672" y="9307"/>
                      <a:pt x="51054" y="10769"/>
                      <a:pt x="56239" y="13827"/>
                    </a:cubicBezTo>
                    <a:cubicBezTo>
                      <a:pt x="57435" y="10769"/>
                      <a:pt x="58898" y="8243"/>
                      <a:pt x="60494" y="6249"/>
                    </a:cubicBezTo>
                    <a:cubicBezTo>
                      <a:pt x="62089" y="4255"/>
                      <a:pt x="63950" y="2659"/>
                      <a:pt x="66344" y="1595"/>
                    </a:cubicBezTo>
                    <a:cubicBezTo>
                      <a:pt x="68737" y="532"/>
                      <a:pt x="71396" y="0"/>
                      <a:pt x="74587" y="0"/>
                    </a:cubicBezTo>
                    <a:lnTo>
                      <a:pt x="77378" y="0"/>
                    </a:lnTo>
                    <a:lnTo>
                      <a:pt x="77378" y="14093"/>
                    </a:lnTo>
                    <a:lnTo>
                      <a:pt x="74453" y="14093"/>
                    </a:lnTo>
                    <a:cubicBezTo>
                      <a:pt x="70864" y="14093"/>
                      <a:pt x="68072" y="14359"/>
                      <a:pt x="66078" y="14891"/>
                    </a:cubicBezTo>
                    <a:cubicBezTo>
                      <a:pt x="64083" y="15423"/>
                      <a:pt x="62355" y="16087"/>
                      <a:pt x="60892" y="17151"/>
                    </a:cubicBezTo>
                    <a:cubicBezTo>
                      <a:pt x="63950" y="19810"/>
                      <a:pt x="66210" y="23134"/>
                      <a:pt x="67673" y="26989"/>
                    </a:cubicBezTo>
                    <a:cubicBezTo>
                      <a:pt x="69135" y="30845"/>
                      <a:pt x="69933" y="34967"/>
                      <a:pt x="69933" y="39487"/>
                    </a:cubicBezTo>
                    <a:cubicBezTo>
                      <a:pt x="69933" y="44938"/>
                      <a:pt x="68604" y="49857"/>
                      <a:pt x="66078" y="54245"/>
                    </a:cubicBezTo>
                    <a:cubicBezTo>
                      <a:pt x="63552" y="58632"/>
                      <a:pt x="59696" y="62222"/>
                      <a:pt x="54777" y="64881"/>
                    </a:cubicBezTo>
                    <a:cubicBezTo>
                      <a:pt x="49857" y="67540"/>
                      <a:pt x="43741" y="68870"/>
                      <a:pt x="36828" y="68870"/>
                    </a:cubicBezTo>
                    <a:cubicBezTo>
                      <a:pt x="31377" y="68870"/>
                      <a:pt x="26458" y="68072"/>
                      <a:pt x="22203" y="66344"/>
                    </a:cubicBezTo>
                    <a:cubicBezTo>
                      <a:pt x="20342" y="67806"/>
                      <a:pt x="19278" y="69668"/>
                      <a:pt x="19278" y="72061"/>
                    </a:cubicBezTo>
                    <a:cubicBezTo>
                      <a:pt x="19278" y="74321"/>
                      <a:pt x="20076" y="76049"/>
                      <a:pt x="21804" y="77113"/>
                    </a:cubicBezTo>
                    <a:cubicBezTo>
                      <a:pt x="23533" y="78177"/>
                      <a:pt x="25793" y="79107"/>
                      <a:pt x="28984" y="79639"/>
                    </a:cubicBezTo>
                    <a:cubicBezTo>
                      <a:pt x="32174" y="80171"/>
                      <a:pt x="36429" y="80570"/>
                      <a:pt x="42146" y="80836"/>
                    </a:cubicBezTo>
                    <a:cubicBezTo>
                      <a:pt x="49990" y="81234"/>
                      <a:pt x="56372" y="81899"/>
                      <a:pt x="61424" y="82963"/>
                    </a:cubicBezTo>
                    <a:cubicBezTo>
                      <a:pt x="66477" y="84027"/>
                      <a:pt x="70598" y="86021"/>
                      <a:pt x="73922" y="89212"/>
                    </a:cubicBezTo>
                    <a:cubicBezTo>
                      <a:pt x="77246" y="92402"/>
                      <a:pt x="78841" y="97056"/>
                      <a:pt x="78841" y="103172"/>
                    </a:cubicBezTo>
                    <a:cubicBezTo>
                      <a:pt x="78841" y="112345"/>
                      <a:pt x="75384" y="119126"/>
                      <a:pt x="68471" y="123513"/>
                    </a:cubicBezTo>
                    <a:cubicBezTo>
                      <a:pt x="61557" y="127901"/>
                      <a:pt x="51320" y="130028"/>
                      <a:pt x="37626" y="130028"/>
                    </a:cubicBezTo>
                    <a:cubicBezTo>
                      <a:pt x="23931" y="130028"/>
                      <a:pt x="15024" y="128167"/>
                      <a:pt x="9174" y="124311"/>
                    </a:cubicBezTo>
                    <a:close/>
                    <a:moveTo>
                      <a:pt x="16220" y="112611"/>
                    </a:moveTo>
                    <a:cubicBezTo>
                      <a:pt x="17816" y="114606"/>
                      <a:pt x="20342" y="116201"/>
                      <a:pt x="23931" y="117132"/>
                    </a:cubicBezTo>
                    <a:cubicBezTo>
                      <a:pt x="27521" y="118063"/>
                      <a:pt x="32174" y="118594"/>
                      <a:pt x="38024" y="118594"/>
                    </a:cubicBezTo>
                    <a:cubicBezTo>
                      <a:pt x="43874" y="118594"/>
                      <a:pt x="48528" y="118195"/>
                      <a:pt x="52251" y="117265"/>
                    </a:cubicBezTo>
                    <a:cubicBezTo>
                      <a:pt x="55973" y="116334"/>
                      <a:pt x="58898" y="115004"/>
                      <a:pt x="60892" y="112877"/>
                    </a:cubicBezTo>
                    <a:cubicBezTo>
                      <a:pt x="62887" y="110750"/>
                      <a:pt x="63950" y="108091"/>
                      <a:pt x="63950" y="104501"/>
                    </a:cubicBezTo>
                    <a:cubicBezTo>
                      <a:pt x="63950" y="101709"/>
                      <a:pt x="63020" y="99449"/>
                      <a:pt x="61291" y="97986"/>
                    </a:cubicBezTo>
                    <a:cubicBezTo>
                      <a:pt x="59563" y="96524"/>
                      <a:pt x="56904" y="95460"/>
                      <a:pt x="53314" y="94929"/>
                    </a:cubicBezTo>
                    <a:cubicBezTo>
                      <a:pt x="49724" y="94397"/>
                      <a:pt x="44672" y="93865"/>
                      <a:pt x="38024" y="93599"/>
                    </a:cubicBezTo>
                    <a:cubicBezTo>
                      <a:pt x="34435" y="93466"/>
                      <a:pt x="31244" y="93200"/>
                      <a:pt x="28452" y="92934"/>
                    </a:cubicBezTo>
                    <a:cubicBezTo>
                      <a:pt x="25660" y="92668"/>
                      <a:pt x="23001" y="92270"/>
                      <a:pt x="20608" y="91738"/>
                    </a:cubicBezTo>
                    <a:cubicBezTo>
                      <a:pt x="18480" y="93200"/>
                      <a:pt x="16752" y="95061"/>
                      <a:pt x="15555" y="97189"/>
                    </a:cubicBezTo>
                    <a:cubicBezTo>
                      <a:pt x="14359" y="99316"/>
                      <a:pt x="13827" y="101709"/>
                      <a:pt x="13827" y="104501"/>
                    </a:cubicBezTo>
                    <a:cubicBezTo>
                      <a:pt x="13827" y="107825"/>
                      <a:pt x="14625" y="110617"/>
                      <a:pt x="16220" y="112611"/>
                    </a:cubicBezTo>
                    <a:close/>
                    <a:moveTo>
                      <a:pt x="46534" y="55043"/>
                    </a:moveTo>
                    <a:cubicBezTo>
                      <a:pt x="49326" y="53447"/>
                      <a:pt x="51586" y="51320"/>
                      <a:pt x="53181" y="48528"/>
                    </a:cubicBezTo>
                    <a:cubicBezTo>
                      <a:pt x="54777" y="45736"/>
                      <a:pt x="55574" y="42545"/>
                      <a:pt x="55574" y="38955"/>
                    </a:cubicBezTo>
                    <a:cubicBezTo>
                      <a:pt x="55574" y="35100"/>
                      <a:pt x="54910" y="31776"/>
                      <a:pt x="53447" y="28851"/>
                    </a:cubicBezTo>
                    <a:cubicBezTo>
                      <a:pt x="51985" y="25926"/>
                      <a:pt x="49857" y="23799"/>
                      <a:pt x="47198" y="22203"/>
                    </a:cubicBezTo>
                    <a:cubicBezTo>
                      <a:pt x="44539" y="20608"/>
                      <a:pt x="41215" y="19810"/>
                      <a:pt x="37493" y="19810"/>
                    </a:cubicBezTo>
                    <a:cubicBezTo>
                      <a:pt x="33770" y="19810"/>
                      <a:pt x="30313" y="20608"/>
                      <a:pt x="27521" y="22203"/>
                    </a:cubicBezTo>
                    <a:cubicBezTo>
                      <a:pt x="24729" y="23799"/>
                      <a:pt x="22469" y="25926"/>
                      <a:pt x="21006" y="28851"/>
                    </a:cubicBezTo>
                    <a:cubicBezTo>
                      <a:pt x="19544" y="31776"/>
                      <a:pt x="18746" y="35100"/>
                      <a:pt x="18746" y="38955"/>
                    </a:cubicBezTo>
                    <a:cubicBezTo>
                      <a:pt x="18746" y="42944"/>
                      <a:pt x="19544" y="46401"/>
                      <a:pt x="21006" y="49193"/>
                    </a:cubicBezTo>
                    <a:cubicBezTo>
                      <a:pt x="22469" y="51985"/>
                      <a:pt x="24596" y="53979"/>
                      <a:pt x="27388" y="55309"/>
                    </a:cubicBezTo>
                    <a:cubicBezTo>
                      <a:pt x="30180" y="56638"/>
                      <a:pt x="33238" y="57303"/>
                      <a:pt x="36695" y="57303"/>
                    </a:cubicBezTo>
                    <a:cubicBezTo>
                      <a:pt x="40551" y="57303"/>
                      <a:pt x="43874" y="56505"/>
                      <a:pt x="46799" y="5491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3" name="Freeform: Shape 1082">
                <a:extLst>
                  <a:ext uri="{FF2B5EF4-FFF2-40B4-BE49-F238E27FC236}">
                    <a16:creationId xmlns:a16="http://schemas.microsoft.com/office/drawing/2014/main" id="{F09F18AA-CCB8-E5FA-D8C0-330C8FCF095E}"/>
                  </a:ext>
                </a:extLst>
              </p:cNvPr>
              <p:cNvSpPr/>
              <p:nvPr/>
            </p:nvSpPr>
            <p:spPr>
              <a:xfrm>
                <a:off x="5413551" y="3325613"/>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6 w 77511"/>
                  <a:gd name="connsiteY5" fmla="*/ 0 h 87217"/>
                  <a:gd name="connsiteX6" fmla="*/ 61823 w 77511"/>
                  <a:gd name="connsiteY6" fmla="*/ 5983 h 87217"/>
                  <a:gd name="connsiteX7" fmla="*/ 73789 w 77511"/>
                  <a:gd name="connsiteY7" fmla="*/ 21273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5 h 87217"/>
                  <a:gd name="connsiteX13" fmla="*/ 55574 w 77511"/>
                  <a:gd name="connsiteY13" fmla="*/ 72991 h 87217"/>
                  <a:gd name="connsiteX14" fmla="*/ 65679 w 77511"/>
                  <a:gd name="connsiteY14" fmla="*/ 65280 h 87217"/>
                  <a:gd name="connsiteX15" fmla="*/ 74453 w 77511"/>
                  <a:gd name="connsiteY15" fmla="*/ 74055 h 87217"/>
                  <a:gd name="connsiteX16" fmla="*/ 65546 w 77511"/>
                  <a:gd name="connsiteY16" fmla="*/ 81633 h 87217"/>
                  <a:gd name="connsiteX17" fmla="*/ 55176 w 77511"/>
                  <a:gd name="connsiteY17" fmla="*/ 85888 h 87217"/>
                  <a:gd name="connsiteX18" fmla="*/ 42146 w 77511"/>
                  <a:gd name="connsiteY18" fmla="*/ 87218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3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6"/>
                      <a:pt x="0" y="43609"/>
                    </a:cubicBezTo>
                    <a:cubicBezTo>
                      <a:pt x="0" y="34302"/>
                      <a:pt x="1861" y="26192"/>
                      <a:pt x="5584" y="19677"/>
                    </a:cubicBezTo>
                    <a:cubicBezTo>
                      <a:pt x="9306" y="13162"/>
                      <a:pt x="14226" y="8110"/>
                      <a:pt x="20342" y="4919"/>
                    </a:cubicBezTo>
                    <a:cubicBezTo>
                      <a:pt x="26458" y="1728"/>
                      <a:pt x="33371" y="0"/>
                      <a:pt x="40816" y="0"/>
                    </a:cubicBezTo>
                    <a:cubicBezTo>
                      <a:pt x="49326" y="0"/>
                      <a:pt x="56372" y="1994"/>
                      <a:pt x="61823" y="5983"/>
                    </a:cubicBezTo>
                    <a:cubicBezTo>
                      <a:pt x="67274" y="9971"/>
                      <a:pt x="71263" y="15024"/>
                      <a:pt x="73789" y="21273"/>
                    </a:cubicBezTo>
                    <a:cubicBezTo>
                      <a:pt x="76315" y="27521"/>
                      <a:pt x="77512" y="33903"/>
                      <a:pt x="77512" y="40684"/>
                    </a:cubicBezTo>
                    <a:cubicBezTo>
                      <a:pt x="77512" y="43077"/>
                      <a:pt x="77512" y="45204"/>
                      <a:pt x="77246" y="47198"/>
                    </a:cubicBezTo>
                    <a:lnTo>
                      <a:pt x="14625" y="47198"/>
                    </a:lnTo>
                    <a:cubicBezTo>
                      <a:pt x="15156" y="56372"/>
                      <a:pt x="17683" y="63419"/>
                      <a:pt x="22336" y="68205"/>
                    </a:cubicBezTo>
                    <a:cubicBezTo>
                      <a:pt x="26989" y="72991"/>
                      <a:pt x="33637" y="75385"/>
                      <a:pt x="42279" y="75385"/>
                    </a:cubicBezTo>
                    <a:cubicBezTo>
                      <a:pt x="47464" y="75385"/>
                      <a:pt x="51852" y="74587"/>
                      <a:pt x="55574" y="72991"/>
                    </a:cubicBezTo>
                    <a:cubicBezTo>
                      <a:pt x="59297" y="71396"/>
                      <a:pt x="62621" y="68870"/>
                      <a:pt x="65679" y="65280"/>
                    </a:cubicBezTo>
                    <a:lnTo>
                      <a:pt x="74453" y="74055"/>
                    </a:lnTo>
                    <a:cubicBezTo>
                      <a:pt x="71662" y="77113"/>
                      <a:pt x="68737" y="79639"/>
                      <a:pt x="65546" y="81633"/>
                    </a:cubicBezTo>
                    <a:cubicBezTo>
                      <a:pt x="62355" y="83628"/>
                      <a:pt x="59031" y="84957"/>
                      <a:pt x="55176" y="85888"/>
                    </a:cubicBezTo>
                    <a:cubicBezTo>
                      <a:pt x="51320" y="86819"/>
                      <a:pt x="47065" y="87218"/>
                      <a:pt x="42146" y="87218"/>
                    </a:cubicBezTo>
                    <a:cubicBezTo>
                      <a:pt x="33637" y="87218"/>
                      <a:pt x="26059" y="85489"/>
                      <a:pt x="19810" y="82165"/>
                    </a:cubicBezTo>
                    <a:close/>
                    <a:moveTo>
                      <a:pt x="63153" y="36296"/>
                    </a:moveTo>
                    <a:cubicBezTo>
                      <a:pt x="62488" y="28186"/>
                      <a:pt x="60095" y="22070"/>
                      <a:pt x="56106" y="18082"/>
                    </a:cubicBezTo>
                    <a:cubicBezTo>
                      <a:pt x="52117" y="14093"/>
                      <a:pt x="46799" y="11966"/>
                      <a:pt x="40152" y="11966"/>
                    </a:cubicBezTo>
                    <a:cubicBezTo>
                      <a:pt x="35764" y="11966"/>
                      <a:pt x="31909" y="12896"/>
                      <a:pt x="28319" y="14758"/>
                    </a:cubicBezTo>
                    <a:cubicBezTo>
                      <a:pt x="24729" y="16619"/>
                      <a:pt x="21937" y="19278"/>
                      <a:pt x="19544" y="23001"/>
                    </a:cubicBezTo>
                    <a:cubicBezTo>
                      <a:pt x="17151" y="26724"/>
                      <a:pt x="15688" y="31111"/>
                      <a:pt x="15023"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4" name="Freeform: Shape 1083">
                <a:extLst>
                  <a:ext uri="{FF2B5EF4-FFF2-40B4-BE49-F238E27FC236}">
                    <a16:creationId xmlns:a16="http://schemas.microsoft.com/office/drawing/2014/main" id="{9E0273B1-5F07-2959-DABA-66198F932F1D}"/>
                  </a:ext>
                </a:extLst>
              </p:cNvPr>
              <p:cNvSpPr/>
              <p:nvPr/>
            </p:nvSpPr>
            <p:spPr>
              <a:xfrm>
                <a:off x="5507681" y="3325347"/>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1 w 111680"/>
                  <a:gd name="connsiteY7" fmla="*/ 19278 h 85754"/>
                  <a:gd name="connsiteX8" fmla="*/ 61557 w 111680"/>
                  <a:gd name="connsiteY8" fmla="*/ 19278 h 85754"/>
                  <a:gd name="connsiteX9" fmla="*/ 67141 w 111680"/>
                  <a:gd name="connsiteY9" fmla="*/ 8509 h 85754"/>
                  <a:gd name="connsiteX10" fmla="*/ 76049 w 111680"/>
                  <a:gd name="connsiteY10" fmla="*/ 2127 h 85754"/>
                  <a:gd name="connsiteX11" fmla="*/ 87084 w 111680"/>
                  <a:gd name="connsiteY11" fmla="*/ 0 h 85754"/>
                  <a:gd name="connsiteX12" fmla="*/ 105432 w 111680"/>
                  <a:gd name="connsiteY12" fmla="*/ 7179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8" y="13295"/>
                      <a:pt x="18880" y="8509"/>
                      <a:pt x="23134" y="5185"/>
                    </a:cubicBezTo>
                    <a:cubicBezTo>
                      <a:pt x="27388" y="1861"/>
                      <a:pt x="32441" y="133"/>
                      <a:pt x="38291" y="133"/>
                    </a:cubicBezTo>
                    <a:cubicBezTo>
                      <a:pt x="44141" y="133"/>
                      <a:pt x="49060" y="1728"/>
                      <a:pt x="53048" y="4919"/>
                    </a:cubicBezTo>
                    <a:cubicBezTo>
                      <a:pt x="57037" y="8110"/>
                      <a:pt x="59829" y="12896"/>
                      <a:pt x="61291" y="19278"/>
                    </a:cubicBezTo>
                    <a:lnTo>
                      <a:pt x="61557" y="19278"/>
                    </a:lnTo>
                    <a:cubicBezTo>
                      <a:pt x="62754" y="15024"/>
                      <a:pt x="64615" y="11434"/>
                      <a:pt x="67141" y="8509"/>
                    </a:cubicBezTo>
                    <a:cubicBezTo>
                      <a:pt x="69667" y="5584"/>
                      <a:pt x="72592" y="3590"/>
                      <a:pt x="76049" y="2127"/>
                    </a:cubicBezTo>
                    <a:cubicBezTo>
                      <a:pt x="79506" y="665"/>
                      <a:pt x="83096" y="0"/>
                      <a:pt x="87084" y="0"/>
                    </a:cubicBezTo>
                    <a:cubicBezTo>
                      <a:pt x="95195" y="0"/>
                      <a:pt x="101310" y="2393"/>
                      <a:pt x="105432" y="7179"/>
                    </a:cubicBezTo>
                    <a:cubicBezTo>
                      <a:pt x="109553"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2" y="12365"/>
                      <a:pt x="74986" y="13295"/>
                      <a:pt x="71928" y="15290"/>
                    </a:cubicBezTo>
                    <a:cubicBezTo>
                      <a:pt x="68870" y="17284"/>
                      <a:pt x="66742"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9" y="12365"/>
                      <a:pt x="26192" y="13295"/>
                      <a:pt x="23267" y="15290"/>
                    </a:cubicBezTo>
                    <a:cubicBezTo>
                      <a:pt x="20342" y="17284"/>
                      <a:pt x="18081"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5" name="Freeform: Shape 1084">
                <a:extLst>
                  <a:ext uri="{FF2B5EF4-FFF2-40B4-BE49-F238E27FC236}">
                    <a16:creationId xmlns:a16="http://schemas.microsoft.com/office/drawing/2014/main" id="{B48260B4-D1FF-D22C-0A9F-8955EC0ED903}"/>
                  </a:ext>
                </a:extLst>
              </p:cNvPr>
              <p:cNvSpPr/>
              <p:nvPr/>
            </p:nvSpPr>
            <p:spPr>
              <a:xfrm>
                <a:off x="5635449" y="3325613"/>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4 w 77511"/>
                  <a:gd name="connsiteY6" fmla="*/ 5983 h 87217"/>
                  <a:gd name="connsiteX7" fmla="*/ 73789 w 77511"/>
                  <a:gd name="connsiteY7" fmla="*/ 21273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5 h 87217"/>
                  <a:gd name="connsiteX13" fmla="*/ 55575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8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6"/>
                      <a:pt x="0" y="43609"/>
                    </a:cubicBezTo>
                    <a:cubicBezTo>
                      <a:pt x="0" y="34302"/>
                      <a:pt x="1862" y="26192"/>
                      <a:pt x="5584" y="19677"/>
                    </a:cubicBezTo>
                    <a:cubicBezTo>
                      <a:pt x="9307" y="13162"/>
                      <a:pt x="14226" y="8110"/>
                      <a:pt x="20342" y="4919"/>
                    </a:cubicBezTo>
                    <a:cubicBezTo>
                      <a:pt x="26458" y="1728"/>
                      <a:pt x="33371" y="0"/>
                      <a:pt x="40817" y="0"/>
                    </a:cubicBezTo>
                    <a:cubicBezTo>
                      <a:pt x="49326" y="0"/>
                      <a:pt x="56372" y="1994"/>
                      <a:pt x="61824" y="5983"/>
                    </a:cubicBezTo>
                    <a:cubicBezTo>
                      <a:pt x="67275" y="9971"/>
                      <a:pt x="71263" y="15024"/>
                      <a:pt x="73789" y="21273"/>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90" y="72991"/>
                      <a:pt x="33638" y="75385"/>
                      <a:pt x="42279" y="75385"/>
                    </a:cubicBezTo>
                    <a:cubicBezTo>
                      <a:pt x="47464" y="75385"/>
                      <a:pt x="51852" y="74587"/>
                      <a:pt x="55575"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9"/>
                      <a:pt x="47066" y="87218"/>
                      <a:pt x="42146" y="87218"/>
                    </a:cubicBezTo>
                    <a:cubicBezTo>
                      <a:pt x="33638" y="87218"/>
                      <a:pt x="26059" y="85489"/>
                      <a:pt x="19810" y="82165"/>
                    </a:cubicBezTo>
                    <a:close/>
                    <a:moveTo>
                      <a:pt x="63153" y="36296"/>
                    </a:moveTo>
                    <a:cubicBezTo>
                      <a:pt x="62488" y="28186"/>
                      <a:pt x="60095" y="22070"/>
                      <a:pt x="56106" y="18082"/>
                    </a:cubicBezTo>
                    <a:cubicBezTo>
                      <a:pt x="52118" y="14093"/>
                      <a:pt x="46800" y="11966"/>
                      <a:pt x="40152" y="11966"/>
                    </a:cubicBezTo>
                    <a:cubicBezTo>
                      <a:pt x="35764" y="11966"/>
                      <a:pt x="31909" y="12896"/>
                      <a:pt x="28319" y="14758"/>
                    </a:cubicBezTo>
                    <a:cubicBezTo>
                      <a:pt x="24730" y="16619"/>
                      <a:pt x="21938" y="19278"/>
                      <a:pt x="19544" y="23001"/>
                    </a:cubicBezTo>
                    <a:cubicBezTo>
                      <a:pt x="17151" y="26724"/>
                      <a:pt x="15689"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6" name="Freeform: Shape 1085">
                <a:extLst>
                  <a:ext uri="{FF2B5EF4-FFF2-40B4-BE49-F238E27FC236}">
                    <a16:creationId xmlns:a16="http://schemas.microsoft.com/office/drawing/2014/main" id="{26AEFA0E-2DD1-B59B-8D96-B99E81716F4B}"/>
                  </a:ext>
                </a:extLst>
              </p:cNvPr>
              <p:cNvSpPr/>
              <p:nvPr/>
            </p:nvSpPr>
            <p:spPr>
              <a:xfrm>
                <a:off x="5729447" y="3325613"/>
                <a:ext cx="67274" cy="85887"/>
              </a:xfrm>
              <a:custGeom>
                <a:avLst/>
                <a:gdLst>
                  <a:gd name="connsiteX0" fmla="*/ 0 w 67274"/>
                  <a:gd name="connsiteY0" fmla="*/ 1596 h 85887"/>
                  <a:gd name="connsiteX1" fmla="*/ 13428 w 67274"/>
                  <a:gd name="connsiteY1" fmla="*/ 1596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8 w 67274"/>
                  <a:gd name="connsiteY13" fmla="*/ 12498 h 85887"/>
                  <a:gd name="connsiteX14" fmla="*/ 24331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6"/>
                    </a:moveTo>
                    <a:lnTo>
                      <a:pt x="13428" y="1596"/>
                    </a:lnTo>
                    <a:lnTo>
                      <a:pt x="13428" y="19145"/>
                    </a:lnTo>
                    <a:lnTo>
                      <a:pt x="13694" y="19145"/>
                    </a:lnTo>
                    <a:cubicBezTo>
                      <a:pt x="15821" y="13694"/>
                      <a:pt x="18880" y="9174"/>
                      <a:pt x="23134" y="5451"/>
                    </a:cubicBezTo>
                    <a:cubicBezTo>
                      <a:pt x="27388" y="1728"/>
                      <a:pt x="33371" y="0"/>
                      <a:pt x="40950" y="0"/>
                    </a:cubicBezTo>
                    <a:cubicBezTo>
                      <a:pt x="46800" y="0"/>
                      <a:pt x="51586" y="1197"/>
                      <a:pt x="55574" y="3723"/>
                    </a:cubicBezTo>
                    <a:cubicBezTo>
                      <a:pt x="59563" y="6249"/>
                      <a:pt x="62488" y="9573"/>
                      <a:pt x="64349" y="14093"/>
                    </a:cubicBezTo>
                    <a:cubicBezTo>
                      <a:pt x="66211" y="18614"/>
                      <a:pt x="67274" y="23799"/>
                      <a:pt x="67274" y="29782"/>
                    </a:cubicBezTo>
                    <a:lnTo>
                      <a:pt x="67274" y="85888"/>
                    </a:lnTo>
                    <a:lnTo>
                      <a:pt x="53181" y="85888"/>
                    </a:lnTo>
                    <a:lnTo>
                      <a:pt x="53181" y="32441"/>
                    </a:lnTo>
                    <a:cubicBezTo>
                      <a:pt x="53181" y="25926"/>
                      <a:pt x="51852" y="21007"/>
                      <a:pt x="49193" y="17550"/>
                    </a:cubicBezTo>
                    <a:cubicBezTo>
                      <a:pt x="46534" y="14093"/>
                      <a:pt x="42013" y="12498"/>
                      <a:pt x="35898" y="12498"/>
                    </a:cubicBezTo>
                    <a:cubicBezTo>
                      <a:pt x="31510" y="12498"/>
                      <a:pt x="27655" y="13428"/>
                      <a:pt x="24331" y="15423"/>
                    </a:cubicBezTo>
                    <a:cubicBezTo>
                      <a:pt x="21007" y="17417"/>
                      <a:pt x="18481" y="20209"/>
                      <a:pt x="16752" y="23799"/>
                    </a:cubicBezTo>
                    <a:cubicBezTo>
                      <a:pt x="15024" y="27389"/>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87" name="Freeform: Shape 1086">
                <a:extLst>
                  <a:ext uri="{FF2B5EF4-FFF2-40B4-BE49-F238E27FC236}">
                    <a16:creationId xmlns:a16="http://schemas.microsoft.com/office/drawing/2014/main" id="{7780E028-64BA-F8BA-EE68-C0CC2507FF4B}"/>
                  </a:ext>
                </a:extLst>
              </p:cNvPr>
              <p:cNvSpPr/>
              <p:nvPr/>
            </p:nvSpPr>
            <p:spPr>
              <a:xfrm>
                <a:off x="5806959" y="3306999"/>
                <a:ext cx="45337" cy="105963"/>
              </a:xfrm>
              <a:custGeom>
                <a:avLst/>
                <a:gdLst>
                  <a:gd name="connsiteX0" fmla="*/ 21671 w 45337"/>
                  <a:gd name="connsiteY0" fmla="*/ 103704 h 105963"/>
                  <a:gd name="connsiteX1" fmla="*/ 14758 w 45337"/>
                  <a:gd name="connsiteY1" fmla="*/ 97455 h 105963"/>
                  <a:gd name="connsiteX2" fmla="*/ 12498 w 45337"/>
                  <a:gd name="connsiteY2" fmla="*/ 86420 h 105963"/>
                  <a:gd name="connsiteX3" fmla="*/ 12498 w 45337"/>
                  <a:gd name="connsiteY3" fmla="*/ 32175 h 105963"/>
                  <a:gd name="connsiteX4" fmla="*/ 0 w 45337"/>
                  <a:gd name="connsiteY4" fmla="*/ 32175 h 105963"/>
                  <a:gd name="connsiteX5" fmla="*/ 0 w 45337"/>
                  <a:gd name="connsiteY5" fmla="*/ 24862 h 105963"/>
                  <a:gd name="connsiteX6" fmla="*/ 24862 w 45337"/>
                  <a:gd name="connsiteY6" fmla="*/ 0 h 105963"/>
                  <a:gd name="connsiteX7" fmla="*/ 26458 w 45337"/>
                  <a:gd name="connsiteY7" fmla="*/ 0 h 105963"/>
                  <a:gd name="connsiteX8" fmla="*/ 26458 w 45337"/>
                  <a:gd name="connsiteY8" fmla="*/ 20475 h 105963"/>
                  <a:gd name="connsiteX9" fmla="*/ 45337 w 45337"/>
                  <a:gd name="connsiteY9" fmla="*/ 20475 h 105963"/>
                  <a:gd name="connsiteX10" fmla="*/ 45337 w 45337"/>
                  <a:gd name="connsiteY10" fmla="*/ 32175 h 105963"/>
                  <a:gd name="connsiteX11" fmla="*/ 26458 w 45337"/>
                  <a:gd name="connsiteY11" fmla="*/ 32175 h 105963"/>
                  <a:gd name="connsiteX12" fmla="*/ 26458 w 45337"/>
                  <a:gd name="connsiteY12" fmla="*/ 83628 h 105963"/>
                  <a:gd name="connsiteX13" fmla="*/ 27388 w 45337"/>
                  <a:gd name="connsiteY13" fmla="*/ 89477 h 105963"/>
                  <a:gd name="connsiteX14" fmla="*/ 30313 w 45337"/>
                  <a:gd name="connsiteY14" fmla="*/ 92402 h 105963"/>
                  <a:gd name="connsiteX15" fmla="*/ 35764 w 45337"/>
                  <a:gd name="connsiteY15" fmla="*/ 93200 h 105963"/>
                  <a:gd name="connsiteX16" fmla="*/ 45337 w 45337"/>
                  <a:gd name="connsiteY16" fmla="*/ 91871 h 105963"/>
                  <a:gd name="connsiteX17" fmla="*/ 45337 w 45337"/>
                  <a:gd name="connsiteY17" fmla="*/ 104634 h 105963"/>
                  <a:gd name="connsiteX18" fmla="*/ 39886 w 45337"/>
                  <a:gd name="connsiteY18" fmla="*/ 105565 h 105963"/>
                  <a:gd name="connsiteX19" fmla="*/ 33637 w 45337"/>
                  <a:gd name="connsiteY19" fmla="*/ 105964 h 105963"/>
                  <a:gd name="connsiteX20" fmla="*/ 21538 w 45337"/>
                  <a:gd name="connsiteY20" fmla="*/ 103970 h 1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37" h="105963">
                    <a:moveTo>
                      <a:pt x="21671" y="103704"/>
                    </a:moveTo>
                    <a:cubicBezTo>
                      <a:pt x="18613" y="102374"/>
                      <a:pt x="16220" y="100247"/>
                      <a:pt x="14758" y="97455"/>
                    </a:cubicBezTo>
                    <a:cubicBezTo>
                      <a:pt x="13295" y="94663"/>
                      <a:pt x="12498" y="90940"/>
                      <a:pt x="12498" y="86420"/>
                    </a:cubicBezTo>
                    <a:lnTo>
                      <a:pt x="12498" y="32175"/>
                    </a:lnTo>
                    <a:lnTo>
                      <a:pt x="0" y="32175"/>
                    </a:lnTo>
                    <a:lnTo>
                      <a:pt x="0" y="24862"/>
                    </a:lnTo>
                    <a:lnTo>
                      <a:pt x="24862" y="0"/>
                    </a:lnTo>
                    <a:lnTo>
                      <a:pt x="26458" y="0"/>
                    </a:lnTo>
                    <a:lnTo>
                      <a:pt x="26458" y="20475"/>
                    </a:lnTo>
                    <a:lnTo>
                      <a:pt x="45337" y="20475"/>
                    </a:lnTo>
                    <a:lnTo>
                      <a:pt x="45337" y="32175"/>
                    </a:lnTo>
                    <a:lnTo>
                      <a:pt x="26458" y="32175"/>
                    </a:lnTo>
                    <a:lnTo>
                      <a:pt x="26458" y="83628"/>
                    </a:lnTo>
                    <a:cubicBezTo>
                      <a:pt x="26458" y="86154"/>
                      <a:pt x="26723" y="88015"/>
                      <a:pt x="27388" y="89477"/>
                    </a:cubicBezTo>
                    <a:cubicBezTo>
                      <a:pt x="28053" y="90940"/>
                      <a:pt x="28984" y="91871"/>
                      <a:pt x="30313" y="92402"/>
                    </a:cubicBezTo>
                    <a:cubicBezTo>
                      <a:pt x="31643" y="92934"/>
                      <a:pt x="33504" y="93200"/>
                      <a:pt x="35764" y="93200"/>
                    </a:cubicBezTo>
                    <a:cubicBezTo>
                      <a:pt x="38822" y="93200"/>
                      <a:pt x="42013" y="92801"/>
                      <a:pt x="45337" y="91871"/>
                    </a:cubicBezTo>
                    <a:lnTo>
                      <a:pt x="45337" y="104634"/>
                    </a:lnTo>
                    <a:cubicBezTo>
                      <a:pt x="43874" y="105033"/>
                      <a:pt x="42013" y="105299"/>
                      <a:pt x="39886" y="105565"/>
                    </a:cubicBezTo>
                    <a:cubicBezTo>
                      <a:pt x="37759" y="105831"/>
                      <a:pt x="35631" y="105964"/>
                      <a:pt x="33637" y="105964"/>
                    </a:cubicBezTo>
                    <a:cubicBezTo>
                      <a:pt x="28718" y="105964"/>
                      <a:pt x="24729" y="105299"/>
                      <a:pt x="21538" y="10397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87" name="Freeform: Shape 186">
                <a:extLst>
                  <a:ext uri="{FF2B5EF4-FFF2-40B4-BE49-F238E27FC236}">
                    <a16:creationId xmlns:a16="http://schemas.microsoft.com/office/drawing/2014/main" id="{106D44D5-AAEE-073D-199B-C6C4369B75B7}"/>
                  </a:ext>
                </a:extLst>
              </p:cNvPr>
              <p:cNvSpPr/>
              <p:nvPr/>
            </p:nvSpPr>
            <p:spPr>
              <a:xfrm>
                <a:off x="4383163" y="3516799"/>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7 h 87350"/>
                  <a:gd name="connsiteX5" fmla="*/ 38291 w 67274"/>
                  <a:gd name="connsiteY5" fmla="*/ 35764 h 87350"/>
                  <a:gd name="connsiteX6" fmla="*/ 53181 w 67274"/>
                  <a:gd name="connsiteY6" fmla="*/ 35764 h 87350"/>
                  <a:gd name="connsiteX7" fmla="*/ 53181 w 67274"/>
                  <a:gd name="connsiteY7" fmla="*/ 30048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8 h 87350"/>
                  <a:gd name="connsiteX12" fmla="*/ 3324 w 67274"/>
                  <a:gd name="connsiteY12" fmla="*/ 15157 h 87350"/>
                  <a:gd name="connsiteX13" fmla="*/ 37094 w 67274"/>
                  <a:gd name="connsiteY13" fmla="*/ 0 h 87350"/>
                  <a:gd name="connsiteX14" fmla="*/ 53580 w 67274"/>
                  <a:gd name="connsiteY14" fmla="*/ 3723 h 87350"/>
                  <a:gd name="connsiteX15" fmla="*/ 63818 w 67274"/>
                  <a:gd name="connsiteY15" fmla="*/ 14226 h 87350"/>
                  <a:gd name="connsiteX16" fmla="*/ 67274 w 67274"/>
                  <a:gd name="connsiteY16" fmla="*/ 30048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8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4" y="72725"/>
                      <a:pt x="0" y="68205"/>
                      <a:pt x="0" y="63020"/>
                    </a:cubicBezTo>
                    <a:cubicBezTo>
                      <a:pt x="0" y="56771"/>
                      <a:pt x="1595" y="51586"/>
                      <a:pt x="4919" y="47464"/>
                    </a:cubicBezTo>
                    <a:cubicBezTo>
                      <a:pt x="8243" y="43343"/>
                      <a:pt x="12764" y="40418"/>
                      <a:pt x="18480" y="38557"/>
                    </a:cubicBezTo>
                    <a:cubicBezTo>
                      <a:pt x="24198" y="36695"/>
                      <a:pt x="30845" y="35764"/>
                      <a:pt x="38291" y="35764"/>
                    </a:cubicBezTo>
                    <a:lnTo>
                      <a:pt x="53181" y="35764"/>
                    </a:lnTo>
                    <a:lnTo>
                      <a:pt x="53181" y="30048"/>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8"/>
                    </a:cubicBezTo>
                    <a:lnTo>
                      <a:pt x="3324" y="15157"/>
                    </a:lnTo>
                    <a:cubicBezTo>
                      <a:pt x="11700" y="5052"/>
                      <a:pt x="23001" y="0"/>
                      <a:pt x="37094" y="0"/>
                    </a:cubicBezTo>
                    <a:cubicBezTo>
                      <a:pt x="43609" y="0"/>
                      <a:pt x="49060" y="1197"/>
                      <a:pt x="53580" y="3723"/>
                    </a:cubicBezTo>
                    <a:cubicBezTo>
                      <a:pt x="58101" y="6249"/>
                      <a:pt x="61557" y="9706"/>
                      <a:pt x="63818" y="14226"/>
                    </a:cubicBezTo>
                    <a:cubicBezTo>
                      <a:pt x="66078" y="18746"/>
                      <a:pt x="67274" y="23932"/>
                      <a:pt x="67274" y="30048"/>
                    </a:cubicBezTo>
                    <a:lnTo>
                      <a:pt x="67274"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8"/>
                    </a:moveTo>
                    <a:cubicBezTo>
                      <a:pt x="17550" y="71662"/>
                      <a:pt x="19278" y="73124"/>
                      <a:pt x="21538" y="74188"/>
                    </a:cubicBezTo>
                    <a:cubicBezTo>
                      <a:pt x="23799" y="75252"/>
                      <a:pt x="26458" y="75783"/>
                      <a:pt x="29649" y="75783"/>
                    </a:cubicBezTo>
                    <a:cubicBezTo>
                      <a:pt x="34568" y="75783"/>
                      <a:pt x="38822" y="74720"/>
                      <a:pt x="42412" y="72725"/>
                    </a:cubicBezTo>
                    <a:cubicBezTo>
                      <a:pt x="46002" y="70731"/>
                      <a:pt x="48661" y="68072"/>
                      <a:pt x="50655" y="64881"/>
                    </a:cubicBezTo>
                    <a:cubicBezTo>
                      <a:pt x="52650" y="61690"/>
                      <a:pt x="53447" y="58234"/>
                      <a:pt x="53447" y="54511"/>
                    </a:cubicBezTo>
                    <a:lnTo>
                      <a:pt x="53447" y="46268"/>
                    </a:lnTo>
                    <a:lnTo>
                      <a:pt x="40418" y="46268"/>
                    </a:lnTo>
                    <a:cubicBezTo>
                      <a:pt x="32707" y="46268"/>
                      <a:pt x="26458" y="47464"/>
                      <a:pt x="21804"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88" name="Freeform: Shape 187">
                <a:extLst>
                  <a:ext uri="{FF2B5EF4-FFF2-40B4-BE49-F238E27FC236}">
                    <a16:creationId xmlns:a16="http://schemas.microsoft.com/office/drawing/2014/main" id="{CEBCD41C-2704-764F-2D35-95164ADCBDAC}"/>
                  </a:ext>
                </a:extLst>
              </p:cNvPr>
              <p:cNvSpPr/>
              <p:nvPr/>
            </p:nvSpPr>
            <p:spPr>
              <a:xfrm>
                <a:off x="4471577" y="3517065"/>
                <a:ext cx="67274" cy="85887"/>
              </a:xfrm>
              <a:custGeom>
                <a:avLst/>
                <a:gdLst>
                  <a:gd name="connsiteX0" fmla="*/ 0 w 67274"/>
                  <a:gd name="connsiteY0" fmla="*/ 1595 h 85887"/>
                  <a:gd name="connsiteX1" fmla="*/ 13428 w 67274"/>
                  <a:gd name="connsiteY1" fmla="*/ 1595 h 85887"/>
                  <a:gd name="connsiteX2" fmla="*/ 13428 w 67274"/>
                  <a:gd name="connsiteY2" fmla="*/ 19145 h 85887"/>
                  <a:gd name="connsiteX3" fmla="*/ 13694 w 67274"/>
                  <a:gd name="connsiteY3" fmla="*/ 19145 h 85887"/>
                  <a:gd name="connsiteX4" fmla="*/ 23134 w 67274"/>
                  <a:gd name="connsiteY4" fmla="*/ 5451 h 85887"/>
                  <a:gd name="connsiteX5" fmla="*/ 40949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7 w 67274"/>
                  <a:gd name="connsiteY13" fmla="*/ 12498 h 85887"/>
                  <a:gd name="connsiteX14" fmla="*/ 24330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5"/>
                    </a:moveTo>
                    <a:lnTo>
                      <a:pt x="13428" y="1595"/>
                    </a:lnTo>
                    <a:lnTo>
                      <a:pt x="13428" y="19145"/>
                    </a:lnTo>
                    <a:lnTo>
                      <a:pt x="13694" y="19145"/>
                    </a:lnTo>
                    <a:cubicBezTo>
                      <a:pt x="15821" y="13694"/>
                      <a:pt x="18879" y="9174"/>
                      <a:pt x="23134" y="5451"/>
                    </a:cubicBezTo>
                    <a:cubicBezTo>
                      <a:pt x="27388" y="1728"/>
                      <a:pt x="33371" y="0"/>
                      <a:pt x="40949" y="0"/>
                    </a:cubicBezTo>
                    <a:cubicBezTo>
                      <a:pt x="46799" y="0"/>
                      <a:pt x="51586" y="1197"/>
                      <a:pt x="55574" y="3723"/>
                    </a:cubicBezTo>
                    <a:cubicBezTo>
                      <a:pt x="59563" y="6249"/>
                      <a:pt x="62488" y="9573"/>
                      <a:pt x="64349" y="14093"/>
                    </a:cubicBezTo>
                    <a:cubicBezTo>
                      <a:pt x="66211" y="18613"/>
                      <a:pt x="67274" y="23799"/>
                      <a:pt x="67274" y="29782"/>
                    </a:cubicBezTo>
                    <a:lnTo>
                      <a:pt x="67274" y="85888"/>
                    </a:lnTo>
                    <a:lnTo>
                      <a:pt x="53181" y="85888"/>
                    </a:lnTo>
                    <a:lnTo>
                      <a:pt x="53181" y="32441"/>
                    </a:lnTo>
                    <a:cubicBezTo>
                      <a:pt x="53181" y="25926"/>
                      <a:pt x="51852" y="21007"/>
                      <a:pt x="49193" y="17550"/>
                    </a:cubicBezTo>
                    <a:cubicBezTo>
                      <a:pt x="46534" y="14093"/>
                      <a:pt x="42013" y="12498"/>
                      <a:pt x="35897" y="12498"/>
                    </a:cubicBezTo>
                    <a:cubicBezTo>
                      <a:pt x="31510" y="12498"/>
                      <a:pt x="27654" y="13428"/>
                      <a:pt x="24330" y="15423"/>
                    </a:cubicBezTo>
                    <a:cubicBezTo>
                      <a:pt x="21006" y="17417"/>
                      <a:pt x="18480" y="20209"/>
                      <a:pt x="16752" y="23799"/>
                    </a:cubicBezTo>
                    <a:cubicBezTo>
                      <a:pt x="15024" y="27388"/>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89" name="Freeform: Shape 188">
                <a:extLst>
                  <a:ext uri="{FF2B5EF4-FFF2-40B4-BE49-F238E27FC236}">
                    <a16:creationId xmlns:a16="http://schemas.microsoft.com/office/drawing/2014/main" id="{220339A0-8CD1-A2E0-1B41-C7216E78DDD2}"/>
                  </a:ext>
                </a:extLst>
              </p:cNvPr>
              <p:cNvSpPr/>
              <p:nvPr/>
            </p:nvSpPr>
            <p:spPr>
              <a:xfrm>
                <a:off x="4554806" y="3487284"/>
                <a:ext cx="81899" cy="117131"/>
              </a:xfrm>
              <a:custGeom>
                <a:avLst/>
                <a:gdLst>
                  <a:gd name="connsiteX0" fmla="*/ 17683 w 81899"/>
                  <a:gd name="connsiteY0" fmla="*/ 111681 h 117131"/>
                  <a:gd name="connsiteX1" fmla="*/ 4653 w 81899"/>
                  <a:gd name="connsiteY1" fmla="*/ 96258 h 117131"/>
                  <a:gd name="connsiteX2" fmla="*/ 0 w 81899"/>
                  <a:gd name="connsiteY2" fmla="*/ 73523 h 117131"/>
                  <a:gd name="connsiteX3" fmla="*/ 4520 w 81899"/>
                  <a:gd name="connsiteY3" fmla="*/ 50788 h 117131"/>
                  <a:gd name="connsiteX4" fmla="*/ 17284 w 81899"/>
                  <a:gd name="connsiteY4" fmla="*/ 35366 h 117131"/>
                  <a:gd name="connsiteX5" fmla="*/ 36562 w 81899"/>
                  <a:gd name="connsiteY5" fmla="*/ 29782 h 117131"/>
                  <a:gd name="connsiteX6" fmla="*/ 50921 w 81899"/>
                  <a:gd name="connsiteY6" fmla="*/ 32308 h 117131"/>
                  <a:gd name="connsiteX7" fmla="*/ 61291 w 81899"/>
                  <a:gd name="connsiteY7" fmla="*/ 38955 h 117131"/>
                  <a:gd name="connsiteX8" fmla="*/ 67673 w 81899"/>
                  <a:gd name="connsiteY8" fmla="*/ 48395 h 117131"/>
                  <a:gd name="connsiteX9" fmla="*/ 67939 w 81899"/>
                  <a:gd name="connsiteY9" fmla="*/ 48395 h 117131"/>
                  <a:gd name="connsiteX10" fmla="*/ 67939 w 81899"/>
                  <a:gd name="connsiteY10" fmla="*/ 0 h 117131"/>
                  <a:gd name="connsiteX11" fmla="*/ 81899 w 81899"/>
                  <a:gd name="connsiteY11" fmla="*/ 0 h 117131"/>
                  <a:gd name="connsiteX12" fmla="*/ 81899 w 81899"/>
                  <a:gd name="connsiteY12" fmla="*/ 115669 h 117131"/>
                  <a:gd name="connsiteX13" fmla="*/ 68471 w 81899"/>
                  <a:gd name="connsiteY13" fmla="*/ 115669 h 117131"/>
                  <a:gd name="connsiteX14" fmla="*/ 68471 w 81899"/>
                  <a:gd name="connsiteY14" fmla="*/ 97854 h 117131"/>
                  <a:gd name="connsiteX15" fmla="*/ 68338 w 81899"/>
                  <a:gd name="connsiteY15" fmla="*/ 97854 h 117131"/>
                  <a:gd name="connsiteX16" fmla="*/ 57436 w 81899"/>
                  <a:gd name="connsiteY16" fmla="*/ 111814 h 117131"/>
                  <a:gd name="connsiteX17" fmla="*/ 36961 w 81899"/>
                  <a:gd name="connsiteY17" fmla="*/ 117132 h 117131"/>
                  <a:gd name="connsiteX18" fmla="*/ 17550 w 81899"/>
                  <a:gd name="connsiteY18" fmla="*/ 111548 h 117131"/>
                  <a:gd name="connsiteX19" fmla="*/ 55043 w 81899"/>
                  <a:gd name="connsiteY19" fmla="*/ 101709 h 117131"/>
                  <a:gd name="connsiteX20" fmla="*/ 64482 w 81899"/>
                  <a:gd name="connsiteY20" fmla="*/ 90940 h 117131"/>
                  <a:gd name="connsiteX21" fmla="*/ 67939 w 81899"/>
                  <a:gd name="connsiteY21" fmla="*/ 73523 h 117131"/>
                  <a:gd name="connsiteX22" fmla="*/ 64482 w 81899"/>
                  <a:gd name="connsiteY22" fmla="*/ 56239 h 117131"/>
                  <a:gd name="connsiteX23" fmla="*/ 55043 w 81899"/>
                  <a:gd name="connsiteY23" fmla="*/ 45470 h 117131"/>
                  <a:gd name="connsiteX24" fmla="*/ 41348 w 81899"/>
                  <a:gd name="connsiteY24" fmla="*/ 41880 h 117131"/>
                  <a:gd name="connsiteX25" fmla="*/ 27654 w 81899"/>
                  <a:gd name="connsiteY25" fmla="*/ 45470 h 117131"/>
                  <a:gd name="connsiteX26" fmla="*/ 18215 w 81899"/>
                  <a:gd name="connsiteY26" fmla="*/ 56239 h 117131"/>
                  <a:gd name="connsiteX27" fmla="*/ 14758 w 81899"/>
                  <a:gd name="connsiteY27" fmla="*/ 73523 h 117131"/>
                  <a:gd name="connsiteX28" fmla="*/ 18215 w 81899"/>
                  <a:gd name="connsiteY28" fmla="*/ 90940 h 117131"/>
                  <a:gd name="connsiteX29" fmla="*/ 27654 w 81899"/>
                  <a:gd name="connsiteY29" fmla="*/ 101709 h 117131"/>
                  <a:gd name="connsiteX30" fmla="*/ 41348 w 81899"/>
                  <a:gd name="connsiteY30" fmla="*/ 105299 h 117131"/>
                  <a:gd name="connsiteX31" fmla="*/ 55043 w 81899"/>
                  <a:gd name="connsiteY31" fmla="*/ 101709 h 11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899" h="117131">
                    <a:moveTo>
                      <a:pt x="17683" y="111681"/>
                    </a:moveTo>
                    <a:cubicBezTo>
                      <a:pt x="12099" y="107958"/>
                      <a:pt x="7711" y="102906"/>
                      <a:pt x="4653" y="96258"/>
                    </a:cubicBezTo>
                    <a:cubicBezTo>
                      <a:pt x="1595" y="89611"/>
                      <a:pt x="0" y="82032"/>
                      <a:pt x="0" y="73523"/>
                    </a:cubicBezTo>
                    <a:cubicBezTo>
                      <a:pt x="0" y="65014"/>
                      <a:pt x="1462" y="57436"/>
                      <a:pt x="4520" y="50788"/>
                    </a:cubicBezTo>
                    <a:cubicBezTo>
                      <a:pt x="7578" y="44141"/>
                      <a:pt x="11700" y="39088"/>
                      <a:pt x="17284" y="35366"/>
                    </a:cubicBezTo>
                    <a:cubicBezTo>
                      <a:pt x="22868" y="31643"/>
                      <a:pt x="29250" y="29782"/>
                      <a:pt x="36562" y="29782"/>
                    </a:cubicBezTo>
                    <a:cubicBezTo>
                      <a:pt x="42013" y="29782"/>
                      <a:pt x="46800" y="30579"/>
                      <a:pt x="50921" y="32308"/>
                    </a:cubicBezTo>
                    <a:cubicBezTo>
                      <a:pt x="55043" y="34036"/>
                      <a:pt x="58499" y="36163"/>
                      <a:pt x="61291" y="38955"/>
                    </a:cubicBezTo>
                    <a:cubicBezTo>
                      <a:pt x="64083" y="41747"/>
                      <a:pt x="66211" y="44805"/>
                      <a:pt x="67673" y="48395"/>
                    </a:cubicBezTo>
                    <a:lnTo>
                      <a:pt x="67939" y="48395"/>
                    </a:lnTo>
                    <a:lnTo>
                      <a:pt x="67939" y="0"/>
                    </a:lnTo>
                    <a:lnTo>
                      <a:pt x="81899" y="0"/>
                    </a:lnTo>
                    <a:lnTo>
                      <a:pt x="81899" y="115669"/>
                    </a:lnTo>
                    <a:lnTo>
                      <a:pt x="68471" y="115669"/>
                    </a:lnTo>
                    <a:lnTo>
                      <a:pt x="68471" y="97854"/>
                    </a:lnTo>
                    <a:lnTo>
                      <a:pt x="68338" y="97854"/>
                    </a:lnTo>
                    <a:cubicBezTo>
                      <a:pt x="65945" y="103571"/>
                      <a:pt x="62355" y="108357"/>
                      <a:pt x="57436" y="111814"/>
                    </a:cubicBezTo>
                    <a:cubicBezTo>
                      <a:pt x="52516" y="115270"/>
                      <a:pt x="45736" y="117132"/>
                      <a:pt x="36961" y="117132"/>
                    </a:cubicBezTo>
                    <a:cubicBezTo>
                      <a:pt x="29649" y="117132"/>
                      <a:pt x="23134" y="115270"/>
                      <a:pt x="17550" y="111548"/>
                    </a:cubicBezTo>
                    <a:close/>
                    <a:moveTo>
                      <a:pt x="55043" y="101709"/>
                    </a:moveTo>
                    <a:cubicBezTo>
                      <a:pt x="59031" y="99316"/>
                      <a:pt x="62222" y="95726"/>
                      <a:pt x="64482" y="90940"/>
                    </a:cubicBezTo>
                    <a:cubicBezTo>
                      <a:pt x="66743" y="86154"/>
                      <a:pt x="67939" y="80437"/>
                      <a:pt x="67939" y="73523"/>
                    </a:cubicBezTo>
                    <a:cubicBezTo>
                      <a:pt x="67939" y="66610"/>
                      <a:pt x="66743" y="60893"/>
                      <a:pt x="64482" y="56239"/>
                    </a:cubicBezTo>
                    <a:cubicBezTo>
                      <a:pt x="62222" y="51586"/>
                      <a:pt x="59031" y="47863"/>
                      <a:pt x="55043" y="45470"/>
                    </a:cubicBezTo>
                    <a:cubicBezTo>
                      <a:pt x="51054" y="43077"/>
                      <a:pt x="46401" y="41880"/>
                      <a:pt x="41348" y="41880"/>
                    </a:cubicBezTo>
                    <a:cubicBezTo>
                      <a:pt x="36296" y="41880"/>
                      <a:pt x="31643" y="43077"/>
                      <a:pt x="27654" y="45470"/>
                    </a:cubicBezTo>
                    <a:cubicBezTo>
                      <a:pt x="23666" y="47863"/>
                      <a:pt x="20475" y="51453"/>
                      <a:pt x="18215" y="56239"/>
                    </a:cubicBezTo>
                    <a:cubicBezTo>
                      <a:pt x="15954" y="61025"/>
                      <a:pt x="14758" y="66743"/>
                      <a:pt x="14758" y="73523"/>
                    </a:cubicBezTo>
                    <a:cubicBezTo>
                      <a:pt x="14758" y="80304"/>
                      <a:pt x="15954" y="86154"/>
                      <a:pt x="18215" y="90940"/>
                    </a:cubicBezTo>
                    <a:cubicBezTo>
                      <a:pt x="20475" y="95726"/>
                      <a:pt x="23666" y="99316"/>
                      <a:pt x="27654" y="101709"/>
                    </a:cubicBezTo>
                    <a:cubicBezTo>
                      <a:pt x="31643" y="104102"/>
                      <a:pt x="36296" y="105299"/>
                      <a:pt x="41348" y="105299"/>
                    </a:cubicBezTo>
                    <a:cubicBezTo>
                      <a:pt x="46401" y="105299"/>
                      <a:pt x="51054" y="104102"/>
                      <a:pt x="55043" y="10170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90" name="Freeform: Shape 189">
                <a:extLst>
                  <a:ext uri="{FF2B5EF4-FFF2-40B4-BE49-F238E27FC236}">
                    <a16:creationId xmlns:a16="http://schemas.microsoft.com/office/drawing/2014/main" id="{AA9900C3-A1B0-AF4B-A7F6-13752B45BBE9}"/>
                  </a:ext>
                </a:extLst>
              </p:cNvPr>
              <p:cNvSpPr/>
              <p:nvPr/>
            </p:nvSpPr>
            <p:spPr>
              <a:xfrm>
                <a:off x="4695337" y="3487284"/>
                <a:ext cx="82032" cy="117264"/>
              </a:xfrm>
              <a:custGeom>
                <a:avLst/>
                <a:gdLst>
                  <a:gd name="connsiteX0" fmla="*/ 24464 w 82032"/>
                  <a:gd name="connsiteY0" fmla="*/ 111814 h 117264"/>
                  <a:gd name="connsiteX1" fmla="*/ 13561 w 82032"/>
                  <a:gd name="connsiteY1" fmla="*/ 97854 h 117264"/>
                  <a:gd name="connsiteX2" fmla="*/ 13428 w 82032"/>
                  <a:gd name="connsiteY2" fmla="*/ 97854 h 117264"/>
                  <a:gd name="connsiteX3" fmla="*/ 13428 w 82032"/>
                  <a:gd name="connsiteY3" fmla="*/ 115669 h 117264"/>
                  <a:gd name="connsiteX4" fmla="*/ 0 w 82032"/>
                  <a:gd name="connsiteY4" fmla="*/ 115669 h 117264"/>
                  <a:gd name="connsiteX5" fmla="*/ 0 w 82032"/>
                  <a:gd name="connsiteY5" fmla="*/ 0 h 117264"/>
                  <a:gd name="connsiteX6" fmla="*/ 13960 w 82032"/>
                  <a:gd name="connsiteY6" fmla="*/ 0 h 117264"/>
                  <a:gd name="connsiteX7" fmla="*/ 13960 w 82032"/>
                  <a:gd name="connsiteY7" fmla="*/ 48395 h 117264"/>
                  <a:gd name="connsiteX8" fmla="*/ 14359 w 82032"/>
                  <a:gd name="connsiteY8" fmla="*/ 48395 h 117264"/>
                  <a:gd name="connsiteX9" fmla="*/ 20741 w 82032"/>
                  <a:gd name="connsiteY9" fmla="*/ 38955 h 117264"/>
                  <a:gd name="connsiteX10" fmla="*/ 31111 w 82032"/>
                  <a:gd name="connsiteY10" fmla="*/ 32308 h 117264"/>
                  <a:gd name="connsiteX11" fmla="*/ 45470 w 82032"/>
                  <a:gd name="connsiteY11" fmla="*/ 29782 h 117264"/>
                  <a:gd name="connsiteX12" fmla="*/ 64748 w 82032"/>
                  <a:gd name="connsiteY12" fmla="*/ 35366 h 117264"/>
                  <a:gd name="connsiteX13" fmla="*/ 77512 w 82032"/>
                  <a:gd name="connsiteY13" fmla="*/ 50788 h 117264"/>
                  <a:gd name="connsiteX14" fmla="*/ 82032 w 82032"/>
                  <a:gd name="connsiteY14" fmla="*/ 73523 h 117264"/>
                  <a:gd name="connsiteX15" fmla="*/ 77379 w 82032"/>
                  <a:gd name="connsiteY15" fmla="*/ 96258 h 117264"/>
                  <a:gd name="connsiteX16" fmla="*/ 64350 w 82032"/>
                  <a:gd name="connsiteY16" fmla="*/ 111681 h 117264"/>
                  <a:gd name="connsiteX17" fmla="*/ 44938 w 82032"/>
                  <a:gd name="connsiteY17" fmla="*/ 117265 h 117264"/>
                  <a:gd name="connsiteX18" fmla="*/ 24464 w 82032"/>
                  <a:gd name="connsiteY18" fmla="*/ 111947 h 117264"/>
                  <a:gd name="connsiteX19" fmla="*/ 54378 w 82032"/>
                  <a:gd name="connsiteY19" fmla="*/ 101709 h 117264"/>
                  <a:gd name="connsiteX20" fmla="*/ 63818 w 82032"/>
                  <a:gd name="connsiteY20" fmla="*/ 90940 h 117264"/>
                  <a:gd name="connsiteX21" fmla="*/ 67275 w 82032"/>
                  <a:gd name="connsiteY21" fmla="*/ 73523 h 117264"/>
                  <a:gd name="connsiteX22" fmla="*/ 63818 w 82032"/>
                  <a:gd name="connsiteY22" fmla="*/ 56239 h 117264"/>
                  <a:gd name="connsiteX23" fmla="*/ 54378 w 82032"/>
                  <a:gd name="connsiteY23" fmla="*/ 45470 h 117264"/>
                  <a:gd name="connsiteX24" fmla="*/ 40684 w 82032"/>
                  <a:gd name="connsiteY24" fmla="*/ 41880 h 117264"/>
                  <a:gd name="connsiteX25" fmla="*/ 26989 w 82032"/>
                  <a:gd name="connsiteY25" fmla="*/ 45470 h 117264"/>
                  <a:gd name="connsiteX26" fmla="*/ 17417 w 82032"/>
                  <a:gd name="connsiteY26" fmla="*/ 56239 h 117264"/>
                  <a:gd name="connsiteX27" fmla="*/ 13960 w 82032"/>
                  <a:gd name="connsiteY27" fmla="*/ 73523 h 117264"/>
                  <a:gd name="connsiteX28" fmla="*/ 17417 w 82032"/>
                  <a:gd name="connsiteY28" fmla="*/ 90940 h 117264"/>
                  <a:gd name="connsiteX29" fmla="*/ 26989 w 82032"/>
                  <a:gd name="connsiteY29" fmla="*/ 101709 h 117264"/>
                  <a:gd name="connsiteX30" fmla="*/ 40684 w 82032"/>
                  <a:gd name="connsiteY30" fmla="*/ 105299 h 117264"/>
                  <a:gd name="connsiteX31" fmla="*/ 54378 w 82032"/>
                  <a:gd name="connsiteY31" fmla="*/ 101709 h 11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032" h="117264">
                    <a:moveTo>
                      <a:pt x="24464" y="111814"/>
                    </a:moveTo>
                    <a:cubicBezTo>
                      <a:pt x="19544" y="108224"/>
                      <a:pt x="15955" y="103571"/>
                      <a:pt x="13561" y="97854"/>
                    </a:cubicBezTo>
                    <a:lnTo>
                      <a:pt x="13428" y="97854"/>
                    </a:lnTo>
                    <a:lnTo>
                      <a:pt x="13428" y="115669"/>
                    </a:lnTo>
                    <a:lnTo>
                      <a:pt x="0" y="115669"/>
                    </a:lnTo>
                    <a:lnTo>
                      <a:pt x="0" y="0"/>
                    </a:lnTo>
                    <a:lnTo>
                      <a:pt x="13960" y="0"/>
                    </a:lnTo>
                    <a:lnTo>
                      <a:pt x="13960" y="48395"/>
                    </a:lnTo>
                    <a:lnTo>
                      <a:pt x="14359" y="48395"/>
                    </a:lnTo>
                    <a:cubicBezTo>
                      <a:pt x="15821" y="44938"/>
                      <a:pt x="17949" y="41747"/>
                      <a:pt x="20741" y="38955"/>
                    </a:cubicBezTo>
                    <a:cubicBezTo>
                      <a:pt x="23533" y="36163"/>
                      <a:pt x="26989" y="33903"/>
                      <a:pt x="31111" y="32308"/>
                    </a:cubicBezTo>
                    <a:cubicBezTo>
                      <a:pt x="35233" y="30712"/>
                      <a:pt x="40019" y="29782"/>
                      <a:pt x="45470" y="29782"/>
                    </a:cubicBezTo>
                    <a:cubicBezTo>
                      <a:pt x="52782" y="29782"/>
                      <a:pt x="59164" y="31643"/>
                      <a:pt x="64748" y="35366"/>
                    </a:cubicBezTo>
                    <a:cubicBezTo>
                      <a:pt x="70332" y="39088"/>
                      <a:pt x="74587" y="44141"/>
                      <a:pt x="77512" y="50788"/>
                    </a:cubicBezTo>
                    <a:cubicBezTo>
                      <a:pt x="80437" y="57436"/>
                      <a:pt x="82032" y="65014"/>
                      <a:pt x="82032" y="73523"/>
                    </a:cubicBezTo>
                    <a:cubicBezTo>
                      <a:pt x="82032" y="82032"/>
                      <a:pt x="80437" y="89611"/>
                      <a:pt x="77379" y="96258"/>
                    </a:cubicBezTo>
                    <a:cubicBezTo>
                      <a:pt x="74321" y="102906"/>
                      <a:pt x="69934" y="107958"/>
                      <a:pt x="64350" y="111681"/>
                    </a:cubicBezTo>
                    <a:cubicBezTo>
                      <a:pt x="58766" y="115404"/>
                      <a:pt x="52251" y="117265"/>
                      <a:pt x="44938" y="117265"/>
                    </a:cubicBezTo>
                    <a:cubicBezTo>
                      <a:pt x="36163" y="117265"/>
                      <a:pt x="29383" y="115536"/>
                      <a:pt x="24464" y="111947"/>
                    </a:cubicBezTo>
                    <a:close/>
                    <a:moveTo>
                      <a:pt x="54378" y="101709"/>
                    </a:moveTo>
                    <a:cubicBezTo>
                      <a:pt x="58366" y="99316"/>
                      <a:pt x="61557" y="95726"/>
                      <a:pt x="63818" y="90940"/>
                    </a:cubicBezTo>
                    <a:cubicBezTo>
                      <a:pt x="66078" y="86154"/>
                      <a:pt x="67275" y="80437"/>
                      <a:pt x="67275" y="73523"/>
                    </a:cubicBezTo>
                    <a:cubicBezTo>
                      <a:pt x="67275" y="66610"/>
                      <a:pt x="66078" y="60893"/>
                      <a:pt x="63818" y="56239"/>
                    </a:cubicBezTo>
                    <a:cubicBezTo>
                      <a:pt x="61557" y="51586"/>
                      <a:pt x="58366" y="47863"/>
                      <a:pt x="54378" y="45470"/>
                    </a:cubicBezTo>
                    <a:cubicBezTo>
                      <a:pt x="50389" y="43077"/>
                      <a:pt x="45736" y="41880"/>
                      <a:pt x="40684" y="41880"/>
                    </a:cubicBezTo>
                    <a:cubicBezTo>
                      <a:pt x="35632" y="41880"/>
                      <a:pt x="30978" y="43077"/>
                      <a:pt x="26989" y="45470"/>
                    </a:cubicBezTo>
                    <a:cubicBezTo>
                      <a:pt x="23001" y="47863"/>
                      <a:pt x="19810" y="51453"/>
                      <a:pt x="17417" y="56239"/>
                    </a:cubicBezTo>
                    <a:cubicBezTo>
                      <a:pt x="15024" y="61025"/>
                      <a:pt x="13960" y="66743"/>
                      <a:pt x="13960" y="73523"/>
                    </a:cubicBezTo>
                    <a:cubicBezTo>
                      <a:pt x="13960" y="80304"/>
                      <a:pt x="15157" y="86154"/>
                      <a:pt x="17417" y="90940"/>
                    </a:cubicBezTo>
                    <a:cubicBezTo>
                      <a:pt x="19677" y="95726"/>
                      <a:pt x="22868" y="99316"/>
                      <a:pt x="26989" y="101709"/>
                    </a:cubicBezTo>
                    <a:cubicBezTo>
                      <a:pt x="31111" y="104102"/>
                      <a:pt x="35632" y="105299"/>
                      <a:pt x="40684" y="105299"/>
                    </a:cubicBezTo>
                    <a:cubicBezTo>
                      <a:pt x="45736" y="105299"/>
                      <a:pt x="50389" y="104102"/>
                      <a:pt x="54378" y="10170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91" name="Freeform: Shape 190">
                <a:extLst>
                  <a:ext uri="{FF2B5EF4-FFF2-40B4-BE49-F238E27FC236}">
                    <a16:creationId xmlns:a16="http://schemas.microsoft.com/office/drawing/2014/main" id="{5BC16E5D-B39B-CA38-4E86-77035FC3F0C2}"/>
                  </a:ext>
                </a:extLst>
              </p:cNvPr>
              <p:cNvSpPr/>
              <p:nvPr/>
            </p:nvSpPr>
            <p:spPr>
              <a:xfrm>
                <a:off x="4793324" y="3518794"/>
                <a:ext cx="67141" cy="85754"/>
              </a:xfrm>
              <a:custGeom>
                <a:avLst/>
                <a:gdLst>
                  <a:gd name="connsiteX0" fmla="*/ 11700 w 67141"/>
                  <a:gd name="connsiteY0" fmla="*/ 82032 h 85754"/>
                  <a:gd name="connsiteX1" fmla="*/ 2925 w 67141"/>
                  <a:gd name="connsiteY1" fmla="*/ 71662 h 85754"/>
                  <a:gd name="connsiteX2" fmla="*/ 0 w 67141"/>
                  <a:gd name="connsiteY2" fmla="*/ 56106 h 85754"/>
                  <a:gd name="connsiteX3" fmla="*/ 0 w 67141"/>
                  <a:gd name="connsiteY3" fmla="*/ 0 h 85754"/>
                  <a:gd name="connsiteX4" fmla="*/ 13960 w 67141"/>
                  <a:gd name="connsiteY4" fmla="*/ 0 h 85754"/>
                  <a:gd name="connsiteX5" fmla="*/ 13960 w 67141"/>
                  <a:gd name="connsiteY5" fmla="*/ 53447 h 85754"/>
                  <a:gd name="connsiteX6" fmla="*/ 18082 w 67141"/>
                  <a:gd name="connsiteY6" fmla="*/ 68205 h 85754"/>
                  <a:gd name="connsiteX7" fmla="*/ 31377 w 67141"/>
                  <a:gd name="connsiteY7" fmla="*/ 73390 h 85754"/>
                  <a:gd name="connsiteX8" fmla="*/ 42944 w 67141"/>
                  <a:gd name="connsiteY8" fmla="*/ 70465 h 85754"/>
                  <a:gd name="connsiteX9" fmla="*/ 50522 w 67141"/>
                  <a:gd name="connsiteY9" fmla="*/ 62089 h 85754"/>
                  <a:gd name="connsiteX10" fmla="*/ 53181 w 67141"/>
                  <a:gd name="connsiteY10" fmla="*/ 48794 h 85754"/>
                  <a:gd name="connsiteX11" fmla="*/ 53181 w 67141"/>
                  <a:gd name="connsiteY11" fmla="*/ 0 h 85754"/>
                  <a:gd name="connsiteX12" fmla="*/ 67141 w 67141"/>
                  <a:gd name="connsiteY12" fmla="*/ 0 h 85754"/>
                  <a:gd name="connsiteX13" fmla="*/ 67141 w 67141"/>
                  <a:gd name="connsiteY13" fmla="*/ 84159 h 85754"/>
                  <a:gd name="connsiteX14" fmla="*/ 53713 w 67141"/>
                  <a:gd name="connsiteY14" fmla="*/ 84159 h 85754"/>
                  <a:gd name="connsiteX15" fmla="*/ 53713 w 67141"/>
                  <a:gd name="connsiteY15" fmla="*/ 66610 h 85754"/>
                  <a:gd name="connsiteX16" fmla="*/ 53447 w 67141"/>
                  <a:gd name="connsiteY16" fmla="*/ 66610 h 85754"/>
                  <a:gd name="connsiteX17" fmla="*/ 26192 w 67141"/>
                  <a:gd name="connsiteY17" fmla="*/ 85755 h 85754"/>
                  <a:gd name="connsiteX18" fmla="*/ 11567 w 67141"/>
                  <a:gd name="connsiteY18" fmla="*/ 82032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1" h="85754">
                    <a:moveTo>
                      <a:pt x="11700" y="82032"/>
                    </a:moveTo>
                    <a:cubicBezTo>
                      <a:pt x="7844" y="79639"/>
                      <a:pt x="4786" y="76182"/>
                      <a:pt x="2925" y="71662"/>
                    </a:cubicBezTo>
                    <a:cubicBezTo>
                      <a:pt x="1064" y="67141"/>
                      <a:pt x="0" y="61956"/>
                      <a:pt x="0" y="56106"/>
                    </a:cubicBezTo>
                    <a:lnTo>
                      <a:pt x="0" y="0"/>
                    </a:lnTo>
                    <a:lnTo>
                      <a:pt x="13960" y="0"/>
                    </a:lnTo>
                    <a:lnTo>
                      <a:pt x="13960" y="53447"/>
                    </a:lnTo>
                    <a:cubicBezTo>
                      <a:pt x="13960" y="59829"/>
                      <a:pt x="15290" y="64881"/>
                      <a:pt x="18082" y="68205"/>
                    </a:cubicBezTo>
                    <a:cubicBezTo>
                      <a:pt x="20874" y="71529"/>
                      <a:pt x="25261" y="73390"/>
                      <a:pt x="31377" y="73390"/>
                    </a:cubicBezTo>
                    <a:cubicBezTo>
                      <a:pt x="35764" y="73390"/>
                      <a:pt x="39620" y="72459"/>
                      <a:pt x="42944" y="70465"/>
                    </a:cubicBezTo>
                    <a:cubicBezTo>
                      <a:pt x="46268" y="68471"/>
                      <a:pt x="48794" y="65679"/>
                      <a:pt x="50522" y="62089"/>
                    </a:cubicBezTo>
                    <a:cubicBezTo>
                      <a:pt x="52251" y="58499"/>
                      <a:pt x="53181" y="53979"/>
                      <a:pt x="53181" y="48794"/>
                    </a:cubicBezTo>
                    <a:lnTo>
                      <a:pt x="53181" y="0"/>
                    </a:lnTo>
                    <a:lnTo>
                      <a:pt x="67141" y="0"/>
                    </a:lnTo>
                    <a:lnTo>
                      <a:pt x="67141" y="84159"/>
                    </a:lnTo>
                    <a:lnTo>
                      <a:pt x="53713" y="84159"/>
                    </a:lnTo>
                    <a:lnTo>
                      <a:pt x="53713" y="66610"/>
                    </a:lnTo>
                    <a:lnTo>
                      <a:pt x="53447" y="66610"/>
                    </a:lnTo>
                    <a:cubicBezTo>
                      <a:pt x="48528" y="79373"/>
                      <a:pt x="39487" y="85755"/>
                      <a:pt x="26192" y="85755"/>
                    </a:cubicBezTo>
                    <a:cubicBezTo>
                      <a:pt x="20342" y="85755"/>
                      <a:pt x="15556" y="84558"/>
                      <a:pt x="11567" y="8203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05" name="Freeform: Shape 204">
                <a:extLst>
                  <a:ext uri="{FF2B5EF4-FFF2-40B4-BE49-F238E27FC236}">
                    <a16:creationId xmlns:a16="http://schemas.microsoft.com/office/drawing/2014/main" id="{8698510D-C7EE-02EC-21D7-51DBA1FA2377}"/>
                  </a:ext>
                </a:extLst>
              </p:cNvPr>
              <p:cNvSpPr/>
              <p:nvPr/>
            </p:nvSpPr>
            <p:spPr>
              <a:xfrm>
                <a:off x="4875090" y="3517331"/>
                <a:ext cx="65546" cy="87350"/>
              </a:xfrm>
              <a:custGeom>
                <a:avLst/>
                <a:gdLst>
                  <a:gd name="connsiteX0" fmla="*/ 0 w 65546"/>
                  <a:gd name="connsiteY0" fmla="*/ 73922 h 87350"/>
                  <a:gd name="connsiteX1" fmla="*/ 9041 w 65546"/>
                  <a:gd name="connsiteY1" fmla="*/ 65014 h 87350"/>
                  <a:gd name="connsiteX2" fmla="*/ 20342 w 65546"/>
                  <a:gd name="connsiteY2" fmla="*/ 73257 h 87350"/>
                  <a:gd name="connsiteX3" fmla="*/ 33637 w 65546"/>
                  <a:gd name="connsiteY3" fmla="*/ 75650 h 87350"/>
                  <a:gd name="connsiteX4" fmla="*/ 46534 w 65546"/>
                  <a:gd name="connsiteY4" fmla="*/ 72858 h 87350"/>
                  <a:gd name="connsiteX5" fmla="*/ 51719 w 65546"/>
                  <a:gd name="connsiteY5" fmla="*/ 63552 h 87350"/>
                  <a:gd name="connsiteX6" fmla="*/ 49193 w 65546"/>
                  <a:gd name="connsiteY6" fmla="*/ 56106 h 87350"/>
                  <a:gd name="connsiteX7" fmla="*/ 42545 w 65546"/>
                  <a:gd name="connsiteY7" fmla="*/ 51586 h 87350"/>
                  <a:gd name="connsiteX8" fmla="*/ 30446 w 65546"/>
                  <a:gd name="connsiteY8" fmla="*/ 47730 h 87350"/>
                  <a:gd name="connsiteX9" fmla="*/ 16885 w 65546"/>
                  <a:gd name="connsiteY9" fmla="*/ 42944 h 87350"/>
                  <a:gd name="connsiteX10" fmla="*/ 7578 w 65546"/>
                  <a:gd name="connsiteY10" fmla="*/ 35631 h 87350"/>
                  <a:gd name="connsiteX11" fmla="*/ 3856 w 65546"/>
                  <a:gd name="connsiteY11" fmla="*/ 23400 h 87350"/>
                  <a:gd name="connsiteX12" fmla="*/ 7578 w 65546"/>
                  <a:gd name="connsiteY12" fmla="*/ 10636 h 87350"/>
                  <a:gd name="connsiteX13" fmla="*/ 17949 w 65546"/>
                  <a:gd name="connsiteY13" fmla="*/ 2659 h 87350"/>
                  <a:gd name="connsiteX14" fmla="*/ 33504 w 65546"/>
                  <a:gd name="connsiteY14" fmla="*/ 0 h 87350"/>
                  <a:gd name="connsiteX15" fmla="*/ 49990 w 65546"/>
                  <a:gd name="connsiteY15" fmla="*/ 2792 h 87350"/>
                  <a:gd name="connsiteX16" fmla="*/ 63153 w 65546"/>
                  <a:gd name="connsiteY16" fmla="*/ 11035 h 87350"/>
                  <a:gd name="connsiteX17" fmla="*/ 54245 w 65546"/>
                  <a:gd name="connsiteY17" fmla="*/ 19943 h 87350"/>
                  <a:gd name="connsiteX18" fmla="*/ 33637 w 65546"/>
                  <a:gd name="connsiteY18" fmla="*/ 11700 h 87350"/>
                  <a:gd name="connsiteX19" fmla="*/ 21804 w 65546"/>
                  <a:gd name="connsiteY19" fmla="*/ 14492 h 87350"/>
                  <a:gd name="connsiteX20" fmla="*/ 17417 w 65546"/>
                  <a:gd name="connsiteY20" fmla="*/ 22735 h 87350"/>
                  <a:gd name="connsiteX21" fmla="*/ 19943 w 65546"/>
                  <a:gd name="connsiteY21" fmla="*/ 28851 h 87350"/>
                  <a:gd name="connsiteX22" fmla="*/ 26724 w 65546"/>
                  <a:gd name="connsiteY22" fmla="*/ 32839 h 87350"/>
                  <a:gd name="connsiteX23" fmla="*/ 38822 w 65546"/>
                  <a:gd name="connsiteY23" fmla="*/ 36562 h 87350"/>
                  <a:gd name="connsiteX24" fmla="*/ 52384 w 65546"/>
                  <a:gd name="connsiteY24" fmla="*/ 41348 h 87350"/>
                  <a:gd name="connsiteX25" fmla="*/ 61690 w 65546"/>
                  <a:gd name="connsiteY25" fmla="*/ 48927 h 87350"/>
                  <a:gd name="connsiteX26" fmla="*/ 65546 w 65546"/>
                  <a:gd name="connsiteY26" fmla="*/ 62488 h 87350"/>
                  <a:gd name="connsiteX27" fmla="*/ 61557 w 65546"/>
                  <a:gd name="connsiteY27" fmla="*/ 75916 h 87350"/>
                  <a:gd name="connsiteX28" fmla="*/ 50389 w 65546"/>
                  <a:gd name="connsiteY28" fmla="*/ 84425 h 87350"/>
                  <a:gd name="connsiteX29" fmla="*/ 33770 w 65546"/>
                  <a:gd name="connsiteY29" fmla="*/ 87350 h 87350"/>
                  <a:gd name="connsiteX30" fmla="*/ 133 w 65546"/>
                  <a:gd name="connsiteY30" fmla="*/ 74055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46" h="87350">
                    <a:moveTo>
                      <a:pt x="0" y="73922"/>
                    </a:moveTo>
                    <a:lnTo>
                      <a:pt x="9041" y="65014"/>
                    </a:lnTo>
                    <a:cubicBezTo>
                      <a:pt x="12631" y="68870"/>
                      <a:pt x="16486" y="71662"/>
                      <a:pt x="20342" y="73257"/>
                    </a:cubicBezTo>
                    <a:cubicBezTo>
                      <a:pt x="24198" y="74853"/>
                      <a:pt x="28718" y="75650"/>
                      <a:pt x="33637" y="75650"/>
                    </a:cubicBezTo>
                    <a:cubicBezTo>
                      <a:pt x="38557" y="75650"/>
                      <a:pt x="43077" y="74720"/>
                      <a:pt x="46534" y="72858"/>
                    </a:cubicBezTo>
                    <a:cubicBezTo>
                      <a:pt x="49990" y="70997"/>
                      <a:pt x="51719" y="67806"/>
                      <a:pt x="51719" y="63552"/>
                    </a:cubicBezTo>
                    <a:cubicBezTo>
                      <a:pt x="51719" y="60494"/>
                      <a:pt x="50921" y="57968"/>
                      <a:pt x="49193" y="56106"/>
                    </a:cubicBezTo>
                    <a:cubicBezTo>
                      <a:pt x="47464" y="54245"/>
                      <a:pt x="45337" y="52782"/>
                      <a:pt x="42545" y="51586"/>
                    </a:cubicBezTo>
                    <a:cubicBezTo>
                      <a:pt x="39753" y="50389"/>
                      <a:pt x="35764" y="49193"/>
                      <a:pt x="30446" y="47730"/>
                    </a:cubicBezTo>
                    <a:cubicBezTo>
                      <a:pt x="25128" y="46268"/>
                      <a:pt x="20608" y="44672"/>
                      <a:pt x="16885" y="42944"/>
                    </a:cubicBezTo>
                    <a:cubicBezTo>
                      <a:pt x="13162" y="41215"/>
                      <a:pt x="10104" y="38822"/>
                      <a:pt x="7578" y="35631"/>
                    </a:cubicBezTo>
                    <a:cubicBezTo>
                      <a:pt x="5052" y="32440"/>
                      <a:pt x="3856" y="28319"/>
                      <a:pt x="3856" y="23400"/>
                    </a:cubicBezTo>
                    <a:cubicBezTo>
                      <a:pt x="3856" y="18480"/>
                      <a:pt x="5052" y="14093"/>
                      <a:pt x="7578" y="10636"/>
                    </a:cubicBezTo>
                    <a:cubicBezTo>
                      <a:pt x="10104" y="7179"/>
                      <a:pt x="13561" y="4387"/>
                      <a:pt x="17949" y="2659"/>
                    </a:cubicBezTo>
                    <a:cubicBezTo>
                      <a:pt x="22336" y="931"/>
                      <a:pt x="27654" y="0"/>
                      <a:pt x="33504" y="0"/>
                    </a:cubicBezTo>
                    <a:cubicBezTo>
                      <a:pt x="39354" y="0"/>
                      <a:pt x="44805" y="931"/>
                      <a:pt x="49990" y="2792"/>
                    </a:cubicBezTo>
                    <a:cubicBezTo>
                      <a:pt x="55176" y="4653"/>
                      <a:pt x="59563" y="7445"/>
                      <a:pt x="63153" y="11035"/>
                    </a:cubicBezTo>
                    <a:lnTo>
                      <a:pt x="54245" y="19943"/>
                    </a:lnTo>
                    <a:cubicBezTo>
                      <a:pt x="48794" y="14492"/>
                      <a:pt x="41880" y="11700"/>
                      <a:pt x="33637" y="11700"/>
                    </a:cubicBezTo>
                    <a:cubicBezTo>
                      <a:pt x="28585" y="11700"/>
                      <a:pt x="24729" y="12631"/>
                      <a:pt x="21804" y="14492"/>
                    </a:cubicBezTo>
                    <a:cubicBezTo>
                      <a:pt x="18879" y="16353"/>
                      <a:pt x="17417" y="19012"/>
                      <a:pt x="17417" y="22735"/>
                    </a:cubicBezTo>
                    <a:cubicBezTo>
                      <a:pt x="17417" y="25128"/>
                      <a:pt x="18215" y="27255"/>
                      <a:pt x="19943" y="28851"/>
                    </a:cubicBezTo>
                    <a:cubicBezTo>
                      <a:pt x="21671" y="30446"/>
                      <a:pt x="23932" y="31776"/>
                      <a:pt x="26724" y="32839"/>
                    </a:cubicBezTo>
                    <a:cubicBezTo>
                      <a:pt x="29516" y="33903"/>
                      <a:pt x="33504" y="35100"/>
                      <a:pt x="38822" y="36562"/>
                    </a:cubicBezTo>
                    <a:cubicBezTo>
                      <a:pt x="44273" y="38025"/>
                      <a:pt x="48794" y="39620"/>
                      <a:pt x="52384" y="41348"/>
                    </a:cubicBezTo>
                    <a:cubicBezTo>
                      <a:pt x="55973" y="43077"/>
                      <a:pt x="59031" y="45603"/>
                      <a:pt x="61690" y="48927"/>
                    </a:cubicBezTo>
                    <a:cubicBezTo>
                      <a:pt x="64349" y="52251"/>
                      <a:pt x="65546" y="56771"/>
                      <a:pt x="65546" y="62488"/>
                    </a:cubicBezTo>
                    <a:cubicBezTo>
                      <a:pt x="65546" y="67673"/>
                      <a:pt x="64216" y="72194"/>
                      <a:pt x="61557" y="75916"/>
                    </a:cubicBezTo>
                    <a:cubicBezTo>
                      <a:pt x="58898" y="79639"/>
                      <a:pt x="55176" y="82564"/>
                      <a:pt x="50389" y="84425"/>
                    </a:cubicBezTo>
                    <a:cubicBezTo>
                      <a:pt x="45603" y="86287"/>
                      <a:pt x="40019" y="87350"/>
                      <a:pt x="33770" y="87350"/>
                    </a:cubicBezTo>
                    <a:cubicBezTo>
                      <a:pt x="19411" y="87350"/>
                      <a:pt x="8110" y="82963"/>
                      <a:pt x="133" y="7405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06" name="Freeform: Shape 205">
                <a:extLst>
                  <a:ext uri="{FF2B5EF4-FFF2-40B4-BE49-F238E27FC236}">
                    <a16:creationId xmlns:a16="http://schemas.microsoft.com/office/drawing/2014/main" id="{7F39125D-3978-E196-1C2C-BFFBB03DE506}"/>
                  </a:ext>
                </a:extLst>
              </p:cNvPr>
              <p:cNvSpPr/>
              <p:nvPr/>
            </p:nvSpPr>
            <p:spPr>
              <a:xfrm>
                <a:off x="4954330" y="3484093"/>
                <a:ext cx="18746" cy="118727"/>
              </a:xfrm>
              <a:custGeom>
                <a:avLst/>
                <a:gdLst>
                  <a:gd name="connsiteX0" fmla="*/ 4520 w 18746"/>
                  <a:gd name="connsiteY0" fmla="*/ 17683 h 118727"/>
                  <a:gd name="connsiteX1" fmla="*/ 1197 w 18746"/>
                  <a:gd name="connsiteY1" fmla="*/ 14359 h 118727"/>
                  <a:gd name="connsiteX2" fmla="*/ 0 w 18746"/>
                  <a:gd name="connsiteY2" fmla="*/ 9440 h 118727"/>
                  <a:gd name="connsiteX3" fmla="*/ 1197 w 18746"/>
                  <a:gd name="connsiteY3" fmla="*/ 4520 h 118727"/>
                  <a:gd name="connsiteX4" fmla="*/ 4520 w 18746"/>
                  <a:gd name="connsiteY4" fmla="*/ 1197 h 118727"/>
                  <a:gd name="connsiteX5" fmla="*/ 9307 w 18746"/>
                  <a:gd name="connsiteY5" fmla="*/ 0 h 118727"/>
                  <a:gd name="connsiteX6" fmla="*/ 14226 w 18746"/>
                  <a:gd name="connsiteY6" fmla="*/ 1197 h 118727"/>
                  <a:gd name="connsiteX7" fmla="*/ 17550 w 18746"/>
                  <a:gd name="connsiteY7" fmla="*/ 4520 h 118727"/>
                  <a:gd name="connsiteX8" fmla="*/ 18746 w 18746"/>
                  <a:gd name="connsiteY8" fmla="*/ 9440 h 118727"/>
                  <a:gd name="connsiteX9" fmla="*/ 17550 w 18746"/>
                  <a:gd name="connsiteY9" fmla="*/ 14359 h 118727"/>
                  <a:gd name="connsiteX10" fmla="*/ 14226 w 18746"/>
                  <a:gd name="connsiteY10" fmla="*/ 17683 h 118727"/>
                  <a:gd name="connsiteX11" fmla="*/ 9307 w 18746"/>
                  <a:gd name="connsiteY11" fmla="*/ 18879 h 118727"/>
                  <a:gd name="connsiteX12" fmla="*/ 4520 w 18746"/>
                  <a:gd name="connsiteY12" fmla="*/ 17683 h 118727"/>
                  <a:gd name="connsiteX13" fmla="*/ 2260 w 18746"/>
                  <a:gd name="connsiteY13" fmla="*/ 34568 h 118727"/>
                  <a:gd name="connsiteX14" fmla="*/ 16220 w 18746"/>
                  <a:gd name="connsiteY14" fmla="*/ 34568 h 118727"/>
                  <a:gd name="connsiteX15" fmla="*/ 16220 w 18746"/>
                  <a:gd name="connsiteY15" fmla="*/ 118727 h 118727"/>
                  <a:gd name="connsiteX16" fmla="*/ 2260 w 18746"/>
                  <a:gd name="connsiteY16" fmla="*/ 118727 h 118727"/>
                  <a:gd name="connsiteX17" fmla="*/ 2260 w 18746"/>
                  <a:gd name="connsiteY17" fmla="*/ 34568 h 1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46" h="118727">
                    <a:moveTo>
                      <a:pt x="4520" y="17683"/>
                    </a:moveTo>
                    <a:cubicBezTo>
                      <a:pt x="3058" y="16885"/>
                      <a:pt x="1994" y="15821"/>
                      <a:pt x="1197" y="14359"/>
                    </a:cubicBezTo>
                    <a:cubicBezTo>
                      <a:pt x="399" y="12896"/>
                      <a:pt x="0" y="11301"/>
                      <a:pt x="0" y="9440"/>
                    </a:cubicBezTo>
                    <a:cubicBezTo>
                      <a:pt x="0" y="7578"/>
                      <a:pt x="399" y="5983"/>
                      <a:pt x="1197" y="4520"/>
                    </a:cubicBezTo>
                    <a:cubicBezTo>
                      <a:pt x="1994" y="3058"/>
                      <a:pt x="3058" y="1994"/>
                      <a:pt x="4520" y="1197"/>
                    </a:cubicBezTo>
                    <a:cubicBezTo>
                      <a:pt x="5983" y="399"/>
                      <a:pt x="7578" y="0"/>
                      <a:pt x="9307" y="0"/>
                    </a:cubicBezTo>
                    <a:cubicBezTo>
                      <a:pt x="11035" y="0"/>
                      <a:pt x="12763" y="399"/>
                      <a:pt x="14226" y="1197"/>
                    </a:cubicBezTo>
                    <a:cubicBezTo>
                      <a:pt x="15688" y="1994"/>
                      <a:pt x="16752" y="3058"/>
                      <a:pt x="17550" y="4520"/>
                    </a:cubicBezTo>
                    <a:cubicBezTo>
                      <a:pt x="18347" y="5983"/>
                      <a:pt x="18746" y="7578"/>
                      <a:pt x="18746" y="9440"/>
                    </a:cubicBezTo>
                    <a:cubicBezTo>
                      <a:pt x="18746" y="11301"/>
                      <a:pt x="18347" y="12896"/>
                      <a:pt x="17550" y="14359"/>
                    </a:cubicBezTo>
                    <a:cubicBezTo>
                      <a:pt x="16752" y="15821"/>
                      <a:pt x="15688" y="16885"/>
                      <a:pt x="14226" y="17683"/>
                    </a:cubicBezTo>
                    <a:cubicBezTo>
                      <a:pt x="12763" y="18480"/>
                      <a:pt x="11168" y="18879"/>
                      <a:pt x="9307" y="18879"/>
                    </a:cubicBezTo>
                    <a:cubicBezTo>
                      <a:pt x="7445" y="18879"/>
                      <a:pt x="5983" y="18480"/>
                      <a:pt x="4520" y="17683"/>
                    </a:cubicBezTo>
                    <a:close/>
                    <a:moveTo>
                      <a:pt x="2260" y="34568"/>
                    </a:moveTo>
                    <a:lnTo>
                      <a:pt x="16220" y="34568"/>
                    </a:lnTo>
                    <a:lnTo>
                      <a:pt x="16220" y="118727"/>
                    </a:lnTo>
                    <a:lnTo>
                      <a:pt x="2260" y="118727"/>
                    </a:lnTo>
                    <a:lnTo>
                      <a:pt x="2260" y="3456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07" name="Freeform: Shape 206">
                <a:extLst>
                  <a:ext uri="{FF2B5EF4-FFF2-40B4-BE49-F238E27FC236}">
                    <a16:creationId xmlns:a16="http://schemas.microsoft.com/office/drawing/2014/main" id="{63B95973-6450-213D-60C3-D6A6FA44EB24}"/>
                  </a:ext>
                </a:extLst>
              </p:cNvPr>
              <p:cNvSpPr/>
              <p:nvPr/>
            </p:nvSpPr>
            <p:spPr>
              <a:xfrm>
                <a:off x="4992488" y="3517065"/>
                <a:ext cx="67274" cy="85887"/>
              </a:xfrm>
              <a:custGeom>
                <a:avLst/>
                <a:gdLst>
                  <a:gd name="connsiteX0" fmla="*/ 0 w 67274"/>
                  <a:gd name="connsiteY0" fmla="*/ 1595 h 85887"/>
                  <a:gd name="connsiteX1" fmla="*/ 13428 w 67274"/>
                  <a:gd name="connsiteY1" fmla="*/ 1595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7 w 67274"/>
                  <a:gd name="connsiteY13" fmla="*/ 12498 h 85887"/>
                  <a:gd name="connsiteX14" fmla="*/ 24330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5"/>
                    </a:moveTo>
                    <a:lnTo>
                      <a:pt x="13428" y="1595"/>
                    </a:lnTo>
                    <a:lnTo>
                      <a:pt x="13428" y="19145"/>
                    </a:lnTo>
                    <a:lnTo>
                      <a:pt x="13694" y="19145"/>
                    </a:lnTo>
                    <a:cubicBezTo>
                      <a:pt x="15821" y="13694"/>
                      <a:pt x="18879" y="9174"/>
                      <a:pt x="23134" y="5451"/>
                    </a:cubicBezTo>
                    <a:cubicBezTo>
                      <a:pt x="27388" y="1728"/>
                      <a:pt x="33371" y="0"/>
                      <a:pt x="40950" y="0"/>
                    </a:cubicBezTo>
                    <a:cubicBezTo>
                      <a:pt x="46800" y="0"/>
                      <a:pt x="51586" y="1197"/>
                      <a:pt x="55574" y="3723"/>
                    </a:cubicBezTo>
                    <a:cubicBezTo>
                      <a:pt x="59563" y="6249"/>
                      <a:pt x="62488" y="9573"/>
                      <a:pt x="64349" y="14093"/>
                    </a:cubicBezTo>
                    <a:cubicBezTo>
                      <a:pt x="66211" y="18613"/>
                      <a:pt x="67274" y="23799"/>
                      <a:pt x="67274" y="29782"/>
                    </a:cubicBezTo>
                    <a:lnTo>
                      <a:pt x="67274" y="85888"/>
                    </a:lnTo>
                    <a:lnTo>
                      <a:pt x="53181" y="85888"/>
                    </a:lnTo>
                    <a:lnTo>
                      <a:pt x="53181" y="32441"/>
                    </a:lnTo>
                    <a:cubicBezTo>
                      <a:pt x="53181" y="25926"/>
                      <a:pt x="51852" y="21007"/>
                      <a:pt x="49193" y="17550"/>
                    </a:cubicBezTo>
                    <a:cubicBezTo>
                      <a:pt x="46534" y="14093"/>
                      <a:pt x="42013" y="12498"/>
                      <a:pt x="35897" y="12498"/>
                    </a:cubicBezTo>
                    <a:cubicBezTo>
                      <a:pt x="31510" y="12498"/>
                      <a:pt x="27654" y="13428"/>
                      <a:pt x="24330" y="15423"/>
                    </a:cubicBezTo>
                    <a:cubicBezTo>
                      <a:pt x="21007" y="17417"/>
                      <a:pt x="18480" y="20209"/>
                      <a:pt x="16752" y="23799"/>
                    </a:cubicBezTo>
                    <a:cubicBezTo>
                      <a:pt x="15024" y="27388"/>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08" name="Freeform: Shape 207">
                <a:extLst>
                  <a:ext uri="{FF2B5EF4-FFF2-40B4-BE49-F238E27FC236}">
                    <a16:creationId xmlns:a16="http://schemas.microsoft.com/office/drawing/2014/main" id="{86CBC24A-855F-E99F-518A-F59B59DC8640}"/>
                  </a:ext>
                </a:extLst>
              </p:cNvPr>
              <p:cNvSpPr/>
              <p:nvPr/>
            </p:nvSpPr>
            <p:spPr>
              <a:xfrm>
                <a:off x="5075849" y="3517065"/>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3 w 77511"/>
                  <a:gd name="connsiteY6" fmla="*/ 5983 h 87217"/>
                  <a:gd name="connsiteX7" fmla="*/ 73789 w 77511"/>
                  <a:gd name="connsiteY7" fmla="*/ 21272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4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7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5"/>
                      <a:pt x="0" y="43609"/>
                    </a:cubicBezTo>
                    <a:cubicBezTo>
                      <a:pt x="0" y="34302"/>
                      <a:pt x="1861" y="26192"/>
                      <a:pt x="5584" y="19677"/>
                    </a:cubicBezTo>
                    <a:cubicBezTo>
                      <a:pt x="9307" y="13162"/>
                      <a:pt x="14226" y="8110"/>
                      <a:pt x="20342" y="4919"/>
                    </a:cubicBezTo>
                    <a:cubicBezTo>
                      <a:pt x="26458" y="1728"/>
                      <a:pt x="33371" y="0"/>
                      <a:pt x="40817" y="0"/>
                    </a:cubicBezTo>
                    <a:cubicBezTo>
                      <a:pt x="49326" y="0"/>
                      <a:pt x="56372" y="1994"/>
                      <a:pt x="61823" y="5983"/>
                    </a:cubicBezTo>
                    <a:cubicBezTo>
                      <a:pt x="67274" y="9971"/>
                      <a:pt x="71263" y="15024"/>
                      <a:pt x="73789" y="21272"/>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89" y="72991"/>
                      <a:pt x="33637" y="75384"/>
                      <a:pt x="42279" y="75384"/>
                    </a:cubicBezTo>
                    <a:cubicBezTo>
                      <a:pt x="47464" y="75384"/>
                      <a:pt x="51852" y="74587"/>
                      <a:pt x="55574"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8"/>
                      <a:pt x="47065" y="87217"/>
                      <a:pt x="42146" y="87217"/>
                    </a:cubicBezTo>
                    <a:cubicBezTo>
                      <a:pt x="33637" y="87217"/>
                      <a:pt x="26059" y="85489"/>
                      <a:pt x="19810" y="82165"/>
                    </a:cubicBezTo>
                    <a:close/>
                    <a:moveTo>
                      <a:pt x="63153" y="36296"/>
                    </a:moveTo>
                    <a:cubicBezTo>
                      <a:pt x="62488" y="28186"/>
                      <a:pt x="60095" y="22070"/>
                      <a:pt x="56106" y="18082"/>
                    </a:cubicBezTo>
                    <a:cubicBezTo>
                      <a:pt x="52118" y="14093"/>
                      <a:pt x="46799" y="11966"/>
                      <a:pt x="40152" y="11966"/>
                    </a:cubicBezTo>
                    <a:cubicBezTo>
                      <a:pt x="35764" y="11966"/>
                      <a:pt x="31909" y="12896"/>
                      <a:pt x="28319" y="14758"/>
                    </a:cubicBezTo>
                    <a:cubicBezTo>
                      <a:pt x="24729" y="16619"/>
                      <a:pt x="21937" y="19278"/>
                      <a:pt x="19544" y="23001"/>
                    </a:cubicBezTo>
                    <a:cubicBezTo>
                      <a:pt x="17151" y="26724"/>
                      <a:pt x="15688"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09" name="Freeform: Shape 208">
                <a:extLst>
                  <a:ext uri="{FF2B5EF4-FFF2-40B4-BE49-F238E27FC236}">
                    <a16:creationId xmlns:a16="http://schemas.microsoft.com/office/drawing/2014/main" id="{A3AAF398-8B15-9FDA-9CB3-812033971E1F}"/>
                  </a:ext>
                </a:extLst>
              </p:cNvPr>
              <p:cNvSpPr/>
              <p:nvPr/>
            </p:nvSpPr>
            <p:spPr>
              <a:xfrm>
                <a:off x="5162535" y="3517331"/>
                <a:ext cx="65545" cy="87350"/>
              </a:xfrm>
              <a:custGeom>
                <a:avLst/>
                <a:gdLst>
                  <a:gd name="connsiteX0" fmla="*/ 0 w 65545"/>
                  <a:gd name="connsiteY0" fmla="*/ 73922 h 87350"/>
                  <a:gd name="connsiteX1" fmla="*/ 9041 w 65545"/>
                  <a:gd name="connsiteY1" fmla="*/ 65014 h 87350"/>
                  <a:gd name="connsiteX2" fmla="*/ 20342 w 65545"/>
                  <a:gd name="connsiteY2" fmla="*/ 73257 h 87350"/>
                  <a:gd name="connsiteX3" fmla="*/ 33637 w 65545"/>
                  <a:gd name="connsiteY3" fmla="*/ 75650 h 87350"/>
                  <a:gd name="connsiteX4" fmla="*/ 46534 w 65545"/>
                  <a:gd name="connsiteY4" fmla="*/ 72858 h 87350"/>
                  <a:gd name="connsiteX5" fmla="*/ 51719 w 65545"/>
                  <a:gd name="connsiteY5" fmla="*/ 63552 h 87350"/>
                  <a:gd name="connsiteX6" fmla="*/ 49192 w 65545"/>
                  <a:gd name="connsiteY6" fmla="*/ 56106 h 87350"/>
                  <a:gd name="connsiteX7" fmla="*/ 42545 w 65545"/>
                  <a:gd name="connsiteY7" fmla="*/ 51586 h 87350"/>
                  <a:gd name="connsiteX8" fmla="*/ 30446 w 65545"/>
                  <a:gd name="connsiteY8" fmla="*/ 47730 h 87350"/>
                  <a:gd name="connsiteX9" fmla="*/ 16885 w 65545"/>
                  <a:gd name="connsiteY9" fmla="*/ 42944 h 87350"/>
                  <a:gd name="connsiteX10" fmla="*/ 7578 w 65545"/>
                  <a:gd name="connsiteY10" fmla="*/ 35631 h 87350"/>
                  <a:gd name="connsiteX11" fmla="*/ 3855 w 65545"/>
                  <a:gd name="connsiteY11" fmla="*/ 23400 h 87350"/>
                  <a:gd name="connsiteX12" fmla="*/ 7578 w 65545"/>
                  <a:gd name="connsiteY12" fmla="*/ 10636 h 87350"/>
                  <a:gd name="connsiteX13" fmla="*/ 17949 w 65545"/>
                  <a:gd name="connsiteY13" fmla="*/ 2659 h 87350"/>
                  <a:gd name="connsiteX14" fmla="*/ 33504 w 65545"/>
                  <a:gd name="connsiteY14" fmla="*/ 0 h 87350"/>
                  <a:gd name="connsiteX15" fmla="*/ 49990 w 65545"/>
                  <a:gd name="connsiteY15" fmla="*/ 2792 h 87350"/>
                  <a:gd name="connsiteX16" fmla="*/ 63153 w 65545"/>
                  <a:gd name="connsiteY16" fmla="*/ 11035 h 87350"/>
                  <a:gd name="connsiteX17" fmla="*/ 54245 w 65545"/>
                  <a:gd name="connsiteY17" fmla="*/ 19943 h 87350"/>
                  <a:gd name="connsiteX18" fmla="*/ 33637 w 65545"/>
                  <a:gd name="connsiteY18" fmla="*/ 11700 h 87350"/>
                  <a:gd name="connsiteX19" fmla="*/ 21804 w 65545"/>
                  <a:gd name="connsiteY19" fmla="*/ 14492 h 87350"/>
                  <a:gd name="connsiteX20" fmla="*/ 17417 w 65545"/>
                  <a:gd name="connsiteY20" fmla="*/ 22735 h 87350"/>
                  <a:gd name="connsiteX21" fmla="*/ 19943 w 65545"/>
                  <a:gd name="connsiteY21" fmla="*/ 28851 h 87350"/>
                  <a:gd name="connsiteX22" fmla="*/ 26723 w 65545"/>
                  <a:gd name="connsiteY22" fmla="*/ 32839 h 87350"/>
                  <a:gd name="connsiteX23" fmla="*/ 38822 w 65545"/>
                  <a:gd name="connsiteY23" fmla="*/ 36562 h 87350"/>
                  <a:gd name="connsiteX24" fmla="*/ 52384 w 65545"/>
                  <a:gd name="connsiteY24" fmla="*/ 41348 h 87350"/>
                  <a:gd name="connsiteX25" fmla="*/ 61690 w 65545"/>
                  <a:gd name="connsiteY25" fmla="*/ 48927 h 87350"/>
                  <a:gd name="connsiteX26" fmla="*/ 65546 w 65545"/>
                  <a:gd name="connsiteY26" fmla="*/ 62488 h 87350"/>
                  <a:gd name="connsiteX27" fmla="*/ 61557 w 65545"/>
                  <a:gd name="connsiteY27" fmla="*/ 75916 h 87350"/>
                  <a:gd name="connsiteX28" fmla="*/ 50389 w 65545"/>
                  <a:gd name="connsiteY28" fmla="*/ 84425 h 87350"/>
                  <a:gd name="connsiteX29" fmla="*/ 33770 w 65545"/>
                  <a:gd name="connsiteY29" fmla="*/ 87350 h 87350"/>
                  <a:gd name="connsiteX30" fmla="*/ 133 w 65545"/>
                  <a:gd name="connsiteY30" fmla="*/ 74055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45" h="87350">
                    <a:moveTo>
                      <a:pt x="0" y="73922"/>
                    </a:moveTo>
                    <a:lnTo>
                      <a:pt x="9041" y="65014"/>
                    </a:lnTo>
                    <a:cubicBezTo>
                      <a:pt x="12630" y="68870"/>
                      <a:pt x="16486" y="71662"/>
                      <a:pt x="20342" y="73257"/>
                    </a:cubicBezTo>
                    <a:cubicBezTo>
                      <a:pt x="24197" y="74853"/>
                      <a:pt x="28718" y="75650"/>
                      <a:pt x="33637" y="75650"/>
                    </a:cubicBezTo>
                    <a:cubicBezTo>
                      <a:pt x="38556" y="75650"/>
                      <a:pt x="43077" y="74720"/>
                      <a:pt x="46534" y="72858"/>
                    </a:cubicBezTo>
                    <a:cubicBezTo>
                      <a:pt x="49990" y="70997"/>
                      <a:pt x="51719" y="67806"/>
                      <a:pt x="51719" y="63552"/>
                    </a:cubicBezTo>
                    <a:cubicBezTo>
                      <a:pt x="51719" y="60494"/>
                      <a:pt x="50921" y="57968"/>
                      <a:pt x="49192" y="56106"/>
                    </a:cubicBezTo>
                    <a:cubicBezTo>
                      <a:pt x="47464" y="54245"/>
                      <a:pt x="45337" y="52782"/>
                      <a:pt x="42545" y="51586"/>
                    </a:cubicBezTo>
                    <a:cubicBezTo>
                      <a:pt x="39753" y="50389"/>
                      <a:pt x="35764" y="49193"/>
                      <a:pt x="30446" y="47730"/>
                    </a:cubicBezTo>
                    <a:cubicBezTo>
                      <a:pt x="25128" y="46268"/>
                      <a:pt x="20608" y="44672"/>
                      <a:pt x="16885" y="42944"/>
                    </a:cubicBezTo>
                    <a:cubicBezTo>
                      <a:pt x="13162" y="41215"/>
                      <a:pt x="10104" y="38822"/>
                      <a:pt x="7578" y="35631"/>
                    </a:cubicBezTo>
                    <a:cubicBezTo>
                      <a:pt x="5052" y="32440"/>
                      <a:pt x="3855" y="28319"/>
                      <a:pt x="3855" y="23400"/>
                    </a:cubicBezTo>
                    <a:cubicBezTo>
                      <a:pt x="3855" y="18480"/>
                      <a:pt x="5052" y="14093"/>
                      <a:pt x="7578" y="10636"/>
                    </a:cubicBezTo>
                    <a:cubicBezTo>
                      <a:pt x="10104" y="7179"/>
                      <a:pt x="13561" y="4387"/>
                      <a:pt x="17949" y="2659"/>
                    </a:cubicBezTo>
                    <a:cubicBezTo>
                      <a:pt x="22336" y="931"/>
                      <a:pt x="27654" y="0"/>
                      <a:pt x="33504" y="0"/>
                    </a:cubicBezTo>
                    <a:cubicBezTo>
                      <a:pt x="39354" y="0"/>
                      <a:pt x="44805" y="931"/>
                      <a:pt x="49990" y="2792"/>
                    </a:cubicBezTo>
                    <a:cubicBezTo>
                      <a:pt x="55176" y="4653"/>
                      <a:pt x="59563" y="7445"/>
                      <a:pt x="63153" y="11035"/>
                    </a:cubicBezTo>
                    <a:lnTo>
                      <a:pt x="54245" y="19943"/>
                    </a:lnTo>
                    <a:cubicBezTo>
                      <a:pt x="48794" y="14492"/>
                      <a:pt x="41880" y="11700"/>
                      <a:pt x="33637" y="11700"/>
                    </a:cubicBezTo>
                    <a:cubicBezTo>
                      <a:pt x="28585" y="11700"/>
                      <a:pt x="24729" y="12631"/>
                      <a:pt x="21804" y="14492"/>
                    </a:cubicBezTo>
                    <a:cubicBezTo>
                      <a:pt x="18879" y="16353"/>
                      <a:pt x="17417" y="19012"/>
                      <a:pt x="17417" y="22735"/>
                    </a:cubicBezTo>
                    <a:cubicBezTo>
                      <a:pt x="17417" y="25128"/>
                      <a:pt x="18215" y="27255"/>
                      <a:pt x="19943" y="28851"/>
                    </a:cubicBezTo>
                    <a:cubicBezTo>
                      <a:pt x="21671" y="30446"/>
                      <a:pt x="23931" y="31776"/>
                      <a:pt x="26723" y="32839"/>
                    </a:cubicBezTo>
                    <a:cubicBezTo>
                      <a:pt x="29516" y="33903"/>
                      <a:pt x="33504" y="35100"/>
                      <a:pt x="38822" y="36562"/>
                    </a:cubicBezTo>
                    <a:cubicBezTo>
                      <a:pt x="44273" y="38025"/>
                      <a:pt x="48794" y="39620"/>
                      <a:pt x="52384" y="41348"/>
                    </a:cubicBezTo>
                    <a:cubicBezTo>
                      <a:pt x="55973" y="43077"/>
                      <a:pt x="59031" y="45603"/>
                      <a:pt x="61690" y="48927"/>
                    </a:cubicBezTo>
                    <a:cubicBezTo>
                      <a:pt x="64349" y="52251"/>
                      <a:pt x="65546" y="56771"/>
                      <a:pt x="65546" y="62488"/>
                    </a:cubicBezTo>
                    <a:cubicBezTo>
                      <a:pt x="65546" y="67673"/>
                      <a:pt x="64216" y="72194"/>
                      <a:pt x="61557" y="75916"/>
                    </a:cubicBezTo>
                    <a:cubicBezTo>
                      <a:pt x="58898" y="79639"/>
                      <a:pt x="55176" y="82564"/>
                      <a:pt x="50389" y="84425"/>
                    </a:cubicBezTo>
                    <a:cubicBezTo>
                      <a:pt x="45603" y="86287"/>
                      <a:pt x="40019" y="87350"/>
                      <a:pt x="33770" y="87350"/>
                    </a:cubicBezTo>
                    <a:cubicBezTo>
                      <a:pt x="19411" y="87350"/>
                      <a:pt x="8110" y="82963"/>
                      <a:pt x="133" y="7405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0" name="Freeform: Shape 209">
                <a:extLst>
                  <a:ext uri="{FF2B5EF4-FFF2-40B4-BE49-F238E27FC236}">
                    <a16:creationId xmlns:a16="http://schemas.microsoft.com/office/drawing/2014/main" id="{EFAF170C-4EA7-013A-EF67-8CD7D51A343F}"/>
                  </a:ext>
                </a:extLst>
              </p:cNvPr>
              <p:cNvSpPr/>
              <p:nvPr/>
            </p:nvSpPr>
            <p:spPr>
              <a:xfrm>
                <a:off x="5236856" y="3517331"/>
                <a:ext cx="65545" cy="87350"/>
              </a:xfrm>
              <a:custGeom>
                <a:avLst/>
                <a:gdLst>
                  <a:gd name="connsiteX0" fmla="*/ 0 w 65545"/>
                  <a:gd name="connsiteY0" fmla="*/ 73922 h 87350"/>
                  <a:gd name="connsiteX1" fmla="*/ 9041 w 65545"/>
                  <a:gd name="connsiteY1" fmla="*/ 65014 h 87350"/>
                  <a:gd name="connsiteX2" fmla="*/ 20342 w 65545"/>
                  <a:gd name="connsiteY2" fmla="*/ 73257 h 87350"/>
                  <a:gd name="connsiteX3" fmla="*/ 33637 w 65545"/>
                  <a:gd name="connsiteY3" fmla="*/ 75650 h 87350"/>
                  <a:gd name="connsiteX4" fmla="*/ 46534 w 65545"/>
                  <a:gd name="connsiteY4" fmla="*/ 72858 h 87350"/>
                  <a:gd name="connsiteX5" fmla="*/ 51719 w 65545"/>
                  <a:gd name="connsiteY5" fmla="*/ 63552 h 87350"/>
                  <a:gd name="connsiteX6" fmla="*/ 49192 w 65545"/>
                  <a:gd name="connsiteY6" fmla="*/ 56106 h 87350"/>
                  <a:gd name="connsiteX7" fmla="*/ 42545 w 65545"/>
                  <a:gd name="connsiteY7" fmla="*/ 51586 h 87350"/>
                  <a:gd name="connsiteX8" fmla="*/ 30446 w 65545"/>
                  <a:gd name="connsiteY8" fmla="*/ 47730 h 87350"/>
                  <a:gd name="connsiteX9" fmla="*/ 16885 w 65545"/>
                  <a:gd name="connsiteY9" fmla="*/ 42944 h 87350"/>
                  <a:gd name="connsiteX10" fmla="*/ 7578 w 65545"/>
                  <a:gd name="connsiteY10" fmla="*/ 35631 h 87350"/>
                  <a:gd name="connsiteX11" fmla="*/ 3856 w 65545"/>
                  <a:gd name="connsiteY11" fmla="*/ 23400 h 87350"/>
                  <a:gd name="connsiteX12" fmla="*/ 7578 w 65545"/>
                  <a:gd name="connsiteY12" fmla="*/ 10636 h 87350"/>
                  <a:gd name="connsiteX13" fmla="*/ 17949 w 65545"/>
                  <a:gd name="connsiteY13" fmla="*/ 2659 h 87350"/>
                  <a:gd name="connsiteX14" fmla="*/ 33504 w 65545"/>
                  <a:gd name="connsiteY14" fmla="*/ 0 h 87350"/>
                  <a:gd name="connsiteX15" fmla="*/ 49991 w 65545"/>
                  <a:gd name="connsiteY15" fmla="*/ 2792 h 87350"/>
                  <a:gd name="connsiteX16" fmla="*/ 63153 w 65545"/>
                  <a:gd name="connsiteY16" fmla="*/ 11035 h 87350"/>
                  <a:gd name="connsiteX17" fmla="*/ 54245 w 65545"/>
                  <a:gd name="connsiteY17" fmla="*/ 19943 h 87350"/>
                  <a:gd name="connsiteX18" fmla="*/ 33637 w 65545"/>
                  <a:gd name="connsiteY18" fmla="*/ 11700 h 87350"/>
                  <a:gd name="connsiteX19" fmla="*/ 21804 w 65545"/>
                  <a:gd name="connsiteY19" fmla="*/ 14492 h 87350"/>
                  <a:gd name="connsiteX20" fmla="*/ 17417 w 65545"/>
                  <a:gd name="connsiteY20" fmla="*/ 22735 h 87350"/>
                  <a:gd name="connsiteX21" fmla="*/ 19943 w 65545"/>
                  <a:gd name="connsiteY21" fmla="*/ 28851 h 87350"/>
                  <a:gd name="connsiteX22" fmla="*/ 26724 w 65545"/>
                  <a:gd name="connsiteY22" fmla="*/ 32839 h 87350"/>
                  <a:gd name="connsiteX23" fmla="*/ 38822 w 65545"/>
                  <a:gd name="connsiteY23" fmla="*/ 36562 h 87350"/>
                  <a:gd name="connsiteX24" fmla="*/ 52384 w 65545"/>
                  <a:gd name="connsiteY24" fmla="*/ 41348 h 87350"/>
                  <a:gd name="connsiteX25" fmla="*/ 61690 w 65545"/>
                  <a:gd name="connsiteY25" fmla="*/ 48927 h 87350"/>
                  <a:gd name="connsiteX26" fmla="*/ 65546 w 65545"/>
                  <a:gd name="connsiteY26" fmla="*/ 62488 h 87350"/>
                  <a:gd name="connsiteX27" fmla="*/ 61557 w 65545"/>
                  <a:gd name="connsiteY27" fmla="*/ 75916 h 87350"/>
                  <a:gd name="connsiteX28" fmla="*/ 50389 w 65545"/>
                  <a:gd name="connsiteY28" fmla="*/ 84425 h 87350"/>
                  <a:gd name="connsiteX29" fmla="*/ 33770 w 65545"/>
                  <a:gd name="connsiteY29" fmla="*/ 87350 h 87350"/>
                  <a:gd name="connsiteX30" fmla="*/ 133 w 65545"/>
                  <a:gd name="connsiteY30" fmla="*/ 74055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45" h="87350">
                    <a:moveTo>
                      <a:pt x="0" y="73922"/>
                    </a:moveTo>
                    <a:lnTo>
                      <a:pt x="9041" y="65014"/>
                    </a:lnTo>
                    <a:cubicBezTo>
                      <a:pt x="12630" y="68870"/>
                      <a:pt x="16486" y="71662"/>
                      <a:pt x="20342" y="73257"/>
                    </a:cubicBezTo>
                    <a:cubicBezTo>
                      <a:pt x="24198" y="74853"/>
                      <a:pt x="28718" y="75650"/>
                      <a:pt x="33637" y="75650"/>
                    </a:cubicBezTo>
                    <a:cubicBezTo>
                      <a:pt x="38556" y="75650"/>
                      <a:pt x="43077" y="74720"/>
                      <a:pt x="46534" y="72858"/>
                    </a:cubicBezTo>
                    <a:cubicBezTo>
                      <a:pt x="49991" y="70997"/>
                      <a:pt x="51719" y="67806"/>
                      <a:pt x="51719" y="63552"/>
                    </a:cubicBezTo>
                    <a:cubicBezTo>
                      <a:pt x="51719" y="60494"/>
                      <a:pt x="50921" y="57968"/>
                      <a:pt x="49192" y="56106"/>
                    </a:cubicBezTo>
                    <a:cubicBezTo>
                      <a:pt x="47464" y="54245"/>
                      <a:pt x="45337" y="52782"/>
                      <a:pt x="42545" y="51586"/>
                    </a:cubicBezTo>
                    <a:cubicBezTo>
                      <a:pt x="39753" y="50389"/>
                      <a:pt x="35764" y="49193"/>
                      <a:pt x="30446" y="47730"/>
                    </a:cubicBezTo>
                    <a:cubicBezTo>
                      <a:pt x="25128" y="46268"/>
                      <a:pt x="20608" y="44672"/>
                      <a:pt x="16885" y="42944"/>
                    </a:cubicBezTo>
                    <a:cubicBezTo>
                      <a:pt x="13162" y="41215"/>
                      <a:pt x="10105" y="38822"/>
                      <a:pt x="7578" y="35631"/>
                    </a:cubicBezTo>
                    <a:cubicBezTo>
                      <a:pt x="5052" y="32440"/>
                      <a:pt x="3856" y="28319"/>
                      <a:pt x="3856" y="23400"/>
                    </a:cubicBezTo>
                    <a:cubicBezTo>
                      <a:pt x="3856" y="18480"/>
                      <a:pt x="5052" y="14093"/>
                      <a:pt x="7578" y="10636"/>
                    </a:cubicBezTo>
                    <a:cubicBezTo>
                      <a:pt x="10105" y="7179"/>
                      <a:pt x="13561" y="4387"/>
                      <a:pt x="17949" y="2659"/>
                    </a:cubicBezTo>
                    <a:cubicBezTo>
                      <a:pt x="22336" y="931"/>
                      <a:pt x="27654" y="0"/>
                      <a:pt x="33504" y="0"/>
                    </a:cubicBezTo>
                    <a:cubicBezTo>
                      <a:pt x="39354" y="0"/>
                      <a:pt x="44805" y="931"/>
                      <a:pt x="49991" y="2792"/>
                    </a:cubicBezTo>
                    <a:cubicBezTo>
                      <a:pt x="55176" y="4653"/>
                      <a:pt x="59563" y="7445"/>
                      <a:pt x="63153" y="11035"/>
                    </a:cubicBezTo>
                    <a:lnTo>
                      <a:pt x="54245" y="19943"/>
                    </a:lnTo>
                    <a:cubicBezTo>
                      <a:pt x="48794" y="14492"/>
                      <a:pt x="41880" y="11700"/>
                      <a:pt x="33637" y="11700"/>
                    </a:cubicBezTo>
                    <a:cubicBezTo>
                      <a:pt x="28585" y="11700"/>
                      <a:pt x="24729" y="12631"/>
                      <a:pt x="21804" y="14492"/>
                    </a:cubicBezTo>
                    <a:cubicBezTo>
                      <a:pt x="18879" y="16353"/>
                      <a:pt x="17417" y="19012"/>
                      <a:pt x="17417" y="22735"/>
                    </a:cubicBezTo>
                    <a:cubicBezTo>
                      <a:pt x="17417" y="25128"/>
                      <a:pt x="18215" y="27255"/>
                      <a:pt x="19943" y="28851"/>
                    </a:cubicBezTo>
                    <a:cubicBezTo>
                      <a:pt x="21671" y="30446"/>
                      <a:pt x="23931" y="31776"/>
                      <a:pt x="26724" y="32839"/>
                    </a:cubicBezTo>
                    <a:cubicBezTo>
                      <a:pt x="29516" y="33903"/>
                      <a:pt x="33504" y="35100"/>
                      <a:pt x="38822" y="36562"/>
                    </a:cubicBezTo>
                    <a:cubicBezTo>
                      <a:pt x="44273" y="38025"/>
                      <a:pt x="48794" y="39620"/>
                      <a:pt x="52384" y="41348"/>
                    </a:cubicBezTo>
                    <a:cubicBezTo>
                      <a:pt x="55973" y="43077"/>
                      <a:pt x="59031" y="45603"/>
                      <a:pt x="61690" y="48927"/>
                    </a:cubicBezTo>
                    <a:cubicBezTo>
                      <a:pt x="64349" y="52251"/>
                      <a:pt x="65546" y="56771"/>
                      <a:pt x="65546" y="62488"/>
                    </a:cubicBezTo>
                    <a:cubicBezTo>
                      <a:pt x="65546" y="67673"/>
                      <a:pt x="64216" y="72194"/>
                      <a:pt x="61557" y="75916"/>
                    </a:cubicBezTo>
                    <a:cubicBezTo>
                      <a:pt x="58898" y="79639"/>
                      <a:pt x="55176" y="82564"/>
                      <a:pt x="50389" y="84425"/>
                    </a:cubicBezTo>
                    <a:cubicBezTo>
                      <a:pt x="45603" y="86287"/>
                      <a:pt x="40019" y="87350"/>
                      <a:pt x="33770" y="87350"/>
                    </a:cubicBezTo>
                    <a:cubicBezTo>
                      <a:pt x="19411" y="87350"/>
                      <a:pt x="8110" y="82963"/>
                      <a:pt x="133" y="7405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1" name="Freeform: Shape 210">
                <a:extLst>
                  <a:ext uri="{FF2B5EF4-FFF2-40B4-BE49-F238E27FC236}">
                    <a16:creationId xmlns:a16="http://schemas.microsoft.com/office/drawing/2014/main" id="{D00EA490-C2D4-E032-AB48-19C6CBB9EF0C}"/>
                  </a:ext>
                </a:extLst>
              </p:cNvPr>
              <p:cNvSpPr/>
              <p:nvPr/>
            </p:nvSpPr>
            <p:spPr>
              <a:xfrm>
                <a:off x="5355184" y="3517065"/>
                <a:ext cx="67274" cy="85887"/>
              </a:xfrm>
              <a:custGeom>
                <a:avLst/>
                <a:gdLst>
                  <a:gd name="connsiteX0" fmla="*/ 0 w 67274"/>
                  <a:gd name="connsiteY0" fmla="*/ 1595 h 85887"/>
                  <a:gd name="connsiteX1" fmla="*/ 13428 w 67274"/>
                  <a:gd name="connsiteY1" fmla="*/ 1595 h 85887"/>
                  <a:gd name="connsiteX2" fmla="*/ 13428 w 67274"/>
                  <a:gd name="connsiteY2" fmla="*/ 19145 h 85887"/>
                  <a:gd name="connsiteX3" fmla="*/ 13694 w 67274"/>
                  <a:gd name="connsiteY3" fmla="*/ 19145 h 85887"/>
                  <a:gd name="connsiteX4" fmla="*/ 23134 w 67274"/>
                  <a:gd name="connsiteY4" fmla="*/ 5451 h 85887"/>
                  <a:gd name="connsiteX5" fmla="*/ 40949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8 w 67274"/>
                  <a:gd name="connsiteY13" fmla="*/ 12498 h 85887"/>
                  <a:gd name="connsiteX14" fmla="*/ 24330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5"/>
                    </a:moveTo>
                    <a:lnTo>
                      <a:pt x="13428" y="1595"/>
                    </a:lnTo>
                    <a:lnTo>
                      <a:pt x="13428" y="19145"/>
                    </a:lnTo>
                    <a:lnTo>
                      <a:pt x="13694" y="19145"/>
                    </a:lnTo>
                    <a:cubicBezTo>
                      <a:pt x="15821" y="13694"/>
                      <a:pt x="18880" y="9174"/>
                      <a:pt x="23134" y="5451"/>
                    </a:cubicBezTo>
                    <a:cubicBezTo>
                      <a:pt x="27388" y="1728"/>
                      <a:pt x="33371" y="0"/>
                      <a:pt x="40949" y="0"/>
                    </a:cubicBezTo>
                    <a:cubicBezTo>
                      <a:pt x="46799" y="0"/>
                      <a:pt x="51586" y="1197"/>
                      <a:pt x="55574" y="3723"/>
                    </a:cubicBezTo>
                    <a:cubicBezTo>
                      <a:pt x="59563" y="6249"/>
                      <a:pt x="62488" y="9573"/>
                      <a:pt x="64349" y="14093"/>
                    </a:cubicBezTo>
                    <a:cubicBezTo>
                      <a:pt x="66211" y="18613"/>
                      <a:pt x="67274" y="23799"/>
                      <a:pt x="67274" y="29782"/>
                    </a:cubicBezTo>
                    <a:lnTo>
                      <a:pt x="67274" y="85888"/>
                    </a:lnTo>
                    <a:lnTo>
                      <a:pt x="53181" y="85888"/>
                    </a:lnTo>
                    <a:lnTo>
                      <a:pt x="53181" y="32441"/>
                    </a:lnTo>
                    <a:cubicBezTo>
                      <a:pt x="53181" y="25926"/>
                      <a:pt x="51852" y="21007"/>
                      <a:pt x="49193" y="17550"/>
                    </a:cubicBezTo>
                    <a:cubicBezTo>
                      <a:pt x="46534" y="14093"/>
                      <a:pt x="42013" y="12498"/>
                      <a:pt x="35898" y="12498"/>
                    </a:cubicBezTo>
                    <a:cubicBezTo>
                      <a:pt x="31510" y="12498"/>
                      <a:pt x="27654" y="13428"/>
                      <a:pt x="24330" y="15423"/>
                    </a:cubicBezTo>
                    <a:cubicBezTo>
                      <a:pt x="21006" y="17417"/>
                      <a:pt x="18481" y="20209"/>
                      <a:pt x="16752" y="23799"/>
                    </a:cubicBezTo>
                    <a:cubicBezTo>
                      <a:pt x="15024" y="27388"/>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2" name="Freeform: Shape 211">
                <a:extLst>
                  <a:ext uri="{FF2B5EF4-FFF2-40B4-BE49-F238E27FC236}">
                    <a16:creationId xmlns:a16="http://schemas.microsoft.com/office/drawing/2014/main" id="{AC422CF1-082D-55A8-63DC-352E3EE27700}"/>
                  </a:ext>
                </a:extLst>
              </p:cNvPr>
              <p:cNvSpPr/>
              <p:nvPr/>
            </p:nvSpPr>
            <p:spPr>
              <a:xfrm>
                <a:off x="5438679" y="3517065"/>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3 w 77511"/>
                  <a:gd name="connsiteY6" fmla="*/ 5983 h 87217"/>
                  <a:gd name="connsiteX7" fmla="*/ 73789 w 77511"/>
                  <a:gd name="connsiteY7" fmla="*/ 21272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4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7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5"/>
                      <a:pt x="0" y="43609"/>
                    </a:cubicBezTo>
                    <a:cubicBezTo>
                      <a:pt x="0" y="34302"/>
                      <a:pt x="1862" y="26192"/>
                      <a:pt x="5584" y="19677"/>
                    </a:cubicBezTo>
                    <a:cubicBezTo>
                      <a:pt x="9307" y="13162"/>
                      <a:pt x="14226" y="8110"/>
                      <a:pt x="20342" y="4919"/>
                    </a:cubicBezTo>
                    <a:cubicBezTo>
                      <a:pt x="26458" y="1728"/>
                      <a:pt x="33371" y="0"/>
                      <a:pt x="40817" y="0"/>
                    </a:cubicBezTo>
                    <a:cubicBezTo>
                      <a:pt x="49326" y="0"/>
                      <a:pt x="56372" y="1994"/>
                      <a:pt x="61823" y="5983"/>
                    </a:cubicBezTo>
                    <a:cubicBezTo>
                      <a:pt x="67274" y="9971"/>
                      <a:pt x="71263" y="15024"/>
                      <a:pt x="73789" y="21272"/>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89" y="72991"/>
                      <a:pt x="33637" y="75384"/>
                      <a:pt x="42279" y="75384"/>
                    </a:cubicBezTo>
                    <a:cubicBezTo>
                      <a:pt x="47464" y="75384"/>
                      <a:pt x="51852" y="74587"/>
                      <a:pt x="55574"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8"/>
                      <a:pt x="47066" y="87217"/>
                      <a:pt x="42146" y="87217"/>
                    </a:cubicBezTo>
                    <a:cubicBezTo>
                      <a:pt x="33637" y="87217"/>
                      <a:pt x="26059" y="85489"/>
                      <a:pt x="19810" y="82165"/>
                    </a:cubicBezTo>
                    <a:close/>
                    <a:moveTo>
                      <a:pt x="63153" y="36296"/>
                    </a:moveTo>
                    <a:cubicBezTo>
                      <a:pt x="62488" y="28186"/>
                      <a:pt x="60095" y="22070"/>
                      <a:pt x="56106" y="18082"/>
                    </a:cubicBezTo>
                    <a:cubicBezTo>
                      <a:pt x="52118" y="14093"/>
                      <a:pt x="46799" y="11966"/>
                      <a:pt x="40152" y="11966"/>
                    </a:cubicBezTo>
                    <a:cubicBezTo>
                      <a:pt x="35764" y="11966"/>
                      <a:pt x="31909" y="12896"/>
                      <a:pt x="28319" y="14758"/>
                    </a:cubicBezTo>
                    <a:cubicBezTo>
                      <a:pt x="24730" y="16619"/>
                      <a:pt x="21937" y="19278"/>
                      <a:pt x="19544" y="23001"/>
                    </a:cubicBezTo>
                    <a:cubicBezTo>
                      <a:pt x="17151" y="26724"/>
                      <a:pt x="15688"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3" name="Freeform: Shape 212">
                <a:extLst>
                  <a:ext uri="{FF2B5EF4-FFF2-40B4-BE49-F238E27FC236}">
                    <a16:creationId xmlns:a16="http://schemas.microsoft.com/office/drawing/2014/main" id="{F02CB9EE-2F79-EDC5-5025-407AF5A020CD}"/>
                  </a:ext>
                </a:extLst>
              </p:cNvPr>
              <p:cNvSpPr/>
              <p:nvPr/>
            </p:nvSpPr>
            <p:spPr>
              <a:xfrm>
                <a:off x="5521774" y="3498452"/>
                <a:ext cx="45337" cy="105963"/>
              </a:xfrm>
              <a:custGeom>
                <a:avLst/>
                <a:gdLst>
                  <a:gd name="connsiteX0" fmla="*/ 21671 w 45337"/>
                  <a:gd name="connsiteY0" fmla="*/ 103704 h 105963"/>
                  <a:gd name="connsiteX1" fmla="*/ 14758 w 45337"/>
                  <a:gd name="connsiteY1" fmla="*/ 97455 h 105963"/>
                  <a:gd name="connsiteX2" fmla="*/ 12498 w 45337"/>
                  <a:gd name="connsiteY2" fmla="*/ 86420 h 105963"/>
                  <a:gd name="connsiteX3" fmla="*/ 12498 w 45337"/>
                  <a:gd name="connsiteY3" fmla="*/ 32175 h 105963"/>
                  <a:gd name="connsiteX4" fmla="*/ 0 w 45337"/>
                  <a:gd name="connsiteY4" fmla="*/ 32175 h 105963"/>
                  <a:gd name="connsiteX5" fmla="*/ 0 w 45337"/>
                  <a:gd name="connsiteY5" fmla="*/ 24862 h 105963"/>
                  <a:gd name="connsiteX6" fmla="*/ 24862 w 45337"/>
                  <a:gd name="connsiteY6" fmla="*/ 0 h 105963"/>
                  <a:gd name="connsiteX7" fmla="*/ 26458 w 45337"/>
                  <a:gd name="connsiteY7" fmla="*/ 0 h 105963"/>
                  <a:gd name="connsiteX8" fmla="*/ 26458 w 45337"/>
                  <a:gd name="connsiteY8" fmla="*/ 20475 h 105963"/>
                  <a:gd name="connsiteX9" fmla="*/ 45337 w 45337"/>
                  <a:gd name="connsiteY9" fmla="*/ 20475 h 105963"/>
                  <a:gd name="connsiteX10" fmla="*/ 45337 w 45337"/>
                  <a:gd name="connsiteY10" fmla="*/ 32175 h 105963"/>
                  <a:gd name="connsiteX11" fmla="*/ 26458 w 45337"/>
                  <a:gd name="connsiteY11" fmla="*/ 32175 h 105963"/>
                  <a:gd name="connsiteX12" fmla="*/ 26458 w 45337"/>
                  <a:gd name="connsiteY12" fmla="*/ 83628 h 105963"/>
                  <a:gd name="connsiteX13" fmla="*/ 27388 w 45337"/>
                  <a:gd name="connsiteY13" fmla="*/ 89478 h 105963"/>
                  <a:gd name="connsiteX14" fmla="*/ 30313 w 45337"/>
                  <a:gd name="connsiteY14" fmla="*/ 92403 h 105963"/>
                  <a:gd name="connsiteX15" fmla="*/ 35764 w 45337"/>
                  <a:gd name="connsiteY15" fmla="*/ 93200 h 105963"/>
                  <a:gd name="connsiteX16" fmla="*/ 45337 w 45337"/>
                  <a:gd name="connsiteY16" fmla="*/ 91871 h 105963"/>
                  <a:gd name="connsiteX17" fmla="*/ 45337 w 45337"/>
                  <a:gd name="connsiteY17" fmla="*/ 104634 h 105963"/>
                  <a:gd name="connsiteX18" fmla="*/ 39886 w 45337"/>
                  <a:gd name="connsiteY18" fmla="*/ 105565 h 105963"/>
                  <a:gd name="connsiteX19" fmla="*/ 33637 w 45337"/>
                  <a:gd name="connsiteY19" fmla="*/ 105964 h 105963"/>
                  <a:gd name="connsiteX20" fmla="*/ 21538 w 45337"/>
                  <a:gd name="connsiteY20" fmla="*/ 103970 h 1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37" h="105963">
                    <a:moveTo>
                      <a:pt x="21671" y="103704"/>
                    </a:moveTo>
                    <a:cubicBezTo>
                      <a:pt x="18613" y="102374"/>
                      <a:pt x="16220" y="100247"/>
                      <a:pt x="14758" y="97455"/>
                    </a:cubicBezTo>
                    <a:cubicBezTo>
                      <a:pt x="13295" y="94663"/>
                      <a:pt x="12498" y="90940"/>
                      <a:pt x="12498" y="86420"/>
                    </a:cubicBezTo>
                    <a:lnTo>
                      <a:pt x="12498" y="32175"/>
                    </a:lnTo>
                    <a:lnTo>
                      <a:pt x="0" y="32175"/>
                    </a:lnTo>
                    <a:lnTo>
                      <a:pt x="0" y="24862"/>
                    </a:lnTo>
                    <a:lnTo>
                      <a:pt x="24862" y="0"/>
                    </a:lnTo>
                    <a:lnTo>
                      <a:pt x="26458" y="0"/>
                    </a:lnTo>
                    <a:lnTo>
                      <a:pt x="26458" y="20475"/>
                    </a:lnTo>
                    <a:lnTo>
                      <a:pt x="45337" y="20475"/>
                    </a:lnTo>
                    <a:lnTo>
                      <a:pt x="45337" y="32175"/>
                    </a:lnTo>
                    <a:lnTo>
                      <a:pt x="26458" y="32175"/>
                    </a:lnTo>
                    <a:lnTo>
                      <a:pt x="26458" y="83628"/>
                    </a:lnTo>
                    <a:cubicBezTo>
                      <a:pt x="26458" y="86154"/>
                      <a:pt x="26724" y="88015"/>
                      <a:pt x="27388" y="89478"/>
                    </a:cubicBezTo>
                    <a:cubicBezTo>
                      <a:pt x="28053" y="90940"/>
                      <a:pt x="28984" y="91871"/>
                      <a:pt x="30313" y="92403"/>
                    </a:cubicBezTo>
                    <a:cubicBezTo>
                      <a:pt x="31643" y="92934"/>
                      <a:pt x="33504" y="93200"/>
                      <a:pt x="35764" y="93200"/>
                    </a:cubicBezTo>
                    <a:cubicBezTo>
                      <a:pt x="38823" y="93200"/>
                      <a:pt x="42013" y="92802"/>
                      <a:pt x="45337" y="91871"/>
                    </a:cubicBezTo>
                    <a:lnTo>
                      <a:pt x="45337" y="104634"/>
                    </a:lnTo>
                    <a:cubicBezTo>
                      <a:pt x="43874" y="105033"/>
                      <a:pt x="42013" y="105299"/>
                      <a:pt x="39886" y="105565"/>
                    </a:cubicBezTo>
                    <a:cubicBezTo>
                      <a:pt x="37759" y="105831"/>
                      <a:pt x="35631" y="105964"/>
                      <a:pt x="33637" y="105964"/>
                    </a:cubicBezTo>
                    <a:cubicBezTo>
                      <a:pt x="28718" y="105964"/>
                      <a:pt x="24730" y="105299"/>
                      <a:pt x="21538" y="10397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4" name="Freeform: Shape 213">
                <a:extLst>
                  <a:ext uri="{FF2B5EF4-FFF2-40B4-BE49-F238E27FC236}">
                    <a16:creationId xmlns:a16="http://schemas.microsoft.com/office/drawing/2014/main" id="{680E6C4B-5C6D-C320-9DA2-49C3AB5E1737}"/>
                  </a:ext>
                </a:extLst>
              </p:cNvPr>
              <p:cNvSpPr/>
              <p:nvPr/>
            </p:nvSpPr>
            <p:spPr>
              <a:xfrm>
                <a:off x="5573360" y="3518661"/>
                <a:ext cx="115802" cy="84159"/>
              </a:xfrm>
              <a:custGeom>
                <a:avLst/>
                <a:gdLst>
                  <a:gd name="connsiteX0" fmla="*/ 0 w 115802"/>
                  <a:gd name="connsiteY0" fmla="*/ 0 h 84159"/>
                  <a:gd name="connsiteX1" fmla="*/ 13827 w 115802"/>
                  <a:gd name="connsiteY1" fmla="*/ 0 h 84159"/>
                  <a:gd name="connsiteX2" fmla="*/ 28186 w 115802"/>
                  <a:gd name="connsiteY2" fmla="*/ 57303 h 84159"/>
                  <a:gd name="connsiteX3" fmla="*/ 29914 w 115802"/>
                  <a:gd name="connsiteY3" fmla="*/ 65014 h 84159"/>
                  <a:gd name="connsiteX4" fmla="*/ 31377 w 115802"/>
                  <a:gd name="connsiteY4" fmla="*/ 72194 h 84159"/>
                  <a:gd name="connsiteX5" fmla="*/ 32574 w 115802"/>
                  <a:gd name="connsiteY5" fmla="*/ 67540 h 84159"/>
                  <a:gd name="connsiteX6" fmla="*/ 33504 w 115802"/>
                  <a:gd name="connsiteY6" fmla="*/ 63552 h 84159"/>
                  <a:gd name="connsiteX7" fmla="*/ 34967 w 115802"/>
                  <a:gd name="connsiteY7" fmla="*/ 57702 h 84159"/>
                  <a:gd name="connsiteX8" fmla="*/ 50123 w 115802"/>
                  <a:gd name="connsiteY8" fmla="*/ 0 h 84159"/>
                  <a:gd name="connsiteX9" fmla="*/ 65679 w 115802"/>
                  <a:gd name="connsiteY9" fmla="*/ 0 h 84159"/>
                  <a:gd name="connsiteX10" fmla="*/ 80304 w 115802"/>
                  <a:gd name="connsiteY10" fmla="*/ 57702 h 84159"/>
                  <a:gd name="connsiteX11" fmla="*/ 82298 w 115802"/>
                  <a:gd name="connsiteY11" fmla="*/ 65945 h 84159"/>
                  <a:gd name="connsiteX12" fmla="*/ 83628 w 115802"/>
                  <a:gd name="connsiteY12" fmla="*/ 72194 h 84159"/>
                  <a:gd name="connsiteX13" fmla="*/ 85090 w 115802"/>
                  <a:gd name="connsiteY13" fmla="*/ 65546 h 84159"/>
                  <a:gd name="connsiteX14" fmla="*/ 86952 w 115802"/>
                  <a:gd name="connsiteY14" fmla="*/ 57702 h 84159"/>
                  <a:gd name="connsiteX15" fmla="*/ 101975 w 115802"/>
                  <a:gd name="connsiteY15" fmla="*/ 0 h 84159"/>
                  <a:gd name="connsiteX16" fmla="*/ 115802 w 115802"/>
                  <a:gd name="connsiteY16" fmla="*/ 0 h 84159"/>
                  <a:gd name="connsiteX17" fmla="*/ 91605 w 115802"/>
                  <a:gd name="connsiteY17" fmla="*/ 84159 h 84159"/>
                  <a:gd name="connsiteX18" fmla="*/ 75384 w 115802"/>
                  <a:gd name="connsiteY18" fmla="*/ 84159 h 84159"/>
                  <a:gd name="connsiteX19" fmla="*/ 61956 w 115802"/>
                  <a:gd name="connsiteY19" fmla="*/ 30048 h 84159"/>
                  <a:gd name="connsiteX20" fmla="*/ 59297 w 115802"/>
                  <a:gd name="connsiteY20" fmla="*/ 19012 h 84159"/>
                  <a:gd name="connsiteX21" fmla="*/ 57835 w 115802"/>
                  <a:gd name="connsiteY21" fmla="*/ 11700 h 84159"/>
                  <a:gd name="connsiteX22" fmla="*/ 56239 w 115802"/>
                  <a:gd name="connsiteY22" fmla="*/ 19145 h 84159"/>
                  <a:gd name="connsiteX23" fmla="*/ 53713 w 115802"/>
                  <a:gd name="connsiteY23" fmla="*/ 30048 h 84159"/>
                  <a:gd name="connsiteX24" fmla="*/ 39886 w 115802"/>
                  <a:gd name="connsiteY24" fmla="*/ 84159 h 84159"/>
                  <a:gd name="connsiteX25" fmla="*/ 23666 w 115802"/>
                  <a:gd name="connsiteY25" fmla="*/ 84159 h 84159"/>
                  <a:gd name="connsiteX26" fmla="*/ 266 w 115802"/>
                  <a:gd name="connsiteY26" fmla="*/ 0 h 8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802" h="84159">
                    <a:moveTo>
                      <a:pt x="0" y="0"/>
                    </a:moveTo>
                    <a:lnTo>
                      <a:pt x="13827" y="0"/>
                    </a:lnTo>
                    <a:lnTo>
                      <a:pt x="28186" y="57303"/>
                    </a:lnTo>
                    <a:cubicBezTo>
                      <a:pt x="28718" y="59297"/>
                      <a:pt x="29250" y="61956"/>
                      <a:pt x="29914" y="65014"/>
                    </a:cubicBezTo>
                    <a:cubicBezTo>
                      <a:pt x="30579" y="68072"/>
                      <a:pt x="30978" y="70598"/>
                      <a:pt x="31377" y="72194"/>
                    </a:cubicBezTo>
                    <a:lnTo>
                      <a:pt x="32574" y="67540"/>
                    </a:lnTo>
                    <a:cubicBezTo>
                      <a:pt x="32839" y="66610"/>
                      <a:pt x="33105" y="65280"/>
                      <a:pt x="33504" y="63552"/>
                    </a:cubicBezTo>
                    <a:cubicBezTo>
                      <a:pt x="33903" y="61823"/>
                      <a:pt x="34435" y="59829"/>
                      <a:pt x="34967" y="57702"/>
                    </a:cubicBezTo>
                    <a:lnTo>
                      <a:pt x="50123" y="0"/>
                    </a:lnTo>
                    <a:lnTo>
                      <a:pt x="65679" y="0"/>
                    </a:lnTo>
                    <a:lnTo>
                      <a:pt x="80304" y="57702"/>
                    </a:lnTo>
                    <a:cubicBezTo>
                      <a:pt x="80968" y="60494"/>
                      <a:pt x="81633" y="63286"/>
                      <a:pt x="82298" y="65945"/>
                    </a:cubicBezTo>
                    <a:cubicBezTo>
                      <a:pt x="82963" y="68604"/>
                      <a:pt x="83362" y="70731"/>
                      <a:pt x="83628" y="72194"/>
                    </a:cubicBezTo>
                    <a:cubicBezTo>
                      <a:pt x="83893" y="70731"/>
                      <a:pt x="84425" y="68471"/>
                      <a:pt x="85090" y="65546"/>
                    </a:cubicBezTo>
                    <a:cubicBezTo>
                      <a:pt x="85755" y="62621"/>
                      <a:pt x="86420" y="59962"/>
                      <a:pt x="86952" y="57702"/>
                    </a:cubicBezTo>
                    <a:lnTo>
                      <a:pt x="101975" y="0"/>
                    </a:lnTo>
                    <a:lnTo>
                      <a:pt x="115802" y="0"/>
                    </a:lnTo>
                    <a:lnTo>
                      <a:pt x="91605" y="84159"/>
                    </a:lnTo>
                    <a:lnTo>
                      <a:pt x="75384" y="84159"/>
                    </a:lnTo>
                    <a:lnTo>
                      <a:pt x="61956" y="30048"/>
                    </a:lnTo>
                    <a:cubicBezTo>
                      <a:pt x="61159" y="26857"/>
                      <a:pt x="60228" y="23134"/>
                      <a:pt x="59297" y="19012"/>
                    </a:cubicBezTo>
                    <a:cubicBezTo>
                      <a:pt x="58366" y="14891"/>
                      <a:pt x="57835" y="12365"/>
                      <a:pt x="57835" y="11700"/>
                    </a:cubicBezTo>
                    <a:cubicBezTo>
                      <a:pt x="57835" y="12498"/>
                      <a:pt x="57170" y="15024"/>
                      <a:pt x="56239" y="19145"/>
                    </a:cubicBezTo>
                    <a:cubicBezTo>
                      <a:pt x="55309" y="23267"/>
                      <a:pt x="54511" y="26989"/>
                      <a:pt x="53713" y="30048"/>
                    </a:cubicBezTo>
                    <a:lnTo>
                      <a:pt x="39886" y="84159"/>
                    </a:lnTo>
                    <a:lnTo>
                      <a:pt x="23666" y="84159"/>
                    </a:lnTo>
                    <a:lnTo>
                      <a:pt x="266" y="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5" name="Freeform: Shape 214">
                <a:extLst>
                  <a:ext uri="{FF2B5EF4-FFF2-40B4-BE49-F238E27FC236}">
                    <a16:creationId xmlns:a16="http://schemas.microsoft.com/office/drawing/2014/main" id="{EBAA6EB1-13DF-7529-87BC-F0B191927418}"/>
                  </a:ext>
                </a:extLst>
              </p:cNvPr>
              <p:cNvSpPr/>
              <p:nvPr/>
            </p:nvSpPr>
            <p:spPr>
              <a:xfrm>
                <a:off x="5693417" y="3517065"/>
                <a:ext cx="82696" cy="87483"/>
              </a:xfrm>
              <a:custGeom>
                <a:avLst/>
                <a:gdLst>
                  <a:gd name="connsiteX0" fmla="*/ 19810 w 82696"/>
                  <a:gd name="connsiteY0" fmla="*/ 81899 h 87483"/>
                  <a:gd name="connsiteX1" fmla="*/ 5185 w 82696"/>
                  <a:gd name="connsiteY1" fmla="*/ 66477 h 87483"/>
                  <a:gd name="connsiteX2" fmla="*/ 0 w 82696"/>
                  <a:gd name="connsiteY2" fmla="*/ 43742 h 87483"/>
                  <a:gd name="connsiteX3" fmla="*/ 5185 w 82696"/>
                  <a:gd name="connsiteY3" fmla="*/ 21007 h 87483"/>
                  <a:gd name="connsiteX4" fmla="*/ 19810 w 82696"/>
                  <a:gd name="connsiteY4" fmla="*/ 5584 h 87483"/>
                  <a:gd name="connsiteX5" fmla="*/ 41348 w 82696"/>
                  <a:gd name="connsiteY5" fmla="*/ 0 h 87483"/>
                  <a:gd name="connsiteX6" fmla="*/ 62887 w 82696"/>
                  <a:gd name="connsiteY6" fmla="*/ 5584 h 87483"/>
                  <a:gd name="connsiteX7" fmla="*/ 77512 w 82696"/>
                  <a:gd name="connsiteY7" fmla="*/ 21007 h 87483"/>
                  <a:gd name="connsiteX8" fmla="*/ 82697 w 82696"/>
                  <a:gd name="connsiteY8" fmla="*/ 43742 h 87483"/>
                  <a:gd name="connsiteX9" fmla="*/ 77512 w 82696"/>
                  <a:gd name="connsiteY9" fmla="*/ 66477 h 87483"/>
                  <a:gd name="connsiteX10" fmla="*/ 62887 w 82696"/>
                  <a:gd name="connsiteY10" fmla="*/ 81899 h 87483"/>
                  <a:gd name="connsiteX11" fmla="*/ 41348 w 82696"/>
                  <a:gd name="connsiteY11" fmla="*/ 87483 h 87483"/>
                  <a:gd name="connsiteX12" fmla="*/ 19810 w 82696"/>
                  <a:gd name="connsiteY12" fmla="*/ 81899 h 87483"/>
                  <a:gd name="connsiteX13" fmla="*/ 55042 w 82696"/>
                  <a:gd name="connsiteY13" fmla="*/ 71928 h 87483"/>
                  <a:gd name="connsiteX14" fmla="*/ 64482 w 82696"/>
                  <a:gd name="connsiteY14" fmla="*/ 61158 h 87483"/>
                  <a:gd name="connsiteX15" fmla="*/ 67939 w 82696"/>
                  <a:gd name="connsiteY15" fmla="*/ 43742 h 87483"/>
                  <a:gd name="connsiteX16" fmla="*/ 64482 w 82696"/>
                  <a:gd name="connsiteY16" fmla="*/ 26458 h 87483"/>
                  <a:gd name="connsiteX17" fmla="*/ 55042 w 82696"/>
                  <a:gd name="connsiteY17" fmla="*/ 15688 h 87483"/>
                  <a:gd name="connsiteX18" fmla="*/ 41348 w 82696"/>
                  <a:gd name="connsiteY18" fmla="*/ 12099 h 87483"/>
                  <a:gd name="connsiteX19" fmla="*/ 27654 w 82696"/>
                  <a:gd name="connsiteY19" fmla="*/ 15688 h 87483"/>
                  <a:gd name="connsiteX20" fmla="*/ 18215 w 82696"/>
                  <a:gd name="connsiteY20" fmla="*/ 26458 h 87483"/>
                  <a:gd name="connsiteX21" fmla="*/ 14758 w 82696"/>
                  <a:gd name="connsiteY21" fmla="*/ 43742 h 87483"/>
                  <a:gd name="connsiteX22" fmla="*/ 18215 w 82696"/>
                  <a:gd name="connsiteY22" fmla="*/ 61158 h 87483"/>
                  <a:gd name="connsiteX23" fmla="*/ 27654 w 82696"/>
                  <a:gd name="connsiteY23" fmla="*/ 71928 h 87483"/>
                  <a:gd name="connsiteX24" fmla="*/ 41348 w 82696"/>
                  <a:gd name="connsiteY24" fmla="*/ 75517 h 87483"/>
                  <a:gd name="connsiteX25" fmla="*/ 55042 w 82696"/>
                  <a:gd name="connsiteY25" fmla="*/ 71928 h 8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696" h="87483">
                    <a:moveTo>
                      <a:pt x="19810" y="81899"/>
                    </a:moveTo>
                    <a:cubicBezTo>
                      <a:pt x="13561" y="78177"/>
                      <a:pt x="8775" y="72991"/>
                      <a:pt x="5185" y="66477"/>
                    </a:cubicBezTo>
                    <a:cubicBezTo>
                      <a:pt x="1595" y="59962"/>
                      <a:pt x="0" y="52251"/>
                      <a:pt x="0" y="43742"/>
                    </a:cubicBezTo>
                    <a:cubicBezTo>
                      <a:pt x="0" y="35233"/>
                      <a:pt x="1728" y="27654"/>
                      <a:pt x="5185" y="21007"/>
                    </a:cubicBezTo>
                    <a:cubicBezTo>
                      <a:pt x="8642" y="14359"/>
                      <a:pt x="13561" y="9174"/>
                      <a:pt x="19810" y="5584"/>
                    </a:cubicBezTo>
                    <a:cubicBezTo>
                      <a:pt x="26059" y="1994"/>
                      <a:pt x="33238" y="0"/>
                      <a:pt x="41348" y="0"/>
                    </a:cubicBezTo>
                    <a:cubicBezTo>
                      <a:pt x="49459" y="0"/>
                      <a:pt x="56638" y="1861"/>
                      <a:pt x="62887" y="5584"/>
                    </a:cubicBezTo>
                    <a:cubicBezTo>
                      <a:pt x="69136" y="9307"/>
                      <a:pt x="74055" y="14492"/>
                      <a:pt x="77512" y="21007"/>
                    </a:cubicBezTo>
                    <a:cubicBezTo>
                      <a:pt x="80968" y="27521"/>
                      <a:pt x="82697" y="35233"/>
                      <a:pt x="82697" y="43742"/>
                    </a:cubicBezTo>
                    <a:cubicBezTo>
                      <a:pt x="82697" y="52251"/>
                      <a:pt x="80968" y="59829"/>
                      <a:pt x="77512" y="66477"/>
                    </a:cubicBezTo>
                    <a:cubicBezTo>
                      <a:pt x="74055" y="73124"/>
                      <a:pt x="69136" y="78309"/>
                      <a:pt x="62887" y="81899"/>
                    </a:cubicBezTo>
                    <a:cubicBezTo>
                      <a:pt x="56638" y="85489"/>
                      <a:pt x="49459" y="87483"/>
                      <a:pt x="41348" y="87483"/>
                    </a:cubicBezTo>
                    <a:cubicBezTo>
                      <a:pt x="33238" y="87483"/>
                      <a:pt x="26059" y="85622"/>
                      <a:pt x="19810" y="81899"/>
                    </a:cubicBezTo>
                    <a:close/>
                    <a:moveTo>
                      <a:pt x="55042" y="71928"/>
                    </a:moveTo>
                    <a:cubicBezTo>
                      <a:pt x="59031" y="69534"/>
                      <a:pt x="62222" y="65945"/>
                      <a:pt x="64482" y="61158"/>
                    </a:cubicBezTo>
                    <a:cubicBezTo>
                      <a:pt x="66742" y="56372"/>
                      <a:pt x="67939" y="50655"/>
                      <a:pt x="67939" y="43742"/>
                    </a:cubicBezTo>
                    <a:cubicBezTo>
                      <a:pt x="67939" y="36828"/>
                      <a:pt x="66742" y="31111"/>
                      <a:pt x="64482" y="26458"/>
                    </a:cubicBezTo>
                    <a:cubicBezTo>
                      <a:pt x="62222" y="21804"/>
                      <a:pt x="59031" y="18082"/>
                      <a:pt x="55042" y="15688"/>
                    </a:cubicBezTo>
                    <a:cubicBezTo>
                      <a:pt x="51054" y="13295"/>
                      <a:pt x="46401" y="12099"/>
                      <a:pt x="41348" y="12099"/>
                    </a:cubicBezTo>
                    <a:cubicBezTo>
                      <a:pt x="36296" y="12099"/>
                      <a:pt x="31643" y="13295"/>
                      <a:pt x="27654" y="15688"/>
                    </a:cubicBezTo>
                    <a:cubicBezTo>
                      <a:pt x="23666" y="18082"/>
                      <a:pt x="20475" y="21671"/>
                      <a:pt x="18215" y="26458"/>
                    </a:cubicBezTo>
                    <a:cubicBezTo>
                      <a:pt x="15955" y="31244"/>
                      <a:pt x="14758" y="36961"/>
                      <a:pt x="14758" y="43742"/>
                    </a:cubicBezTo>
                    <a:cubicBezTo>
                      <a:pt x="14758" y="50522"/>
                      <a:pt x="15955" y="56372"/>
                      <a:pt x="18215" y="61158"/>
                    </a:cubicBezTo>
                    <a:cubicBezTo>
                      <a:pt x="20475" y="65945"/>
                      <a:pt x="23666" y="69534"/>
                      <a:pt x="27654" y="71928"/>
                    </a:cubicBezTo>
                    <a:cubicBezTo>
                      <a:pt x="31643" y="74321"/>
                      <a:pt x="36296" y="75517"/>
                      <a:pt x="41348" y="75517"/>
                    </a:cubicBezTo>
                    <a:cubicBezTo>
                      <a:pt x="46401" y="75517"/>
                      <a:pt x="51054" y="74321"/>
                      <a:pt x="55042" y="7192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6" name="Freeform: Shape 215">
                <a:extLst>
                  <a:ext uri="{FF2B5EF4-FFF2-40B4-BE49-F238E27FC236}">
                    <a16:creationId xmlns:a16="http://schemas.microsoft.com/office/drawing/2014/main" id="{CA68F8B9-3D38-F51E-329A-7B560C5639B8}"/>
                  </a:ext>
                </a:extLst>
              </p:cNvPr>
              <p:cNvSpPr/>
              <p:nvPr/>
            </p:nvSpPr>
            <p:spPr>
              <a:xfrm>
                <a:off x="5792600" y="3516933"/>
                <a:ext cx="40152" cy="85754"/>
              </a:xfrm>
              <a:custGeom>
                <a:avLst/>
                <a:gdLst>
                  <a:gd name="connsiteX0" fmla="*/ 0 w 40152"/>
                  <a:gd name="connsiteY0" fmla="*/ 1728 h 85754"/>
                  <a:gd name="connsiteX1" fmla="*/ 13428 w 40152"/>
                  <a:gd name="connsiteY1" fmla="*/ 1728 h 85754"/>
                  <a:gd name="connsiteX2" fmla="*/ 13428 w 40152"/>
                  <a:gd name="connsiteY2" fmla="*/ 19677 h 85754"/>
                  <a:gd name="connsiteX3" fmla="*/ 13694 w 40152"/>
                  <a:gd name="connsiteY3" fmla="*/ 19677 h 85754"/>
                  <a:gd name="connsiteX4" fmla="*/ 21007 w 40152"/>
                  <a:gd name="connsiteY4" fmla="*/ 4653 h 85754"/>
                  <a:gd name="connsiteX5" fmla="*/ 33504 w 40152"/>
                  <a:gd name="connsiteY5" fmla="*/ 0 h 85754"/>
                  <a:gd name="connsiteX6" fmla="*/ 37227 w 40152"/>
                  <a:gd name="connsiteY6" fmla="*/ 266 h 85754"/>
                  <a:gd name="connsiteX7" fmla="*/ 40152 w 40152"/>
                  <a:gd name="connsiteY7" fmla="*/ 798 h 85754"/>
                  <a:gd name="connsiteX8" fmla="*/ 40152 w 40152"/>
                  <a:gd name="connsiteY8" fmla="*/ 14625 h 85754"/>
                  <a:gd name="connsiteX9" fmla="*/ 36961 w 40152"/>
                  <a:gd name="connsiteY9" fmla="*/ 13960 h 85754"/>
                  <a:gd name="connsiteX10" fmla="*/ 33106 w 40152"/>
                  <a:gd name="connsiteY10" fmla="*/ 13694 h 85754"/>
                  <a:gd name="connsiteX11" fmla="*/ 18348 w 40152"/>
                  <a:gd name="connsiteY11" fmla="*/ 20874 h 85754"/>
                  <a:gd name="connsiteX12" fmla="*/ 13960 w 40152"/>
                  <a:gd name="connsiteY12" fmla="*/ 41880 h 85754"/>
                  <a:gd name="connsiteX13" fmla="*/ 13960 w 40152"/>
                  <a:gd name="connsiteY13" fmla="*/ 85755 h 85754"/>
                  <a:gd name="connsiteX14" fmla="*/ 0 w 40152"/>
                  <a:gd name="connsiteY14" fmla="*/ 85755 h 85754"/>
                  <a:gd name="connsiteX15" fmla="*/ 0 w 40152"/>
                  <a:gd name="connsiteY15"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52" h="85754">
                    <a:moveTo>
                      <a:pt x="0" y="1728"/>
                    </a:moveTo>
                    <a:lnTo>
                      <a:pt x="13428" y="1728"/>
                    </a:lnTo>
                    <a:lnTo>
                      <a:pt x="13428" y="19677"/>
                    </a:lnTo>
                    <a:lnTo>
                      <a:pt x="13694" y="19677"/>
                    </a:lnTo>
                    <a:cubicBezTo>
                      <a:pt x="15290" y="12763"/>
                      <a:pt x="17683" y="7711"/>
                      <a:pt x="21007" y="4653"/>
                    </a:cubicBezTo>
                    <a:cubicBezTo>
                      <a:pt x="24331" y="1595"/>
                      <a:pt x="28452" y="0"/>
                      <a:pt x="33504" y="0"/>
                    </a:cubicBezTo>
                    <a:cubicBezTo>
                      <a:pt x="34834" y="0"/>
                      <a:pt x="36031" y="0"/>
                      <a:pt x="37227" y="266"/>
                    </a:cubicBezTo>
                    <a:cubicBezTo>
                      <a:pt x="38424" y="532"/>
                      <a:pt x="39354" y="665"/>
                      <a:pt x="40152" y="798"/>
                    </a:cubicBezTo>
                    <a:lnTo>
                      <a:pt x="40152" y="14625"/>
                    </a:lnTo>
                    <a:cubicBezTo>
                      <a:pt x="39354" y="14359"/>
                      <a:pt x="38291" y="14093"/>
                      <a:pt x="36961" y="13960"/>
                    </a:cubicBezTo>
                    <a:cubicBezTo>
                      <a:pt x="35631" y="13827"/>
                      <a:pt x="34435" y="13694"/>
                      <a:pt x="33106" y="13694"/>
                    </a:cubicBezTo>
                    <a:cubicBezTo>
                      <a:pt x="26192" y="13694"/>
                      <a:pt x="21406" y="16087"/>
                      <a:pt x="18348" y="20874"/>
                    </a:cubicBezTo>
                    <a:cubicBezTo>
                      <a:pt x="15290" y="25660"/>
                      <a:pt x="13960" y="32706"/>
                      <a:pt x="13960" y="41880"/>
                    </a:cubicBezTo>
                    <a:lnTo>
                      <a:pt x="13960" y="85755"/>
                    </a:lnTo>
                    <a:lnTo>
                      <a:pt x="0" y="85755"/>
                    </a:lnTo>
                    <a:lnTo>
                      <a:pt x="0"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217" name="Freeform: Shape 216">
                <a:extLst>
                  <a:ext uri="{FF2B5EF4-FFF2-40B4-BE49-F238E27FC236}">
                    <a16:creationId xmlns:a16="http://schemas.microsoft.com/office/drawing/2014/main" id="{D57770CE-C8BC-19E8-E954-D11EAA15BB6C}"/>
                  </a:ext>
                </a:extLst>
              </p:cNvPr>
              <p:cNvSpPr/>
              <p:nvPr/>
            </p:nvSpPr>
            <p:spPr>
              <a:xfrm>
                <a:off x="5846845" y="3487018"/>
                <a:ext cx="69135" cy="115669"/>
              </a:xfrm>
              <a:custGeom>
                <a:avLst/>
                <a:gdLst>
                  <a:gd name="connsiteX0" fmla="*/ 0 w 69135"/>
                  <a:gd name="connsiteY0" fmla="*/ 133 h 115669"/>
                  <a:gd name="connsiteX1" fmla="*/ 13960 w 69135"/>
                  <a:gd name="connsiteY1" fmla="*/ 133 h 115669"/>
                  <a:gd name="connsiteX2" fmla="*/ 13960 w 69135"/>
                  <a:gd name="connsiteY2" fmla="*/ 71529 h 115669"/>
                  <a:gd name="connsiteX3" fmla="*/ 50123 w 69135"/>
                  <a:gd name="connsiteY3" fmla="*/ 31510 h 115669"/>
                  <a:gd name="connsiteX4" fmla="*/ 67407 w 69135"/>
                  <a:gd name="connsiteY4" fmla="*/ 31510 h 115669"/>
                  <a:gd name="connsiteX5" fmla="*/ 33238 w 69135"/>
                  <a:gd name="connsiteY5" fmla="*/ 67673 h 115669"/>
                  <a:gd name="connsiteX6" fmla="*/ 69135 w 69135"/>
                  <a:gd name="connsiteY6" fmla="*/ 115669 h 115669"/>
                  <a:gd name="connsiteX7" fmla="*/ 52384 w 69135"/>
                  <a:gd name="connsiteY7" fmla="*/ 115669 h 115669"/>
                  <a:gd name="connsiteX8" fmla="*/ 23666 w 69135"/>
                  <a:gd name="connsiteY8" fmla="*/ 76182 h 115669"/>
                  <a:gd name="connsiteX9" fmla="*/ 13960 w 69135"/>
                  <a:gd name="connsiteY9" fmla="*/ 86154 h 115669"/>
                  <a:gd name="connsiteX10" fmla="*/ 13960 w 69135"/>
                  <a:gd name="connsiteY10" fmla="*/ 115669 h 115669"/>
                  <a:gd name="connsiteX11" fmla="*/ 0 w 69135"/>
                  <a:gd name="connsiteY11" fmla="*/ 115669 h 115669"/>
                  <a:gd name="connsiteX12" fmla="*/ 0 w 69135"/>
                  <a:gd name="connsiteY12" fmla="*/ 0 h 1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35" h="115669">
                    <a:moveTo>
                      <a:pt x="0" y="133"/>
                    </a:moveTo>
                    <a:lnTo>
                      <a:pt x="13960" y="133"/>
                    </a:lnTo>
                    <a:lnTo>
                      <a:pt x="13960" y="71529"/>
                    </a:lnTo>
                    <a:lnTo>
                      <a:pt x="50123" y="31510"/>
                    </a:lnTo>
                    <a:lnTo>
                      <a:pt x="67407" y="31510"/>
                    </a:lnTo>
                    <a:lnTo>
                      <a:pt x="33238" y="67673"/>
                    </a:lnTo>
                    <a:lnTo>
                      <a:pt x="69135" y="115669"/>
                    </a:lnTo>
                    <a:lnTo>
                      <a:pt x="52384" y="115669"/>
                    </a:lnTo>
                    <a:lnTo>
                      <a:pt x="23666" y="76182"/>
                    </a:lnTo>
                    <a:lnTo>
                      <a:pt x="13960" y="86154"/>
                    </a:lnTo>
                    <a:lnTo>
                      <a:pt x="13960" y="115669"/>
                    </a:lnTo>
                    <a:lnTo>
                      <a:pt x="0" y="115669"/>
                    </a:lnTo>
                    <a:lnTo>
                      <a:pt x="0" y="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grpSp>
          <p:nvGrpSpPr>
            <p:cNvPr id="915" name="Graphic 8">
              <a:extLst>
                <a:ext uri="{FF2B5EF4-FFF2-40B4-BE49-F238E27FC236}">
                  <a16:creationId xmlns:a16="http://schemas.microsoft.com/office/drawing/2014/main" id="{005AFDEC-AD79-A48B-2F3E-05B5B4F8D2F0}"/>
                </a:ext>
              </a:extLst>
            </p:cNvPr>
            <p:cNvGrpSpPr/>
            <p:nvPr/>
          </p:nvGrpSpPr>
          <p:grpSpPr>
            <a:xfrm>
              <a:off x="6523577" y="3292640"/>
              <a:ext cx="905278" cy="345412"/>
              <a:chOff x="6523577" y="3292640"/>
              <a:chExt cx="905278" cy="345412"/>
            </a:xfrm>
            <a:solidFill>
              <a:srgbClr val="231F20"/>
            </a:solidFill>
          </p:grpSpPr>
          <p:sp>
            <p:nvSpPr>
              <p:cNvPr id="1052" name="Freeform: Shape 1051">
                <a:extLst>
                  <a:ext uri="{FF2B5EF4-FFF2-40B4-BE49-F238E27FC236}">
                    <a16:creationId xmlns:a16="http://schemas.microsoft.com/office/drawing/2014/main" id="{F2A7E180-3CA0-3373-6AA1-140814167D31}"/>
                  </a:ext>
                </a:extLst>
              </p:cNvPr>
              <p:cNvSpPr/>
              <p:nvPr/>
            </p:nvSpPr>
            <p:spPr>
              <a:xfrm>
                <a:off x="6523577" y="3299820"/>
                <a:ext cx="82031" cy="112877"/>
              </a:xfrm>
              <a:custGeom>
                <a:avLst/>
                <a:gdLst>
                  <a:gd name="connsiteX0" fmla="*/ 17151 w 82031"/>
                  <a:gd name="connsiteY0" fmla="*/ 108756 h 112877"/>
                  <a:gd name="connsiteX1" fmla="*/ 0 w 82031"/>
                  <a:gd name="connsiteY1" fmla="*/ 95593 h 112877"/>
                  <a:gd name="connsiteX2" fmla="*/ 10105 w 82031"/>
                  <a:gd name="connsiteY2" fmla="*/ 85489 h 112877"/>
                  <a:gd name="connsiteX3" fmla="*/ 17816 w 82031"/>
                  <a:gd name="connsiteY3" fmla="*/ 93200 h 112877"/>
                  <a:gd name="connsiteX4" fmla="*/ 27521 w 82031"/>
                  <a:gd name="connsiteY4" fmla="*/ 98253 h 112877"/>
                  <a:gd name="connsiteX5" fmla="*/ 40949 w 82031"/>
                  <a:gd name="connsiteY5" fmla="*/ 100114 h 112877"/>
                  <a:gd name="connsiteX6" fmla="*/ 54644 w 82031"/>
                  <a:gd name="connsiteY6" fmla="*/ 98253 h 112877"/>
                  <a:gd name="connsiteX7" fmla="*/ 64084 w 82031"/>
                  <a:gd name="connsiteY7" fmla="*/ 92269 h 112877"/>
                  <a:gd name="connsiteX8" fmla="*/ 67540 w 82031"/>
                  <a:gd name="connsiteY8" fmla="*/ 82032 h 112877"/>
                  <a:gd name="connsiteX9" fmla="*/ 63817 w 82031"/>
                  <a:gd name="connsiteY9" fmla="*/ 72061 h 112877"/>
                  <a:gd name="connsiteX10" fmla="*/ 54511 w 82031"/>
                  <a:gd name="connsiteY10" fmla="*/ 66078 h 112877"/>
                  <a:gd name="connsiteX11" fmla="*/ 39620 w 82031"/>
                  <a:gd name="connsiteY11" fmla="*/ 61557 h 112877"/>
                  <a:gd name="connsiteX12" fmla="*/ 21273 w 82031"/>
                  <a:gd name="connsiteY12" fmla="*/ 55707 h 112877"/>
                  <a:gd name="connsiteX13" fmla="*/ 9174 w 82031"/>
                  <a:gd name="connsiteY13" fmla="*/ 46268 h 112877"/>
                  <a:gd name="connsiteX14" fmla="*/ 4122 w 82031"/>
                  <a:gd name="connsiteY14" fmla="*/ 29383 h 112877"/>
                  <a:gd name="connsiteX15" fmla="*/ 9174 w 82031"/>
                  <a:gd name="connsiteY15" fmla="*/ 12764 h 112877"/>
                  <a:gd name="connsiteX16" fmla="*/ 22868 w 82031"/>
                  <a:gd name="connsiteY16" fmla="*/ 3058 h 112877"/>
                  <a:gd name="connsiteX17" fmla="*/ 42279 w 82031"/>
                  <a:gd name="connsiteY17" fmla="*/ 0 h 112877"/>
                  <a:gd name="connsiteX18" fmla="*/ 64216 w 82031"/>
                  <a:gd name="connsiteY18" fmla="*/ 4122 h 112877"/>
                  <a:gd name="connsiteX19" fmla="*/ 79373 w 82031"/>
                  <a:gd name="connsiteY19" fmla="*/ 15556 h 112877"/>
                  <a:gd name="connsiteX20" fmla="*/ 69535 w 82031"/>
                  <a:gd name="connsiteY20" fmla="*/ 25394 h 112877"/>
                  <a:gd name="connsiteX21" fmla="*/ 57569 w 82031"/>
                  <a:gd name="connsiteY21" fmla="*/ 16087 h 112877"/>
                  <a:gd name="connsiteX22" fmla="*/ 41481 w 82031"/>
                  <a:gd name="connsiteY22" fmla="*/ 12764 h 112877"/>
                  <a:gd name="connsiteX23" fmla="*/ 28718 w 82031"/>
                  <a:gd name="connsiteY23" fmla="*/ 14891 h 112877"/>
                  <a:gd name="connsiteX24" fmla="*/ 21140 w 82031"/>
                  <a:gd name="connsiteY24" fmla="*/ 20475 h 112877"/>
                  <a:gd name="connsiteX25" fmla="*/ 18613 w 82031"/>
                  <a:gd name="connsiteY25" fmla="*/ 28718 h 112877"/>
                  <a:gd name="connsiteX26" fmla="*/ 22070 w 82031"/>
                  <a:gd name="connsiteY26" fmla="*/ 37892 h 112877"/>
                  <a:gd name="connsiteX27" fmla="*/ 30712 w 82031"/>
                  <a:gd name="connsiteY27" fmla="*/ 43476 h 112877"/>
                  <a:gd name="connsiteX28" fmla="*/ 44938 w 82031"/>
                  <a:gd name="connsiteY28" fmla="*/ 47863 h 112877"/>
                  <a:gd name="connsiteX29" fmla="*/ 64216 w 82031"/>
                  <a:gd name="connsiteY29" fmla="*/ 53979 h 112877"/>
                  <a:gd name="connsiteX30" fmla="*/ 76847 w 82031"/>
                  <a:gd name="connsiteY30" fmla="*/ 63552 h 112877"/>
                  <a:gd name="connsiteX31" fmla="*/ 82032 w 82031"/>
                  <a:gd name="connsiteY31" fmla="*/ 80969 h 112877"/>
                  <a:gd name="connsiteX32" fmla="*/ 77246 w 82031"/>
                  <a:gd name="connsiteY32" fmla="*/ 97588 h 112877"/>
                  <a:gd name="connsiteX33" fmla="*/ 63153 w 82031"/>
                  <a:gd name="connsiteY33" fmla="*/ 108889 h 112877"/>
                  <a:gd name="connsiteX34" fmla="*/ 40684 w 82031"/>
                  <a:gd name="connsiteY34" fmla="*/ 112877 h 112877"/>
                  <a:gd name="connsiteX35" fmla="*/ 16885 w 82031"/>
                  <a:gd name="connsiteY35" fmla="*/ 108490 h 11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031" h="112877">
                    <a:moveTo>
                      <a:pt x="17151" y="108756"/>
                    </a:moveTo>
                    <a:cubicBezTo>
                      <a:pt x="10237" y="105831"/>
                      <a:pt x="4520" y="101443"/>
                      <a:pt x="0" y="95593"/>
                    </a:cubicBezTo>
                    <a:lnTo>
                      <a:pt x="10105" y="85489"/>
                    </a:lnTo>
                    <a:cubicBezTo>
                      <a:pt x="12498" y="88547"/>
                      <a:pt x="15156" y="91073"/>
                      <a:pt x="17816" y="93200"/>
                    </a:cubicBezTo>
                    <a:cubicBezTo>
                      <a:pt x="20475" y="95328"/>
                      <a:pt x="23799" y="96923"/>
                      <a:pt x="27521" y="98253"/>
                    </a:cubicBezTo>
                    <a:cubicBezTo>
                      <a:pt x="31244" y="99582"/>
                      <a:pt x="35764" y="100114"/>
                      <a:pt x="40949" y="100114"/>
                    </a:cubicBezTo>
                    <a:cubicBezTo>
                      <a:pt x="46135" y="100114"/>
                      <a:pt x="50522" y="99449"/>
                      <a:pt x="54644" y="98253"/>
                    </a:cubicBezTo>
                    <a:cubicBezTo>
                      <a:pt x="58765" y="97056"/>
                      <a:pt x="61823" y="94929"/>
                      <a:pt x="64084" y="92269"/>
                    </a:cubicBezTo>
                    <a:cubicBezTo>
                      <a:pt x="66344" y="89610"/>
                      <a:pt x="67540" y="86154"/>
                      <a:pt x="67540" y="82032"/>
                    </a:cubicBezTo>
                    <a:cubicBezTo>
                      <a:pt x="67540" y="77911"/>
                      <a:pt x="66344" y="74587"/>
                      <a:pt x="63817" y="72061"/>
                    </a:cubicBezTo>
                    <a:cubicBezTo>
                      <a:pt x="61291" y="69535"/>
                      <a:pt x="58234" y="67540"/>
                      <a:pt x="54511" y="66078"/>
                    </a:cubicBezTo>
                    <a:cubicBezTo>
                      <a:pt x="50788" y="64615"/>
                      <a:pt x="45869" y="63153"/>
                      <a:pt x="39620" y="61557"/>
                    </a:cubicBezTo>
                    <a:cubicBezTo>
                      <a:pt x="32174" y="59696"/>
                      <a:pt x="26059" y="57702"/>
                      <a:pt x="21273" y="55707"/>
                    </a:cubicBezTo>
                    <a:cubicBezTo>
                      <a:pt x="16486" y="53713"/>
                      <a:pt x="12498" y="50522"/>
                      <a:pt x="9174" y="46268"/>
                    </a:cubicBezTo>
                    <a:cubicBezTo>
                      <a:pt x="5850" y="42013"/>
                      <a:pt x="4122" y="36429"/>
                      <a:pt x="4122" y="29383"/>
                    </a:cubicBezTo>
                    <a:cubicBezTo>
                      <a:pt x="4122" y="22336"/>
                      <a:pt x="5850" y="17151"/>
                      <a:pt x="9174" y="12764"/>
                    </a:cubicBezTo>
                    <a:cubicBezTo>
                      <a:pt x="12498" y="8376"/>
                      <a:pt x="17151" y="5185"/>
                      <a:pt x="22868" y="3058"/>
                    </a:cubicBezTo>
                    <a:cubicBezTo>
                      <a:pt x="28585" y="931"/>
                      <a:pt x="35099" y="0"/>
                      <a:pt x="42279" y="0"/>
                    </a:cubicBezTo>
                    <a:cubicBezTo>
                      <a:pt x="50921" y="0"/>
                      <a:pt x="58234" y="1330"/>
                      <a:pt x="64216" y="4122"/>
                    </a:cubicBezTo>
                    <a:cubicBezTo>
                      <a:pt x="70199" y="6914"/>
                      <a:pt x="75252" y="10769"/>
                      <a:pt x="79373" y="15556"/>
                    </a:cubicBezTo>
                    <a:lnTo>
                      <a:pt x="69535" y="25394"/>
                    </a:lnTo>
                    <a:cubicBezTo>
                      <a:pt x="66078" y="21406"/>
                      <a:pt x="62089" y="18348"/>
                      <a:pt x="57569" y="16087"/>
                    </a:cubicBezTo>
                    <a:cubicBezTo>
                      <a:pt x="53048" y="13827"/>
                      <a:pt x="47730" y="12764"/>
                      <a:pt x="41481" y="12764"/>
                    </a:cubicBezTo>
                    <a:cubicBezTo>
                      <a:pt x="36429" y="12764"/>
                      <a:pt x="32174" y="13428"/>
                      <a:pt x="28718" y="14891"/>
                    </a:cubicBezTo>
                    <a:cubicBezTo>
                      <a:pt x="25261" y="16353"/>
                      <a:pt x="22735" y="18215"/>
                      <a:pt x="21140" y="20475"/>
                    </a:cubicBezTo>
                    <a:cubicBezTo>
                      <a:pt x="19544" y="22735"/>
                      <a:pt x="18613" y="25660"/>
                      <a:pt x="18613" y="28718"/>
                    </a:cubicBezTo>
                    <a:cubicBezTo>
                      <a:pt x="18613" y="32574"/>
                      <a:pt x="19810" y="35631"/>
                      <a:pt x="22070" y="37892"/>
                    </a:cubicBezTo>
                    <a:cubicBezTo>
                      <a:pt x="24330" y="40152"/>
                      <a:pt x="27255" y="42146"/>
                      <a:pt x="30712" y="43476"/>
                    </a:cubicBezTo>
                    <a:cubicBezTo>
                      <a:pt x="34169" y="44805"/>
                      <a:pt x="38955" y="46268"/>
                      <a:pt x="44938" y="47863"/>
                    </a:cubicBezTo>
                    <a:cubicBezTo>
                      <a:pt x="52782" y="49858"/>
                      <a:pt x="59297" y="51852"/>
                      <a:pt x="64216" y="53979"/>
                    </a:cubicBezTo>
                    <a:cubicBezTo>
                      <a:pt x="69135" y="56106"/>
                      <a:pt x="73390" y="59297"/>
                      <a:pt x="76847" y="63552"/>
                    </a:cubicBezTo>
                    <a:cubicBezTo>
                      <a:pt x="80304" y="67806"/>
                      <a:pt x="82032" y="73656"/>
                      <a:pt x="82032" y="80969"/>
                    </a:cubicBezTo>
                    <a:cubicBezTo>
                      <a:pt x="82032" y="87217"/>
                      <a:pt x="80437" y="92669"/>
                      <a:pt x="77246" y="97588"/>
                    </a:cubicBezTo>
                    <a:cubicBezTo>
                      <a:pt x="74055" y="102507"/>
                      <a:pt x="69402" y="106097"/>
                      <a:pt x="63153" y="108889"/>
                    </a:cubicBezTo>
                    <a:cubicBezTo>
                      <a:pt x="56904" y="111681"/>
                      <a:pt x="49459" y="112877"/>
                      <a:pt x="40684" y="112877"/>
                    </a:cubicBezTo>
                    <a:cubicBezTo>
                      <a:pt x="31909" y="112877"/>
                      <a:pt x="23799" y="111415"/>
                      <a:pt x="16885" y="10849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3" name="Freeform: Shape 1052">
                <a:extLst>
                  <a:ext uri="{FF2B5EF4-FFF2-40B4-BE49-F238E27FC236}">
                    <a16:creationId xmlns:a16="http://schemas.microsoft.com/office/drawing/2014/main" id="{BD1679BF-566D-A0D1-45CF-049DA77997AF}"/>
                  </a:ext>
                </a:extLst>
              </p:cNvPr>
              <p:cNvSpPr/>
              <p:nvPr/>
            </p:nvSpPr>
            <p:spPr>
              <a:xfrm>
                <a:off x="6622361" y="3327341"/>
                <a:ext cx="67141" cy="85754"/>
              </a:xfrm>
              <a:custGeom>
                <a:avLst/>
                <a:gdLst>
                  <a:gd name="connsiteX0" fmla="*/ 11700 w 67141"/>
                  <a:gd name="connsiteY0" fmla="*/ 82032 h 85754"/>
                  <a:gd name="connsiteX1" fmla="*/ 2925 w 67141"/>
                  <a:gd name="connsiteY1" fmla="*/ 71662 h 85754"/>
                  <a:gd name="connsiteX2" fmla="*/ 0 w 67141"/>
                  <a:gd name="connsiteY2" fmla="*/ 56106 h 85754"/>
                  <a:gd name="connsiteX3" fmla="*/ 0 w 67141"/>
                  <a:gd name="connsiteY3" fmla="*/ 0 h 85754"/>
                  <a:gd name="connsiteX4" fmla="*/ 13960 w 67141"/>
                  <a:gd name="connsiteY4" fmla="*/ 0 h 85754"/>
                  <a:gd name="connsiteX5" fmla="*/ 13960 w 67141"/>
                  <a:gd name="connsiteY5" fmla="*/ 53447 h 85754"/>
                  <a:gd name="connsiteX6" fmla="*/ 18082 w 67141"/>
                  <a:gd name="connsiteY6" fmla="*/ 68205 h 85754"/>
                  <a:gd name="connsiteX7" fmla="*/ 31377 w 67141"/>
                  <a:gd name="connsiteY7" fmla="*/ 73390 h 85754"/>
                  <a:gd name="connsiteX8" fmla="*/ 42944 w 67141"/>
                  <a:gd name="connsiteY8" fmla="*/ 70465 h 85754"/>
                  <a:gd name="connsiteX9" fmla="*/ 50522 w 67141"/>
                  <a:gd name="connsiteY9" fmla="*/ 62089 h 85754"/>
                  <a:gd name="connsiteX10" fmla="*/ 53181 w 67141"/>
                  <a:gd name="connsiteY10" fmla="*/ 48794 h 85754"/>
                  <a:gd name="connsiteX11" fmla="*/ 53181 w 67141"/>
                  <a:gd name="connsiteY11" fmla="*/ 0 h 85754"/>
                  <a:gd name="connsiteX12" fmla="*/ 67142 w 67141"/>
                  <a:gd name="connsiteY12" fmla="*/ 0 h 85754"/>
                  <a:gd name="connsiteX13" fmla="*/ 67142 w 67141"/>
                  <a:gd name="connsiteY13" fmla="*/ 84159 h 85754"/>
                  <a:gd name="connsiteX14" fmla="*/ 53713 w 67141"/>
                  <a:gd name="connsiteY14" fmla="*/ 84159 h 85754"/>
                  <a:gd name="connsiteX15" fmla="*/ 53713 w 67141"/>
                  <a:gd name="connsiteY15" fmla="*/ 66610 h 85754"/>
                  <a:gd name="connsiteX16" fmla="*/ 53447 w 67141"/>
                  <a:gd name="connsiteY16" fmla="*/ 66610 h 85754"/>
                  <a:gd name="connsiteX17" fmla="*/ 26192 w 67141"/>
                  <a:gd name="connsiteY17" fmla="*/ 85755 h 85754"/>
                  <a:gd name="connsiteX18" fmla="*/ 11567 w 67141"/>
                  <a:gd name="connsiteY18" fmla="*/ 82032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1" h="85754">
                    <a:moveTo>
                      <a:pt x="11700" y="82032"/>
                    </a:moveTo>
                    <a:cubicBezTo>
                      <a:pt x="7844" y="79639"/>
                      <a:pt x="4787" y="76182"/>
                      <a:pt x="2925" y="71662"/>
                    </a:cubicBezTo>
                    <a:cubicBezTo>
                      <a:pt x="1064" y="67141"/>
                      <a:pt x="0" y="61956"/>
                      <a:pt x="0" y="56106"/>
                    </a:cubicBezTo>
                    <a:lnTo>
                      <a:pt x="0" y="0"/>
                    </a:lnTo>
                    <a:lnTo>
                      <a:pt x="13960" y="0"/>
                    </a:lnTo>
                    <a:lnTo>
                      <a:pt x="13960" y="53447"/>
                    </a:lnTo>
                    <a:cubicBezTo>
                      <a:pt x="13960" y="59829"/>
                      <a:pt x="15290" y="64881"/>
                      <a:pt x="18082" y="68205"/>
                    </a:cubicBezTo>
                    <a:cubicBezTo>
                      <a:pt x="20874" y="71529"/>
                      <a:pt x="25261" y="73390"/>
                      <a:pt x="31377" y="73390"/>
                    </a:cubicBezTo>
                    <a:cubicBezTo>
                      <a:pt x="35764" y="73390"/>
                      <a:pt x="39620" y="72459"/>
                      <a:pt x="42944" y="70465"/>
                    </a:cubicBezTo>
                    <a:cubicBezTo>
                      <a:pt x="46268" y="68471"/>
                      <a:pt x="48794" y="65679"/>
                      <a:pt x="50522" y="62089"/>
                    </a:cubicBezTo>
                    <a:cubicBezTo>
                      <a:pt x="52251" y="58500"/>
                      <a:pt x="53181" y="53979"/>
                      <a:pt x="53181" y="48794"/>
                    </a:cubicBezTo>
                    <a:lnTo>
                      <a:pt x="53181" y="0"/>
                    </a:lnTo>
                    <a:lnTo>
                      <a:pt x="67142" y="0"/>
                    </a:lnTo>
                    <a:lnTo>
                      <a:pt x="67142" y="84159"/>
                    </a:lnTo>
                    <a:lnTo>
                      <a:pt x="53713" y="84159"/>
                    </a:lnTo>
                    <a:lnTo>
                      <a:pt x="53713" y="66610"/>
                    </a:lnTo>
                    <a:lnTo>
                      <a:pt x="53447" y="66610"/>
                    </a:lnTo>
                    <a:cubicBezTo>
                      <a:pt x="48528" y="79373"/>
                      <a:pt x="39487" y="85755"/>
                      <a:pt x="26192" y="85755"/>
                    </a:cubicBezTo>
                    <a:cubicBezTo>
                      <a:pt x="20342" y="85755"/>
                      <a:pt x="15556" y="84558"/>
                      <a:pt x="11567" y="8203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4" name="Freeform: Shape 1053">
                <a:extLst>
                  <a:ext uri="{FF2B5EF4-FFF2-40B4-BE49-F238E27FC236}">
                    <a16:creationId xmlns:a16="http://schemas.microsoft.com/office/drawing/2014/main" id="{4926D126-4435-C0D3-8BE3-56C825A13404}"/>
                  </a:ext>
                </a:extLst>
              </p:cNvPr>
              <p:cNvSpPr/>
              <p:nvPr/>
            </p:nvSpPr>
            <p:spPr>
              <a:xfrm>
                <a:off x="6711440" y="3325480"/>
                <a:ext cx="82031" cy="118993"/>
              </a:xfrm>
              <a:custGeom>
                <a:avLst/>
                <a:gdLst>
                  <a:gd name="connsiteX0" fmla="*/ 0 w 82031"/>
                  <a:gd name="connsiteY0" fmla="*/ 1728 h 118993"/>
                  <a:gd name="connsiteX1" fmla="*/ 13428 w 82031"/>
                  <a:gd name="connsiteY1" fmla="*/ 1728 h 118993"/>
                  <a:gd name="connsiteX2" fmla="*/ 13428 w 82031"/>
                  <a:gd name="connsiteY2" fmla="*/ 19544 h 118993"/>
                  <a:gd name="connsiteX3" fmla="*/ 13561 w 82031"/>
                  <a:gd name="connsiteY3" fmla="*/ 19544 h 118993"/>
                  <a:gd name="connsiteX4" fmla="*/ 24463 w 82031"/>
                  <a:gd name="connsiteY4" fmla="*/ 5451 h 118993"/>
                  <a:gd name="connsiteX5" fmla="*/ 44938 w 82031"/>
                  <a:gd name="connsiteY5" fmla="*/ 0 h 118993"/>
                  <a:gd name="connsiteX6" fmla="*/ 64349 w 82031"/>
                  <a:gd name="connsiteY6" fmla="*/ 5584 h 118993"/>
                  <a:gd name="connsiteX7" fmla="*/ 77378 w 82031"/>
                  <a:gd name="connsiteY7" fmla="*/ 21007 h 118993"/>
                  <a:gd name="connsiteX8" fmla="*/ 82032 w 82031"/>
                  <a:gd name="connsiteY8" fmla="*/ 43742 h 118993"/>
                  <a:gd name="connsiteX9" fmla="*/ 77512 w 82031"/>
                  <a:gd name="connsiteY9" fmla="*/ 66477 h 118993"/>
                  <a:gd name="connsiteX10" fmla="*/ 64748 w 82031"/>
                  <a:gd name="connsiteY10" fmla="*/ 81899 h 118993"/>
                  <a:gd name="connsiteX11" fmla="*/ 45470 w 82031"/>
                  <a:gd name="connsiteY11" fmla="*/ 87350 h 118993"/>
                  <a:gd name="connsiteX12" fmla="*/ 31111 w 82031"/>
                  <a:gd name="connsiteY12" fmla="*/ 84957 h 118993"/>
                  <a:gd name="connsiteX13" fmla="*/ 20741 w 82031"/>
                  <a:gd name="connsiteY13" fmla="*/ 78309 h 118993"/>
                  <a:gd name="connsiteX14" fmla="*/ 14359 w 82031"/>
                  <a:gd name="connsiteY14" fmla="*/ 68870 h 118993"/>
                  <a:gd name="connsiteX15" fmla="*/ 13960 w 82031"/>
                  <a:gd name="connsiteY15" fmla="*/ 68870 h 118993"/>
                  <a:gd name="connsiteX16" fmla="*/ 13960 w 82031"/>
                  <a:gd name="connsiteY16" fmla="*/ 118993 h 118993"/>
                  <a:gd name="connsiteX17" fmla="*/ 0 w 82031"/>
                  <a:gd name="connsiteY17" fmla="*/ 118993 h 118993"/>
                  <a:gd name="connsiteX18" fmla="*/ 0 w 82031"/>
                  <a:gd name="connsiteY18" fmla="*/ 1595 h 118993"/>
                  <a:gd name="connsiteX19" fmla="*/ 54378 w 82031"/>
                  <a:gd name="connsiteY19" fmla="*/ 71928 h 118993"/>
                  <a:gd name="connsiteX20" fmla="*/ 63817 w 82031"/>
                  <a:gd name="connsiteY20" fmla="*/ 61159 h 118993"/>
                  <a:gd name="connsiteX21" fmla="*/ 67274 w 82031"/>
                  <a:gd name="connsiteY21" fmla="*/ 43742 h 118993"/>
                  <a:gd name="connsiteX22" fmla="*/ 63817 w 82031"/>
                  <a:gd name="connsiteY22" fmla="*/ 26458 h 118993"/>
                  <a:gd name="connsiteX23" fmla="*/ 54378 w 82031"/>
                  <a:gd name="connsiteY23" fmla="*/ 15689 h 118993"/>
                  <a:gd name="connsiteX24" fmla="*/ 40684 w 82031"/>
                  <a:gd name="connsiteY24" fmla="*/ 12099 h 118993"/>
                  <a:gd name="connsiteX25" fmla="*/ 26989 w 82031"/>
                  <a:gd name="connsiteY25" fmla="*/ 15689 h 118993"/>
                  <a:gd name="connsiteX26" fmla="*/ 17417 w 82031"/>
                  <a:gd name="connsiteY26" fmla="*/ 26458 h 118993"/>
                  <a:gd name="connsiteX27" fmla="*/ 13960 w 82031"/>
                  <a:gd name="connsiteY27" fmla="*/ 43742 h 118993"/>
                  <a:gd name="connsiteX28" fmla="*/ 17417 w 82031"/>
                  <a:gd name="connsiteY28" fmla="*/ 61159 h 118993"/>
                  <a:gd name="connsiteX29" fmla="*/ 26989 w 82031"/>
                  <a:gd name="connsiteY29" fmla="*/ 71928 h 118993"/>
                  <a:gd name="connsiteX30" fmla="*/ 40684 w 82031"/>
                  <a:gd name="connsiteY30" fmla="*/ 75518 h 118993"/>
                  <a:gd name="connsiteX31" fmla="*/ 54378 w 82031"/>
                  <a:gd name="connsiteY31" fmla="*/ 71928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031" h="118993">
                    <a:moveTo>
                      <a:pt x="0" y="1728"/>
                    </a:moveTo>
                    <a:lnTo>
                      <a:pt x="13428" y="1728"/>
                    </a:lnTo>
                    <a:lnTo>
                      <a:pt x="13428" y="19544"/>
                    </a:lnTo>
                    <a:lnTo>
                      <a:pt x="13561" y="19544"/>
                    </a:lnTo>
                    <a:cubicBezTo>
                      <a:pt x="15954" y="13827"/>
                      <a:pt x="19544" y="9041"/>
                      <a:pt x="24463" y="5451"/>
                    </a:cubicBezTo>
                    <a:cubicBezTo>
                      <a:pt x="29383" y="1861"/>
                      <a:pt x="36163" y="0"/>
                      <a:pt x="44938" y="0"/>
                    </a:cubicBezTo>
                    <a:cubicBezTo>
                      <a:pt x="52251" y="0"/>
                      <a:pt x="58765" y="1861"/>
                      <a:pt x="64349" y="5584"/>
                    </a:cubicBezTo>
                    <a:cubicBezTo>
                      <a:pt x="69933" y="9307"/>
                      <a:pt x="74321" y="14492"/>
                      <a:pt x="77378" y="21007"/>
                    </a:cubicBezTo>
                    <a:cubicBezTo>
                      <a:pt x="80437" y="27521"/>
                      <a:pt x="82032" y="35233"/>
                      <a:pt x="82032" y="43742"/>
                    </a:cubicBezTo>
                    <a:cubicBezTo>
                      <a:pt x="82032" y="52251"/>
                      <a:pt x="80570" y="59962"/>
                      <a:pt x="77512" y="66477"/>
                    </a:cubicBezTo>
                    <a:cubicBezTo>
                      <a:pt x="74454" y="72991"/>
                      <a:pt x="70332" y="78177"/>
                      <a:pt x="64748" y="81899"/>
                    </a:cubicBezTo>
                    <a:cubicBezTo>
                      <a:pt x="59164" y="85622"/>
                      <a:pt x="52782" y="87350"/>
                      <a:pt x="45470" y="87350"/>
                    </a:cubicBezTo>
                    <a:cubicBezTo>
                      <a:pt x="40019" y="87350"/>
                      <a:pt x="35233" y="86552"/>
                      <a:pt x="31111" y="84957"/>
                    </a:cubicBezTo>
                    <a:cubicBezTo>
                      <a:pt x="26989" y="83362"/>
                      <a:pt x="23533" y="81102"/>
                      <a:pt x="20741" y="78309"/>
                    </a:cubicBezTo>
                    <a:cubicBezTo>
                      <a:pt x="17949" y="75518"/>
                      <a:pt x="15821" y="72459"/>
                      <a:pt x="14359" y="68870"/>
                    </a:cubicBezTo>
                    <a:lnTo>
                      <a:pt x="13960" y="68870"/>
                    </a:lnTo>
                    <a:lnTo>
                      <a:pt x="13960" y="118993"/>
                    </a:lnTo>
                    <a:lnTo>
                      <a:pt x="0" y="118993"/>
                    </a:lnTo>
                    <a:lnTo>
                      <a:pt x="0" y="1595"/>
                    </a:lnTo>
                    <a:close/>
                    <a:moveTo>
                      <a:pt x="54378" y="71928"/>
                    </a:moveTo>
                    <a:cubicBezTo>
                      <a:pt x="58366" y="69534"/>
                      <a:pt x="61557" y="65945"/>
                      <a:pt x="63817" y="61159"/>
                    </a:cubicBezTo>
                    <a:cubicBezTo>
                      <a:pt x="66078" y="56372"/>
                      <a:pt x="67274" y="50655"/>
                      <a:pt x="67274" y="43742"/>
                    </a:cubicBezTo>
                    <a:cubicBezTo>
                      <a:pt x="67274" y="36828"/>
                      <a:pt x="66078" y="31111"/>
                      <a:pt x="63817" y="26458"/>
                    </a:cubicBezTo>
                    <a:cubicBezTo>
                      <a:pt x="61557" y="21804"/>
                      <a:pt x="58366" y="18082"/>
                      <a:pt x="54378" y="15689"/>
                    </a:cubicBezTo>
                    <a:cubicBezTo>
                      <a:pt x="50389" y="13295"/>
                      <a:pt x="45736" y="12099"/>
                      <a:pt x="40684" y="12099"/>
                    </a:cubicBezTo>
                    <a:cubicBezTo>
                      <a:pt x="35631" y="12099"/>
                      <a:pt x="30978" y="13295"/>
                      <a:pt x="26989" y="15689"/>
                    </a:cubicBezTo>
                    <a:cubicBezTo>
                      <a:pt x="23001" y="18082"/>
                      <a:pt x="19810" y="21671"/>
                      <a:pt x="17417" y="26458"/>
                    </a:cubicBezTo>
                    <a:cubicBezTo>
                      <a:pt x="15024" y="31244"/>
                      <a:pt x="13960" y="36961"/>
                      <a:pt x="13960" y="43742"/>
                    </a:cubicBezTo>
                    <a:cubicBezTo>
                      <a:pt x="13960" y="50522"/>
                      <a:pt x="15156" y="56372"/>
                      <a:pt x="17417" y="61159"/>
                    </a:cubicBezTo>
                    <a:cubicBezTo>
                      <a:pt x="19677" y="65945"/>
                      <a:pt x="22868" y="69534"/>
                      <a:pt x="26989" y="71928"/>
                    </a:cubicBezTo>
                    <a:cubicBezTo>
                      <a:pt x="31111" y="74321"/>
                      <a:pt x="35631" y="75518"/>
                      <a:pt x="40684" y="75518"/>
                    </a:cubicBezTo>
                    <a:cubicBezTo>
                      <a:pt x="45736" y="75518"/>
                      <a:pt x="50389" y="74321"/>
                      <a:pt x="54378" y="7192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5" name="Freeform: Shape 1054">
                <a:extLst>
                  <a:ext uri="{FF2B5EF4-FFF2-40B4-BE49-F238E27FC236}">
                    <a16:creationId xmlns:a16="http://schemas.microsoft.com/office/drawing/2014/main" id="{D8DB07DE-67DA-1427-9387-78AAD8709F86}"/>
                  </a:ext>
                </a:extLst>
              </p:cNvPr>
              <p:cNvSpPr/>
              <p:nvPr/>
            </p:nvSpPr>
            <p:spPr>
              <a:xfrm>
                <a:off x="6809959" y="3325480"/>
                <a:ext cx="82031" cy="118993"/>
              </a:xfrm>
              <a:custGeom>
                <a:avLst/>
                <a:gdLst>
                  <a:gd name="connsiteX0" fmla="*/ 0 w 82031"/>
                  <a:gd name="connsiteY0" fmla="*/ 1728 h 118993"/>
                  <a:gd name="connsiteX1" fmla="*/ 13428 w 82031"/>
                  <a:gd name="connsiteY1" fmla="*/ 1728 h 118993"/>
                  <a:gd name="connsiteX2" fmla="*/ 13428 w 82031"/>
                  <a:gd name="connsiteY2" fmla="*/ 19544 h 118993"/>
                  <a:gd name="connsiteX3" fmla="*/ 13561 w 82031"/>
                  <a:gd name="connsiteY3" fmla="*/ 19544 h 118993"/>
                  <a:gd name="connsiteX4" fmla="*/ 24463 w 82031"/>
                  <a:gd name="connsiteY4" fmla="*/ 5451 h 118993"/>
                  <a:gd name="connsiteX5" fmla="*/ 44938 w 82031"/>
                  <a:gd name="connsiteY5" fmla="*/ 0 h 118993"/>
                  <a:gd name="connsiteX6" fmla="*/ 64349 w 82031"/>
                  <a:gd name="connsiteY6" fmla="*/ 5584 h 118993"/>
                  <a:gd name="connsiteX7" fmla="*/ 77378 w 82031"/>
                  <a:gd name="connsiteY7" fmla="*/ 21007 h 118993"/>
                  <a:gd name="connsiteX8" fmla="*/ 82032 w 82031"/>
                  <a:gd name="connsiteY8" fmla="*/ 43742 h 118993"/>
                  <a:gd name="connsiteX9" fmla="*/ 77512 w 82031"/>
                  <a:gd name="connsiteY9" fmla="*/ 66477 h 118993"/>
                  <a:gd name="connsiteX10" fmla="*/ 64748 w 82031"/>
                  <a:gd name="connsiteY10" fmla="*/ 81899 h 118993"/>
                  <a:gd name="connsiteX11" fmla="*/ 45470 w 82031"/>
                  <a:gd name="connsiteY11" fmla="*/ 87350 h 118993"/>
                  <a:gd name="connsiteX12" fmla="*/ 31111 w 82031"/>
                  <a:gd name="connsiteY12" fmla="*/ 84957 h 118993"/>
                  <a:gd name="connsiteX13" fmla="*/ 20741 w 82031"/>
                  <a:gd name="connsiteY13" fmla="*/ 78309 h 118993"/>
                  <a:gd name="connsiteX14" fmla="*/ 14359 w 82031"/>
                  <a:gd name="connsiteY14" fmla="*/ 68870 h 118993"/>
                  <a:gd name="connsiteX15" fmla="*/ 13960 w 82031"/>
                  <a:gd name="connsiteY15" fmla="*/ 68870 h 118993"/>
                  <a:gd name="connsiteX16" fmla="*/ 13960 w 82031"/>
                  <a:gd name="connsiteY16" fmla="*/ 118993 h 118993"/>
                  <a:gd name="connsiteX17" fmla="*/ 0 w 82031"/>
                  <a:gd name="connsiteY17" fmla="*/ 118993 h 118993"/>
                  <a:gd name="connsiteX18" fmla="*/ 0 w 82031"/>
                  <a:gd name="connsiteY18" fmla="*/ 1595 h 118993"/>
                  <a:gd name="connsiteX19" fmla="*/ 54378 w 82031"/>
                  <a:gd name="connsiteY19" fmla="*/ 71928 h 118993"/>
                  <a:gd name="connsiteX20" fmla="*/ 63817 w 82031"/>
                  <a:gd name="connsiteY20" fmla="*/ 61159 h 118993"/>
                  <a:gd name="connsiteX21" fmla="*/ 67274 w 82031"/>
                  <a:gd name="connsiteY21" fmla="*/ 43742 h 118993"/>
                  <a:gd name="connsiteX22" fmla="*/ 63817 w 82031"/>
                  <a:gd name="connsiteY22" fmla="*/ 26458 h 118993"/>
                  <a:gd name="connsiteX23" fmla="*/ 54378 w 82031"/>
                  <a:gd name="connsiteY23" fmla="*/ 15689 h 118993"/>
                  <a:gd name="connsiteX24" fmla="*/ 40684 w 82031"/>
                  <a:gd name="connsiteY24" fmla="*/ 12099 h 118993"/>
                  <a:gd name="connsiteX25" fmla="*/ 26989 w 82031"/>
                  <a:gd name="connsiteY25" fmla="*/ 15689 h 118993"/>
                  <a:gd name="connsiteX26" fmla="*/ 17417 w 82031"/>
                  <a:gd name="connsiteY26" fmla="*/ 26458 h 118993"/>
                  <a:gd name="connsiteX27" fmla="*/ 13960 w 82031"/>
                  <a:gd name="connsiteY27" fmla="*/ 43742 h 118993"/>
                  <a:gd name="connsiteX28" fmla="*/ 17417 w 82031"/>
                  <a:gd name="connsiteY28" fmla="*/ 61159 h 118993"/>
                  <a:gd name="connsiteX29" fmla="*/ 26989 w 82031"/>
                  <a:gd name="connsiteY29" fmla="*/ 71928 h 118993"/>
                  <a:gd name="connsiteX30" fmla="*/ 40684 w 82031"/>
                  <a:gd name="connsiteY30" fmla="*/ 75518 h 118993"/>
                  <a:gd name="connsiteX31" fmla="*/ 54378 w 82031"/>
                  <a:gd name="connsiteY31" fmla="*/ 71928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031" h="118993">
                    <a:moveTo>
                      <a:pt x="0" y="1728"/>
                    </a:moveTo>
                    <a:lnTo>
                      <a:pt x="13428" y="1728"/>
                    </a:lnTo>
                    <a:lnTo>
                      <a:pt x="13428" y="19544"/>
                    </a:lnTo>
                    <a:lnTo>
                      <a:pt x="13561" y="19544"/>
                    </a:lnTo>
                    <a:cubicBezTo>
                      <a:pt x="15954" y="13827"/>
                      <a:pt x="19544" y="9041"/>
                      <a:pt x="24463" y="5451"/>
                    </a:cubicBezTo>
                    <a:cubicBezTo>
                      <a:pt x="29383" y="1861"/>
                      <a:pt x="36163" y="0"/>
                      <a:pt x="44938" y="0"/>
                    </a:cubicBezTo>
                    <a:cubicBezTo>
                      <a:pt x="52251" y="0"/>
                      <a:pt x="58765" y="1861"/>
                      <a:pt x="64349" y="5584"/>
                    </a:cubicBezTo>
                    <a:cubicBezTo>
                      <a:pt x="69933" y="9307"/>
                      <a:pt x="74321" y="14492"/>
                      <a:pt x="77378" y="21007"/>
                    </a:cubicBezTo>
                    <a:cubicBezTo>
                      <a:pt x="80437" y="27521"/>
                      <a:pt x="82032" y="35233"/>
                      <a:pt x="82032" y="43742"/>
                    </a:cubicBezTo>
                    <a:cubicBezTo>
                      <a:pt x="82032" y="52251"/>
                      <a:pt x="80570" y="59962"/>
                      <a:pt x="77512" y="66477"/>
                    </a:cubicBezTo>
                    <a:cubicBezTo>
                      <a:pt x="74453" y="72991"/>
                      <a:pt x="70332" y="78177"/>
                      <a:pt x="64748" y="81899"/>
                    </a:cubicBezTo>
                    <a:cubicBezTo>
                      <a:pt x="59164" y="85622"/>
                      <a:pt x="52782" y="87350"/>
                      <a:pt x="45470" y="87350"/>
                    </a:cubicBezTo>
                    <a:cubicBezTo>
                      <a:pt x="40019" y="87350"/>
                      <a:pt x="35233" y="86552"/>
                      <a:pt x="31111" y="84957"/>
                    </a:cubicBezTo>
                    <a:cubicBezTo>
                      <a:pt x="26989" y="83362"/>
                      <a:pt x="23533" y="81102"/>
                      <a:pt x="20741" y="78309"/>
                    </a:cubicBezTo>
                    <a:cubicBezTo>
                      <a:pt x="17948" y="75518"/>
                      <a:pt x="15821" y="72459"/>
                      <a:pt x="14359" y="68870"/>
                    </a:cubicBezTo>
                    <a:lnTo>
                      <a:pt x="13960" y="68870"/>
                    </a:lnTo>
                    <a:lnTo>
                      <a:pt x="13960" y="118993"/>
                    </a:lnTo>
                    <a:lnTo>
                      <a:pt x="0" y="118993"/>
                    </a:lnTo>
                    <a:lnTo>
                      <a:pt x="0" y="1595"/>
                    </a:lnTo>
                    <a:close/>
                    <a:moveTo>
                      <a:pt x="54378" y="71928"/>
                    </a:moveTo>
                    <a:cubicBezTo>
                      <a:pt x="58366" y="69534"/>
                      <a:pt x="61557" y="65945"/>
                      <a:pt x="63817" y="61159"/>
                    </a:cubicBezTo>
                    <a:cubicBezTo>
                      <a:pt x="66078" y="56372"/>
                      <a:pt x="67274" y="50655"/>
                      <a:pt x="67274" y="43742"/>
                    </a:cubicBezTo>
                    <a:cubicBezTo>
                      <a:pt x="67274" y="36828"/>
                      <a:pt x="66078" y="31111"/>
                      <a:pt x="63817" y="26458"/>
                    </a:cubicBezTo>
                    <a:cubicBezTo>
                      <a:pt x="61557" y="21804"/>
                      <a:pt x="58366" y="18082"/>
                      <a:pt x="54378" y="15689"/>
                    </a:cubicBezTo>
                    <a:cubicBezTo>
                      <a:pt x="50389" y="13295"/>
                      <a:pt x="45736" y="12099"/>
                      <a:pt x="40684" y="12099"/>
                    </a:cubicBezTo>
                    <a:cubicBezTo>
                      <a:pt x="35631" y="12099"/>
                      <a:pt x="30978" y="13295"/>
                      <a:pt x="26989" y="15689"/>
                    </a:cubicBezTo>
                    <a:cubicBezTo>
                      <a:pt x="23001" y="18082"/>
                      <a:pt x="19810" y="21671"/>
                      <a:pt x="17417" y="26458"/>
                    </a:cubicBezTo>
                    <a:cubicBezTo>
                      <a:pt x="15023" y="31244"/>
                      <a:pt x="13960" y="36961"/>
                      <a:pt x="13960" y="43742"/>
                    </a:cubicBezTo>
                    <a:cubicBezTo>
                      <a:pt x="13960" y="50522"/>
                      <a:pt x="15156" y="56372"/>
                      <a:pt x="17417" y="61159"/>
                    </a:cubicBezTo>
                    <a:cubicBezTo>
                      <a:pt x="19677" y="65945"/>
                      <a:pt x="22868" y="69534"/>
                      <a:pt x="26989" y="71928"/>
                    </a:cubicBezTo>
                    <a:cubicBezTo>
                      <a:pt x="31111" y="74321"/>
                      <a:pt x="35631" y="75518"/>
                      <a:pt x="40684" y="75518"/>
                    </a:cubicBezTo>
                    <a:cubicBezTo>
                      <a:pt x="45736" y="75518"/>
                      <a:pt x="50389" y="74321"/>
                      <a:pt x="54378" y="7192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6" name="Freeform: Shape 1055">
                <a:extLst>
                  <a:ext uri="{FF2B5EF4-FFF2-40B4-BE49-F238E27FC236}">
                    <a16:creationId xmlns:a16="http://schemas.microsoft.com/office/drawing/2014/main" id="{1207D4D1-53C5-0402-6A12-E594E0153CCF}"/>
                  </a:ext>
                </a:extLst>
              </p:cNvPr>
              <p:cNvSpPr/>
              <p:nvPr/>
            </p:nvSpPr>
            <p:spPr>
              <a:xfrm>
                <a:off x="6907945" y="3295698"/>
                <a:ext cx="29515" cy="117131"/>
              </a:xfrm>
              <a:custGeom>
                <a:avLst/>
                <a:gdLst>
                  <a:gd name="connsiteX0" fmla="*/ 8243 w 29515"/>
                  <a:gd name="connsiteY0" fmla="*/ 114739 h 117131"/>
                  <a:gd name="connsiteX1" fmla="*/ 1994 w 29515"/>
                  <a:gd name="connsiteY1" fmla="*/ 107958 h 117131"/>
                  <a:gd name="connsiteX2" fmla="*/ 0 w 29515"/>
                  <a:gd name="connsiteY2" fmla="*/ 96524 h 117131"/>
                  <a:gd name="connsiteX3" fmla="*/ 0 w 29515"/>
                  <a:gd name="connsiteY3" fmla="*/ 0 h 117131"/>
                  <a:gd name="connsiteX4" fmla="*/ 13960 w 29515"/>
                  <a:gd name="connsiteY4" fmla="*/ 0 h 117131"/>
                  <a:gd name="connsiteX5" fmla="*/ 13960 w 29515"/>
                  <a:gd name="connsiteY5" fmla="*/ 94397 h 117131"/>
                  <a:gd name="connsiteX6" fmla="*/ 14625 w 29515"/>
                  <a:gd name="connsiteY6" fmla="*/ 100380 h 117131"/>
                  <a:gd name="connsiteX7" fmla="*/ 17018 w 29515"/>
                  <a:gd name="connsiteY7" fmla="*/ 103438 h 117131"/>
                  <a:gd name="connsiteX8" fmla="*/ 21937 w 29515"/>
                  <a:gd name="connsiteY8" fmla="*/ 104368 h 117131"/>
                  <a:gd name="connsiteX9" fmla="*/ 25793 w 29515"/>
                  <a:gd name="connsiteY9" fmla="*/ 104102 h 117131"/>
                  <a:gd name="connsiteX10" fmla="*/ 29516 w 29515"/>
                  <a:gd name="connsiteY10" fmla="*/ 103438 h 117131"/>
                  <a:gd name="connsiteX11" fmla="*/ 29516 w 29515"/>
                  <a:gd name="connsiteY11" fmla="*/ 115935 h 117131"/>
                  <a:gd name="connsiteX12" fmla="*/ 24729 w 29515"/>
                  <a:gd name="connsiteY12" fmla="*/ 116866 h 117131"/>
                  <a:gd name="connsiteX13" fmla="*/ 19278 w 29515"/>
                  <a:gd name="connsiteY13" fmla="*/ 117132 h 117131"/>
                  <a:gd name="connsiteX14" fmla="*/ 8110 w 29515"/>
                  <a:gd name="connsiteY14" fmla="*/ 114872 h 11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15" h="117131">
                    <a:moveTo>
                      <a:pt x="8243" y="114739"/>
                    </a:moveTo>
                    <a:cubicBezTo>
                      <a:pt x="5451" y="113276"/>
                      <a:pt x="3324" y="111016"/>
                      <a:pt x="1994" y="107958"/>
                    </a:cubicBezTo>
                    <a:cubicBezTo>
                      <a:pt x="665" y="104900"/>
                      <a:pt x="0" y="101177"/>
                      <a:pt x="0" y="96524"/>
                    </a:cubicBezTo>
                    <a:lnTo>
                      <a:pt x="0" y="0"/>
                    </a:lnTo>
                    <a:lnTo>
                      <a:pt x="13960" y="0"/>
                    </a:lnTo>
                    <a:lnTo>
                      <a:pt x="13960" y="94397"/>
                    </a:lnTo>
                    <a:cubicBezTo>
                      <a:pt x="13960" y="97056"/>
                      <a:pt x="14226" y="99050"/>
                      <a:pt x="14625" y="100380"/>
                    </a:cubicBezTo>
                    <a:cubicBezTo>
                      <a:pt x="15024" y="101709"/>
                      <a:pt x="15954" y="102773"/>
                      <a:pt x="17018" y="103438"/>
                    </a:cubicBezTo>
                    <a:cubicBezTo>
                      <a:pt x="18081" y="104102"/>
                      <a:pt x="19810" y="104368"/>
                      <a:pt x="21937" y="104368"/>
                    </a:cubicBezTo>
                    <a:cubicBezTo>
                      <a:pt x="23134" y="104368"/>
                      <a:pt x="24463" y="104368"/>
                      <a:pt x="25793" y="104102"/>
                    </a:cubicBezTo>
                    <a:cubicBezTo>
                      <a:pt x="27122" y="103837"/>
                      <a:pt x="28319" y="103703"/>
                      <a:pt x="29516" y="103438"/>
                    </a:cubicBezTo>
                    <a:lnTo>
                      <a:pt x="29516" y="115935"/>
                    </a:lnTo>
                    <a:cubicBezTo>
                      <a:pt x="28186" y="116334"/>
                      <a:pt x="26591" y="116600"/>
                      <a:pt x="24729" y="116866"/>
                    </a:cubicBezTo>
                    <a:cubicBezTo>
                      <a:pt x="22868" y="117132"/>
                      <a:pt x="21140" y="117132"/>
                      <a:pt x="19278" y="117132"/>
                    </a:cubicBezTo>
                    <a:cubicBezTo>
                      <a:pt x="14758" y="117132"/>
                      <a:pt x="11035" y="116334"/>
                      <a:pt x="8110" y="11487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7" name="Freeform: Shape 1056">
                <a:extLst>
                  <a:ext uri="{FF2B5EF4-FFF2-40B4-BE49-F238E27FC236}">
                    <a16:creationId xmlns:a16="http://schemas.microsoft.com/office/drawing/2014/main" id="{CD93A31F-9519-A1C7-2895-FBEB182D2EE1}"/>
                  </a:ext>
                </a:extLst>
              </p:cNvPr>
              <p:cNvSpPr/>
              <p:nvPr/>
            </p:nvSpPr>
            <p:spPr>
              <a:xfrm>
                <a:off x="6937726" y="3327075"/>
                <a:ext cx="79240" cy="118993"/>
              </a:xfrm>
              <a:custGeom>
                <a:avLst/>
                <a:gdLst>
                  <a:gd name="connsiteX0" fmla="*/ 4919 w 79240"/>
                  <a:gd name="connsiteY0" fmla="*/ 118461 h 118993"/>
                  <a:gd name="connsiteX1" fmla="*/ 4919 w 79240"/>
                  <a:gd name="connsiteY1" fmla="*/ 106363 h 118993"/>
                  <a:gd name="connsiteX2" fmla="*/ 12763 w 79240"/>
                  <a:gd name="connsiteY2" fmla="*/ 107293 h 118993"/>
                  <a:gd name="connsiteX3" fmla="*/ 20608 w 79240"/>
                  <a:gd name="connsiteY3" fmla="*/ 106097 h 118993"/>
                  <a:gd name="connsiteX4" fmla="*/ 25660 w 79240"/>
                  <a:gd name="connsiteY4" fmla="*/ 102507 h 118993"/>
                  <a:gd name="connsiteX5" fmla="*/ 29117 w 79240"/>
                  <a:gd name="connsiteY5" fmla="*/ 95992 h 118993"/>
                  <a:gd name="connsiteX6" fmla="*/ 33637 w 79240"/>
                  <a:gd name="connsiteY6" fmla="*/ 84027 h 118993"/>
                  <a:gd name="connsiteX7" fmla="*/ 0 w 79240"/>
                  <a:gd name="connsiteY7" fmla="*/ 0 h 118993"/>
                  <a:gd name="connsiteX8" fmla="*/ 14891 w 79240"/>
                  <a:gd name="connsiteY8" fmla="*/ 0 h 118993"/>
                  <a:gd name="connsiteX9" fmla="*/ 32839 w 79240"/>
                  <a:gd name="connsiteY9" fmla="*/ 46534 h 118993"/>
                  <a:gd name="connsiteX10" fmla="*/ 37493 w 79240"/>
                  <a:gd name="connsiteY10" fmla="*/ 59696 h 118993"/>
                  <a:gd name="connsiteX11" fmla="*/ 40418 w 79240"/>
                  <a:gd name="connsiteY11" fmla="*/ 68338 h 118993"/>
                  <a:gd name="connsiteX12" fmla="*/ 43476 w 79240"/>
                  <a:gd name="connsiteY12" fmla="*/ 60095 h 118993"/>
                  <a:gd name="connsiteX13" fmla="*/ 47863 w 79240"/>
                  <a:gd name="connsiteY13" fmla="*/ 47996 h 118993"/>
                  <a:gd name="connsiteX14" fmla="*/ 64349 w 79240"/>
                  <a:gd name="connsiteY14" fmla="*/ 0 h 118993"/>
                  <a:gd name="connsiteX15" fmla="*/ 79240 w 79240"/>
                  <a:gd name="connsiteY15" fmla="*/ 0 h 118993"/>
                  <a:gd name="connsiteX16" fmla="*/ 40418 w 79240"/>
                  <a:gd name="connsiteY16" fmla="*/ 100513 h 118993"/>
                  <a:gd name="connsiteX17" fmla="*/ 34834 w 79240"/>
                  <a:gd name="connsiteY17" fmla="*/ 110883 h 118993"/>
                  <a:gd name="connsiteX18" fmla="*/ 26724 w 79240"/>
                  <a:gd name="connsiteY18" fmla="*/ 116866 h 118993"/>
                  <a:gd name="connsiteX19" fmla="*/ 13694 w 79240"/>
                  <a:gd name="connsiteY19" fmla="*/ 118993 h 118993"/>
                  <a:gd name="connsiteX20" fmla="*/ 4787 w 79240"/>
                  <a:gd name="connsiteY20" fmla="*/ 118329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240" h="118993">
                    <a:moveTo>
                      <a:pt x="4919" y="118461"/>
                    </a:moveTo>
                    <a:lnTo>
                      <a:pt x="4919" y="106363"/>
                    </a:lnTo>
                    <a:cubicBezTo>
                      <a:pt x="6913" y="107027"/>
                      <a:pt x="9573" y="107293"/>
                      <a:pt x="12763" y="107293"/>
                    </a:cubicBezTo>
                    <a:cubicBezTo>
                      <a:pt x="15955" y="107293"/>
                      <a:pt x="18613" y="106895"/>
                      <a:pt x="20608" y="106097"/>
                    </a:cubicBezTo>
                    <a:cubicBezTo>
                      <a:pt x="22602" y="105299"/>
                      <a:pt x="24331" y="104102"/>
                      <a:pt x="25660" y="102507"/>
                    </a:cubicBezTo>
                    <a:cubicBezTo>
                      <a:pt x="26989" y="100912"/>
                      <a:pt x="28186" y="98784"/>
                      <a:pt x="29117" y="95992"/>
                    </a:cubicBezTo>
                    <a:lnTo>
                      <a:pt x="33637" y="84027"/>
                    </a:lnTo>
                    <a:lnTo>
                      <a:pt x="0" y="0"/>
                    </a:lnTo>
                    <a:lnTo>
                      <a:pt x="14891" y="0"/>
                    </a:lnTo>
                    <a:lnTo>
                      <a:pt x="32839" y="46534"/>
                    </a:lnTo>
                    <a:cubicBezTo>
                      <a:pt x="34302" y="50389"/>
                      <a:pt x="35764" y="54777"/>
                      <a:pt x="37493" y="59696"/>
                    </a:cubicBezTo>
                    <a:cubicBezTo>
                      <a:pt x="39221" y="64615"/>
                      <a:pt x="40152" y="67407"/>
                      <a:pt x="40418" y="68338"/>
                    </a:cubicBezTo>
                    <a:cubicBezTo>
                      <a:pt x="40684" y="67673"/>
                      <a:pt x="41614" y="64881"/>
                      <a:pt x="43476" y="60095"/>
                    </a:cubicBezTo>
                    <a:cubicBezTo>
                      <a:pt x="45736" y="54112"/>
                      <a:pt x="47198" y="50123"/>
                      <a:pt x="47863" y="47996"/>
                    </a:cubicBezTo>
                    <a:lnTo>
                      <a:pt x="64349" y="0"/>
                    </a:lnTo>
                    <a:lnTo>
                      <a:pt x="79240" y="0"/>
                    </a:lnTo>
                    <a:lnTo>
                      <a:pt x="40418" y="100513"/>
                    </a:lnTo>
                    <a:cubicBezTo>
                      <a:pt x="38823" y="104767"/>
                      <a:pt x="36961" y="108224"/>
                      <a:pt x="34834" y="110883"/>
                    </a:cubicBezTo>
                    <a:cubicBezTo>
                      <a:pt x="32706" y="113542"/>
                      <a:pt x="30048" y="115536"/>
                      <a:pt x="26724" y="116866"/>
                    </a:cubicBezTo>
                    <a:cubicBezTo>
                      <a:pt x="23400" y="118195"/>
                      <a:pt x="19012" y="118993"/>
                      <a:pt x="13694" y="118993"/>
                    </a:cubicBezTo>
                    <a:cubicBezTo>
                      <a:pt x="10769" y="118993"/>
                      <a:pt x="7712" y="118727"/>
                      <a:pt x="4787" y="11832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8" name="Freeform: Shape 1057">
                <a:extLst>
                  <a:ext uri="{FF2B5EF4-FFF2-40B4-BE49-F238E27FC236}">
                    <a16:creationId xmlns:a16="http://schemas.microsoft.com/office/drawing/2014/main" id="{97CB0128-C480-2792-2002-DE58511CD2BC}"/>
                  </a:ext>
                </a:extLst>
              </p:cNvPr>
              <p:cNvSpPr/>
              <p:nvPr/>
            </p:nvSpPr>
            <p:spPr>
              <a:xfrm>
                <a:off x="7059379" y="3325746"/>
                <a:ext cx="73390" cy="87483"/>
              </a:xfrm>
              <a:custGeom>
                <a:avLst/>
                <a:gdLst>
                  <a:gd name="connsiteX0" fmla="*/ 19810 w 73390"/>
                  <a:gd name="connsiteY0" fmla="*/ 82165 h 87483"/>
                  <a:gd name="connsiteX1" fmla="*/ 5318 w 73390"/>
                  <a:gd name="connsiteY1" fmla="*/ 67274 h 87483"/>
                  <a:gd name="connsiteX2" fmla="*/ 0 w 73390"/>
                  <a:gd name="connsiteY2" fmla="*/ 43609 h 87483"/>
                  <a:gd name="connsiteX3" fmla="*/ 5318 w 73390"/>
                  <a:gd name="connsiteY3" fmla="*/ 19943 h 87483"/>
                  <a:gd name="connsiteX4" fmla="*/ 19810 w 73390"/>
                  <a:gd name="connsiteY4" fmla="*/ 5052 h 87483"/>
                  <a:gd name="connsiteX5" fmla="*/ 40551 w 73390"/>
                  <a:gd name="connsiteY5" fmla="*/ 0 h 87483"/>
                  <a:gd name="connsiteX6" fmla="*/ 59829 w 73390"/>
                  <a:gd name="connsiteY6" fmla="*/ 4254 h 87483"/>
                  <a:gd name="connsiteX7" fmla="*/ 73390 w 73390"/>
                  <a:gd name="connsiteY7" fmla="*/ 15954 h 87483"/>
                  <a:gd name="connsiteX8" fmla="*/ 63552 w 73390"/>
                  <a:gd name="connsiteY8" fmla="*/ 23932 h 87483"/>
                  <a:gd name="connsiteX9" fmla="*/ 53979 w 73390"/>
                  <a:gd name="connsiteY9" fmla="*/ 15024 h 87483"/>
                  <a:gd name="connsiteX10" fmla="*/ 40817 w 73390"/>
                  <a:gd name="connsiteY10" fmla="*/ 11966 h 87483"/>
                  <a:gd name="connsiteX11" fmla="*/ 27123 w 73390"/>
                  <a:gd name="connsiteY11" fmla="*/ 15556 h 87483"/>
                  <a:gd name="connsiteX12" fmla="*/ 17949 w 73390"/>
                  <a:gd name="connsiteY12" fmla="*/ 26325 h 87483"/>
                  <a:gd name="connsiteX13" fmla="*/ 14625 w 73390"/>
                  <a:gd name="connsiteY13" fmla="*/ 43742 h 87483"/>
                  <a:gd name="connsiteX14" fmla="*/ 17949 w 73390"/>
                  <a:gd name="connsiteY14" fmla="*/ 61158 h 87483"/>
                  <a:gd name="connsiteX15" fmla="*/ 27123 w 73390"/>
                  <a:gd name="connsiteY15" fmla="*/ 71928 h 87483"/>
                  <a:gd name="connsiteX16" fmla="*/ 40817 w 73390"/>
                  <a:gd name="connsiteY16" fmla="*/ 75517 h 87483"/>
                  <a:gd name="connsiteX17" fmla="*/ 53979 w 73390"/>
                  <a:gd name="connsiteY17" fmla="*/ 72459 h 87483"/>
                  <a:gd name="connsiteX18" fmla="*/ 63552 w 73390"/>
                  <a:gd name="connsiteY18" fmla="*/ 63552 h 87483"/>
                  <a:gd name="connsiteX19" fmla="*/ 73390 w 73390"/>
                  <a:gd name="connsiteY19" fmla="*/ 71529 h 87483"/>
                  <a:gd name="connsiteX20" fmla="*/ 59829 w 73390"/>
                  <a:gd name="connsiteY20" fmla="*/ 83229 h 87483"/>
                  <a:gd name="connsiteX21" fmla="*/ 40418 w 73390"/>
                  <a:gd name="connsiteY21" fmla="*/ 87483 h 87483"/>
                  <a:gd name="connsiteX22" fmla="*/ 19677 w 73390"/>
                  <a:gd name="connsiteY22" fmla="*/ 82431 h 8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390" h="87483">
                    <a:moveTo>
                      <a:pt x="19810" y="82165"/>
                    </a:moveTo>
                    <a:cubicBezTo>
                      <a:pt x="13694" y="78841"/>
                      <a:pt x="8908" y="73789"/>
                      <a:pt x="5318" y="67274"/>
                    </a:cubicBezTo>
                    <a:cubicBezTo>
                      <a:pt x="1728" y="60760"/>
                      <a:pt x="0" y="52782"/>
                      <a:pt x="0" y="43609"/>
                    </a:cubicBezTo>
                    <a:cubicBezTo>
                      <a:pt x="0" y="34435"/>
                      <a:pt x="1728" y="26591"/>
                      <a:pt x="5318" y="19943"/>
                    </a:cubicBezTo>
                    <a:cubicBezTo>
                      <a:pt x="8908" y="13295"/>
                      <a:pt x="13694" y="8376"/>
                      <a:pt x="19810" y="5052"/>
                    </a:cubicBezTo>
                    <a:cubicBezTo>
                      <a:pt x="25926" y="1728"/>
                      <a:pt x="32839" y="0"/>
                      <a:pt x="40551" y="0"/>
                    </a:cubicBezTo>
                    <a:cubicBezTo>
                      <a:pt x="47863" y="0"/>
                      <a:pt x="54245" y="1462"/>
                      <a:pt x="59829" y="4254"/>
                    </a:cubicBezTo>
                    <a:cubicBezTo>
                      <a:pt x="65413" y="7047"/>
                      <a:pt x="69934" y="11035"/>
                      <a:pt x="73390" y="15954"/>
                    </a:cubicBezTo>
                    <a:lnTo>
                      <a:pt x="63552" y="23932"/>
                    </a:lnTo>
                    <a:cubicBezTo>
                      <a:pt x="60893" y="20076"/>
                      <a:pt x="57702" y="17018"/>
                      <a:pt x="53979" y="15024"/>
                    </a:cubicBezTo>
                    <a:cubicBezTo>
                      <a:pt x="50256" y="13029"/>
                      <a:pt x="45869" y="11966"/>
                      <a:pt x="40817" y="11966"/>
                    </a:cubicBezTo>
                    <a:cubicBezTo>
                      <a:pt x="35764" y="11966"/>
                      <a:pt x="31111" y="13162"/>
                      <a:pt x="27123" y="15556"/>
                    </a:cubicBezTo>
                    <a:cubicBezTo>
                      <a:pt x="23134" y="17949"/>
                      <a:pt x="20076" y="21538"/>
                      <a:pt x="17949" y="26325"/>
                    </a:cubicBezTo>
                    <a:cubicBezTo>
                      <a:pt x="15821" y="31111"/>
                      <a:pt x="14625" y="36828"/>
                      <a:pt x="14625" y="43742"/>
                    </a:cubicBezTo>
                    <a:cubicBezTo>
                      <a:pt x="14625" y="50655"/>
                      <a:pt x="15689" y="56372"/>
                      <a:pt x="17949" y="61158"/>
                    </a:cubicBezTo>
                    <a:cubicBezTo>
                      <a:pt x="20209" y="65945"/>
                      <a:pt x="23267" y="69534"/>
                      <a:pt x="27123" y="71928"/>
                    </a:cubicBezTo>
                    <a:cubicBezTo>
                      <a:pt x="30978" y="74321"/>
                      <a:pt x="35632" y="75517"/>
                      <a:pt x="40817" y="75517"/>
                    </a:cubicBezTo>
                    <a:cubicBezTo>
                      <a:pt x="46002" y="75517"/>
                      <a:pt x="50256" y="74454"/>
                      <a:pt x="53979" y="72459"/>
                    </a:cubicBezTo>
                    <a:cubicBezTo>
                      <a:pt x="57702" y="70465"/>
                      <a:pt x="60893" y="67407"/>
                      <a:pt x="63552" y="63552"/>
                    </a:cubicBezTo>
                    <a:lnTo>
                      <a:pt x="73390" y="71529"/>
                    </a:lnTo>
                    <a:cubicBezTo>
                      <a:pt x="69934" y="76581"/>
                      <a:pt x="65413" y="80437"/>
                      <a:pt x="59829" y="83229"/>
                    </a:cubicBezTo>
                    <a:cubicBezTo>
                      <a:pt x="54245" y="86021"/>
                      <a:pt x="47730" y="87483"/>
                      <a:pt x="40418" y="87483"/>
                    </a:cubicBezTo>
                    <a:cubicBezTo>
                      <a:pt x="32707" y="87483"/>
                      <a:pt x="25793" y="85755"/>
                      <a:pt x="19677" y="82431"/>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9" name="Freeform: Shape 1058">
                <a:extLst>
                  <a:ext uri="{FF2B5EF4-FFF2-40B4-BE49-F238E27FC236}">
                    <a16:creationId xmlns:a16="http://schemas.microsoft.com/office/drawing/2014/main" id="{261D75E4-8F52-52EB-7FB6-88FAC9E2B454}"/>
                  </a:ext>
                </a:extLst>
              </p:cNvPr>
              <p:cNvSpPr/>
              <p:nvPr/>
            </p:nvSpPr>
            <p:spPr>
              <a:xfrm>
                <a:off x="7145267" y="3295698"/>
                <a:ext cx="67406" cy="115802"/>
              </a:xfrm>
              <a:custGeom>
                <a:avLst/>
                <a:gdLst>
                  <a:gd name="connsiteX0" fmla="*/ 0 w 67406"/>
                  <a:gd name="connsiteY0" fmla="*/ 0 h 115802"/>
                  <a:gd name="connsiteX1" fmla="*/ 13960 w 67406"/>
                  <a:gd name="connsiteY1" fmla="*/ 0 h 115802"/>
                  <a:gd name="connsiteX2" fmla="*/ 13960 w 67406"/>
                  <a:gd name="connsiteY2" fmla="*/ 49060 h 115802"/>
                  <a:gd name="connsiteX3" fmla="*/ 14359 w 67406"/>
                  <a:gd name="connsiteY3" fmla="*/ 49060 h 115802"/>
                  <a:gd name="connsiteX4" fmla="*/ 23533 w 67406"/>
                  <a:gd name="connsiteY4" fmla="*/ 35233 h 115802"/>
                  <a:gd name="connsiteX5" fmla="*/ 41083 w 67406"/>
                  <a:gd name="connsiteY5" fmla="*/ 29914 h 115802"/>
                  <a:gd name="connsiteX6" fmla="*/ 55707 w 67406"/>
                  <a:gd name="connsiteY6" fmla="*/ 33637 h 115802"/>
                  <a:gd name="connsiteX7" fmla="*/ 64482 w 67406"/>
                  <a:gd name="connsiteY7" fmla="*/ 44008 h 115802"/>
                  <a:gd name="connsiteX8" fmla="*/ 67407 w 67406"/>
                  <a:gd name="connsiteY8" fmla="*/ 59696 h 115802"/>
                  <a:gd name="connsiteX9" fmla="*/ 67407 w 67406"/>
                  <a:gd name="connsiteY9" fmla="*/ 115802 h 115802"/>
                  <a:gd name="connsiteX10" fmla="*/ 53314 w 67406"/>
                  <a:gd name="connsiteY10" fmla="*/ 115802 h 115802"/>
                  <a:gd name="connsiteX11" fmla="*/ 53314 w 67406"/>
                  <a:gd name="connsiteY11" fmla="*/ 62355 h 115802"/>
                  <a:gd name="connsiteX12" fmla="*/ 49326 w 67406"/>
                  <a:gd name="connsiteY12" fmla="*/ 47464 h 115802"/>
                  <a:gd name="connsiteX13" fmla="*/ 36030 w 67406"/>
                  <a:gd name="connsiteY13" fmla="*/ 42412 h 115802"/>
                  <a:gd name="connsiteX14" fmla="*/ 24463 w 67406"/>
                  <a:gd name="connsiteY14" fmla="*/ 45337 h 115802"/>
                  <a:gd name="connsiteX15" fmla="*/ 16885 w 67406"/>
                  <a:gd name="connsiteY15" fmla="*/ 53713 h 115802"/>
                  <a:gd name="connsiteX16" fmla="*/ 14226 w 67406"/>
                  <a:gd name="connsiteY16" fmla="*/ 67008 h 115802"/>
                  <a:gd name="connsiteX17" fmla="*/ 14226 w 67406"/>
                  <a:gd name="connsiteY17" fmla="*/ 115802 h 115802"/>
                  <a:gd name="connsiteX18" fmla="*/ 266 w 67406"/>
                  <a:gd name="connsiteY18" fmla="*/ 115802 h 115802"/>
                  <a:gd name="connsiteX19" fmla="*/ 266 w 67406"/>
                  <a:gd name="connsiteY19" fmla="*/ 133 h 11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06" h="115802">
                    <a:moveTo>
                      <a:pt x="0" y="0"/>
                    </a:moveTo>
                    <a:lnTo>
                      <a:pt x="13960" y="0"/>
                    </a:lnTo>
                    <a:lnTo>
                      <a:pt x="13960" y="49060"/>
                    </a:lnTo>
                    <a:lnTo>
                      <a:pt x="14359" y="49060"/>
                    </a:lnTo>
                    <a:cubicBezTo>
                      <a:pt x="16220" y="43476"/>
                      <a:pt x="19278" y="38822"/>
                      <a:pt x="23533" y="35233"/>
                    </a:cubicBezTo>
                    <a:cubicBezTo>
                      <a:pt x="27787" y="31643"/>
                      <a:pt x="33637" y="29914"/>
                      <a:pt x="41083" y="29914"/>
                    </a:cubicBezTo>
                    <a:cubicBezTo>
                      <a:pt x="46932" y="29914"/>
                      <a:pt x="51719" y="31111"/>
                      <a:pt x="55707" y="33637"/>
                    </a:cubicBezTo>
                    <a:cubicBezTo>
                      <a:pt x="59696" y="36163"/>
                      <a:pt x="62621" y="39487"/>
                      <a:pt x="64482" y="44008"/>
                    </a:cubicBezTo>
                    <a:cubicBezTo>
                      <a:pt x="66344" y="48528"/>
                      <a:pt x="67407" y="53713"/>
                      <a:pt x="67407" y="59696"/>
                    </a:cubicBezTo>
                    <a:lnTo>
                      <a:pt x="67407" y="115802"/>
                    </a:lnTo>
                    <a:lnTo>
                      <a:pt x="53314" y="115802"/>
                    </a:lnTo>
                    <a:lnTo>
                      <a:pt x="53314" y="62355"/>
                    </a:lnTo>
                    <a:cubicBezTo>
                      <a:pt x="53314" y="55840"/>
                      <a:pt x="51984" y="50921"/>
                      <a:pt x="49326" y="47464"/>
                    </a:cubicBezTo>
                    <a:cubicBezTo>
                      <a:pt x="46666" y="44008"/>
                      <a:pt x="42146" y="42412"/>
                      <a:pt x="36030" y="42412"/>
                    </a:cubicBezTo>
                    <a:cubicBezTo>
                      <a:pt x="31643" y="42412"/>
                      <a:pt x="27787" y="43343"/>
                      <a:pt x="24463" y="45337"/>
                    </a:cubicBezTo>
                    <a:cubicBezTo>
                      <a:pt x="21140" y="47331"/>
                      <a:pt x="18613" y="50123"/>
                      <a:pt x="16885" y="53713"/>
                    </a:cubicBezTo>
                    <a:cubicBezTo>
                      <a:pt x="15156" y="57303"/>
                      <a:pt x="14226" y="61823"/>
                      <a:pt x="14226" y="67008"/>
                    </a:cubicBezTo>
                    <a:lnTo>
                      <a:pt x="14226" y="115802"/>
                    </a:lnTo>
                    <a:lnTo>
                      <a:pt x="266" y="115802"/>
                    </a:lnTo>
                    <a:lnTo>
                      <a:pt x="266" y="133"/>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0" name="Freeform: Shape 1059">
                <a:extLst>
                  <a:ext uri="{FF2B5EF4-FFF2-40B4-BE49-F238E27FC236}">
                    <a16:creationId xmlns:a16="http://schemas.microsoft.com/office/drawing/2014/main" id="{8600929F-E430-8195-72A4-9A694B84D4D0}"/>
                  </a:ext>
                </a:extLst>
              </p:cNvPr>
              <p:cNvSpPr/>
              <p:nvPr/>
            </p:nvSpPr>
            <p:spPr>
              <a:xfrm>
                <a:off x="7229426" y="3325347"/>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1 w 67274"/>
                  <a:gd name="connsiteY4" fmla="*/ 38556 h 87350"/>
                  <a:gd name="connsiteX5" fmla="*/ 38291 w 67274"/>
                  <a:gd name="connsiteY5" fmla="*/ 35764 h 87350"/>
                  <a:gd name="connsiteX6" fmla="*/ 53181 w 67274"/>
                  <a:gd name="connsiteY6" fmla="*/ 35764 h 87350"/>
                  <a:gd name="connsiteX7" fmla="*/ 53181 w 67274"/>
                  <a:gd name="connsiteY7" fmla="*/ 30047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7 h 87350"/>
                  <a:gd name="connsiteX12" fmla="*/ 3324 w 67274"/>
                  <a:gd name="connsiteY12" fmla="*/ 15157 h 87350"/>
                  <a:gd name="connsiteX13" fmla="*/ 37094 w 67274"/>
                  <a:gd name="connsiteY13" fmla="*/ 0 h 87350"/>
                  <a:gd name="connsiteX14" fmla="*/ 53580 w 67274"/>
                  <a:gd name="connsiteY14" fmla="*/ 3723 h 87350"/>
                  <a:gd name="connsiteX15" fmla="*/ 63817 w 67274"/>
                  <a:gd name="connsiteY15" fmla="*/ 14226 h 87350"/>
                  <a:gd name="connsiteX16" fmla="*/ 67274 w 67274"/>
                  <a:gd name="connsiteY16" fmla="*/ 30047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7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5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3" y="72725"/>
                      <a:pt x="0" y="68205"/>
                      <a:pt x="0" y="63020"/>
                    </a:cubicBezTo>
                    <a:cubicBezTo>
                      <a:pt x="0" y="56771"/>
                      <a:pt x="1595" y="51586"/>
                      <a:pt x="4919" y="47464"/>
                    </a:cubicBezTo>
                    <a:cubicBezTo>
                      <a:pt x="8243" y="43343"/>
                      <a:pt x="12763" y="40418"/>
                      <a:pt x="18481" y="38556"/>
                    </a:cubicBezTo>
                    <a:cubicBezTo>
                      <a:pt x="24198" y="36695"/>
                      <a:pt x="30845" y="35764"/>
                      <a:pt x="38291" y="35764"/>
                    </a:cubicBezTo>
                    <a:lnTo>
                      <a:pt x="53181" y="35764"/>
                    </a:lnTo>
                    <a:lnTo>
                      <a:pt x="53181" y="30047"/>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7"/>
                    </a:cubicBezTo>
                    <a:lnTo>
                      <a:pt x="3324" y="15157"/>
                    </a:lnTo>
                    <a:cubicBezTo>
                      <a:pt x="11700" y="5052"/>
                      <a:pt x="23001" y="0"/>
                      <a:pt x="37094" y="0"/>
                    </a:cubicBezTo>
                    <a:cubicBezTo>
                      <a:pt x="43609" y="0"/>
                      <a:pt x="49060" y="1197"/>
                      <a:pt x="53580" y="3723"/>
                    </a:cubicBezTo>
                    <a:cubicBezTo>
                      <a:pt x="58101" y="6249"/>
                      <a:pt x="61557" y="9706"/>
                      <a:pt x="63817" y="14226"/>
                    </a:cubicBezTo>
                    <a:cubicBezTo>
                      <a:pt x="66078" y="18746"/>
                      <a:pt x="67274" y="23932"/>
                      <a:pt x="67274" y="30047"/>
                    </a:cubicBezTo>
                    <a:lnTo>
                      <a:pt x="67274"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7"/>
                    </a:moveTo>
                    <a:cubicBezTo>
                      <a:pt x="17550" y="71662"/>
                      <a:pt x="19278" y="73124"/>
                      <a:pt x="21538" y="74188"/>
                    </a:cubicBezTo>
                    <a:cubicBezTo>
                      <a:pt x="23799" y="75252"/>
                      <a:pt x="26458" y="75783"/>
                      <a:pt x="29649" y="75783"/>
                    </a:cubicBezTo>
                    <a:cubicBezTo>
                      <a:pt x="34568" y="75783"/>
                      <a:pt x="38823" y="74720"/>
                      <a:pt x="42412" y="72725"/>
                    </a:cubicBezTo>
                    <a:cubicBezTo>
                      <a:pt x="46002" y="70731"/>
                      <a:pt x="48661" y="68072"/>
                      <a:pt x="50655" y="64881"/>
                    </a:cubicBezTo>
                    <a:cubicBezTo>
                      <a:pt x="52649" y="61690"/>
                      <a:pt x="53447" y="58233"/>
                      <a:pt x="53447" y="54511"/>
                    </a:cubicBezTo>
                    <a:lnTo>
                      <a:pt x="53447" y="46268"/>
                    </a:lnTo>
                    <a:lnTo>
                      <a:pt x="40418" y="46268"/>
                    </a:lnTo>
                    <a:cubicBezTo>
                      <a:pt x="32706" y="46268"/>
                      <a:pt x="26458" y="47464"/>
                      <a:pt x="21805"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1" name="Freeform: Shape 1060">
                <a:extLst>
                  <a:ext uri="{FF2B5EF4-FFF2-40B4-BE49-F238E27FC236}">
                    <a16:creationId xmlns:a16="http://schemas.microsoft.com/office/drawing/2014/main" id="{52A6AE19-2963-AD21-745E-5C2E79FC5EAF}"/>
                  </a:ext>
                </a:extLst>
              </p:cNvPr>
              <p:cNvSpPr/>
              <p:nvPr/>
            </p:nvSpPr>
            <p:spPr>
              <a:xfrm>
                <a:off x="7315580" y="3292640"/>
                <a:ext cx="18746" cy="118727"/>
              </a:xfrm>
              <a:custGeom>
                <a:avLst/>
                <a:gdLst>
                  <a:gd name="connsiteX0" fmla="*/ 4520 w 18746"/>
                  <a:gd name="connsiteY0" fmla="*/ 17683 h 118727"/>
                  <a:gd name="connsiteX1" fmla="*/ 1197 w 18746"/>
                  <a:gd name="connsiteY1" fmla="*/ 14359 h 118727"/>
                  <a:gd name="connsiteX2" fmla="*/ 0 w 18746"/>
                  <a:gd name="connsiteY2" fmla="*/ 9440 h 118727"/>
                  <a:gd name="connsiteX3" fmla="*/ 1197 w 18746"/>
                  <a:gd name="connsiteY3" fmla="*/ 4520 h 118727"/>
                  <a:gd name="connsiteX4" fmla="*/ 4520 w 18746"/>
                  <a:gd name="connsiteY4" fmla="*/ 1197 h 118727"/>
                  <a:gd name="connsiteX5" fmla="*/ 9306 w 18746"/>
                  <a:gd name="connsiteY5" fmla="*/ 0 h 118727"/>
                  <a:gd name="connsiteX6" fmla="*/ 14226 w 18746"/>
                  <a:gd name="connsiteY6" fmla="*/ 1197 h 118727"/>
                  <a:gd name="connsiteX7" fmla="*/ 17550 w 18746"/>
                  <a:gd name="connsiteY7" fmla="*/ 4520 h 118727"/>
                  <a:gd name="connsiteX8" fmla="*/ 18746 w 18746"/>
                  <a:gd name="connsiteY8" fmla="*/ 9440 h 118727"/>
                  <a:gd name="connsiteX9" fmla="*/ 17550 w 18746"/>
                  <a:gd name="connsiteY9" fmla="*/ 14359 h 118727"/>
                  <a:gd name="connsiteX10" fmla="*/ 14226 w 18746"/>
                  <a:gd name="connsiteY10" fmla="*/ 17683 h 118727"/>
                  <a:gd name="connsiteX11" fmla="*/ 9306 w 18746"/>
                  <a:gd name="connsiteY11" fmla="*/ 18879 h 118727"/>
                  <a:gd name="connsiteX12" fmla="*/ 4520 w 18746"/>
                  <a:gd name="connsiteY12" fmla="*/ 17683 h 118727"/>
                  <a:gd name="connsiteX13" fmla="*/ 2260 w 18746"/>
                  <a:gd name="connsiteY13" fmla="*/ 34568 h 118727"/>
                  <a:gd name="connsiteX14" fmla="*/ 16220 w 18746"/>
                  <a:gd name="connsiteY14" fmla="*/ 34568 h 118727"/>
                  <a:gd name="connsiteX15" fmla="*/ 16220 w 18746"/>
                  <a:gd name="connsiteY15" fmla="*/ 118727 h 118727"/>
                  <a:gd name="connsiteX16" fmla="*/ 2260 w 18746"/>
                  <a:gd name="connsiteY16" fmla="*/ 118727 h 118727"/>
                  <a:gd name="connsiteX17" fmla="*/ 2260 w 18746"/>
                  <a:gd name="connsiteY17" fmla="*/ 34568 h 1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46" h="118727">
                    <a:moveTo>
                      <a:pt x="4520" y="17683"/>
                    </a:moveTo>
                    <a:cubicBezTo>
                      <a:pt x="3058" y="16885"/>
                      <a:pt x="1994" y="15821"/>
                      <a:pt x="1197" y="14359"/>
                    </a:cubicBezTo>
                    <a:cubicBezTo>
                      <a:pt x="399" y="12896"/>
                      <a:pt x="0" y="11301"/>
                      <a:pt x="0" y="9440"/>
                    </a:cubicBezTo>
                    <a:cubicBezTo>
                      <a:pt x="0" y="7578"/>
                      <a:pt x="399" y="5983"/>
                      <a:pt x="1197" y="4520"/>
                    </a:cubicBezTo>
                    <a:cubicBezTo>
                      <a:pt x="1994" y="3058"/>
                      <a:pt x="3058" y="1994"/>
                      <a:pt x="4520" y="1197"/>
                    </a:cubicBezTo>
                    <a:cubicBezTo>
                      <a:pt x="5983" y="399"/>
                      <a:pt x="7578" y="0"/>
                      <a:pt x="9306" y="0"/>
                    </a:cubicBezTo>
                    <a:cubicBezTo>
                      <a:pt x="11035" y="0"/>
                      <a:pt x="12763" y="399"/>
                      <a:pt x="14226" y="1197"/>
                    </a:cubicBezTo>
                    <a:cubicBezTo>
                      <a:pt x="15688" y="1994"/>
                      <a:pt x="16752" y="3058"/>
                      <a:pt x="17550" y="4520"/>
                    </a:cubicBezTo>
                    <a:cubicBezTo>
                      <a:pt x="18347" y="5983"/>
                      <a:pt x="18746" y="7578"/>
                      <a:pt x="18746" y="9440"/>
                    </a:cubicBezTo>
                    <a:cubicBezTo>
                      <a:pt x="18746" y="11301"/>
                      <a:pt x="18347" y="12896"/>
                      <a:pt x="17550" y="14359"/>
                    </a:cubicBezTo>
                    <a:cubicBezTo>
                      <a:pt x="16752" y="15821"/>
                      <a:pt x="15688" y="16885"/>
                      <a:pt x="14226" y="17683"/>
                    </a:cubicBezTo>
                    <a:cubicBezTo>
                      <a:pt x="12763" y="18480"/>
                      <a:pt x="11168" y="18879"/>
                      <a:pt x="9306" y="18879"/>
                    </a:cubicBezTo>
                    <a:cubicBezTo>
                      <a:pt x="7445" y="18879"/>
                      <a:pt x="5983" y="18480"/>
                      <a:pt x="4520" y="17683"/>
                    </a:cubicBezTo>
                    <a:close/>
                    <a:moveTo>
                      <a:pt x="2260" y="34568"/>
                    </a:moveTo>
                    <a:lnTo>
                      <a:pt x="16220" y="34568"/>
                    </a:lnTo>
                    <a:lnTo>
                      <a:pt x="16220" y="118727"/>
                    </a:lnTo>
                    <a:lnTo>
                      <a:pt x="2260" y="118727"/>
                    </a:lnTo>
                    <a:lnTo>
                      <a:pt x="2260" y="3456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2" name="Freeform: Shape 1061">
                <a:extLst>
                  <a:ext uri="{FF2B5EF4-FFF2-40B4-BE49-F238E27FC236}">
                    <a16:creationId xmlns:a16="http://schemas.microsoft.com/office/drawing/2014/main" id="{4D740D48-6930-9CF1-6787-85FC0DA44706}"/>
                  </a:ext>
                </a:extLst>
              </p:cNvPr>
              <p:cNvSpPr/>
              <p:nvPr/>
            </p:nvSpPr>
            <p:spPr>
              <a:xfrm>
                <a:off x="7353604" y="3325613"/>
                <a:ext cx="67274" cy="85887"/>
              </a:xfrm>
              <a:custGeom>
                <a:avLst/>
                <a:gdLst>
                  <a:gd name="connsiteX0" fmla="*/ 0 w 67274"/>
                  <a:gd name="connsiteY0" fmla="*/ 1596 h 85887"/>
                  <a:gd name="connsiteX1" fmla="*/ 13428 w 67274"/>
                  <a:gd name="connsiteY1" fmla="*/ 1596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8 w 67274"/>
                  <a:gd name="connsiteY13" fmla="*/ 12498 h 85887"/>
                  <a:gd name="connsiteX14" fmla="*/ 24331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6"/>
                    </a:moveTo>
                    <a:lnTo>
                      <a:pt x="13428" y="1596"/>
                    </a:lnTo>
                    <a:lnTo>
                      <a:pt x="13428" y="19145"/>
                    </a:lnTo>
                    <a:lnTo>
                      <a:pt x="13694" y="19145"/>
                    </a:lnTo>
                    <a:cubicBezTo>
                      <a:pt x="15821" y="13694"/>
                      <a:pt x="18880" y="9174"/>
                      <a:pt x="23134" y="5451"/>
                    </a:cubicBezTo>
                    <a:cubicBezTo>
                      <a:pt x="27388" y="1728"/>
                      <a:pt x="33371" y="0"/>
                      <a:pt x="40950" y="0"/>
                    </a:cubicBezTo>
                    <a:cubicBezTo>
                      <a:pt x="46799" y="0"/>
                      <a:pt x="51586" y="1197"/>
                      <a:pt x="55574" y="3723"/>
                    </a:cubicBezTo>
                    <a:cubicBezTo>
                      <a:pt x="59563" y="6249"/>
                      <a:pt x="62488" y="9573"/>
                      <a:pt x="64349" y="14093"/>
                    </a:cubicBezTo>
                    <a:cubicBezTo>
                      <a:pt x="66211" y="18614"/>
                      <a:pt x="67274" y="23799"/>
                      <a:pt x="67274" y="29782"/>
                    </a:cubicBezTo>
                    <a:lnTo>
                      <a:pt x="67274" y="85888"/>
                    </a:lnTo>
                    <a:lnTo>
                      <a:pt x="53181" y="85888"/>
                    </a:lnTo>
                    <a:lnTo>
                      <a:pt x="53181" y="32441"/>
                    </a:lnTo>
                    <a:cubicBezTo>
                      <a:pt x="53181" y="25926"/>
                      <a:pt x="51852" y="21007"/>
                      <a:pt x="49193" y="17550"/>
                    </a:cubicBezTo>
                    <a:cubicBezTo>
                      <a:pt x="46534" y="14093"/>
                      <a:pt x="42013" y="12498"/>
                      <a:pt x="35898" y="12498"/>
                    </a:cubicBezTo>
                    <a:cubicBezTo>
                      <a:pt x="31510" y="12498"/>
                      <a:pt x="27655" y="13428"/>
                      <a:pt x="24331" y="15423"/>
                    </a:cubicBezTo>
                    <a:cubicBezTo>
                      <a:pt x="21007" y="17417"/>
                      <a:pt x="18481" y="20209"/>
                      <a:pt x="16752" y="23799"/>
                    </a:cubicBezTo>
                    <a:cubicBezTo>
                      <a:pt x="15024" y="27389"/>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3" name="Freeform: Shape 1062">
                <a:extLst>
                  <a:ext uri="{FF2B5EF4-FFF2-40B4-BE49-F238E27FC236}">
                    <a16:creationId xmlns:a16="http://schemas.microsoft.com/office/drawing/2014/main" id="{6B04CA0C-9DD0-1063-B6DC-12A8062D26F9}"/>
                  </a:ext>
                </a:extLst>
              </p:cNvPr>
              <p:cNvSpPr/>
              <p:nvPr/>
            </p:nvSpPr>
            <p:spPr>
              <a:xfrm>
                <a:off x="6525970" y="3516799"/>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2 w 111680"/>
                  <a:gd name="connsiteY7" fmla="*/ 19278 h 85754"/>
                  <a:gd name="connsiteX8" fmla="*/ 61557 w 111680"/>
                  <a:gd name="connsiteY8" fmla="*/ 19278 h 85754"/>
                  <a:gd name="connsiteX9" fmla="*/ 67142 w 111680"/>
                  <a:gd name="connsiteY9" fmla="*/ 8509 h 85754"/>
                  <a:gd name="connsiteX10" fmla="*/ 76049 w 111680"/>
                  <a:gd name="connsiteY10" fmla="*/ 2127 h 85754"/>
                  <a:gd name="connsiteX11" fmla="*/ 87085 w 111680"/>
                  <a:gd name="connsiteY11" fmla="*/ 0 h 85754"/>
                  <a:gd name="connsiteX12" fmla="*/ 105432 w 111680"/>
                  <a:gd name="connsiteY12" fmla="*/ 7180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8" y="13295"/>
                      <a:pt x="18880" y="8509"/>
                      <a:pt x="23134" y="5185"/>
                    </a:cubicBezTo>
                    <a:cubicBezTo>
                      <a:pt x="27388" y="1861"/>
                      <a:pt x="32441" y="133"/>
                      <a:pt x="38291" y="133"/>
                    </a:cubicBezTo>
                    <a:cubicBezTo>
                      <a:pt x="44141" y="133"/>
                      <a:pt x="49060" y="1728"/>
                      <a:pt x="53048" y="4919"/>
                    </a:cubicBezTo>
                    <a:cubicBezTo>
                      <a:pt x="57037" y="8110"/>
                      <a:pt x="59829" y="12896"/>
                      <a:pt x="61292" y="19278"/>
                    </a:cubicBezTo>
                    <a:lnTo>
                      <a:pt x="61557" y="19278"/>
                    </a:lnTo>
                    <a:cubicBezTo>
                      <a:pt x="62754" y="15024"/>
                      <a:pt x="64615" y="11434"/>
                      <a:pt x="67142" y="8509"/>
                    </a:cubicBezTo>
                    <a:cubicBezTo>
                      <a:pt x="69667" y="5584"/>
                      <a:pt x="72592" y="3590"/>
                      <a:pt x="76049" y="2127"/>
                    </a:cubicBezTo>
                    <a:cubicBezTo>
                      <a:pt x="79506" y="665"/>
                      <a:pt x="83096" y="0"/>
                      <a:pt x="87085" y="0"/>
                    </a:cubicBezTo>
                    <a:cubicBezTo>
                      <a:pt x="95195" y="0"/>
                      <a:pt x="101310" y="2393"/>
                      <a:pt x="105432" y="7180"/>
                    </a:cubicBezTo>
                    <a:cubicBezTo>
                      <a:pt x="109553"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2" y="12365"/>
                      <a:pt x="74986" y="13295"/>
                      <a:pt x="71928" y="15290"/>
                    </a:cubicBezTo>
                    <a:cubicBezTo>
                      <a:pt x="68870" y="17284"/>
                      <a:pt x="66742"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9" y="12365"/>
                      <a:pt x="26192" y="13295"/>
                      <a:pt x="23267" y="15290"/>
                    </a:cubicBezTo>
                    <a:cubicBezTo>
                      <a:pt x="20342" y="17284"/>
                      <a:pt x="18082"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4" name="Freeform: Shape 1063">
                <a:extLst>
                  <a:ext uri="{FF2B5EF4-FFF2-40B4-BE49-F238E27FC236}">
                    <a16:creationId xmlns:a16="http://schemas.microsoft.com/office/drawing/2014/main" id="{93BFA03A-4A10-683F-B87A-C0B0E5C124A4}"/>
                  </a:ext>
                </a:extLst>
              </p:cNvPr>
              <p:cNvSpPr/>
              <p:nvPr/>
            </p:nvSpPr>
            <p:spPr>
              <a:xfrm>
                <a:off x="6654403" y="3516799"/>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1 w 67274"/>
                  <a:gd name="connsiteY4" fmla="*/ 38557 h 87350"/>
                  <a:gd name="connsiteX5" fmla="*/ 38291 w 67274"/>
                  <a:gd name="connsiteY5" fmla="*/ 35764 h 87350"/>
                  <a:gd name="connsiteX6" fmla="*/ 53181 w 67274"/>
                  <a:gd name="connsiteY6" fmla="*/ 35764 h 87350"/>
                  <a:gd name="connsiteX7" fmla="*/ 53181 w 67274"/>
                  <a:gd name="connsiteY7" fmla="*/ 30048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8 h 87350"/>
                  <a:gd name="connsiteX12" fmla="*/ 3324 w 67274"/>
                  <a:gd name="connsiteY12" fmla="*/ 15157 h 87350"/>
                  <a:gd name="connsiteX13" fmla="*/ 37094 w 67274"/>
                  <a:gd name="connsiteY13" fmla="*/ 0 h 87350"/>
                  <a:gd name="connsiteX14" fmla="*/ 53580 w 67274"/>
                  <a:gd name="connsiteY14" fmla="*/ 3723 h 87350"/>
                  <a:gd name="connsiteX15" fmla="*/ 63817 w 67274"/>
                  <a:gd name="connsiteY15" fmla="*/ 14226 h 87350"/>
                  <a:gd name="connsiteX16" fmla="*/ 67274 w 67274"/>
                  <a:gd name="connsiteY16" fmla="*/ 30048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8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5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3" y="72725"/>
                      <a:pt x="0" y="68205"/>
                      <a:pt x="0" y="63020"/>
                    </a:cubicBezTo>
                    <a:cubicBezTo>
                      <a:pt x="0" y="56771"/>
                      <a:pt x="1595" y="51586"/>
                      <a:pt x="4919" y="47464"/>
                    </a:cubicBezTo>
                    <a:cubicBezTo>
                      <a:pt x="8243" y="43343"/>
                      <a:pt x="12763" y="40418"/>
                      <a:pt x="18481" y="38557"/>
                    </a:cubicBezTo>
                    <a:cubicBezTo>
                      <a:pt x="24198" y="36695"/>
                      <a:pt x="30845" y="35764"/>
                      <a:pt x="38291" y="35764"/>
                    </a:cubicBezTo>
                    <a:lnTo>
                      <a:pt x="53181" y="35764"/>
                    </a:lnTo>
                    <a:lnTo>
                      <a:pt x="53181" y="30048"/>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8"/>
                    </a:cubicBezTo>
                    <a:lnTo>
                      <a:pt x="3324" y="15157"/>
                    </a:lnTo>
                    <a:cubicBezTo>
                      <a:pt x="11700" y="5052"/>
                      <a:pt x="23001" y="0"/>
                      <a:pt x="37094" y="0"/>
                    </a:cubicBezTo>
                    <a:cubicBezTo>
                      <a:pt x="43609" y="0"/>
                      <a:pt x="49060" y="1197"/>
                      <a:pt x="53580" y="3723"/>
                    </a:cubicBezTo>
                    <a:cubicBezTo>
                      <a:pt x="58101" y="6249"/>
                      <a:pt x="61557" y="9706"/>
                      <a:pt x="63817" y="14226"/>
                    </a:cubicBezTo>
                    <a:cubicBezTo>
                      <a:pt x="66078" y="18746"/>
                      <a:pt x="67274" y="23932"/>
                      <a:pt x="67274" y="30048"/>
                    </a:cubicBezTo>
                    <a:lnTo>
                      <a:pt x="67274"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8"/>
                    </a:moveTo>
                    <a:cubicBezTo>
                      <a:pt x="17550" y="71662"/>
                      <a:pt x="19278" y="73124"/>
                      <a:pt x="21538" y="74188"/>
                    </a:cubicBezTo>
                    <a:cubicBezTo>
                      <a:pt x="23799" y="75252"/>
                      <a:pt x="26458" y="75783"/>
                      <a:pt x="29649" y="75783"/>
                    </a:cubicBezTo>
                    <a:cubicBezTo>
                      <a:pt x="34568" y="75783"/>
                      <a:pt x="38823" y="74720"/>
                      <a:pt x="42412" y="72725"/>
                    </a:cubicBezTo>
                    <a:cubicBezTo>
                      <a:pt x="46002" y="70731"/>
                      <a:pt x="48661" y="68072"/>
                      <a:pt x="50655" y="64881"/>
                    </a:cubicBezTo>
                    <a:cubicBezTo>
                      <a:pt x="52649" y="61690"/>
                      <a:pt x="53447" y="58234"/>
                      <a:pt x="53447" y="54511"/>
                    </a:cubicBezTo>
                    <a:lnTo>
                      <a:pt x="53447" y="46268"/>
                    </a:lnTo>
                    <a:lnTo>
                      <a:pt x="40418" y="46268"/>
                    </a:lnTo>
                    <a:cubicBezTo>
                      <a:pt x="32706" y="46268"/>
                      <a:pt x="26458" y="47464"/>
                      <a:pt x="21805"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5" name="Freeform: Shape 1064">
                <a:extLst>
                  <a:ext uri="{FF2B5EF4-FFF2-40B4-BE49-F238E27FC236}">
                    <a16:creationId xmlns:a16="http://schemas.microsoft.com/office/drawing/2014/main" id="{AB7C1922-A5B2-B606-49CC-ED805A3B2002}"/>
                  </a:ext>
                </a:extLst>
              </p:cNvPr>
              <p:cNvSpPr/>
              <p:nvPr/>
            </p:nvSpPr>
            <p:spPr>
              <a:xfrm>
                <a:off x="6742817" y="3517065"/>
                <a:ext cx="67274" cy="85887"/>
              </a:xfrm>
              <a:custGeom>
                <a:avLst/>
                <a:gdLst>
                  <a:gd name="connsiteX0" fmla="*/ 0 w 67274"/>
                  <a:gd name="connsiteY0" fmla="*/ 1595 h 85887"/>
                  <a:gd name="connsiteX1" fmla="*/ 13428 w 67274"/>
                  <a:gd name="connsiteY1" fmla="*/ 1595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8 w 67274"/>
                  <a:gd name="connsiteY13" fmla="*/ 12498 h 85887"/>
                  <a:gd name="connsiteX14" fmla="*/ 24331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5"/>
                    </a:moveTo>
                    <a:lnTo>
                      <a:pt x="13428" y="1595"/>
                    </a:lnTo>
                    <a:lnTo>
                      <a:pt x="13428" y="19145"/>
                    </a:lnTo>
                    <a:lnTo>
                      <a:pt x="13694" y="19145"/>
                    </a:lnTo>
                    <a:cubicBezTo>
                      <a:pt x="15821" y="13694"/>
                      <a:pt x="18880" y="9174"/>
                      <a:pt x="23134" y="5451"/>
                    </a:cubicBezTo>
                    <a:cubicBezTo>
                      <a:pt x="27388" y="1728"/>
                      <a:pt x="33371" y="0"/>
                      <a:pt x="40950" y="0"/>
                    </a:cubicBezTo>
                    <a:cubicBezTo>
                      <a:pt x="46800" y="0"/>
                      <a:pt x="51586" y="1197"/>
                      <a:pt x="55574" y="3723"/>
                    </a:cubicBezTo>
                    <a:cubicBezTo>
                      <a:pt x="59563" y="6249"/>
                      <a:pt x="62488" y="9573"/>
                      <a:pt x="64349" y="14093"/>
                    </a:cubicBezTo>
                    <a:cubicBezTo>
                      <a:pt x="66211" y="18613"/>
                      <a:pt x="67274" y="23799"/>
                      <a:pt x="67274" y="29782"/>
                    </a:cubicBezTo>
                    <a:lnTo>
                      <a:pt x="67274" y="85888"/>
                    </a:lnTo>
                    <a:lnTo>
                      <a:pt x="53181" y="85888"/>
                    </a:lnTo>
                    <a:lnTo>
                      <a:pt x="53181" y="32441"/>
                    </a:lnTo>
                    <a:cubicBezTo>
                      <a:pt x="53181" y="25926"/>
                      <a:pt x="51852" y="21007"/>
                      <a:pt x="49193" y="17550"/>
                    </a:cubicBezTo>
                    <a:cubicBezTo>
                      <a:pt x="46534" y="14093"/>
                      <a:pt x="42013" y="12498"/>
                      <a:pt x="35898" y="12498"/>
                    </a:cubicBezTo>
                    <a:cubicBezTo>
                      <a:pt x="31510" y="12498"/>
                      <a:pt x="27655" y="13428"/>
                      <a:pt x="24331" y="15423"/>
                    </a:cubicBezTo>
                    <a:cubicBezTo>
                      <a:pt x="21007" y="17417"/>
                      <a:pt x="18481" y="20209"/>
                      <a:pt x="16752" y="23799"/>
                    </a:cubicBezTo>
                    <a:cubicBezTo>
                      <a:pt x="15024" y="27388"/>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6" name="Freeform: Shape 1065">
                <a:extLst>
                  <a:ext uri="{FF2B5EF4-FFF2-40B4-BE49-F238E27FC236}">
                    <a16:creationId xmlns:a16="http://schemas.microsoft.com/office/drawing/2014/main" id="{ED88D678-A5A1-3258-EF6E-430573C3A4FE}"/>
                  </a:ext>
                </a:extLst>
              </p:cNvPr>
              <p:cNvSpPr/>
              <p:nvPr/>
            </p:nvSpPr>
            <p:spPr>
              <a:xfrm>
                <a:off x="6827109" y="3516799"/>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1 w 67274"/>
                  <a:gd name="connsiteY4" fmla="*/ 38557 h 87350"/>
                  <a:gd name="connsiteX5" fmla="*/ 38291 w 67274"/>
                  <a:gd name="connsiteY5" fmla="*/ 35764 h 87350"/>
                  <a:gd name="connsiteX6" fmla="*/ 53181 w 67274"/>
                  <a:gd name="connsiteY6" fmla="*/ 35764 h 87350"/>
                  <a:gd name="connsiteX7" fmla="*/ 53181 w 67274"/>
                  <a:gd name="connsiteY7" fmla="*/ 30048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8 h 87350"/>
                  <a:gd name="connsiteX12" fmla="*/ 3324 w 67274"/>
                  <a:gd name="connsiteY12" fmla="*/ 15157 h 87350"/>
                  <a:gd name="connsiteX13" fmla="*/ 37094 w 67274"/>
                  <a:gd name="connsiteY13" fmla="*/ 0 h 87350"/>
                  <a:gd name="connsiteX14" fmla="*/ 53580 w 67274"/>
                  <a:gd name="connsiteY14" fmla="*/ 3723 h 87350"/>
                  <a:gd name="connsiteX15" fmla="*/ 63818 w 67274"/>
                  <a:gd name="connsiteY15" fmla="*/ 14226 h 87350"/>
                  <a:gd name="connsiteX16" fmla="*/ 67274 w 67274"/>
                  <a:gd name="connsiteY16" fmla="*/ 30048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8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5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4" y="72725"/>
                      <a:pt x="0" y="68205"/>
                      <a:pt x="0" y="63020"/>
                    </a:cubicBezTo>
                    <a:cubicBezTo>
                      <a:pt x="0" y="56771"/>
                      <a:pt x="1595" y="51586"/>
                      <a:pt x="4919" y="47464"/>
                    </a:cubicBezTo>
                    <a:cubicBezTo>
                      <a:pt x="8243" y="43343"/>
                      <a:pt x="12764" y="40418"/>
                      <a:pt x="18481" y="38557"/>
                    </a:cubicBezTo>
                    <a:cubicBezTo>
                      <a:pt x="24198" y="36695"/>
                      <a:pt x="30845" y="35764"/>
                      <a:pt x="38291" y="35764"/>
                    </a:cubicBezTo>
                    <a:lnTo>
                      <a:pt x="53181" y="35764"/>
                    </a:lnTo>
                    <a:lnTo>
                      <a:pt x="53181" y="30048"/>
                    </a:lnTo>
                    <a:cubicBezTo>
                      <a:pt x="53181" y="24065"/>
                      <a:pt x="51719" y="19677"/>
                      <a:pt x="48927" y="16486"/>
                    </a:cubicBezTo>
                    <a:cubicBezTo>
                      <a:pt x="46135" y="13295"/>
                      <a:pt x="41881" y="11833"/>
                      <a:pt x="36163" y="11833"/>
                    </a:cubicBezTo>
                    <a:cubicBezTo>
                      <a:pt x="30978" y="11833"/>
                      <a:pt x="26458" y="12896"/>
                      <a:pt x="22602" y="15024"/>
                    </a:cubicBezTo>
                    <a:cubicBezTo>
                      <a:pt x="18746" y="17151"/>
                      <a:pt x="15290" y="20209"/>
                      <a:pt x="12365" y="24198"/>
                    </a:cubicBezTo>
                    <a:lnTo>
                      <a:pt x="3324" y="15157"/>
                    </a:lnTo>
                    <a:cubicBezTo>
                      <a:pt x="11700" y="5052"/>
                      <a:pt x="23001" y="0"/>
                      <a:pt x="37094" y="0"/>
                    </a:cubicBezTo>
                    <a:cubicBezTo>
                      <a:pt x="43609" y="0"/>
                      <a:pt x="49060" y="1197"/>
                      <a:pt x="53580" y="3723"/>
                    </a:cubicBezTo>
                    <a:cubicBezTo>
                      <a:pt x="58101" y="6249"/>
                      <a:pt x="61557" y="9706"/>
                      <a:pt x="63818" y="14226"/>
                    </a:cubicBezTo>
                    <a:cubicBezTo>
                      <a:pt x="66078" y="18746"/>
                      <a:pt x="67274" y="23932"/>
                      <a:pt x="67274" y="30048"/>
                    </a:cubicBezTo>
                    <a:lnTo>
                      <a:pt x="67274" y="85888"/>
                    </a:lnTo>
                    <a:lnTo>
                      <a:pt x="53846" y="85888"/>
                    </a:lnTo>
                    <a:lnTo>
                      <a:pt x="53846" y="70199"/>
                    </a:lnTo>
                    <a:lnTo>
                      <a:pt x="53580" y="70199"/>
                    </a:lnTo>
                    <a:cubicBezTo>
                      <a:pt x="50788" y="76182"/>
                      <a:pt x="47199" y="80570"/>
                      <a:pt x="42678" y="83229"/>
                    </a:cubicBezTo>
                    <a:cubicBezTo>
                      <a:pt x="38158" y="85888"/>
                      <a:pt x="32574" y="87350"/>
                      <a:pt x="25660" y="87350"/>
                    </a:cubicBezTo>
                    <a:cubicBezTo>
                      <a:pt x="20608" y="87350"/>
                      <a:pt x="16220" y="86420"/>
                      <a:pt x="12365" y="84425"/>
                    </a:cubicBezTo>
                    <a:close/>
                    <a:moveTo>
                      <a:pt x="16353" y="69668"/>
                    </a:moveTo>
                    <a:cubicBezTo>
                      <a:pt x="17550" y="71662"/>
                      <a:pt x="19278" y="73124"/>
                      <a:pt x="21538" y="74188"/>
                    </a:cubicBezTo>
                    <a:cubicBezTo>
                      <a:pt x="23799" y="75252"/>
                      <a:pt x="26458" y="75783"/>
                      <a:pt x="29649" y="75783"/>
                    </a:cubicBezTo>
                    <a:cubicBezTo>
                      <a:pt x="34568" y="75783"/>
                      <a:pt x="38823" y="74720"/>
                      <a:pt x="42412" y="72725"/>
                    </a:cubicBezTo>
                    <a:cubicBezTo>
                      <a:pt x="46002" y="70731"/>
                      <a:pt x="48661" y="68072"/>
                      <a:pt x="50655" y="64881"/>
                    </a:cubicBezTo>
                    <a:cubicBezTo>
                      <a:pt x="52650" y="61690"/>
                      <a:pt x="53447" y="58234"/>
                      <a:pt x="53447" y="54511"/>
                    </a:cubicBezTo>
                    <a:lnTo>
                      <a:pt x="53447" y="46268"/>
                    </a:lnTo>
                    <a:lnTo>
                      <a:pt x="40418" y="46268"/>
                    </a:lnTo>
                    <a:cubicBezTo>
                      <a:pt x="32707" y="46268"/>
                      <a:pt x="26458" y="47464"/>
                      <a:pt x="21805"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7" name="Freeform: Shape 1066">
                <a:extLst>
                  <a:ext uri="{FF2B5EF4-FFF2-40B4-BE49-F238E27FC236}">
                    <a16:creationId xmlns:a16="http://schemas.microsoft.com/office/drawing/2014/main" id="{CBAFB815-8070-6537-9077-FE982B9DB359}"/>
                  </a:ext>
                </a:extLst>
              </p:cNvPr>
              <p:cNvSpPr/>
              <p:nvPr/>
            </p:nvSpPr>
            <p:spPr>
              <a:xfrm>
                <a:off x="6908078" y="3508024"/>
                <a:ext cx="78841" cy="130028"/>
              </a:xfrm>
              <a:custGeom>
                <a:avLst/>
                <a:gdLst>
                  <a:gd name="connsiteX0" fmla="*/ 8908 w 78841"/>
                  <a:gd name="connsiteY0" fmla="*/ 123913 h 130028"/>
                  <a:gd name="connsiteX1" fmla="*/ 0 w 78841"/>
                  <a:gd name="connsiteY1" fmla="*/ 108490 h 130028"/>
                  <a:gd name="connsiteX2" fmla="*/ 2127 w 78841"/>
                  <a:gd name="connsiteY2" fmla="*/ 100247 h 130028"/>
                  <a:gd name="connsiteX3" fmla="*/ 7578 w 78841"/>
                  <a:gd name="connsiteY3" fmla="*/ 93998 h 130028"/>
                  <a:gd name="connsiteX4" fmla="*/ 15157 w 78841"/>
                  <a:gd name="connsiteY4" fmla="*/ 90275 h 130028"/>
                  <a:gd name="connsiteX5" fmla="*/ 8376 w 78841"/>
                  <a:gd name="connsiteY5" fmla="*/ 85755 h 130028"/>
                  <a:gd name="connsiteX6" fmla="*/ 5983 w 78841"/>
                  <a:gd name="connsiteY6" fmla="*/ 78575 h 130028"/>
                  <a:gd name="connsiteX7" fmla="*/ 9041 w 78841"/>
                  <a:gd name="connsiteY7" fmla="*/ 69800 h 130028"/>
                  <a:gd name="connsiteX8" fmla="*/ 17683 w 78841"/>
                  <a:gd name="connsiteY8" fmla="*/ 64084 h 130028"/>
                  <a:gd name="connsiteX9" fmla="*/ 7578 w 78841"/>
                  <a:gd name="connsiteY9" fmla="*/ 53979 h 130028"/>
                  <a:gd name="connsiteX10" fmla="*/ 3989 w 78841"/>
                  <a:gd name="connsiteY10" fmla="*/ 39221 h 130028"/>
                  <a:gd name="connsiteX11" fmla="*/ 7712 w 78841"/>
                  <a:gd name="connsiteY11" fmla="*/ 24065 h 130028"/>
                  <a:gd name="connsiteX12" fmla="*/ 18880 w 78841"/>
                  <a:gd name="connsiteY12" fmla="*/ 13295 h 130028"/>
                  <a:gd name="connsiteX13" fmla="*/ 36961 w 78841"/>
                  <a:gd name="connsiteY13" fmla="*/ 9307 h 130028"/>
                  <a:gd name="connsiteX14" fmla="*/ 56239 w 78841"/>
                  <a:gd name="connsiteY14" fmla="*/ 13827 h 130028"/>
                  <a:gd name="connsiteX15" fmla="*/ 60494 w 78841"/>
                  <a:gd name="connsiteY15" fmla="*/ 6249 h 130028"/>
                  <a:gd name="connsiteX16" fmla="*/ 66344 w 78841"/>
                  <a:gd name="connsiteY16" fmla="*/ 1596 h 130028"/>
                  <a:gd name="connsiteX17" fmla="*/ 74587 w 78841"/>
                  <a:gd name="connsiteY17" fmla="*/ 0 h 130028"/>
                  <a:gd name="connsiteX18" fmla="*/ 77379 w 78841"/>
                  <a:gd name="connsiteY18" fmla="*/ 0 h 130028"/>
                  <a:gd name="connsiteX19" fmla="*/ 77379 w 78841"/>
                  <a:gd name="connsiteY19" fmla="*/ 14093 h 130028"/>
                  <a:gd name="connsiteX20" fmla="*/ 74454 w 78841"/>
                  <a:gd name="connsiteY20" fmla="*/ 14093 h 130028"/>
                  <a:gd name="connsiteX21" fmla="*/ 66078 w 78841"/>
                  <a:gd name="connsiteY21" fmla="*/ 14891 h 130028"/>
                  <a:gd name="connsiteX22" fmla="*/ 60893 w 78841"/>
                  <a:gd name="connsiteY22" fmla="*/ 17151 h 130028"/>
                  <a:gd name="connsiteX23" fmla="*/ 67674 w 78841"/>
                  <a:gd name="connsiteY23" fmla="*/ 26989 h 130028"/>
                  <a:gd name="connsiteX24" fmla="*/ 69934 w 78841"/>
                  <a:gd name="connsiteY24" fmla="*/ 39487 h 130028"/>
                  <a:gd name="connsiteX25" fmla="*/ 66078 w 78841"/>
                  <a:gd name="connsiteY25" fmla="*/ 54245 h 130028"/>
                  <a:gd name="connsiteX26" fmla="*/ 54777 w 78841"/>
                  <a:gd name="connsiteY26" fmla="*/ 64881 h 130028"/>
                  <a:gd name="connsiteX27" fmla="*/ 36828 w 78841"/>
                  <a:gd name="connsiteY27" fmla="*/ 68870 h 130028"/>
                  <a:gd name="connsiteX28" fmla="*/ 22203 w 78841"/>
                  <a:gd name="connsiteY28" fmla="*/ 66344 h 130028"/>
                  <a:gd name="connsiteX29" fmla="*/ 19278 w 78841"/>
                  <a:gd name="connsiteY29" fmla="*/ 72061 h 130028"/>
                  <a:gd name="connsiteX30" fmla="*/ 21805 w 78841"/>
                  <a:gd name="connsiteY30" fmla="*/ 77113 h 130028"/>
                  <a:gd name="connsiteX31" fmla="*/ 28984 w 78841"/>
                  <a:gd name="connsiteY31" fmla="*/ 79639 h 130028"/>
                  <a:gd name="connsiteX32" fmla="*/ 42146 w 78841"/>
                  <a:gd name="connsiteY32" fmla="*/ 80836 h 130028"/>
                  <a:gd name="connsiteX33" fmla="*/ 61425 w 78841"/>
                  <a:gd name="connsiteY33" fmla="*/ 82963 h 130028"/>
                  <a:gd name="connsiteX34" fmla="*/ 73922 w 78841"/>
                  <a:gd name="connsiteY34" fmla="*/ 89212 h 130028"/>
                  <a:gd name="connsiteX35" fmla="*/ 78842 w 78841"/>
                  <a:gd name="connsiteY35" fmla="*/ 103172 h 130028"/>
                  <a:gd name="connsiteX36" fmla="*/ 68471 w 78841"/>
                  <a:gd name="connsiteY36" fmla="*/ 123514 h 130028"/>
                  <a:gd name="connsiteX37" fmla="*/ 37626 w 78841"/>
                  <a:gd name="connsiteY37" fmla="*/ 130028 h 130028"/>
                  <a:gd name="connsiteX38" fmla="*/ 9174 w 78841"/>
                  <a:gd name="connsiteY38" fmla="*/ 124311 h 130028"/>
                  <a:gd name="connsiteX39" fmla="*/ 16220 w 78841"/>
                  <a:gd name="connsiteY39" fmla="*/ 112611 h 130028"/>
                  <a:gd name="connsiteX40" fmla="*/ 23932 w 78841"/>
                  <a:gd name="connsiteY40" fmla="*/ 117132 h 130028"/>
                  <a:gd name="connsiteX41" fmla="*/ 38025 w 78841"/>
                  <a:gd name="connsiteY41" fmla="*/ 118594 h 130028"/>
                  <a:gd name="connsiteX42" fmla="*/ 52251 w 78841"/>
                  <a:gd name="connsiteY42" fmla="*/ 117265 h 130028"/>
                  <a:gd name="connsiteX43" fmla="*/ 60893 w 78841"/>
                  <a:gd name="connsiteY43" fmla="*/ 112877 h 130028"/>
                  <a:gd name="connsiteX44" fmla="*/ 63951 w 78841"/>
                  <a:gd name="connsiteY44" fmla="*/ 104501 h 130028"/>
                  <a:gd name="connsiteX45" fmla="*/ 61292 w 78841"/>
                  <a:gd name="connsiteY45" fmla="*/ 97987 h 130028"/>
                  <a:gd name="connsiteX46" fmla="*/ 53314 w 78841"/>
                  <a:gd name="connsiteY46" fmla="*/ 94929 h 130028"/>
                  <a:gd name="connsiteX47" fmla="*/ 38025 w 78841"/>
                  <a:gd name="connsiteY47" fmla="*/ 93599 h 130028"/>
                  <a:gd name="connsiteX48" fmla="*/ 28452 w 78841"/>
                  <a:gd name="connsiteY48" fmla="*/ 92934 h 130028"/>
                  <a:gd name="connsiteX49" fmla="*/ 20608 w 78841"/>
                  <a:gd name="connsiteY49" fmla="*/ 91738 h 130028"/>
                  <a:gd name="connsiteX50" fmla="*/ 15556 w 78841"/>
                  <a:gd name="connsiteY50" fmla="*/ 97189 h 130028"/>
                  <a:gd name="connsiteX51" fmla="*/ 13827 w 78841"/>
                  <a:gd name="connsiteY51" fmla="*/ 104501 h 130028"/>
                  <a:gd name="connsiteX52" fmla="*/ 16220 w 78841"/>
                  <a:gd name="connsiteY52" fmla="*/ 112611 h 130028"/>
                  <a:gd name="connsiteX53" fmla="*/ 46534 w 78841"/>
                  <a:gd name="connsiteY53" fmla="*/ 55043 h 130028"/>
                  <a:gd name="connsiteX54" fmla="*/ 53181 w 78841"/>
                  <a:gd name="connsiteY54" fmla="*/ 48528 h 130028"/>
                  <a:gd name="connsiteX55" fmla="*/ 55575 w 78841"/>
                  <a:gd name="connsiteY55" fmla="*/ 38955 h 130028"/>
                  <a:gd name="connsiteX56" fmla="*/ 53447 w 78841"/>
                  <a:gd name="connsiteY56" fmla="*/ 28851 h 130028"/>
                  <a:gd name="connsiteX57" fmla="*/ 47199 w 78841"/>
                  <a:gd name="connsiteY57" fmla="*/ 22203 h 130028"/>
                  <a:gd name="connsiteX58" fmla="*/ 37493 w 78841"/>
                  <a:gd name="connsiteY58" fmla="*/ 19810 h 130028"/>
                  <a:gd name="connsiteX59" fmla="*/ 27521 w 78841"/>
                  <a:gd name="connsiteY59" fmla="*/ 22203 h 130028"/>
                  <a:gd name="connsiteX60" fmla="*/ 21007 w 78841"/>
                  <a:gd name="connsiteY60" fmla="*/ 28851 h 130028"/>
                  <a:gd name="connsiteX61" fmla="*/ 18746 w 78841"/>
                  <a:gd name="connsiteY61" fmla="*/ 38955 h 130028"/>
                  <a:gd name="connsiteX62" fmla="*/ 21007 w 78841"/>
                  <a:gd name="connsiteY62" fmla="*/ 49193 h 130028"/>
                  <a:gd name="connsiteX63" fmla="*/ 27389 w 78841"/>
                  <a:gd name="connsiteY63" fmla="*/ 55309 h 130028"/>
                  <a:gd name="connsiteX64" fmla="*/ 36695 w 78841"/>
                  <a:gd name="connsiteY64" fmla="*/ 57303 h 130028"/>
                  <a:gd name="connsiteX65" fmla="*/ 46800 w 78841"/>
                  <a:gd name="connsiteY65" fmla="*/ 54910 h 1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8841" h="130028">
                    <a:moveTo>
                      <a:pt x="8908" y="123913"/>
                    </a:moveTo>
                    <a:cubicBezTo>
                      <a:pt x="3058" y="120057"/>
                      <a:pt x="0" y="115005"/>
                      <a:pt x="0" y="108490"/>
                    </a:cubicBezTo>
                    <a:cubicBezTo>
                      <a:pt x="0" y="105432"/>
                      <a:pt x="665" y="102640"/>
                      <a:pt x="2127" y="100247"/>
                    </a:cubicBezTo>
                    <a:cubicBezTo>
                      <a:pt x="3590" y="97854"/>
                      <a:pt x="5318" y="95727"/>
                      <a:pt x="7578" y="93998"/>
                    </a:cubicBezTo>
                    <a:cubicBezTo>
                      <a:pt x="9839" y="92270"/>
                      <a:pt x="12365" y="91073"/>
                      <a:pt x="15157" y="90275"/>
                    </a:cubicBezTo>
                    <a:cubicBezTo>
                      <a:pt x="12232" y="89212"/>
                      <a:pt x="9971" y="87616"/>
                      <a:pt x="8376" y="85755"/>
                    </a:cubicBezTo>
                    <a:cubicBezTo>
                      <a:pt x="6781" y="83894"/>
                      <a:pt x="5983" y="81368"/>
                      <a:pt x="5983" y="78575"/>
                    </a:cubicBezTo>
                    <a:cubicBezTo>
                      <a:pt x="5983" y="75252"/>
                      <a:pt x="7047" y="72327"/>
                      <a:pt x="9041" y="69800"/>
                    </a:cubicBezTo>
                    <a:cubicBezTo>
                      <a:pt x="11035" y="67275"/>
                      <a:pt x="13960" y="65413"/>
                      <a:pt x="17683" y="64084"/>
                    </a:cubicBezTo>
                    <a:cubicBezTo>
                      <a:pt x="13295" y="61557"/>
                      <a:pt x="9971" y="58234"/>
                      <a:pt x="7578" y="53979"/>
                    </a:cubicBezTo>
                    <a:cubicBezTo>
                      <a:pt x="5185" y="49725"/>
                      <a:pt x="3989" y="44805"/>
                      <a:pt x="3989" y="39221"/>
                    </a:cubicBezTo>
                    <a:cubicBezTo>
                      <a:pt x="3989" y="33637"/>
                      <a:pt x="5185" y="28585"/>
                      <a:pt x="7712" y="24065"/>
                    </a:cubicBezTo>
                    <a:cubicBezTo>
                      <a:pt x="10238" y="19544"/>
                      <a:pt x="13960" y="15955"/>
                      <a:pt x="18880" y="13295"/>
                    </a:cubicBezTo>
                    <a:cubicBezTo>
                      <a:pt x="23799" y="10636"/>
                      <a:pt x="29914" y="9307"/>
                      <a:pt x="36961" y="9307"/>
                    </a:cubicBezTo>
                    <a:cubicBezTo>
                      <a:pt x="44673" y="9307"/>
                      <a:pt x="51054" y="10769"/>
                      <a:pt x="56239" y="13827"/>
                    </a:cubicBezTo>
                    <a:cubicBezTo>
                      <a:pt x="57436" y="10769"/>
                      <a:pt x="58899" y="8243"/>
                      <a:pt x="60494" y="6249"/>
                    </a:cubicBezTo>
                    <a:cubicBezTo>
                      <a:pt x="62089" y="4255"/>
                      <a:pt x="63951" y="2659"/>
                      <a:pt x="66344" y="1596"/>
                    </a:cubicBezTo>
                    <a:cubicBezTo>
                      <a:pt x="68737" y="532"/>
                      <a:pt x="71396" y="0"/>
                      <a:pt x="74587" y="0"/>
                    </a:cubicBezTo>
                    <a:lnTo>
                      <a:pt x="77379" y="0"/>
                    </a:lnTo>
                    <a:lnTo>
                      <a:pt x="77379" y="14093"/>
                    </a:lnTo>
                    <a:lnTo>
                      <a:pt x="74454" y="14093"/>
                    </a:lnTo>
                    <a:cubicBezTo>
                      <a:pt x="70864" y="14093"/>
                      <a:pt x="68072" y="14359"/>
                      <a:pt x="66078" y="14891"/>
                    </a:cubicBezTo>
                    <a:cubicBezTo>
                      <a:pt x="64084" y="15423"/>
                      <a:pt x="62355" y="16087"/>
                      <a:pt x="60893" y="17151"/>
                    </a:cubicBezTo>
                    <a:cubicBezTo>
                      <a:pt x="63951" y="19810"/>
                      <a:pt x="66211" y="23134"/>
                      <a:pt x="67674" y="26989"/>
                    </a:cubicBezTo>
                    <a:cubicBezTo>
                      <a:pt x="69136" y="30845"/>
                      <a:pt x="69934" y="34967"/>
                      <a:pt x="69934" y="39487"/>
                    </a:cubicBezTo>
                    <a:cubicBezTo>
                      <a:pt x="69934" y="44938"/>
                      <a:pt x="68604" y="49857"/>
                      <a:pt x="66078" y="54245"/>
                    </a:cubicBezTo>
                    <a:cubicBezTo>
                      <a:pt x="63552" y="58632"/>
                      <a:pt x="59696" y="62222"/>
                      <a:pt x="54777" y="64881"/>
                    </a:cubicBezTo>
                    <a:cubicBezTo>
                      <a:pt x="49857" y="67540"/>
                      <a:pt x="43742" y="68870"/>
                      <a:pt x="36828" y="68870"/>
                    </a:cubicBezTo>
                    <a:cubicBezTo>
                      <a:pt x="31377" y="68870"/>
                      <a:pt x="26458" y="68072"/>
                      <a:pt x="22203" y="66344"/>
                    </a:cubicBezTo>
                    <a:cubicBezTo>
                      <a:pt x="20342" y="67806"/>
                      <a:pt x="19278" y="69668"/>
                      <a:pt x="19278" y="72061"/>
                    </a:cubicBezTo>
                    <a:cubicBezTo>
                      <a:pt x="19278" y="74321"/>
                      <a:pt x="20076" y="76049"/>
                      <a:pt x="21805" y="77113"/>
                    </a:cubicBezTo>
                    <a:cubicBezTo>
                      <a:pt x="23533" y="78177"/>
                      <a:pt x="25793" y="79107"/>
                      <a:pt x="28984" y="79639"/>
                    </a:cubicBezTo>
                    <a:cubicBezTo>
                      <a:pt x="32175" y="80171"/>
                      <a:pt x="36429" y="80570"/>
                      <a:pt x="42146" y="80836"/>
                    </a:cubicBezTo>
                    <a:cubicBezTo>
                      <a:pt x="49991" y="81234"/>
                      <a:pt x="56372" y="81899"/>
                      <a:pt x="61425" y="82963"/>
                    </a:cubicBezTo>
                    <a:cubicBezTo>
                      <a:pt x="66477" y="84027"/>
                      <a:pt x="70599" y="86021"/>
                      <a:pt x="73922" y="89212"/>
                    </a:cubicBezTo>
                    <a:cubicBezTo>
                      <a:pt x="77246" y="92403"/>
                      <a:pt x="78842" y="97056"/>
                      <a:pt x="78842" y="103172"/>
                    </a:cubicBezTo>
                    <a:cubicBezTo>
                      <a:pt x="78842" y="112346"/>
                      <a:pt x="75385" y="119126"/>
                      <a:pt x="68471" y="123514"/>
                    </a:cubicBezTo>
                    <a:cubicBezTo>
                      <a:pt x="61557" y="127901"/>
                      <a:pt x="51320" y="130028"/>
                      <a:pt x="37626" y="130028"/>
                    </a:cubicBezTo>
                    <a:cubicBezTo>
                      <a:pt x="23932" y="130028"/>
                      <a:pt x="15024" y="128167"/>
                      <a:pt x="9174" y="124311"/>
                    </a:cubicBezTo>
                    <a:close/>
                    <a:moveTo>
                      <a:pt x="16220" y="112611"/>
                    </a:moveTo>
                    <a:cubicBezTo>
                      <a:pt x="17816" y="114606"/>
                      <a:pt x="20342" y="116201"/>
                      <a:pt x="23932" y="117132"/>
                    </a:cubicBezTo>
                    <a:cubicBezTo>
                      <a:pt x="27521" y="118063"/>
                      <a:pt x="32175" y="118594"/>
                      <a:pt x="38025" y="118594"/>
                    </a:cubicBezTo>
                    <a:cubicBezTo>
                      <a:pt x="43875" y="118594"/>
                      <a:pt x="48528" y="118195"/>
                      <a:pt x="52251" y="117265"/>
                    </a:cubicBezTo>
                    <a:cubicBezTo>
                      <a:pt x="55974" y="116334"/>
                      <a:pt x="58899" y="115005"/>
                      <a:pt x="60893" y="112877"/>
                    </a:cubicBezTo>
                    <a:cubicBezTo>
                      <a:pt x="62887" y="110750"/>
                      <a:pt x="63951" y="108091"/>
                      <a:pt x="63951" y="104501"/>
                    </a:cubicBezTo>
                    <a:cubicBezTo>
                      <a:pt x="63951" y="101709"/>
                      <a:pt x="63020" y="99449"/>
                      <a:pt x="61292" y="97987"/>
                    </a:cubicBezTo>
                    <a:cubicBezTo>
                      <a:pt x="59563" y="96524"/>
                      <a:pt x="56904" y="95461"/>
                      <a:pt x="53314" y="94929"/>
                    </a:cubicBezTo>
                    <a:cubicBezTo>
                      <a:pt x="49725" y="94397"/>
                      <a:pt x="44673" y="93865"/>
                      <a:pt x="38025" y="93599"/>
                    </a:cubicBezTo>
                    <a:cubicBezTo>
                      <a:pt x="34435" y="93466"/>
                      <a:pt x="31244" y="93200"/>
                      <a:pt x="28452" y="92934"/>
                    </a:cubicBezTo>
                    <a:cubicBezTo>
                      <a:pt x="25660" y="92668"/>
                      <a:pt x="23001" y="92270"/>
                      <a:pt x="20608" y="91738"/>
                    </a:cubicBezTo>
                    <a:cubicBezTo>
                      <a:pt x="18481" y="93200"/>
                      <a:pt x="16752" y="95062"/>
                      <a:pt x="15556" y="97189"/>
                    </a:cubicBezTo>
                    <a:cubicBezTo>
                      <a:pt x="14359" y="99316"/>
                      <a:pt x="13827" y="101709"/>
                      <a:pt x="13827" y="104501"/>
                    </a:cubicBezTo>
                    <a:cubicBezTo>
                      <a:pt x="13827" y="107825"/>
                      <a:pt x="14625" y="110617"/>
                      <a:pt x="16220" y="112611"/>
                    </a:cubicBezTo>
                    <a:close/>
                    <a:moveTo>
                      <a:pt x="46534" y="55043"/>
                    </a:moveTo>
                    <a:cubicBezTo>
                      <a:pt x="49326" y="53447"/>
                      <a:pt x="51586" y="51320"/>
                      <a:pt x="53181" y="48528"/>
                    </a:cubicBezTo>
                    <a:cubicBezTo>
                      <a:pt x="54777" y="45736"/>
                      <a:pt x="55575" y="42545"/>
                      <a:pt x="55575" y="38955"/>
                    </a:cubicBezTo>
                    <a:cubicBezTo>
                      <a:pt x="55575" y="35100"/>
                      <a:pt x="54910" y="31776"/>
                      <a:pt x="53447" y="28851"/>
                    </a:cubicBezTo>
                    <a:cubicBezTo>
                      <a:pt x="51985" y="25926"/>
                      <a:pt x="49857" y="23799"/>
                      <a:pt x="47199" y="22203"/>
                    </a:cubicBezTo>
                    <a:cubicBezTo>
                      <a:pt x="44539" y="20608"/>
                      <a:pt x="41216" y="19810"/>
                      <a:pt x="37493" y="19810"/>
                    </a:cubicBezTo>
                    <a:cubicBezTo>
                      <a:pt x="33770" y="19810"/>
                      <a:pt x="30313" y="20608"/>
                      <a:pt x="27521" y="22203"/>
                    </a:cubicBezTo>
                    <a:cubicBezTo>
                      <a:pt x="24730" y="23799"/>
                      <a:pt x="22469" y="25926"/>
                      <a:pt x="21007" y="28851"/>
                    </a:cubicBezTo>
                    <a:cubicBezTo>
                      <a:pt x="19544" y="31776"/>
                      <a:pt x="18746" y="35100"/>
                      <a:pt x="18746" y="38955"/>
                    </a:cubicBezTo>
                    <a:cubicBezTo>
                      <a:pt x="18746" y="42944"/>
                      <a:pt x="19544" y="46401"/>
                      <a:pt x="21007" y="49193"/>
                    </a:cubicBezTo>
                    <a:cubicBezTo>
                      <a:pt x="22469" y="51985"/>
                      <a:pt x="24596" y="53979"/>
                      <a:pt x="27389" y="55309"/>
                    </a:cubicBezTo>
                    <a:cubicBezTo>
                      <a:pt x="30181" y="56638"/>
                      <a:pt x="33238" y="57303"/>
                      <a:pt x="36695" y="57303"/>
                    </a:cubicBezTo>
                    <a:cubicBezTo>
                      <a:pt x="40551" y="57303"/>
                      <a:pt x="43875" y="56505"/>
                      <a:pt x="46800" y="5491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8" name="Freeform: Shape 1067">
                <a:extLst>
                  <a:ext uri="{FF2B5EF4-FFF2-40B4-BE49-F238E27FC236}">
                    <a16:creationId xmlns:a16="http://schemas.microsoft.com/office/drawing/2014/main" id="{E7FECE84-5FBB-030C-8EA9-D0C7AB95F34B}"/>
                  </a:ext>
                </a:extLst>
              </p:cNvPr>
              <p:cNvSpPr/>
              <p:nvPr/>
            </p:nvSpPr>
            <p:spPr>
              <a:xfrm>
                <a:off x="6990110" y="3517065"/>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3 w 77511"/>
                  <a:gd name="connsiteY6" fmla="*/ 5983 h 87217"/>
                  <a:gd name="connsiteX7" fmla="*/ 73789 w 77511"/>
                  <a:gd name="connsiteY7" fmla="*/ 21272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4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7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5"/>
                      <a:pt x="0" y="43609"/>
                    </a:cubicBezTo>
                    <a:cubicBezTo>
                      <a:pt x="0" y="34302"/>
                      <a:pt x="1862" y="26192"/>
                      <a:pt x="5584" y="19677"/>
                    </a:cubicBezTo>
                    <a:cubicBezTo>
                      <a:pt x="9307" y="13162"/>
                      <a:pt x="14226" y="8110"/>
                      <a:pt x="20342" y="4919"/>
                    </a:cubicBezTo>
                    <a:cubicBezTo>
                      <a:pt x="26458" y="1728"/>
                      <a:pt x="33371" y="0"/>
                      <a:pt x="40817" y="0"/>
                    </a:cubicBezTo>
                    <a:cubicBezTo>
                      <a:pt x="49326" y="0"/>
                      <a:pt x="56372" y="1994"/>
                      <a:pt x="61823" y="5983"/>
                    </a:cubicBezTo>
                    <a:cubicBezTo>
                      <a:pt x="67274" y="9971"/>
                      <a:pt x="71263" y="15024"/>
                      <a:pt x="73789" y="21272"/>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89" y="72991"/>
                      <a:pt x="33637" y="75384"/>
                      <a:pt x="42279" y="75384"/>
                    </a:cubicBezTo>
                    <a:cubicBezTo>
                      <a:pt x="47464" y="75384"/>
                      <a:pt x="51852" y="74587"/>
                      <a:pt x="55574"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8"/>
                      <a:pt x="47066" y="87217"/>
                      <a:pt x="42146" y="87217"/>
                    </a:cubicBezTo>
                    <a:cubicBezTo>
                      <a:pt x="33637" y="87217"/>
                      <a:pt x="26059" y="85489"/>
                      <a:pt x="19810" y="82165"/>
                    </a:cubicBezTo>
                    <a:close/>
                    <a:moveTo>
                      <a:pt x="63153" y="36296"/>
                    </a:moveTo>
                    <a:cubicBezTo>
                      <a:pt x="62488" y="28186"/>
                      <a:pt x="60095" y="22070"/>
                      <a:pt x="56106" y="18082"/>
                    </a:cubicBezTo>
                    <a:cubicBezTo>
                      <a:pt x="52118" y="14093"/>
                      <a:pt x="46799" y="11966"/>
                      <a:pt x="40152" y="11966"/>
                    </a:cubicBezTo>
                    <a:cubicBezTo>
                      <a:pt x="35764" y="11966"/>
                      <a:pt x="31909" y="12896"/>
                      <a:pt x="28319" y="14758"/>
                    </a:cubicBezTo>
                    <a:cubicBezTo>
                      <a:pt x="24729" y="16619"/>
                      <a:pt x="21937" y="19278"/>
                      <a:pt x="19544" y="23001"/>
                    </a:cubicBezTo>
                    <a:cubicBezTo>
                      <a:pt x="17151" y="26724"/>
                      <a:pt x="15688"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69" name="Freeform: Shape 1068">
                <a:extLst>
                  <a:ext uri="{FF2B5EF4-FFF2-40B4-BE49-F238E27FC236}">
                    <a16:creationId xmlns:a16="http://schemas.microsoft.com/office/drawing/2014/main" id="{DC072242-339F-E7BB-DF66-BFBA045D2147}"/>
                  </a:ext>
                </a:extLst>
              </p:cNvPr>
              <p:cNvSpPr/>
              <p:nvPr/>
            </p:nvSpPr>
            <p:spPr>
              <a:xfrm>
                <a:off x="7084108" y="3516799"/>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1 w 111680"/>
                  <a:gd name="connsiteY7" fmla="*/ 19278 h 85754"/>
                  <a:gd name="connsiteX8" fmla="*/ 61557 w 111680"/>
                  <a:gd name="connsiteY8" fmla="*/ 19278 h 85754"/>
                  <a:gd name="connsiteX9" fmla="*/ 67141 w 111680"/>
                  <a:gd name="connsiteY9" fmla="*/ 8509 h 85754"/>
                  <a:gd name="connsiteX10" fmla="*/ 76049 w 111680"/>
                  <a:gd name="connsiteY10" fmla="*/ 2127 h 85754"/>
                  <a:gd name="connsiteX11" fmla="*/ 87084 w 111680"/>
                  <a:gd name="connsiteY11" fmla="*/ 0 h 85754"/>
                  <a:gd name="connsiteX12" fmla="*/ 105432 w 111680"/>
                  <a:gd name="connsiteY12" fmla="*/ 7180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8" y="13295"/>
                      <a:pt x="18879" y="8509"/>
                      <a:pt x="23134" y="5185"/>
                    </a:cubicBezTo>
                    <a:cubicBezTo>
                      <a:pt x="27388" y="1861"/>
                      <a:pt x="32441" y="133"/>
                      <a:pt x="38291" y="133"/>
                    </a:cubicBezTo>
                    <a:cubicBezTo>
                      <a:pt x="44141" y="133"/>
                      <a:pt x="49060" y="1728"/>
                      <a:pt x="53048" y="4919"/>
                    </a:cubicBezTo>
                    <a:cubicBezTo>
                      <a:pt x="57037" y="8110"/>
                      <a:pt x="59829" y="12896"/>
                      <a:pt x="61291" y="19278"/>
                    </a:cubicBezTo>
                    <a:lnTo>
                      <a:pt x="61557" y="19278"/>
                    </a:lnTo>
                    <a:cubicBezTo>
                      <a:pt x="62754" y="15024"/>
                      <a:pt x="64615" y="11434"/>
                      <a:pt x="67141" y="8509"/>
                    </a:cubicBezTo>
                    <a:cubicBezTo>
                      <a:pt x="69667" y="5584"/>
                      <a:pt x="72592" y="3590"/>
                      <a:pt x="76049" y="2127"/>
                    </a:cubicBezTo>
                    <a:cubicBezTo>
                      <a:pt x="79506" y="665"/>
                      <a:pt x="83096" y="0"/>
                      <a:pt x="87084" y="0"/>
                    </a:cubicBezTo>
                    <a:cubicBezTo>
                      <a:pt x="95195" y="0"/>
                      <a:pt x="101310" y="2393"/>
                      <a:pt x="105432" y="7180"/>
                    </a:cubicBezTo>
                    <a:cubicBezTo>
                      <a:pt x="109553"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2" y="12365"/>
                      <a:pt x="74985" y="13295"/>
                      <a:pt x="71928" y="15290"/>
                    </a:cubicBezTo>
                    <a:cubicBezTo>
                      <a:pt x="68870" y="17284"/>
                      <a:pt x="66742"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8" y="12365"/>
                      <a:pt x="26192" y="13295"/>
                      <a:pt x="23267" y="15290"/>
                    </a:cubicBezTo>
                    <a:cubicBezTo>
                      <a:pt x="20342" y="17284"/>
                      <a:pt x="18081"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0" name="Freeform: Shape 1069">
                <a:extLst>
                  <a:ext uri="{FF2B5EF4-FFF2-40B4-BE49-F238E27FC236}">
                    <a16:creationId xmlns:a16="http://schemas.microsoft.com/office/drawing/2014/main" id="{9EB46DD7-9481-E761-45A3-8DCE8A20926F}"/>
                  </a:ext>
                </a:extLst>
              </p:cNvPr>
              <p:cNvSpPr/>
              <p:nvPr/>
            </p:nvSpPr>
            <p:spPr>
              <a:xfrm>
                <a:off x="7211876" y="3517065"/>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3 w 77511"/>
                  <a:gd name="connsiteY6" fmla="*/ 5983 h 87217"/>
                  <a:gd name="connsiteX7" fmla="*/ 73789 w 77511"/>
                  <a:gd name="connsiteY7" fmla="*/ 21272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4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7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5"/>
                      <a:pt x="0" y="43609"/>
                    </a:cubicBezTo>
                    <a:cubicBezTo>
                      <a:pt x="0" y="34302"/>
                      <a:pt x="1862" y="26192"/>
                      <a:pt x="5584" y="19677"/>
                    </a:cubicBezTo>
                    <a:cubicBezTo>
                      <a:pt x="9307" y="13162"/>
                      <a:pt x="14226" y="8110"/>
                      <a:pt x="20342" y="4919"/>
                    </a:cubicBezTo>
                    <a:cubicBezTo>
                      <a:pt x="26458" y="1728"/>
                      <a:pt x="33371" y="0"/>
                      <a:pt x="40817" y="0"/>
                    </a:cubicBezTo>
                    <a:cubicBezTo>
                      <a:pt x="49326" y="0"/>
                      <a:pt x="56372" y="1994"/>
                      <a:pt x="61823" y="5983"/>
                    </a:cubicBezTo>
                    <a:cubicBezTo>
                      <a:pt x="67274" y="9971"/>
                      <a:pt x="71263" y="15024"/>
                      <a:pt x="73789" y="21272"/>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89" y="72991"/>
                      <a:pt x="33637" y="75384"/>
                      <a:pt x="42279" y="75384"/>
                    </a:cubicBezTo>
                    <a:cubicBezTo>
                      <a:pt x="47464" y="75384"/>
                      <a:pt x="51852" y="74587"/>
                      <a:pt x="55574"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8"/>
                      <a:pt x="47066" y="87217"/>
                      <a:pt x="42146" y="87217"/>
                    </a:cubicBezTo>
                    <a:cubicBezTo>
                      <a:pt x="33637" y="87217"/>
                      <a:pt x="26059" y="85489"/>
                      <a:pt x="19810" y="82165"/>
                    </a:cubicBezTo>
                    <a:close/>
                    <a:moveTo>
                      <a:pt x="63153" y="36296"/>
                    </a:moveTo>
                    <a:cubicBezTo>
                      <a:pt x="62488" y="28186"/>
                      <a:pt x="60095" y="22070"/>
                      <a:pt x="56106" y="18082"/>
                    </a:cubicBezTo>
                    <a:cubicBezTo>
                      <a:pt x="52118" y="14093"/>
                      <a:pt x="46800" y="11966"/>
                      <a:pt x="40152" y="11966"/>
                    </a:cubicBezTo>
                    <a:cubicBezTo>
                      <a:pt x="35764" y="11966"/>
                      <a:pt x="31909" y="12896"/>
                      <a:pt x="28319" y="14758"/>
                    </a:cubicBezTo>
                    <a:cubicBezTo>
                      <a:pt x="24730" y="16619"/>
                      <a:pt x="21937" y="19278"/>
                      <a:pt x="19544" y="23001"/>
                    </a:cubicBezTo>
                    <a:cubicBezTo>
                      <a:pt x="17151" y="26724"/>
                      <a:pt x="15688"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1" name="Freeform: Shape 1070">
                <a:extLst>
                  <a:ext uri="{FF2B5EF4-FFF2-40B4-BE49-F238E27FC236}">
                    <a16:creationId xmlns:a16="http://schemas.microsoft.com/office/drawing/2014/main" id="{B427F1DA-42ED-8ECF-03CD-59895C09EEEF}"/>
                  </a:ext>
                </a:extLst>
              </p:cNvPr>
              <p:cNvSpPr/>
              <p:nvPr/>
            </p:nvSpPr>
            <p:spPr>
              <a:xfrm>
                <a:off x="7306007" y="3517065"/>
                <a:ext cx="67274" cy="85887"/>
              </a:xfrm>
              <a:custGeom>
                <a:avLst/>
                <a:gdLst>
                  <a:gd name="connsiteX0" fmla="*/ 0 w 67274"/>
                  <a:gd name="connsiteY0" fmla="*/ 1595 h 85887"/>
                  <a:gd name="connsiteX1" fmla="*/ 13428 w 67274"/>
                  <a:gd name="connsiteY1" fmla="*/ 1595 h 85887"/>
                  <a:gd name="connsiteX2" fmla="*/ 13428 w 67274"/>
                  <a:gd name="connsiteY2" fmla="*/ 19145 h 85887"/>
                  <a:gd name="connsiteX3" fmla="*/ 13694 w 67274"/>
                  <a:gd name="connsiteY3" fmla="*/ 19145 h 85887"/>
                  <a:gd name="connsiteX4" fmla="*/ 23134 w 67274"/>
                  <a:gd name="connsiteY4" fmla="*/ 5451 h 85887"/>
                  <a:gd name="connsiteX5" fmla="*/ 40949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2 w 67274"/>
                  <a:gd name="connsiteY12" fmla="*/ 17550 h 85887"/>
                  <a:gd name="connsiteX13" fmla="*/ 35897 w 67274"/>
                  <a:gd name="connsiteY13" fmla="*/ 12498 h 85887"/>
                  <a:gd name="connsiteX14" fmla="*/ 24330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5"/>
                    </a:moveTo>
                    <a:lnTo>
                      <a:pt x="13428" y="1595"/>
                    </a:lnTo>
                    <a:lnTo>
                      <a:pt x="13428" y="19145"/>
                    </a:lnTo>
                    <a:lnTo>
                      <a:pt x="13694" y="19145"/>
                    </a:lnTo>
                    <a:cubicBezTo>
                      <a:pt x="15821" y="13694"/>
                      <a:pt x="18879" y="9174"/>
                      <a:pt x="23134" y="5451"/>
                    </a:cubicBezTo>
                    <a:cubicBezTo>
                      <a:pt x="27388" y="1728"/>
                      <a:pt x="33371" y="0"/>
                      <a:pt x="40949" y="0"/>
                    </a:cubicBezTo>
                    <a:cubicBezTo>
                      <a:pt x="46799" y="0"/>
                      <a:pt x="51586" y="1197"/>
                      <a:pt x="55574" y="3723"/>
                    </a:cubicBezTo>
                    <a:cubicBezTo>
                      <a:pt x="59563" y="6249"/>
                      <a:pt x="62488" y="9573"/>
                      <a:pt x="64349" y="14093"/>
                    </a:cubicBezTo>
                    <a:cubicBezTo>
                      <a:pt x="66210" y="18613"/>
                      <a:pt x="67274" y="23799"/>
                      <a:pt x="67274" y="29782"/>
                    </a:cubicBezTo>
                    <a:lnTo>
                      <a:pt x="67274" y="85888"/>
                    </a:lnTo>
                    <a:lnTo>
                      <a:pt x="53181" y="85888"/>
                    </a:lnTo>
                    <a:lnTo>
                      <a:pt x="53181" y="32441"/>
                    </a:lnTo>
                    <a:cubicBezTo>
                      <a:pt x="53181" y="25926"/>
                      <a:pt x="51852" y="21007"/>
                      <a:pt x="49192" y="17550"/>
                    </a:cubicBezTo>
                    <a:cubicBezTo>
                      <a:pt x="46534" y="14093"/>
                      <a:pt x="42013" y="12498"/>
                      <a:pt x="35897" y="12498"/>
                    </a:cubicBezTo>
                    <a:cubicBezTo>
                      <a:pt x="31510" y="12498"/>
                      <a:pt x="27654" y="13428"/>
                      <a:pt x="24330" y="15423"/>
                    </a:cubicBezTo>
                    <a:cubicBezTo>
                      <a:pt x="21006" y="17417"/>
                      <a:pt x="18480" y="20209"/>
                      <a:pt x="16752" y="23799"/>
                    </a:cubicBezTo>
                    <a:cubicBezTo>
                      <a:pt x="15024" y="27388"/>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72" name="Freeform: Shape 1071">
                <a:extLst>
                  <a:ext uri="{FF2B5EF4-FFF2-40B4-BE49-F238E27FC236}">
                    <a16:creationId xmlns:a16="http://schemas.microsoft.com/office/drawing/2014/main" id="{5FEEEB3C-D6D9-4E0F-DE35-A8FA15A83E6A}"/>
                  </a:ext>
                </a:extLst>
              </p:cNvPr>
              <p:cNvSpPr/>
              <p:nvPr/>
            </p:nvSpPr>
            <p:spPr>
              <a:xfrm>
                <a:off x="7383519" y="3498452"/>
                <a:ext cx="45337" cy="105963"/>
              </a:xfrm>
              <a:custGeom>
                <a:avLst/>
                <a:gdLst>
                  <a:gd name="connsiteX0" fmla="*/ 21671 w 45337"/>
                  <a:gd name="connsiteY0" fmla="*/ 103704 h 105963"/>
                  <a:gd name="connsiteX1" fmla="*/ 14758 w 45337"/>
                  <a:gd name="connsiteY1" fmla="*/ 97455 h 105963"/>
                  <a:gd name="connsiteX2" fmla="*/ 12498 w 45337"/>
                  <a:gd name="connsiteY2" fmla="*/ 86420 h 105963"/>
                  <a:gd name="connsiteX3" fmla="*/ 12498 w 45337"/>
                  <a:gd name="connsiteY3" fmla="*/ 32175 h 105963"/>
                  <a:gd name="connsiteX4" fmla="*/ 0 w 45337"/>
                  <a:gd name="connsiteY4" fmla="*/ 32175 h 105963"/>
                  <a:gd name="connsiteX5" fmla="*/ 0 w 45337"/>
                  <a:gd name="connsiteY5" fmla="*/ 24862 h 105963"/>
                  <a:gd name="connsiteX6" fmla="*/ 24862 w 45337"/>
                  <a:gd name="connsiteY6" fmla="*/ 0 h 105963"/>
                  <a:gd name="connsiteX7" fmla="*/ 26458 w 45337"/>
                  <a:gd name="connsiteY7" fmla="*/ 0 h 105963"/>
                  <a:gd name="connsiteX8" fmla="*/ 26458 w 45337"/>
                  <a:gd name="connsiteY8" fmla="*/ 20475 h 105963"/>
                  <a:gd name="connsiteX9" fmla="*/ 45337 w 45337"/>
                  <a:gd name="connsiteY9" fmla="*/ 20475 h 105963"/>
                  <a:gd name="connsiteX10" fmla="*/ 45337 w 45337"/>
                  <a:gd name="connsiteY10" fmla="*/ 32175 h 105963"/>
                  <a:gd name="connsiteX11" fmla="*/ 26458 w 45337"/>
                  <a:gd name="connsiteY11" fmla="*/ 32175 h 105963"/>
                  <a:gd name="connsiteX12" fmla="*/ 26458 w 45337"/>
                  <a:gd name="connsiteY12" fmla="*/ 83628 h 105963"/>
                  <a:gd name="connsiteX13" fmla="*/ 27388 w 45337"/>
                  <a:gd name="connsiteY13" fmla="*/ 89478 h 105963"/>
                  <a:gd name="connsiteX14" fmla="*/ 30313 w 45337"/>
                  <a:gd name="connsiteY14" fmla="*/ 92403 h 105963"/>
                  <a:gd name="connsiteX15" fmla="*/ 35764 w 45337"/>
                  <a:gd name="connsiteY15" fmla="*/ 93200 h 105963"/>
                  <a:gd name="connsiteX16" fmla="*/ 45337 w 45337"/>
                  <a:gd name="connsiteY16" fmla="*/ 91871 h 105963"/>
                  <a:gd name="connsiteX17" fmla="*/ 45337 w 45337"/>
                  <a:gd name="connsiteY17" fmla="*/ 104634 h 105963"/>
                  <a:gd name="connsiteX18" fmla="*/ 39886 w 45337"/>
                  <a:gd name="connsiteY18" fmla="*/ 105565 h 105963"/>
                  <a:gd name="connsiteX19" fmla="*/ 33637 w 45337"/>
                  <a:gd name="connsiteY19" fmla="*/ 105964 h 105963"/>
                  <a:gd name="connsiteX20" fmla="*/ 21538 w 45337"/>
                  <a:gd name="connsiteY20" fmla="*/ 103970 h 1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37" h="105963">
                    <a:moveTo>
                      <a:pt x="21671" y="103704"/>
                    </a:moveTo>
                    <a:cubicBezTo>
                      <a:pt x="18613" y="102374"/>
                      <a:pt x="16220" y="100247"/>
                      <a:pt x="14758" y="97455"/>
                    </a:cubicBezTo>
                    <a:cubicBezTo>
                      <a:pt x="13295" y="94663"/>
                      <a:pt x="12498" y="90940"/>
                      <a:pt x="12498" y="86420"/>
                    </a:cubicBezTo>
                    <a:lnTo>
                      <a:pt x="12498" y="32175"/>
                    </a:lnTo>
                    <a:lnTo>
                      <a:pt x="0" y="32175"/>
                    </a:lnTo>
                    <a:lnTo>
                      <a:pt x="0" y="24862"/>
                    </a:lnTo>
                    <a:lnTo>
                      <a:pt x="24862" y="0"/>
                    </a:lnTo>
                    <a:lnTo>
                      <a:pt x="26458" y="0"/>
                    </a:lnTo>
                    <a:lnTo>
                      <a:pt x="26458" y="20475"/>
                    </a:lnTo>
                    <a:lnTo>
                      <a:pt x="45337" y="20475"/>
                    </a:lnTo>
                    <a:lnTo>
                      <a:pt x="45337" y="32175"/>
                    </a:lnTo>
                    <a:lnTo>
                      <a:pt x="26458" y="32175"/>
                    </a:lnTo>
                    <a:lnTo>
                      <a:pt x="26458" y="83628"/>
                    </a:lnTo>
                    <a:cubicBezTo>
                      <a:pt x="26458" y="86154"/>
                      <a:pt x="26724" y="88015"/>
                      <a:pt x="27388" y="89478"/>
                    </a:cubicBezTo>
                    <a:cubicBezTo>
                      <a:pt x="28053" y="90940"/>
                      <a:pt x="28984" y="91871"/>
                      <a:pt x="30313" y="92403"/>
                    </a:cubicBezTo>
                    <a:cubicBezTo>
                      <a:pt x="31643" y="92934"/>
                      <a:pt x="33504" y="93200"/>
                      <a:pt x="35764" y="93200"/>
                    </a:cubicBezTo>
                    <a:cubicBezTo>
                      <a:pt x="38823" y="93200"/>
                      <a:pt x="42013" y="92802"/>
                      <a:pt x="45337" y="91871"/>
                    </a:cubicBezTo>
                    <a:lnTo>
                      <a:pt x="45337" y="104634"/>
                    </a:lnTo>
                    <a:cubicBezTo>
                      <a:pt x="43875" y="105033"/>
                      <a:pt x="42013" y="105299"/>
                      <a:pt x="39886" y="105565"/>
                    </a:cubicBezTo>
                    <a:cubicBezTo>
                      <a:pt x="37759" y="105831"/>
                      <a:pt x="35631" y="105964"/>
                      <a:pt x="33637" y="105964"/>
                    </a:cubicBezTo>
                    <a:cubicBezTo>
                      <a:pt x="28718" y="105964"/>
                      <a:pt x="24730" y="105299"/>
                      <a:pt x="21538" y="10397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grpSp>
          <p:nvGrpSpPr>
            <p:cNvPr id="916" name="Graphic 8">
              <a:extLst>
                <a:ext uri="{FF2B5EF4-FFF2-40B4-BE49-F238E27FC236}">
                  <a16:creationId xmlns:a16="http://schemas.microsoft.com/office/drawing/2014/main" id="{BC30335D-8137-E6B4-7D71-972D17B8CE19}"/>
                </a:ext>
              </a:extLst>
            </p:cNvPr>
            <p:cNvGrpSpPr/>
            <p:nvPr/>
          </p:nvGrpSpPr>
          <p:grpSpPr>
            <a:xfrm>
              <a:off x="3556061" y="4482040"/>
              <a:ext cx="903018" cy="527824"/>
              <a:chOff x="3556061" y="4482040"/>
              <a:chExt cx="903018" cy="527824"/>
            </a:xfrm>
            <a:solidFill>
              <a:srgbClr val="231F20"/>
            </a:solidFill>
          </p:grpSpPr>
          <p:sp>
            <p:nvSpPr>
              <p:cNvPr id="1030" name="Freeform: Shape 1029">
                <a:extLst>
                  <a:ext uri="{FF2B5EF4-FFF2-40B4-BE49-F238E27FC236}">
                    <a16:creationId xmlns:a16="http://schemas.microsoft.com/office/drawing/2014/main" id="{A8AC357F-2BE8-FFBA-8318-A92CB64B9F39}"/>
                  </a:ext>
                </a:extLst>
              </p:cNvPr>
              <p:cNvSpPr/>
              <p:nvPr/>
            </p:nvSpPr>
            <p:spPr>
              <a:xfrm>
                <a:off x="3766260" y="4482040"/>
                <a:ext cx="84292" cy="109819"/>
              </a:xfrm>
              <a:custGeom>
                <a:avLst/>
                <a:gdLst>
                  <a:gd name="connsiteX0" fmla="*/ 0 w 84292"/>
                  <a:gd name="connsiteY0" fmla="*/ 0 h 109819"/>
                  <a:gd name="connsiteX1" fmla="*/ 14758 w 84292"/>
                  <a:gd name="connsiteY1" fmla="*/ 0 h 109819"/>
                  <a:gd name="connsiteX2" fmla="*/ 14758 w 84292"/>
                  <a:gd name="connsiteY2" fmla="*/ 45603 h 109819"/>
                  <a:gd name="connsiteX3" fmla="*/ 69534 w 84292"/>
                  <a:gd name="connsiteY3" fmla="*/ 45603 h 109819"/>
                  <a:gd name="connsiteX4" fmla="*/ 69534 w 84292"/>
                  <a:gd name="connsiteY4" fmla="*/ 0 h 109819"/>
                  <a:gd name="connsiteX5" fmla="*/ 84292 w 84292"/>
                  <a:gd name="connsiteY5" fmla="*/ 0 h 109819"/>
                  <a:gd name="connsiteX6" fmla="*/ 84292 w 84292"/>
                  <a:gd name="connsiteY6" fmla="*/ 109819 h 109819"/>
                  <a:gd name="connsiteX7" fmla="*/ 69534 w 84292"/>
                  <a:gd name="connsiteY7" fmla="*/ 109819 h 109819"/>
                  <a:gd name="connsiteX8" fmla="*/ 69534 w 84292"/>
                  <a:gd name="connsiteY8" fmla="*/ 59696 h 109819"/>
                  <a:gd name="connsiteX9" fmla="*/ 14758 w 84292"/>
                  <a:gd name="connsiteY9" fmla="*/ 59696 h 109819"/>
                  <a:gd name="connsiteX10" fmla="*/ 14758 w 84292"/>
                  <a:gd name="connsiteY10" fmla="*/ 109819 h 109819"/>
                  <a:gd name="connsiteX11" fmla="*/ 0 w 84292"/>
                  <a:gd name="connsiteY11" fmla="*/ 109819 h 109819"/>
                  <a:gd name="connsiteX12" fmla="*/ 0 w 84292"/>
                  <a:gd name="connsiteY12" fmla="*/ 0 h 10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292" h="109819">
                    <a:moveTo>
                      <a:pt x="0" y="0"/>
                    </a:moveTo>
                    <a:lnTo>
                      <a:pt x="14758" y="0"/>
                    </a:lnTo>
                    <a:lnTo>
                      <a:pt x="14758" y="45603"/>
                    </a:lnTo>
                    <a:lnTo>
                      <a:pt x="69534" y="45603"/>
                    </a:lnTo>
                    <a:lnTo>
                      <a:pt x="69534" y="0"/>
                    </a:lnTo>
                    <a:lnTo>
                      <a:pt x="84292" y="0"/>
                    </a:lnTo>
                    <a:lnTo>
                      <a:pt x="84292" y="109819"/>
                    </a:lnTo>
                    <a:lnTo>
                      <a:pt x="69534" y="109819"/>
                    </a:lnTo>
                    <a:lnTo>
                      <a:pt x="69534" y="59696"/>
                    </a:lnTo>
                    <a:lnTo>
                      <a:pt x="14758" y="59696"/>
                    </a:lnTo>
                    <a:lnTo>
                      <a:pt x="14758" y="109819"/>
                    </a:lnTo>
                    <a:lnTo>
                      <a:pt x="0" y="109819"/>
                    </a:lnTo>
                    <a:lnTo>
                      <a:pt x="0" y="0"/>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1" name="Freeform: Shape 1030">
                <a:extLst>
                  <a:ext uri="{FF2B5EF4-FFF2-40B4-BE49-F238E27FC236}">
                    <a16:creationId xmlns:a16="http://schemas.microsoft.com/office/drawing/2014/main" id="{500026ED-B276-1C71-17A6-22489E7BC628}"/>
                  </a:ext>
                </a:extLst>
              </p:cNvPr>
              <p:cNvSpPr/>
              <p:nvPr/>
            </p:nvSpPr>
            <p:spPr>
              <a:xfrm>
                <a:off x="3873952" y="4507700"/>
                <a:ext cx="67141" cy="85754"/>
              </a:xfrm>
              <a:custGeom>
                <a:avLst/>
                <a:gdLst>
                  <a:gd name="connsiteX0" fmla="*/ 11700 w 67141"/>
                  <a:gd name="connsiteY0" fmla="*/ 82032 h 85754"/>
                  <a:gd name="connsiteX1" fmla="*/ 2925 w 67141"/>
                  <a:gd name="connsiteY1" fmla="*/ 71662 h 85754"/>
                  <a:gd name="connsiteX2" fmla="*/ 0 w 67141"/>
                  <a:gd name="connsiteY2" fmla="*/ 56106 h 85754"/>
                  <a:gd name="connsiteX3" fmla="*/ 0 w 67141"/>
                  <a:gd name="connsiteY3" fmla="*/ 0 h 85754"/>
                  <a:gd name="connsiteX4" fmla="*/ 13960 w 67141"/>
                  <a:gd name="connsiteY4" fmla="*/ 0 h 85754"/>
                  <a:gd name="connsiteX5" fmla="*/ 13960 w 67141"/>
                  <a:gd name="connsiteY5" fmla="*/ 53447 h 85754"/>
                  <a:gd name="connsiteX6" fmla="*/ 18082 w 67141"/>
                  <a:gd name="connsiteY6" fmla="*/ 68205 h 85754"/>
                  <a:gd name="connsiteX7" fmla="*/ 31377 w 67141"/>
                  <a:gd name="connsiteY7" fmla="*/ 73390 h 85754"/>
                  <a:gd name="connsiteX8" fmla="*/ 42944 w 67141"/>
                  <a:gd name="connsiteY8" fmla="*/ 70465 h 85754"/>
                  <a:gd name="connsiteX9" fmla="*/ 50522 w 67141"/>
                  <a:gd name="connsiteY9" fmla="*/ 62089 h 85754"/>
                  <a:gd name="connsiteX10" fmla="*/ 53181 w 67141"/>
                  <a:gd name="connsiteY10" fmla="*/ 48794 h 85754"/>
                  <a:gd name="connsiteX11" fmla="*/ 53181 w 67141"/>
                  <a:gd name="connsiteY11" fmla="*/ 0 h 85754"/>
                  <a:gd name="connsiteX12" fmla="*/ 67141 w 67141"/>
                  <a:gd name="connsiteY12" fmla="*/ 0 h 85754"/>
                  <a:gd name="connsiteX13" fmla="*/ 67141 w 67141"/>
                  <a:gd name="connsiteY13" fmla="*/ 84159 h 85754"/>
                  <a:gd name="connsiteX14" fmla="*/ 53713 w 67141"/>
                  <a:gd name="connsiteY14" fmla="*/ 84159 h 85754"/>
                  <a:gd name="connsiteX15" fmla="*/ 53713 w 67141"/>
                  <a:gd name="connsiteY15" fmla="*/ 66610 h 85754"/>
                  <a:gd name="connsiteX16" fmla="*/ 53447 w 67141"/>
                  <a:gd name="connsiteY16" fmla="*/ 66610 h 85754"/>
                  <a:gd name="connsiteX17" fmla="*/ 26192 w 67141"/>
                  <a:gd name="connsiteY17" fmla="*/ 85755 h 85754"/>
                  <a:gd name="connsiteX18" fmla="*/ 11567 w 67141"/>
                  <a:gd name="connsiteY18" fmla="*/ 82032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1" h="85754">
                    <a:moveTo>
                      <a:pt x="11700" y="82032"/>
                    </a:moveTo>
                    <a:cubicBezTo>
                      <a:pt x="7844" y="79639"/>
                      <a:pt x="4786" y="76182"/>
                      <a:pt x="2925" y="71662"/>
                    </a:cubicBezTo>
                    <a:cubicBezTo>
                      <a:pt x="1064" y="67141"/>
                      <a:pt x="0" y="61956"/>
                      <a:pt x="0" y="56106"/>
                    </a:cubicBezTo>
                    <a:lnTo>
                      <a:pt x="0" y="0"/>
                    </a:lnTo>
                    <a:lnTo>
                      <a:pt x="13960" y="0"/>
                    </a:lnTo>
                    <a:lnTo>
                      <a:pt x="13960" y="53447"/>
                    </a:lnTo>
                    <a:cubicBezTo>
                      <a:pt x="13960" y="59829"/>
                      <a:pt x="15290" y="64881"/>
                      <a:pt x="18082" y="68205"/>
                    </a:cubicBezTo>
                    <a:cubicBezTo>
                      <a:pt x="20874" y="71529"/>
                      <a:pt x="25261" y="73390"/>
                      <a:pt x="31377" y="73390"/>
                    </a:cubicBezTo>
                    <a:cubicBezTo>
                      <a:pt x="35764" y="73390"/>
                      <a:pt x="39620" y="72459"/>
                      <a:pt x="42944" y="70465"/>
                    </a:cubicBezTo>
                    <a:cubicBezTo>
                      <a:pt x="46268" y="68471"/>
                      <a:pt x="48794" y="65679"/>
                      <a:pt x="50522" y="62089"/>
                    </a:cubicBezTo>
                    <a:cubicBezTo>
                      <a:pt x="52251" y="58500"/>
                      <a:pt x="53181" y="53979"/>
                      <a:pt x="53181" y="48794"/>
                    </a:cubicBezTo>
                    <a:lnTo>
                      <a:pt x="53181" y="0"/>
                    </a:lnTo>
                    <a:lnTo>
                      <a:pt x="67141" y="0"/>
                    </a:lnTo>
                    <a:lnTo>
                      <a:pt x="67141" y="84159"/>
                    </a:lnTo>
                    <a:lnTo>
                      <a:pt x="53713" y="84159"/>
                    </a:lnTo>
                    <a:lnTo>
                      <a:pt x="53713" y="66610"/>
                    </a:lnTo>
                    <a:lnTo>
                      <a:pt x="53447" y="66610"/>
                    </a:lnTo>
                    <a:cubicBezTo>
                      <a:pt x="48528" y="79373"/>
                      <a:pt x="39487" y="85755"/>
                      <a:pt x="26192" y="85755"/>
                    </a:cubicBezTo>
                    <a:cubicBezTo>
                      <a:pt x="20342" y="85755"/>
                      <a:pt x="15556" y="84558"/>
                      <a:pt x="11567" y="8203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2" name="Freeform: Shape 1031">
                <a:extLst>
                  <a:ext uri="{FF2B5EF4-FFF2-40B4-BE49-F238E27FC236}">
                    <a16:creationId xmlns:a16="http://schemas.microsoft.com/office/drawing/2014/main" id="{8EB9A57F-CBCA-84C7-A8AF-3AB3753F5154}"/>
                  </a:ext>
                </a:extLst>
              </p:cNvPr>
              <p:cNvSpPr/>
              <p:nvPr/>
            </p:nvSpPr>
            <p:spPr>
              <a:xfrm>
                <a:off x="3962898" y="4505706"/>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1 w 111680"/>
                  <a:gd name="connsiteY7" fmla="*/ 19278 h 85754"/>
                  <a:gd name="connsiteX8" fmla="*/ 61557 w 111680"/>
                  <a:gd name="connsiteY8" fmla="*/ 19278 h 85754"/>
                  <a:gd name="connsiteX9" fmla="*/ 67141 w 111680"/>
                  <a:gd name="connsiteY9" fmla="*/ 8509 h 85754"/>
                  <a:gd name="connsiteX10" fmla="*/ 76049 w 111680"/>
                  <a:gd name="connsiteY10" fmla="*/ 2127 h 85754"/>
                  <a:gd name="connsiteX11" fmla="*/ 87084 w 111680"/>
                  <a:gd name="connsiteY11" fmla="*/ 0 h 85754"/>
                  <a:gd name="connsiteX12" fmla="*/ 105432 w 111680"/>
                  <a:gd name="connsiteY12" fmla="*/ 7179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9" y="13295"/>
                      <a:pt x="18879" y="8509"/>
                      <a:pt x="23134" y="5185"/>
                    </a:cubicBezTo>
                    <a:cubicBezTo>
                      <a:pt x="27388" y="1861"/>
                      <a:pt x="32441" y="133"/>
                      <a:pt x="38291" y="133"/>
                    </a:cubicBezTo>
                    <a:cubicBezTo>
                      <a:pt x="44141" y="133"/>
                      <a:pt x="49060" y="1728"/>
                      <a:pt x="53048" y="4919"/>
                    </a:cubicBezTo>
                    <a:cubicBezTo>
                      <a:pt x="57037" y="8110"/>
                      <a:pt x="59829" y="12896"/>
                      <a:pt x="61291" y="19278"/>
                    </a:cubicBezTo>
                    <a:lnTo>
                      <a:pt x="61557" y="19278"/>
                    </a:lnTo>
                    <a:cubicBezTo>
                      <a:pt x="62754" y="15024"/>
                      <a:pt x="64615" y="11434"/>
                      <a:pt x="67141" y="8509"/>
                    </a:cubicBezTo>
                    <a:cubicBezTo>
                      <a:pt x="69668" y="5584"/>
                      <a:pt x="72593" y="3590"/>
                      <a:pt x="76049" y="2127"/>
                    </a:cubicBezTo>
                    <a:cubicBezTo>
                      <a:pt x="79506" y="665"/>
                      <a:pt x="83096" y="0"/>
                      <a:pt x="87084" y="0"/>
                    </a:cubicBezTo>
                    <a:cubicBezTo>
                      <a:pt x="95195" y="0"/>
                      <a:pt x="101310" y="2393"/>
                      <a:pt x="105432" y="7179"/>
                    </a:cubicBezTo>
                    <a:cubicBezTo>
                      <a:pt x="109554"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3" y="12365"/>
                      <a:pt x="74986" y="13295"/>
                      <a:pt x="71928" y="15290"/>
                    </a:cubicBezTo>
                    <a:cubicBezTo>
                      <a:pt x="68870" y="17284"/>
                      <a:pt x="66743"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9" y="12365"/>
                      <a:pt x="26192" y="13295"/>
                      <a:pt x="23267" y="15290"/>
                    </a:cubicBezTo>
                    <a:cubicBezTo>
                      <a:pt x="20342" y="17284"/>
                      <a:pt x="18082"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3" name="Freeform: Shape 1032">
                <a:extLst>
                  <a:ext uri="{FF2B5EF4-FFF2-40B4-BE49-F238E27FC236}">
                    <a16:creationId xmlns:a16="http://schemas.microsoft.com/office/drawing/2014/main" id="{10F0929A-B834-2F4D-FE87-70E698C4DDEA}"/>
                  </a:ext>
                </a:extLst>
              </p:cNvPr>
              <p:cNvSpPr/>
              <p:nvPr/>
            </p:nvSpPr>
            <p:spPr>
              <a:xfrm>
                <a:off x="4091463" y="4505706"/>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6 h 87350"/>
                  <a:gd name="connsiteX5" fmla="*/ 38291 w 67274"/>
                  <a:gd name="connsiteY5" fmla="*/ 35764 h 87350"/>
                  <a:gd name="connsiteX6" fmla="*/ 53181 w 67274"/>
                  <a:gd name="connsiteY6" fmla="*/ 35764 h 87350"/>
                  <a:gd name="connsiteX7" fmla="*/ 53181 w 67274"/>
                  <a:gd name="connsiteY7" fmla="*/ 30047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7 h 87350"/>
                  <a:gd name="connsiteX12" fmla="*/ 3324 w 67274"/>
                  <a:gd name="connsiteY12" fmla="*/ 15157 h 87350"/>
                  <a:gd name="connsiteX13" fmla="*/ 37094 w 67274"/>
                  <a:gd name="connsiteY13" fmla="*/ 0 h 87350"/>
                  <a:gd name="connsiteX14" fmla="*/ 53580 w 67274"/>
                  <a:gd name="connsiteY14" fmla="*/ 3723 h 87350"/>
                  <a:gd name="connsiteX15" fmla="*/ 63818 w 67274"/>
                  <a:gd name="connsiteY15" fmla="*/ 14226 h 87350"/>
                  <a:gd name="connsiteX16" fmla="*/ 67274 w 67274"/>
                  <a:gd name="connsiteY16" fmla="*/ 30047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7 h 87350"/>
                  <a:gd name="connsiteX25" fmla="*/ 21539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4" y="72725"/>
                      <a:pt x="0" y="68205"/>
                      <a:pt x="0" y="63020"/>
                    </a:cubicBezTo>
                    <a:cubicBezTo>
                      <a:pt x="0" y="56771"/>
                      <a:pt x="1596" y="51586"/>
                      <a:pt x="4919" y="47464"/>
                    </a:cubicBezTo>
                    <a:cubicBezTo>
                      <a:pt x="8243" y="43343"/>
                      <a:pt x="12764" y="40418"/>
                      <a:pt x="18480" y="38556"/>
                    </a:cubicBezTo>
                    <a:cubicBezTo>
                      <a:pt x="24198" y="36695"/>
                      <a:pt x="30845" y="35764"/>
                      <a:pt x="38291" y="35764"/>
                    </a:cubicBezTo>
                    <a:lnTo>
                      <a:pt x="53181" y="35764"/>
                    </a:lnTo>
                    <a:lnTo>
                      <a:pt x="53181" y="30047"/>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7"/>
                    </a:cubicBezTo>
                    <a:lnTo>
                      <a:pt x="3324" y="15157"/>
                    </a:lnTo>
                    <a:cubicBezTo>
                      <a:pt x="11700" y="5052"/>
                      <a:pt x="23001" y="0"/>
                      <a:pt x="37094" y="0"/>
                    </a:cubicBezTo>
                    <a:cubicBezTo>
                      <a:pt x="43609" y="0"/>
                      <a:pt x="49060" y="1197"/>
                      <a:pt x="53580" y="3723"/>
                    </a:cubicBezTo>
                    <a:cubicBezTo>
                      <a:pt x="58101" y="6249"/>
                      <a:pt x="61557" y="9706"/>
                      <a:pt x="63818" y="14226"/>
                    </a:cubicBezTo>
                    <a:cubicBezTo>
                      <a:pt x="66078" y="18746"/>
                      <a:pt x="67274" y="23932"/>
                      <a:pt x="67274" y="30047"/>
                    </a:cubicBezTo>
                    <a:lnTo>
                      <a:pt x="67274"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7"/>
                    </a:moveTo>
                    <a:cubicBezTo>
                      <a:pt x="17550" y="71662"/>
                      <a:pt x="19278" y="73124"/>
                      <a:pt x="21539" y="74188"/>
                    </a:cubicBezTo>
                    <a:cubicBezTo>
                      <a:pt x="23799" y="75252"/>
                      <a:pt x="26458" y="75783"/>
                      <a:pt x="29649" y="75783"/>
                    </a:cubicBezTo>
                    <a:cubicBezTo>
                      <a:pt x="34568" y="75783"/>
                      <a:pt x="38822" y="74720"/>
                      <a:pt x="42412" y="72725"/>
                    </a:cubicBezTo>
                    <a:cubicBezTo>
                      <a:pt x="46002" y="70731"/>
                      <a:pt x="48661" y="68072"/>
                      <a:pt x="50655" y="64881"/>
                    </a:cubicBezTo>
                    <a:cubicBezTo>
                      <a:pt x="52650" y="61690"/>
                      <a:pt x="53447" y="58234"/>
                      <a:pt x="53447" y="54511"/>
                    </a:cubicBezTo>
                    <a:lnTo>
                      <a:pt x="53447" y="46268"/>
                    </a:lnTo>
                    <a:lnTo>
                      <a:pt x="40418" y="46268"/>
                    </a:lnTo>
                    <a:cubicBezTo>
                      <a:pt x="32707" y="46268"/>
                      <a:pt x="26458" y="47464"/>
                      <a:pt x="21804"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4" name="Freeform: Shape 1033">
                <a:extLst>
                  <a:ext uri="{FF2B5EF4-FFF2-40B4-BE49-F238E27FC236}">
                    <a16:creationId xmlns:a16="http://schemas.microsoft.com/office/drawing/2014/main" id="{8A1EFD64-B61B-B266-3965-C61B5D6778BF}"/>
                  </a:ext>
                </a:extLst>
              </p:cNvPr>
              <p:cNvSpPr/>
              <p:nvPr/>
            </p:nvSpPr>
            <p:spPr>
              <a:xfrm>
                <a:off x="4179877" y="4505972"/>
                <a:ext cx="67274" cy="85887"/>
              </a:xfrm>
              <a:custGeom>
                <a:avLst/>
                <a:gdLst>
                  <a:gd name="connsiteX0" fmla="*/ 0 w 67274"/>
                  <a:gd name="connsiteY0" fmla="*/ 1595 h 85887"/>
                  <a:gd name="connsiteX1" fmla="*/ 13428 w 67274"/>
                  <a:gd name="connsiteY1" fmla="*/ 1595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4 w 67274"/>
                  <a:gd name="connsiteY6" fmla="*/ 3723 h 85887"/>
                  <a:gd name="connsiteX7" fmla="*/ 64349 w 67274"/>
                  <a:gd name="connsiteY7" fmla="*/ 14093 h 85887"/>
                  <a:gd name="connsiteX8" fmla="*/ 67274 w 67274"/>
                  <a:gd name="connsiteY8" fmla="*/ 29781 h 85887"/>
                  <a:gd name="connsiteX9" fmla="*/ 67274 w 67274"/>
                  <a:gd name="connsiteY9" fmla="*/ 85888 h 85887"/>
                  <a:gd name="connsiteX10" fmla="*/ 53181 w 67274"/>
                  <a:gd name="connsiteY10" fmla="*/ 85888 h 85887"/>
                  <a:gd name="connsiteX11" fmla="*/ 53181 w 67274"/>
                  <a:gd name="connsiteY11" fmla="*/ 32440 h 85887"/>
                  <a:gd name="connsiteX12" fmla="*/ 49193 w 67274"/>
                  <a:gd name="connsiteY12" fmla="*/ 17550 h 85887"/>
                  <a:gd name="connsiteX13" fmla="*/ 35897 w 67274"/>
                  <a:gd name="connsiteY13" fmla="*/ 12497 h 85887"/>
                  <a:gd name="connsiteX14" fmla="*/ 24330 w 67274"/>
                  <a:gd name="connsiteY14" fmla="*/ 15422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5"/>
                    </a:moveTo>
                    <a:lnTo>
                      <a:pt x="13428" y="1595"/>
                    </a:lnTo>
                    <a:lnTo>
                      <a:pt x="13428" y="19145"/>
                    </a:lnTo>
                    <a:lnTo>
                      <a:pt x="13694" y="19145"/>
                    </a:lnTo>
                    <a:cubicBezTo>
                      <a:pt x="15821" y="13694"/>
                      <a:pt x="18879" y="9174"/>
                      <a:pt x="23134" y="5451"/>
                    </a:cubicBezTo>
                    <a:cubicBezTo>
                      <a:pt x="27388" y="1728"/>
                      <a:pt x="33371" y="0"/>
                      <a:pt x="40950" y="0"/>
                    </a:cubicBezTo>
                    <a:cubicBezTo>
                      <a:pt x="46799" y="0"/>
                      <a:pt x="51586" y="1197"/>
                      <a:pt x="55574" y="3723"/>
                    </a:cubicBezTo>
                    <a:cubicBezTo>
                      <a:pt x="59563" y="6249"/>
                      <a:pt x="62488" y="9572"/>
                      <a:pt x="64349" y="14093"/>
                    </a:cubicBezTo>
                    <a:cubicBezTo>
                      <a:pt x="66211" y="18613"/>
                      <a:pt x="67274" y="23799"/>
                      <a:pt x="67274" y="29781"/>
                    </a:cubicBezTo>
                    <a:lnTo>
                      <a:pt x="67274" y="85888"/>
                    </a:lnTo>
                    <a:lnTo>
                      <a:pt x="53181" y="85888"/>
                    </a:lnTo>
                    <a:lnTo>
                      <a:pt x="53181" y="32440"/>
                    </a:lnTo>
                    <a:cubicBezTo>
                      <a:pt x="53181" y="25926"/>
                      <a:pt x="51852" y="21006"/>
                      <a:pt x="49193" y="17550"/>
                    </a:cubicBezTo>
                    <a:cubicBezTo>
                      <a:pt x="46534" y="14093"/>
                      <a:pt x="42013" y="12497"/>
                      <a:pt x="35897" y="12497"/>
                    </a:cubicBezTo>
                    <a:cubicBezTo>
                      <a:pt x="31510" y="12497"/>
                      <a:pt x="27654" y="13428"/>
                      <a:pt x="24330" y="15422"/>
                    </a:cubicBezTo>
                    <a:cubicBezTo>
                      <a:pt x="21007" y="17417"/>
                      <a:pt x="18480" y="20209"/>
                      <a:pt x="16752" y="23799"/>
                    </a:cubicBezTo>
                    <a:cubicBezTo>
                      <a:pt x="15024" y="27388"/>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5" name="Freeform: Shape 1034">
                <a:extLst>
                  <a:ext uri="{FF2B5EF4-FFF2-40B4-BE49-F238E27FC236}">
                    <a16:creationId xmlns:a16="http://schemas.microsoft.com/office/drawing/2014/main" id="{E588C8F8-1148-181A-C208-182E5E3AFAFF}"/>
                  </a:ext>
                </a:extLst>
              </p:cNvPr>
              <p:cNvSpPr/>
              <p:nvPr/>
            </p:nvSpPr>
            <p:spPr>
              <a:xfrm>
                <a:off x="3772774" y="4697557"/>
                <a:ext cx="73390" cy="87483"/>
              </a:xfrm>
              <a:custGeom>
                <a:avLst/>
                <a:gdLst>
                  <a:gd name="connsiteX0" fmla="*/ 19810 w 73390"/>
                  <a:gd name="connsiteY0" fmla="*/ 82165 h 87483"/>
                  <a:gd name="connsiteX1" fmla="*/ 5318 w 73390"/>
                  <a:gd name="connsiteY1" fmla="*/ 67274 h 87483"/>
                  <a:gd name="connsiteX2" fmla="*/ 0 w 73390"/>
                  <a:gd name="connsiteY2" fmla="*/ 43609 h 87483"/>
                  <a:gd name="connsiteX3" fmla="*/ 5318 w 73390"/>
                  <a:gd name="connsiteY3" fmla="*/ 19943 h 87483"/>
                  <a:gd name="connsiteX4" fmla="*/ 19810 w 73390"/>
                  <a:gd name="connsiteY4" fmla="*/ 5052 h 87483"/>
                  <a:gd name="connsiteX5" fmla="*/ 40551 w 73390"/>
                  <a:gd name="connsiteY5" fmla="*/ 0 h 87483"/>
                  <a:gd name="connsiteX6" fmla="*/ 59829 w 73390"/>
                  <a:gd name="connsiteY6" fmla="*/ 4255 h 87483"/>
                  <a:gd name="connsiteX7" fmla="*/ 73390 w 73390"/>
                  <a:gd name="connsiteY7" fmla="*/ 15955 h 87483"/>
                  <a:gd name="connsiteX8" fmla="*/ 63552 w 73390"/>
                  <a:gd name="connsiteY8" fmla="*/ 23932 h 87483"/>
                  <a:gd name="connsiteX9" fmla="*/ 53979 w 73390"/>
                  <a:gd name="connsiteY9" fmla="*/ 15024 h 87483"/>
                  <a:gd name="connsiteX10" fmla="*/ 40817 w 73390"/>
                  <a:gd name="connsiteY10" fmla="*/ 11966 h 87483"/>
                  <a:gd name="connsiteX11" fmla="*/ 27123 w 73390"/>
                  <a:gd name="connsiteY11" fmla="*/ 15556 h 87483"/>
                  <a:gd name="connsiteX12" fmla="*/ 17949 w 73390"/>
                  <a:gd name="connsiteY12" fmla="*/ 26325 h 87483"/>
                  <a:gd name="connsiteX13" fmla="*/ 14625 w 73390"/>
                  <a:gd name="connsiteY13" fmla="*/ 43742 h 87483"/>
                  <a:gd name="connsiteX14" fmla="*/ 17949 w 73390"/>
                  <a:gd name="connsiteY14" fmla="*/ 61159 h 87483"/>
                  <a:gd name="connsiteX15" fmla="*/ 27123 w 73390"/>
                  <a:gd name="connsiteY15" fmla="*/ 71928 h 87483"/>
                  <a:gd name="connsiteX16" fmla="*/ 40817 w 73390"/>
                  <a:gd name="connsiteY16" fmla="*/ 75518 h 87483"/>
                  <a:gd name="connsiteX17" fmla="*/ 53979 w 73390"/>
                  <a:gd name="connsiteY17" fmla="*/ 72460 h 87483"/>
                  <a:gd name="connsiteX18" fmla="*/ 63552 w 73390"/>
                  <a:gd name="connsiteY18" fmla="*/ 63552 h 87483"/>
                  <a:gd name="connsiteX19" fmla="*/ 73390 w 73390"/>
                  <a:gd name="connsiteY19" fmla="*/ 71529 h 87483"/>
                  <a:gd name="connsiteX20" fmla="*/ 59829 w 73390"/>
                  <a:gd name="connsiteY20" fmla="*/ 83229 h 87483"/>
                  <a:gd name="connsiteX21" fmla="*/ 40418 w 73390"/>
                  <a:gd name="connsiteY21" fmla="*/ 87483 h 87483"/>
                  <a:gd name="connsiteX22" fmla="*/ 19677 w 73390"/>
                  <a:gd name="connsiteY22" fmla="*/ 82431 h 8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390" h="87483">
                    <a:moveTo>
                      <a:pt x="19810" y="82165"/>
                    </a:moveTo>
                    <a:cubicBezTo>
                      <a:pt x="13694" y="78841"/>
                      <a:pt x="8908" y="73789"/>
                      <a:pt x="5318" y="67274"/>
                    </a:cubicBezTo>
                    <a:cubicBezTo>
                      <a:pt x="1728" y="60760"/>
                      <a:pt x="0" y="52782"/>
                      <a:pt x="0" y="43609"/>
                    </a:cubicBezTo>
                    <a:cubicBezTo>
                      <a:pt x="0" y="34435"/>
                      <a:pt x="1728" y="26591"/>
                      <a:pt x="5318" y="19943"/>
                    </a:cubicBezTo>
                    <a:cubicBezTo>
                      <a:pt x="8908" y="13295"/>
                      <a:pt x="13694" y="8376"/>
                      <a:pt x="19810" y="5052"/>
                    </a:cubicBezTo>
                    <a:cubicBezTo>
                      <a:pt x="25926" y="1728"/>
                      <a:pt x="32839" y="0"/>
                      <a:pt x="40551" y="0"/>
                    </a:cubicBezTo>
                    <a:cubicBezTo>
                      <a:pt x="47863" y="0"/>
                      <a:pt x="54245" y="1462"/>
                      <a:pt x="59829" y="4255"/>
                    </a:cubicBezTo>
                    <a:cubicBezTo>
                      <a:pt x="65413" y="7047"/>
                      <a:pt x="69934" y="11035"/>
                      <a:pt x="73390" y="15955"/>
                    </a:cubicBezTo>
                    <a:lnTo>
                      <a:pt x="63552" y="23932"/>
                    </a:lnTo>
                    <a:cubicBezTo>
                      <a:pt x="60893" y="20076"/>
                      <a:pt x="57702" y="17018"/>
                      <a:pt x="53979" y="15024"/>
                    </a:cubicBezTo>
                    <a:cubicBezTo>
                      <a:pt x="50256" y="13030"/>
                      <a:pt x="45869" y="11966"/>
                      <a:pt x="40817" y="11966"/>
                    </a:cubicBezTo>
                    <a:cubicBezTo>
                      <a:pt x="35764" y="11966"/>
                      <a:pt x="31111" y="13162"/>
                      <a:pt x="27123" y="15556"/>
                    </a:cubicBezTo>
                    <a:cubicBezTo>
                      <a:pt x="23134" y="17949"/>
                      <a:pt x="20076" y="21539"/>
                      <a:pt x="17949" y="26325"/>
                    </a:cubicBezTo>
                    <a:cubicBezTo>
                      <a:pt x="15821" y="31111"/>
                      <a:pt x="14625" y="36828"/>
                      <a:pt x="14625" y="43742"/>
                    </a:cubicBezTo>
                    <a:cubicBezTo>
                      <a:pt x="14625" y="50655"/>
                      <a:pt x="15689" y="56372"/>
                      <a:pt x="17949" y="61159"/>
                    </a:cubicBezTo>
                    <a:cubicBezTo>
                      <a:pt x="20209" y="65945"/>
                      <a:pt x="23267" y="69535"/>
                      <a:pt x="27123" y="71928"/>
                    </a:cubicBezTo>
                    <a:cubicBezTo>
                      <a:pt x="30978" y="74321"/>
                      <a:pt x="35632" y="75518"/>
                      <a:pt x="40817" y="75518"/>
                    </a:cubicBezTo>
                    <a:cubicBezTo>
                      <a:pt x="46002" y="75518"/>
                      <a:pt x="50256" y="74454"/>
                      <a:pt x="53979" y="72460"/>
                    </a:cubicBezTo>
                    <a:cubicBezTo>
                      <a:pt x="57702" y="70465"/>
                      <a:pt x="60893" y="67407"/>
                      <a:pt x="63552" y="63552"/>
                    </a:cubicBezTo>
                    <a:lnTo>
                      <a:pt x="73390" y="71529"/>
                    </a:lnTo>
                    <a:cubicBezTo>
                      <a:pt x="69934" y="76581"/>
                      <a:pt x="65413" y="80437"/>
                      <a:pt x="59829" y="83229"/>
                    </a:cubicBezTo>
                    <a:cubicBezTo>
                      <a:pt x="54245" y="86021"/>
                      <a:pt x="47730" y="87483"/>
                      <a:pt x="40418" y="87483"/>
                    </a:cubicBezTo>
                    <a:cubicBezTo>
                      <a:pt x="32707" y="87483"/>
                      <a:pt x="25793" y="85755"/>
                      <a:pt x="19677" y="82431"/>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6" name="Freeform: Shape 1035">
                <a:extLst>
                  <a:ext uri="{FF2B5EF4-FFF2-40B4-BE49-F238E27FC236}">
                    <a16:creationId xmlns:a16="http://schemas.microsoft.com/office/drawing/2014/main" id="{3AB2EE6C-7A7F-368F-88A5-856326D96F8B}"/>
                  </a:ext>
                </a:extLst>
              </p:cNvPr>
              <p:cNvSpPr/>
              <p:nvPr/>
            </p:nvSpPr>
            <p:spPr>
              <a:xfrm>
                <a:off x="3854408" y="4697158"/>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7 h 87350"/>
                  <a:gd name="connsiteX5" fmla="*/ 38291 w 67274"/>
                  <a:gd name="connsiteY5" fmla="*/ 35764 h 87350"/>
                  <a:gd name="connsiteX6" fmla="*/ 53181 w 67274"/>
                  <a:gd name="connsiteY6" fmla="*/ 35764 h 87350"/>
                  <a:gd name="connsiteX7" fmla="*/ 53181 w 67274"/>
                  <a:gd name="connsiteY7" fmla="*/ 30048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8 h 87350"/>
                  <a:gd name="connsiteX12" fmla="*/ 3324 w 67274"/>
                  <a:gd name="connsiteY12" fmla="*/ 15157 h 87350"/>
                  <a:gd name="connsiteX13" fmla="*/ 37094 w 67274"/>
                  <a:gd name="connsiteY13" fmla="*/ 0 h 87350"/>
                  <a:gd name="connsiteX14" fmla="*/ 53580 w 67274"/>
                  <a:gd name="connsiteY14" fmla="*/ 3723 h 87350"/>
                  <a:gd name="connsiteX15" fmla="*/ 63818 w 67274"/>
                  <a:gd name="connsiteY15" fmla="*/ 14226 h 87350"/>
                  <a:gd name="connsiteX16" fmla="*/ 67275 w 67274"/>
                  <a:gd name="connsiteY16" fmla="*/ 30048 h 87350"/>
                  <a:gd name="connsiteX17" fmla="*/ 67275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8 h 87350"/>
                  <a:gd name="connsiteX25" fmla="*/ 21539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5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4" y="72725"/>
                      <a:pt x="0" y="68205"/>
                      <a:pt x="0" y="63020"/>
                    </a:cubicBezTo>
                    <a:cubicBezTo>
                      <a:pt x="0" y="56771"/>
                      <a:pt x="1596" y="51586"/>
                      <a:pt x="4919" y="47464"/>
                    </a:cubicBezTo>
                    <a:cubicBezTo>
                      <a:pt x="8243" y="43343"/>
                      <a:pt x="12764" y="40418"/>
                      <a:pt x="18480" y="38557"/>
                    </a:cubicBezTo>
                    <a:cubicBezTo>
                      <a:pt x="24198" y="36695"/>
                      <a:pt x="30845" y="35764"/>
                      <a:pt x="38291" y="35764"/>
                    </a:cubicBezTo>
                    <a:lnTo>
                      <a:pt x="53181" y="35764"/>
                    </a:lnTo>
                    <a:lnTo>
                      <a:pt x="53181" y="30048"/>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8"/>
                    </a:cubicBezTo>
                    <a:lnTo>
                      <a:pt x="3324" y="15157"/>
                    </a:lnTo>
                    <a:cubicBezTo>
                      <a:pt x="11700" y="5052"/>
                      <a:pt x="23001" y="0"/>
                      <a:pt x="37094" y="0"/>
                    </a:cubicBezTo>
                    <a:cubicBezTo>
                      <a:pt x="43609" y="0"/>
                      <a:pt x="49060" y="1197"/>
                      <a:pt x="53580" y="3723"/>
                    </a:cubicBezTo>
                    <a:cubicBezTo>
                      <a:pt x="58101" y="6249"/>
                      <a:pt x="61557" y="9706"/>
                      <a:pt x="63818" y="14226"/>
                    </a:cubicBezTo>
                    <a:cubicBezTo>
                      <a:pt x="66078" y="18746"/>
                      <a:pt x="67275" y="23932"/>
                      <a:pt x="67275" y="30048"/>
                    </a:cubicBezTo>
                    <a:lnTo>
                      <a:pt x="67275"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8"/>
                    </a:moveTo>
                    <a:cubicBezTo>
                      <a:pt x="17550" y="71662"/>
                      <a:pt x="19278" y="73124"/>
                      <a:pt x="21539" y="74188"/>
                    </a:cubicBezTo>
                    <a:cubicBezTo>
                      <a:pt x="23799" y="75252"/>
                      <a:pt x="26458" y="75783"/>
                      <a:pt x="29649" y="75783"/>
                    </a:cubicBezTo>
                    <a:cubicBezTo>
                      <a:pt x="34568" y="75783"/>
                      <a:pt x="38823" y="74720"/>
                      <a:pt x="42412" y="72725"/>
                    </a:cubicBezTo>
                    <a:cubicBezTo>
                      <a:pt x="46002" y="70731"/>
                      <a:pt x="48661" y="68072"/>
                      <a:pt x="50655" y="64881"/>
                    </a:cubicBezTo>
                    <a:cubicBezTo>
                      <a:pt x="52650" y="61690"/>
                      <a:pt x="53447" y="58234"/>
                      <a:pt x="53447" y="54511"/>
                    </a:cubicBezTo>
                    <a:lnTo>
                      <a:pt x="53447" y="46268"/>
                    </a:lnTo>
                    <a:lnTo>
                      <a:pt x="40418" y="46268"/>
                    </a:lnTo>
                    <a:cubicBezTo>
                      <a:pt x="32707" y="46268"/>
                      <a:pt x="26458" y="47464"/>
                      <a:pt x="21804" y="49857"/>
                    </a:cubicBezTo>
                    <a:cubicBezTo>
                      <a:pt x="17151" y="52251"/>
                      <a:pt x="14758" y="56505"/>
                      <a:pt x="14758" y="62621"/>
                    </a:cubicBezTo>
                    <a:cubicBezTo>
                      <a:pt x="14758" y="65280"/>
                      <a:pt x="15290" y="67540"/>
                      <a:pt x="16486" y="6953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7" name="Freeform: Shape 1036">
                <a:extLst>
                  <a:ext uri="{FF2B5EF4-FFF2-40B4-BE49-F238E27FC236}">
                    <a16:creationId xmlns:a16="http://schemas.microsoft.com/office/drawing/2014/main" id="{5A806117-4A15-3FDF-1349-44ABD5291918}"/>
                  </a:ext>
                </a:extLst>
              </p:cNvPr>
              <p:cNvSpPr/>
              <p:nvPr/>
            </p:nvSpPr>
            <p:spPr>
              <a:xfrm>
                <a:off x="3942822" y="4697291"/>
                <a:ext cx="82032" cy="118993"/>
              </a:xfrm>
              <a:custGeom>
                <a:avLst/>
                <a:gdLst>
                  <a:gd name="connsiteX0" fmla="*/ 0 w 82032"/>
                  <a:gd name="connsiteY0" fmla="*/ 1728 h 118993"/>
                  <a:gd name="connsiteX1" fmla="*/ 13428 w 82032"/>
                  <a:gd name="connsiteY1" fmla="*/ 1728 h 118993"/>
                  <a:gd name="connsiteX2" fmla="*/ 13428 w 82032"/>
                  <a:gd name="connsiteY2" fmla="*/ 19544 h 118993"/>
                  <a:gd name="connsiteX3" fmla="*/ 13561 w 82032"/>
                  <a:gd name="connsiteY3" fmla="*/ 19544 h 118993"/>
                  <a:gd name="connsiteX4" fmla="*/ 24463 w 82032"/>
                  <a:gd name="connsiteY4" fmla="*/ 5451 h 118993"/>
                  <a:gd name="connsiteX5" fmla="*/ 44938 w 82032"/>
                  <a:gd name="connsiteY5" fmla="*/ 0 h 118993"/>
                  <a:gd name="connsiteX6" fmla="*/ 64349 w 82032"/>
                  <a:gd name="connsiteY6" fmla="*/ 5584 h 118993"/>
                  <a:gd name="connsiteX7" fmla="*/ 77379 w 82032"/>
                  <a:gd name="connsiteY7" fmla="*/ 21006 h 118993"/>
                  <a:gd name="connsiteX8" fmla="*/ 82032 w 82032"/>
                  <a:gd name="connsiteY8" fmla="*/ 43742 h 118993"/>
                  <a:gd name="connsiteX9" fmla="*/ 77512 w 82032"/>
                  <a:gd name="connsiteY9" fmla="*/ 66477 h 118993"/>
                  <a:gd name="connsiteX10" fmla="*/ 64748 w 82032"/>
                  <a:gd name="connsiteY10" fmla="*/ 81899 h 118993"/>
                  <a:gd name="connsiteX11" fmla="*/ 45470 w 82032"/>
                  <a:gd name="connsiteY11" fmla="*/ 87350 h 118993"/>
                  <a:gd name="connsiteX12" fmla="*/ 31111 w 82032"/>
                  <a:gd name="connsiteY12" fmla="*/ 84957 h 118993"/>
                  <a:gd name="connsiteX13" fmla="*/ 20741 w 82032"/>
                  <a:gd name="connsiteY13" fmla="*/ 78309 h 118993"/>
                  <a:gd name="connsiteX14" fmla="*/ 14359 w 82032"/>
                  <a:gd name="connsiteY14" fmla="*/ 68870 h 118993"/>
                  <a:gd name="connsiteX15" fmla="*/ 13960 w 82032"/>
                  <a:gd name="connsiteY15" fmla="*/ 68870 h 118993"/>
                  <a:gd name="connsiteX16" fmla="*/ 13960 w 82032"/>
                  <a:gd name="connsiteY16" fmla="*/ 118993 h 118993"/>
                  <a:gd name="connsiteX17" fmla="*/ 0 w 82032"/>
                  <a:gd name="connsiteY17" fmla="*/ 118993 h 118993"/>
                  <a:gd name="connsiteX18" fmla="*/ 0 w 82032"/>
                  <a:gd name="connsiteY18" fmla="*/ 1595 h 118993"/>
                  <a:gd name="connsiteX19" fmla="*/ 54378 w 82032"/>
                  <a:gd name="connsiteY19" fmla="*/ 71928 h 118993"/>
                  <a:gd name="connsiteX20" fmla="*/ 63818 w 82032"/>
                  <a:gd name="connsiteY20" fmla="*/ 61158 h 118993"/>
                  <a:gd name="connsiteX21" fmla="*/ 67274 w 82032"/>
                  <a:gd name="connsiteY21" fmla="*/ 43742 h 118993"/>
                  <a:gd name="connsiteX22" fmla="*/ 63818 w 82032"/>
                  <a:gd name="connsiteY22" fmla="*/ 26458 h 118993"/>
                  <a:gd name="connsiteX23" fmla="*/ 54378 w 82032"/>
                  <a:gd name="connsiteY23" fmla="*/ 15688 h 118993"/>
                  <a:gd name="connsiteX24" fmla="*/ 40684 w 82032"/>
                  <a:gd name="connsiteY24" fmla="*/ 12099 h 118993"/>
                  <a:gd name="connsiteX25" fmla="*/ 26989 w 82032"/>
                  <a:gd name="connsiteY25" fmla="*/ 15688 h 118993"/>
                  <a:gd name="connsiteX26" fmla="*/ 17417 w 82032"/>
                  <a:gd name="connsiteY26" fmla="*/ 26458 h 118993"/>
                  <a:gd name="connsiteX27" fmla="*/ 13960 w 82032"/>
                  <a:gd name="connsiteY27" fmla="*/ 43742 h 118993"/>
                  <a:gd name="connsiteX28" fmla="*/ 17417 w 82032"/>
                  <a:gd name="connsiteY28" fmla="*/ 61158 h 118993"/>
                  <a:gd name="connsiteX29" fmla="*/ 26989 w 82032"/>
                  <a:gd name="connsiteY29" fmla="*/ 71928 h 118993"/>
                  <a:gd name="connsiteX30" fmla="*/ 40684 w 82032"/>
                  <a:gd name="connsiteY30" fmla="*/ 75517 h 118993"/>
                  <a:gd name="connsiteX31" fmla="*/ 54378 w 82032"/>
                  <a:gd name="connsiteY31" fmla="*/ 71928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032" h="118993">
                    <a:moveTo>
                      <a:pt x="0" y="1728"/>
                    </a:moveTo>
                    <a:lnTo>
                      <a:pt x="13428" y="1728"/>
                    </a:lnTo>
                    <a:lnTo>
                      <a:pt x="13428" y="19544"/>
                    </a:lnTo>
                    <a:lnTo>
                      <a:pt x="13561" y="19544"/>
                    </a:lnTo>
                    <a:cubicBezTo>
                      <a:pt x="15954" y="13827"/>
                      <a:pt x="19544" y="9041"/>
                      <a:pt x="24463" y="5451"/>
                    </a:cubicBezTo>
                    <a:cubicBezTo>
                      <a:pt x="29383" y="1861"/>
                      <a:pt x="36163" y="0"/>
                      <a:pt x="44938" y="0"/>
                    </a:cubicBezTo>
                    <a:cubicBezTo>
                      <a:pt x="52251" y="0"/>
                      <a:pt x="58765" y="1861"/>
                      <a:pt x="64349" y="5584"/>
                    </a:cubicBezTo>
                    <a:cubicBezTo>
                      <a:pt x="69933" y="9307"/>
                      <a:pt x="74321" y="14492"/>
                      <a:pt x="77379" y="21006"/>
                    </a:cubicBezTo>
                    <a:cubicBezTo>
                      <a:pt x="80437" y="27521"/>
                      <a:pt x="82032" y="35233"/>
                      <a:pt x="82032" y="43742"/>
                    </a:cubicBezTo>
                    <a:cubicBezTo>
                      <a:pt x="82032" y="52251"/>
                      <a:pt x="80570" y="59962"/>
                      <a:pt x="77512" y="66477"/>
                    </a:cubicBezTo>
                    <a:cubicBezTo>
                      <a:pt x="74454" y="72991"/>
                      <a:pt x="70332" y="78176"/>
                      <a:pt x="64748" y="81899"/>
                    </a:cubicBezTo>
                    <a:cubicBezTo>
                      <a:pt x="59164" y="85622"/>
                      <a:pt x="52782" y="87350"/>
                      <a:pt x="45470" y="87350"/>
                    </a:cubicBezTo>
                    <a:cubicBezTo>
                      <a:pt x="40019" y="87350"/>
                      <a:pt x="35233" y="86552"/>
                      <a:pt x="31111" y="84957"/>
                    </a:cubicBezTo>
                    <a:cubicBezTo>
                      <a:pt x="26989" y="83362"/>
                      <a:pt x="23533" y="81101"/>
                      <a:pt x="20741" y="78309"/>
                    </a:cubicBezTo>
                    <a:cubicBezTo>
                      <a:pt x="17949" y="75517"/>
                      <a:pt x="15821" y="72459"/>
                      <a:pt x="14359" y="68870"/>
                    </a:cubicBezTo>
                    <a:lnTo>
                      <a:pt x="13960" y="68870"/>
                    </a:lnTo>
                    <a:lnTo>
                      <a:pt x="13960" y="118993"/>
                    </a:lnTo>
                    <a:lnTo>
                      <a:pt x="0" y="118993"/>
                    </a:lnTo>
                    <a:lnTo>
                      <a:pt x="0" y="1595"/>
                    </a:lnTo>
                    <a:close/>
                    <a:moveTo>
                      <a:pt x="54378" y="71928"/>
                    </a:moveTo>
                    <a:cubicBezTo>
                      <a:pt x="58366" y="69534"/>
                      <a:pt x="61557" y="65945"/>
                      <a:pt x="63818" y="61158"/>
                    </a:cubicBezTo>
                    <a:cubicBezTo>
                      <a:pt x="66078" y="56372"/>
                      <a:pt x="67274" y="50655"/>
                      <a:pt x="67274" y="43742"/>
                    </a:cubicBezTo>
                    <a:cubicBezTo>
                      <a:pt x="67274" y="36828"/>
                      <a:pt x="66078" y="31111"/>
                      <a:pt x="63818" y="26458"/>
                    </a:cubicBezTo>
                    <a:cubicBezTo>
                      <a:pt x="61557" y="21804"/>
                      <a:pt x="58366" y="18082"/>
                      <a:pt x="54378" y="15688"/>
                    </a:cubicBezTo>
                    <a:cubicBezTo>
                      <a:pt x="50389" y="13295"/>
                      <a:pt x="45736" y="12099"/>
                      <a:pt x="40684" y="12099"/>
                    </a:cubicBezTo>
                    <a:cubicBezTo>
                      <a:pt x="35631" y="12099"/>
                      <a:pt x="30978" y="13295"/>
                      <a:pt x="26989" y="15688"/>
                    </a:cubicBezTo>
                    <a:cubicBezTo>
                      <a:pt x="23001" y="18082"/>
                      <a:pt x="19810" y="21671"/>
                      <a:pt x="17417" y="26458"/>
                    </a:cubicBezTo>
                    <a:cubicBezTo>
                      <a:pt x="15024" y="31244"/>
                      <a:pt x="13960" y="36961"/>
                      <a:pt x="13960" y="43742"/>
                    </a:cubicBezTo>
                    <a:cubicBezTo>
                      <a:pt x="13960" y="50522"/>
                      <a:pt x="15157" y="56372"/>
                      <a:pt x="17417" y="61158"/>
                    </a:cubicBezTo>
                    <a:cubicBezTo>
                      <a:pt x="19677" y="65945"/>
                      <a:pt x="22868" y="69534"/>
                      <a:pt x="26989" y="71928"/>
                    </a:cubicBezTo>
                    <a:cubicBezTo>
                      <a:pt x="31111" y="74321"/>
                      <a:pt x="35631" y="75517"/>
                      <a:pt x="40684" y="75517"/>
                    </a:cubicBezTo>
                    <a:cubicBezTo>
                      <a:pt x="45736" y="75517"/>
                      <a:pt x="50389" y="74321"/>
                      <a:pt x="54378" y="7192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8" name="Freeform: Shape 1037">
                <a:extLst>
                  <a:ext uri="{FF2B5EF4-FFF2-40B4-BE49-F238E27FC236}">
                    <a16:creationId xmlns:a16="http://schemas.microsoft.com/office/drawing/2014/main" id="{807DBA34-A274-9CAE-B1F1-52468EFA1A8B}"/>
                  </a:ext>
                </a:extLst>
              </p:cNvPr>
              <p:cNvSpPr/>
              <p:nvPr/>
            </p:nvSpPr>
            <p:spPr>
              <a:xfrm>
                <a:off x="4039213" y="4664452"/>
                <a:ext cx="18746" cy="118727"/>
              </a:xfrm>
              <a:custGeom>
                <a:avLst/>
                <a:gdLst>
                  <a:gd name="connsiteX0" fmla="*/ 4520 w 18746"/>
                  <a:gd name="connsiteY0" fmla="*/ 17683 h 118727"/>
                  <a:gd name="connsiteX1" fmla="*/ 1197 w 18746"/>
                  <a:gd name="connsiteY1" fmla="*/ 14359 h 118727"/>
                  <a:gd name="connsiteX2" fmla="*/ 0 w 18746"/>
                  <a:gd name="connsiteY2" fmla="*/ 9440 h 118727"/>
                  <a:gd name="connsiteX3" fmla="*/ 1197 w 18746"/>
                  <a:gd name="connsiteY3" fmla="*/ 4520 h 118727"/>
                  <a:gd name="connsiteX4" fmla="*/ 4520 w 18746"/>
                  <a:gd name="connsiteY4" fmla="*/ 1197 h 118727"/>
                  <a:gd name="connsiteX5" fmla="*/ 9307 w 18746"/>
                  <a:gd name="connsiteY5" fmla="*/ 0 h 118727"/>
                  <a:gd name="connsiteX6" fmla="*/ 14226 w 18746"/>
                  <a:gd name="connsiteY6" fmla="*/ 1197 h 118727"/>
                  <a:gd name="connsiteX7" fmla="*/ 17550 w 18746"/>
                  <a:gd name="connsiteY7" fmla="*/ 4520 h 118727"/>
                  <a:gd name="connsiteX8" fmla="*/ 18746 w 18746"/>
                  <a:gd name="connsiteY8" fmla="*/ 9440 h 118727"/>
                  <a:gd name="connsiteX9" fmla="*/ 17550 w 18746"/>
                  <a:gd name="connsiteY9" fmla="*/ 14359 h 118727"/>
                  <a:gd name="connsiteX10" fmla="*/ 14226 w 18746"/>
                  <a:gd name="connsiteY10" fmla="*/ 17683 h 118727"/>
                  <a:gd name="connsiteX11" fmla="*/ 9307 w 18746"/>
                  <a:gd name="connsiteY11" fmla="*/ 18879 h 118727"/>
                  <a:gd name="connsiteX12" fmla="*/ 4520 w 18746"/>
                  <a:gd name="connsiteY12" fmla="*/ 17683 h 118727"/>
                  <a:gd name="connsiteX13" fmla="*/ 2260 w 18746"/>
                  <a:gd name="connsiteY13" fmla="*/ 34568 h 118727"/>
                  <a:gd name="connsiteX14" fmla="*/ 16220 w 18746"/>
                  <a:gd name="connsiteY14" fmla="*/ 34568 h 118727"/>
                  <a:gd name="connsiteX15" fmla="*/ 16220 w 18746"/>
                  <a:gd name="connsiteY15" fmla="*/ 118727 h 118727"/>
                  <a:gd name="connsiteX16" fmla="*/ 2260 w 18746"/>
                  <a:gd name="connsiteY16" fmla="*/ 118727 h 118727"/>
                  <a:gd name="connsiteX17" fmla="*/ 2260 w 18746"/>
                  <a:gd name="connsiteY17" fmla="*/ 34568 h 1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46" h="118727">
                    <a:moveTo>
                      <a:pt x="4520" y="17683"/>
                    </a:moveTo>
                    <a:cubicBezTo>
                      <a:pt x="3058" y="16885"/>
                      <a:pt x="1994" y="15821"/>
                      <a:pt x="1197" y="14359"/>
                    </a:cubicBezTo>
                    <a:cubicBezTo>
                      <a:pt x="399" y="12896"/>
                      <a:pt x="0" y="11301"/>
                      <a:pt x="0" y="9440"/>
                    </a:cubicBezTo>
                    <a:cubicBezTo>
                      <a:pt x="0" y="7578"/>
                      <a:pt x="399" y="5983"/>
                      <a:pt x="1197" y="4520"/>
                    </a:cubicBezTo>
                    <a:cubicBezTo>
                      <a:pt x="1994" y="3058"/>
                      <a:pt x="3058" y="1994"/>
                      <a:pt x="4520" y="1197"/>
                    </a:cubicBezTo>
                    <a:cubicBezTo>
                      <a:pt x="5983" y="399"/>
                      <a:pt x="7578" y="0"/>
                      <a:pt x="9307" y="0"/>
                    </a:cubicBezTo>
                    <a:cubicBezTo>
                      <a:pt x="11035" y="0"/>
                      <a:pt x="12763" y="399"/>
                      <a:pt x="14226" y="1197"/>
                    </a:cubicBezTo>
                    <a:cubicBezTo>
                      <a:pt x="15688" y="1994"/>
                      <a:pt x="16752" y="3058"/>
                      <a:pt x="17550" y="4520"/>
                    </a:cubicBezTo>
                    <a:cubicBezTo>
                      <a:pt x="18347" y="5983"/>
                      <a:pt x="18746" y="7578"/>
                      <a:pt x="18746" y="9440"/>
                    </a:cubicBezTo>
                    <a:cubicBezTo>
                      <a:pt x="18746" y="11301"/>
                      <a:pt x="18347" y="12896"/>
                      <a:pt x="17550" y="14359"/>
                    </a:cubicBezTo>
                    <a:cubicBezTo>
                      <a:pt x="16752" y="15821"/>
                      <a:pt x="15688" y="16885"/>
                      <a:pt x="14226" y="17683"/>
                    </a:cubicBezTo>
                    <a:cubicBezTo>
                      <a:pt x="12763" y="18480"/>
                      <a:pt x="11168" y="18879"/>
                      <a:pt x="9307" y="18879"/>
                    </a:cubicBezTo>
                    <a:cubicBezTo>
                      <a:pt x="7445" y="18879"/>
                      <a:pt x="5983" y="18480"/>
                      <a:pt x="4520" y="17683"/>
                    </a:cubicBezTo>
                    <a:close/>
                    <a:moveTo>
                      <a:pt x="2260" y="34568"/>
                    </a:moveTo>
                    <a:lnTo>
                      <a:pt x="16220" y="34568"/>
                    </a:lnTo>
                    <a:lnTo>
                      <a:pt x="16220" y="118727"/>
                    </a:lnTo>
                    <a:lnTo>
                      <a:pt x="2260" y="118727"/>
                    </a:lnTo>
                    <a:lnTo>
                      <a:pt x="2260" y="3456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39" name="Freeform: Shape 1038">
                <a:extLst>
                  <a:ext uri="{FF2B5EF4-FFF2-40B4-BE49-F238E27FC236}">
                    <a16:creationId xmlns:a16="http://schemas.microsoft.com/office/drawing/2014/main" id="{7954B01F-A145-6CA2-C06B-5C4987F9D138}"/>
                  </a:ext>
                </a:extLst>
              </p:cNvPr>
              <p:cNvSpPr/>
              <p:nvPr/>
            </p:nvSpPr>
            <p:spPr>
              <a:xfrm>
                <a:off x="4066335" y="4678678"/>
                <a:ext cx="45337" cy="105963"/>
              </a:xfrm>
              <a:custGeom>
                <a:avLst/>
                <a:gdLst>
                  <a:gd name="connsiteX0" fmla="*/ 21671 w 45337"/>
                  <a:gd name="connsiteY0" fmla="*/ 103704 h 105963"/>
                  <a:gd name="connsiteX1" fmla="*/ 14758 w 45337"/>
                  <a:gd name="connsiteY1" fmla="*/ 97455 h 105963"/>
                  <a:gd name="connsiteX2" fmla="*/ 12498 w 45337"/>
                  <a:gd name="connsiteY2" fmla="*/ 86420 h 105963"/>
                  <a:gd name="connsiteX3" fmla="*/ 12498 w 45337"/>
                  <a:gd name="connsiteY3" fmla="*/ 32175 h 105963"/>
                  <a:gd name="connsiteX4" fmla="*/ 0 w 45337"/>
                  <a:gd name="connsiteY4" fmla="*/ 32175 h 105963"/>
                  <a:gd name="connsiteX5" fmla="*/ 0 w 45337"/>
                  <a:gd name="connsiteY5" fmla="*/ 24862 h 105963"/>
                  <a:gd name="connsiteX6" fmla="*/ 24862 w 45337"/>
                  <a:gd name="connsiteY6" fmla="*/ 0 h 105963"/>
                  <a:gd name="connsiteX7" fmla="*/ 26458 w 45337"/>
                  <a:gd name="connsiteY7" fmla="*/ 0 h 105963"/>
                  <a:gd name="connsiteX8" fmla="*/ 26458 w 45337"/>
                  <a:gd name="connsiteY8" fmla="*/ 20475 h 105963"/>
                  <a:gd name="connsiteX9" fmla="*/ 45337 w 45337"/>
                  <a:gd name="connsiteY9" fmla="*/ 20475 h 105963"/>
                  <a:gd name="connsiteX10" fmla="*/ 45337 w 45337"/>
                  <a:gd name="connsiteY10" fmla="*/ 32175 h 105963"/>
                  <a:gd name="connsiteX11" fmla="*/ 26458 w 45337"/>
                  <a:gd name="connsiteY11" fmla="*/ 32175 h 105963"/>
                  <a:gd name="connsiteX12" fmla="*/ 26458 w 45337"/>
                  <a:gd name="connsiteY12" fmla="*/ 83628 h 105963"/>
                  <a:gd name="connsiteX13" fmla="*/ 27388 w 45337"/>
                  <a:gd name="connsiteY13" fmla="*/ 89477 h 105963"/>
                  <a:gd name="connsiteX14" fmla="*/ 30313 w 45337"/>
                  <a:gd name="connsiteY14" fmla="*/ 92402 h 105963"/>
                  <a:gd name="connsiteX15" fmla="*/ 35764 w 45337"/>
                  <a:gd name="connsiteY15" fmla="*/ 93200 h 105963"/>
                  <a:gd name="connsiteX16" fmla="*/ 45337 w 45337"/>
                  <a:gd name="connsiteY16" fmla="*/ 91871 h 105963"/>
                  <a:gd name="connsiteX17" fmla="*/ 45337 w 45337"/>
                  <a:gd name="connsiteY17" fmla="*/ 104634 h 105963"/>
                  <a:gd name="connsiteX18" fmla="*/ 39886 w 45337"/>
                  <a:gd name="connsiteY18" fmla="*/ 105565 h 105963"/>
                  <a:gd name="connsiteX19" fmla="*/ 33637 w 45337"/>
                  <a:gd name="connsiteY19" fmla="*/ 105964 h 105963"/>
                  <a:gd name="connsiteX20" fmla="*/ 21539 w 45337"/>
                  <a:gd name="connsiteY20" fmla="*/ 103970 h 1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37" h="105963">
                    <a:moveTo>
                      <a:pt x="21671" y="103704"/>
                    </a:moveTo>
                    <a:cubicBezTo>
                      <a:pt x="18614" y="102374"/>
                      <a:pt x="16220" y="100247"/>
                      <a:pt x="14758" y="97455"/>
                    </a:cubicBezTo>
                    <a:cubicBezTo>
                      <a:pt x="13295" y="94663"/>
                      <a:pt x="12498" y="90940"/>
                      <a:pt x="12498" y="86420"/>
                    </a:cubicBezTo>
                    <a:lnTo>
                      <a:pt x="12498" y="32175"/>
                    </a:lnTo>
                    <a:lnTo>
                      <a:pt x="0" y="32175"/>
                    </a:lnTo>
                    <a:lnTo>
                      <a:pt x="0" y="24862"/>
                    </a:lnTo>
                    <a:lnTo>
                      <a:pt x="24862" y="0"/>
                    </a:lnTo>
                    <a:lnTo>
                      <a:pt x="26458" y="0"/>
                    </a:lnTo>
                    <a:lnTo>
                      <a:pt x="26458" y="20475"/>
                    </a:lnTo>
                    <a:lnTo>
                      <a:pt x="45337" y="20475"/>
                    </a:lnTo>
                    <a:lnTo>
                      <a:pt x="45337" y="32175"/>
                    </a:lnTo>
                    <a:lnTo>
                      <a:pt x="26458" y="32175"/>
                    </a:lnTo>
                    <a:lnTo>
                      <a:pt x="26458" y="83628"/>
                    </a:lnTo>
                    <a:cubicBezTo>
                      <a:pt x="26458" y="86154"/>
                      <a:pt x="26724" y="88015"/>
                      <a:pt x="27388" y="89477"/>
                    </a:cubicBezTo>
                    <a:cubicBezTo>
                      <a:pt x="28053" y="90940"/>
                      <a:pt x="28984" y="91871"/>
                      <a:pt x="30313" y="92402"/>
                    </a:cubicBezTo>
                    <a:cubicBezTo>
                      <a:pt x="31643" y="92934"/>
                      <a:pt x="33504" y="93200"/>
                      <a:pt x="35764" y="93200"/>
                    </a:cubicBezTo>
                    <a:cubicBezTo>
                      <a:pt x="38822" y="93200"/>
                      <a:pt x="42013" y="92801"/>
                      <a:pt x="45337" y="91871"/>
                    </a:cubicBezTo>
                    <a:lnTo>
                      <a:pt x="45337" y="104634"/>
                    </a:lnTo>
                    <a:cubicBezTo>
                      <a:pt x="43875" y="105033"/>
                      <a:pt x="42013" y="105299"/>
                      <a:pt x="39886" y="105565"/>
                    </a:cubicBezTo>
                    <a:cubicBezTo>
                      <a:pt x="37759" y="105831"/>
                      <a:pt x="35632" y="105964"/>
                      <a:pt x="33637" y="105964"/>
                    </a:cubicBezTo>
                    <a:cubicBezTo>
                      <a:pt x="28718" y="105964"/>
                      <a:pt x="24729" y="105299"/>
                      <a:pt x="21539" y="10397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0" name="Freeform: Shape 1039">
                <a:extLst>
                  <a:ext uri="{FF2B5EF4-FFF2-40B4-BE49-F238E27FC236}">
                    <a16:creationId xmlns:a16="http://schemas.microsoft.com/office/drawing/2014/main" id="{2CD17760-4EAB-086F-2240-7234FD6F8DBB}"/>
                  </a:ext>
                </a:extLst>
              </p:cNvPr>
              <p:cNvSpPr/>
              <p:nvPr/>
            </p:nvSpPr>
            <p:spPr>
              <a:xfrm>
                <a:off x="4122973" y="4697158"/>
                <a:ext cx="67274" cy="87350"/>
              </a:xfrm>
              <a:custGeom>
                <a:avLst/>
                <a:gdLst>
                  <a:gd name="connsiteX0" fmla="*/ 12497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7 h 87350"/>
                  <a:gd name="connsiteX5" fmla="*/ 38290 w 67274"/>
                  <a:gd name="connsiteY5" fmla="*/ 35764 h 87350"/>
                  <a:gd name="connsiteX6" fmla="*/ 53181 w 67274"/>
                  <a:gd name="connsiteY6" fmla="*/ 35764 h 87350"/>
                  <a:gd name="connsiteX7" fmla="*/ 53181 w 67274"/>
                  <a:gd name="connsiteY7" fmla="*/ 30048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8 h 87350"/>
                  <a:gd name="connsiteX12" fmla="*/ 3324 w 67274"/>
                  <a:gd name="connsiteY12" fmla="*/ 15157 h 87350"/>
                  <a:gd name="connsiteX13" fmla="*/ 37094 w 67274"/>
                  <a:gd name="connsiteY13" fmla="*/ 0 h 87350"/>
                  <a:gd name="connsiteX14" fmla="*/ 53580 w 67274"/>
                  <a:gd name="connsiteY14" fmla="*/ 3723 h 87350"/>
                  <a:gd name="connsiteX15" fmla="*/ 63817 w 67274"/>
                  <a:gd name="connsiteY15" fmla="*/ 14226 h 87350"/>
                  <a:gd name="connsiteX16" fmla="*/ 67274 w 67274"/>
                  <a:gd name="connsiteY16" fmla="*/ 30048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8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5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7" y="84691"/>
                    </a:moveTo>
                    <a:cubicBezTo>
                      <a:pt x="8642" y="82830"/>
                      <a:pt x="5584" y="79905"/>
                      <a:pt x="3324" y="76315"/>
                    </a:cubicBezTo>
                    <a:cubicBezTo>
                      <a:pt x="1063" y="72725"/>
                      <a:pt x="0" y="68205"/>
                      <a:pt x="0" y="63020"/>
                    </a:cubicBezTo>
                    <a:cubicBezTo>
                      <a:pt x="0" y="56771"/>
                      <a:pt x="1595" y="51586"/>
                      <a:pt x="4919" y="47464"/>
                    </a:cubicBezTo>
                    <a:cubicBezTo>
                      <a:pt x="8243" y="43343"/>
                      <a:pt x="12763" y="40418"/>
                      <a:pt x="18480" y="38557"/>
                    </a:cubicBezTo>
                    <a:cubicBezTo>
                      <a:pt x="24197" y="36695"/>
                      <a:pt x="30845" y="35764"/>
                      <a:pt x="38290" y="35764"/>
                    </a:cubicBezTo>
                    <a:lnTo>
                      <a:pt x="53181" y="35764"/>
                    </a:lnTo>
                    <a:lnTo>
                      <a:pt x="53181" y="30048"/>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8"/>
                    </a:cubicBezTo>
                    <a:lnTo>
                      <a:pt x="3324" y="15157"/>
                    </a:lnTo>
                    <a:cubicBezTo>
                      <a:pt x="11700" y="5052"/>
                      <a:pt x="23001" y="0"/>
                      <a:pt x="37094" y="0"/>
                    </a:cubicBezTo>
                    <a:cubicBezTo>
                      <a:pt x="43609" y="0"/>
                      <a:pt x="49060" y="1197"/>
                      <a:pt x="53580" y="3723"/>
                    </a:cubicBezTo>
                    <a:cubicBezTo>
                      <a:pt x="58101" y="6249"/>
                      <a:pt x="61557" y="9706"/>
                      <a:pt x="63817" y="14226"/>
                    </a:cubicBezTo>
                    <a:cubicBezTo>
                      <a:pt x="66078" y="18746"/>
                      <a:pt x="67274" y="23932"/>
                      <a:pt x="67274" y="30048"/>
                    </a:cubicBezTo>
                    <a:lnTo>
                      <a:pt x="67274"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8"/>
                    </a:moveTo>
                    <a:cubicBezTo>
                      <a:pt x="17550" y="71662"/>
                      <a:pt x="19278" y="73124"/>
                      <a:pt x="21538" y="74188"/>
                    </a:cubicBezTo>
                    <a:cubicBezTo>
                      <a:pt x="23799" y="75252"/>
                      <a:pt x="26458" y="75783"/>
                      <a:pt x="29649" y="75783"/>
                    </a:cubicBezTo>
                    <a:cubicBezTo>
                      <a:pt x="34568" y="75783"/>
                      <a:pt x="38822" y="74720"/>
                      <a:pt x="42412" y="72725"/>
                    </a:cubicBezTo>
                    <a:cubicBezTo>
                      <a:pt x="46002" y="70731"/>
                      <a:pt x="48661" y="68072"/>
                      <a:pt x="50655" y="64881"/>
                    </a:cubicBezTo>
                    <a:cubicBezTo>
                      <a:pt x="52649" y="61690"/>
                      <a:pt x="53447" y="58234"/>
                      <a:pt x="53447" y="54511"/>
                    </a:cubicBezTo>
                    <a:lnTo>
                      <a:pt x="53447" y="46268"/>
                    </a:lnTo>
                    <a:lnTo>
                      <a:pt x="40418" y="46268"/>
                    </a:lnTo>
                    <a:cubicBezTo>
                      <a:pt x="32706" y="46268"/>
                      <a:pt x="26458" y="47464"/>
                      <a:pt x="21804" y="49857"/>
                    </a:cubicBezTo>
                    <a:cubicBezTo>
                      <a:pt x="17151" y="52251"/>
                      <a:pt x="14758" y="56505"/>
                      <a:pt x="14758" y="62621"/>
                    </a:cubicBezTo>
                    <a:cubicBezTo>
                      <a:pt x="14758" y="65280"/>
                      <a:pt x="15290" y="67540"/>
                      <a:pt x="16486" y="6953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1" name="Freeform: Shape 1040">
                <a:extLst>
                  <a:ext uri="{FF2B5EF4-FFF2-40B4-BE49-F238E27FC236}">
                    <a16:creationId xmlns:a16="http://schemas.microsoft.com/office/drawing/2014/main" id="{6C231A21-C6CE-95D2-FA5B-3FB3E177FC66}"/>
                  </a:ext>
                </a:extLst>
              </p:cNvPr>
              <p:cNvSpPr/>
              <p:nvPr/>
            </p:nvSpPr>
            <p:spPr>
              <a:xfrm>
                <a:off x="4210722" y="4667510"/>
                <a:ext cx="29515" cy="117131"/>
              </a:xfrm>
              <a:custGeom>
                <a:avLst/>
                <a:gdLst>
                  <a:gd name="connsiteX0" fmla="*/ 8243 w 29515"/>
                  <a:gd name="connsiteY0" fmla="*/ 114739 h 117131"/>
                  <a:gd name="connsiteX1" fmla="*/ 1994 w 29515"/>
                  <a:gd name="connsiteY1" fmla="*/ 107958 h 117131"/>
                  <a:gd name="connsiteX2" fmla="*/ 0 w 29515"/>
                  <a:gd name="connsiteY2" fmla="*/ 96524 h 117131"/>
                  <a:gd name="connsiteX3" fmla="*/ 0 w 29515"/>
                  <a:gd name="connsiteY3" fmla="*/ 0 h 117131"/>
                  <a:gd name="connsiteX4" fmla="*/ 13960 w 29515"/>
                  <a:gd name="connsiteY4" fmla="*/ 0 h 117131"/>
                  <a:gd name="connsiteX5" fmla="*/ 13960 w 29515"/>
                  <a:gd name="connsiteY5" fmla="*/ 94397 h 117131"/>
                  <a:gd name="connsiteX6" fmla="*/ 14625 w 29515"/>
                  <a:gd name="connsiteY6" fmla="*/ 100380 h 117131"/>
                  <a:gd name="connsiteX7" fmla="*/ 17018 w 29515"/>
                  <a:gd name="connsiteY7" fmla="*/ 103438 h 117131"/>
                  <a:gd name="connsiteX8" fmla="*/ 21937 w 29515"/>
                  <a:gd name="connsiteY8" fmla="*/ 104368 h 117131"/>
                  <a:gd name="connsiteX9" fmla="*/ 25793 w 29515"/>
                  <a:gd name="connsiteY9" fmla="*/ 104102 h 117131"/>
                  <a:gd name="connsiteX10" fmla="*/ 29516 w 29515"/>
                  <a:gd name="connsiteY10" fmla="*/ 103438 h 117131"/>
                  <a:gd name="connsiteX11" fmla="*/ 29516 w 29515"/>
                  <a:gd name="connsiteY11" fmla="*/ 115935 h 117131"/>
                  <a:gd name="connsiteX12" fmla="*/ 24729 w 29515"/>
                  <a:gd name="connsiteY12" fmla="*/ 116866 h 117131"/>
                  <a:gd name="connsiteX13" fmla="*/ 19278 w 29515"/>
                  <a:gd name="connsiteY13" fmla="*/ 117132 h 117131"/>
                  <a:gd name="connsiteX14" fmla="*/ 8110 w 29515"/>
                  <a:gd name="connsiteY14" fmla="*/ 114872 h 11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15" h="117131">
                    <a:moveTo>
                      <a:pt x="8243" y="114739"/>
                    </a:moveTo>
                    <a:cubicBezTo>
                      <a:pt x="5451" y="113276"/>
                      <a:pt x="3324" y="111016"/>
                      <a:pt x="1994" y="107958"/>
                    </a:cubicBezTo>
                    <a:cubicBezTo>
                      <a:pt x="665" y="104900"/>
                      <a:pt x="0" y="101177"/>
                      <a:pt x="0" y="96524"/>
                    </a:cubicBezTo>
                    <a:lnTo>
                      <a:pt x="0" y="0"/>
                    </a:lnTo>
                    <a:lnTo>
                      <a:pt x="13960" y="0"/>
                    </a:lnTo>
                    <a:lnTo>
                      <a:pt x="13960" y="94397"/>
                    </a:lnTo>
                    <a:cubicBezTo>
                      <a:pt x="13960" y="97056"/>
                      <a:pt x="14226" y="99050"/>
                      <a:pt x="14625" y="100380"/>
                    </a:cubicBezTo>
                    <a:cubicBezTo>
                      <a:pt x="15024" y="101709"/>
                      <a:pt x="15954" y="102773"/>
                      <a:pt x="17018" y="103438"/>
                    </a:cubicBezTo>
                    <a:cubicBezTo>
                      <a:pt x="18082" y="104102"/>
                      <a:pt x="19810" y="104368"/>
                      <a:pt x="21937" y="104368"/>
                    </a:cubicBezTo>
                    <a:cubicBezTo>
                      <a:pt x="23134" y="104368"/>
                      <a:pt x="24463" y="104368"/>
                      <a:pt x="25793" y="104102"/>
                    </a:cubicBezTo>
                    <a:cubicBezTo>
                      <a:pt x="27123" y="103836"/>
                      <a:pt x="28319" y="103704"/>
                      <a:pt x="29516" y="103438"/>
                    </a:cubicBezTo>
                    <a:lnTo>
                      <a:pt x="29516" y="115935"/>
                    </a:lnTo>
                    <a:cubicBezTo>
                      <a:pt x="28186" y="116334"/>
                      <a:pt x="26591" y="116600"/>
                      <a:pt x="24729" y="116866"/>
                    </a:cubicBezTo>
                    <a:cubicBezTo>
                      <a:pt x="22868" y="117132"/>
                      <a:pt x="21140" y="117132"/>
                      <a:pt x="19278" y="117132"/>
                    </a:cubicBezTo>
                    <a:cubicBezTo>
                      <a:pt x="14758" y="117132"/>
                      <a:pt x="11035" y="116334"/>
                      <a:pt x="8110" y="11487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2" name="Freeform: Shape 1041">
                <a:extLst>
                  <a:ext uri="{FF2B5EF4-FFF2-40B4-BE49-F238E27FC236}">
                    <a16:creationId xmlns:a16="http://schemas.microsoft.com/office/drawing/2014/main" id="{5878FA93-499B-D7A3-0357-9A211CBF614D}"/>
                  </a:ext>
                </a:extLst>
              </p:cNvPr>
              <p:cNvSpPr/>
              <p:nvPr/>
            </p:nvSpPr>
            <p:spPr>
              <a:xfrm>
                <a:off x="3556061" y="4888611"/>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0 w 111680"/>
                  <a:gd name="connsiteY5" fmla="*/ 133 h 85754"/>
                  <a:gd name="connsiteX6" fmla="*/ 53048 w 111680"/>
                  <a:gd name="connsiteY6" fmla="*/ 4919 h 85754"/>
                  <a:gd name="connsiteX7" fmla="*/ 61291 w 111680"/>
                  <a:gd name="connsiteY7" fmla="*/ 19278 h 85754"/>
                  <a:gd name="connsiteX8" fmla="*/ 61557 w 111680"/>
                  <a:gd name="connsiteY8" fmla="*/ 19278 h 85754"/>
                  <a:gd name="connsiteX9" fmla="*/ 67141 w 111680"/>
                  <a:gd name="connsiteY9" fmla="*/ 8509 h 85754"/>
                  <a:gd name="connsiteX10" fmla="*/ 76049 w 111680"/>
                  <a:gd name="connsiteY10" fmla="*/ 2127 h 85754"/>
                  <a:gd name="connsiteX11" fmla="*/ 87084 w 111680"/>
                  <a:gd name="connsiteY11" fmla="*/ 0 h 85754"/>
                  <a:gd name="connsiteX12" fmla="*/ 105432 w 111680"/>
                  <a:gd name="connsiteY12" fmla="*/ 7179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8" y="13295"/>
                      <a:pt x="18879" y="8509"/>
                      <a:pt x="23134" y="5185"/>
                    </a:cubicBezTo>
                    <a:cubicBezTo>
                      <a:pt x="27388" y="1861"/>
                      <a:pt x="32440" y="133"/>
                      <a:pt x="38290" y="133"/>
                    </a:cubicBezTo>
                    <a:cubicBezTo>
                      <a:pt x="44140" y="133"/>
                      <a:pt x="49060" y="1728"/>
                      <a:pt x="53048" y="4919"/>
                    </a:cubicBezTo>
                    <a:cubicBezTo>
                      <a:pt x="57037" y="8110"/>
                      <a:pt x="59829" y="12896"/>
                      <a:pt x="61291" y="19278"/>
                    </a:cubicBezTo>
                    <a:lnTo>
                      <a:pt x="61557" y="19278"/>
                    </a:lnTo>
                    <a:cubicBezTo>
                      <a:pt x="62754" y="15024"/>
                      <a:pt x="64615" y="11434"/>
                      <a:pt x="67141" y="8509"/>
                    </a:cubicBezTo>
                    <a:cubicBezTo>
                      <a:pt x="69667" y="5584"/>
                      <a:pt x="72592" y="3590"/>
                      <a:pt x="76049" y="2127"/>
                    </a:cubicBezTo>
                    <a:cubicBezTo>
                      <a:pt x="79506" y="665"/>
                      <a:pt x="83096" y="0"/>
                      <a:pt x="87084" y="0"/>
                    </a:cubicBezTo>
                    <a:cubicBezTo>
                      <a:pt x="95194" y="0"/>
                      <a:pt x="101310" y="2393"/>
                      <a:pt x="105432" y="7179"/>
                    </a:cubicBezTo>
                    <a:cubicBezTo>
                      <a:pt x="109553"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2" y="12365"/>
                      <a:pt x="74986" y="13295"/>
                      <a:pt x="71928" y="15290"/>
                    </a:cubicBezTo>
                    <a:cubicBezTo>
                      <a:pt x="68870" y="17284"/>
                      <a:pt x="66742"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9" y="12365"/>
                      <a:pt x="26192" y="13295"/>
                      <a:pt x="23267" y="15290"/>
                    </a:cubicBezTo>
                    <a:cubicBezTo>
                      <a:pt x="20342" y="17284"/>
                      <a:pt x="18082"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3" name="Freeform: Shape 1042">
                <a:extLst>
                  <a:ext uri="{FF2B5EF4-FFF2-40B4-BE49-F238E27FC236}">
                    <a16:creationId xmlns:a16="http://schemas.microsoft.com/office/drawing/2014/main" id="{CADFC708-4633-A627-97E6-FA628DB7DAD5}"/>
                  </a:ext>
                </a:extLst>
              </p:cNvPr>
              <p:cNvSpPr/>
              <p:nvPr/>
            </p:nvSpPr>
            <p:spPr>
              <a:xfrm>
                <a:off x="3684627" y="4888611"/>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6 h 87350"/>
                  <a:gd name="connsiteX5" fmla="*/ 38290 w 67274"/>
                  <a:gd name="connsiteY5" fmla="*/ 35764 h 87350"/>
                  <a:gd name="connsiteX6" fmla="*/ 53181 w 67274"/>
                  <a:gd name="connsiteY6" fmla="*/ 35764 h 87350"/>
                  <a:gd name="connsiteX7" fmla="*/ 53181 w 67274"/>
                  <a:gd name="connsiteY7" fmla="*/ 30047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7 h 87350"/>
                  <a:gd name="connsiteX12" fmla="*/ 3324 w 67274"/>
                  <a:gd name="connsiteY12" fmla="*/ 15157 h 87350"/>
                  <a:gd name="connsiteX13" fmla="*/ 37094 w 67274"/>
                  <a:gd name="connsiteY13" fmla="*/ 0 h 87350"/>
                  <a:gd name="connsiteX14" fmla="*/ 53580 w 67274"/>
                  <a:gd name="connsiteY14" fmla="*/ 3723 h 87350"/>
                  <a:gd name="connsiteX15" fmla="*/ 63817 w 67274"/>
                  <a:gd name="connsiteY15" fmla="*/ 14226 h 87350"/>
                  <a:gd name="connsiteX16" fmla="*/ 67274 w 67274"/>
                  <a:gd name="connsiteY16" fmla="*/ 30047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7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4" y="72725"/>
                      <a:pt x="0" y="68205"/>
                      <a:pt x="0" y="63020"/>
                    </a:cubicBezTo>
                    <a:cubicBezTo>
                      <a:pt x="0" y="56771"/>
                      <a:pt x="1595" y="51586"/>
                      <a:pt x="4919" y="47464"/>
                    </a:cubicBezTo>
                    <a:cubicBezTo>
                      <a:pt x="8243" y="43343"/>
                      <a:pt x="12763" y="40418"/>
                      <a:pt x="18480" y="38556"/>
                    </a:cubicBezTo>
                    <a:cubicBezTo>
                      <a:pt x="24197" y="36695"/>
                      <a:pt x="30845" y="35764"/>
                      <a:pt x="38290" y="35764"/>
                    </a:cubicBezTo>
                    <a:lnTo>
                      <a:pt x="53181" y="35764"/>
                    </a:lnTo>
                    <a:lnTo>
                      <a:pt x="53181" y="30047"/>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7"/>
                    </a:cubicBezTo>
                    <a:lnTo>
                      <a:pt x="3324" y="15157"/>
                    </a:lnTo>
                    <a:cubicBezTo>
                      <a:pt x="11700" y="5052"/>
                      <a:pt x="23001" y="0"/>
                      <a:pt x="37094" y="0"/>
                    </a:cubicBezTo>
                    <a:cubicBezTo>
                      <a:pt x="43609" y="0"/>
                      <a:pt x="49060" y="1197"/>
                      <a:pt x="53580" y="3723"/>
                    </a:cubicBezTo>
                    <a:cubicBezTo>
                      <a:pt x="58101" y="6249"/>
                      <a:pt x="61557" y="9706"/>
                      <a:pt x="63817" y="14226"/>
                    </a:cubicBezTo>
                    <a:cubicBezTo>
                      <a:pt x="66078" y="18746"/>
                      <a:pt x="67274" y="23931"/>
                      <a:pt x="67274" y="30047"/>
                    </a:cubicBezTo>
                    <a:lnTo>
                      <a:pt x="67274"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7"/>
                    </a:moveTo>
                    <a:cubicBezTo>
                      <a:pt x="17550" y="71662"/>
                      <a:pt x="19278" y="73124"/>
                      <a:pt x="21538" y="74188"/>
                    </a:cubicBezTo>
                    <a:cubicBezTo>
                      <a:pt x="23799" y="75251"/>
                      <a:pt x="26458" y="75783"/>
                      <a:pt x="29649" y="75783"/>
                    </a:cubicBezTo>
                    <a:cubicBezTo>
                      <a:pt x="34568" y="75783"/>
                      <a:pt x="38822" y="74720"/>
                      <a:pt x="42412" y="72725"/>
                    </a:cubicBezTo>
                    <a:cubicBezTo>
                      <a:pt x="46002" y="70731"/>
                      <a:pt x="48661" y="68072"/>
                      <a:pt x="50655" y="64881"/>
                    </a:cubicBezTo>
                    <a:cubicBezTo>
                      <a:pt x="52649" y="61690"/>
                      <a:pt x="53447" y="58233"/>
                      <a:pt x="53447" y="54511"/>
                    </a:cubicBezTo>
                    <a:lnTo>
                      <a:pt x="53447" y="46268"/>
                    </a:lnTo>
                    <a:lnTo>
                      <a:pt x="40418" y="46268"/>
                    </a:lnTo>
                    <a:cubicBezTo>
                      <a:pt x="32706" y="46268"/>
                      <a:pt x="26458" y="47464"/>
                      <a:pt x="21804"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4" name="Freeform: Shape 1043">
                <a:extLst>
                  <a:ext uri="{FF2B5EF4-FFF2-40B4-BE49-F238E27FC236}">
                    <a16:creationId xmlns:a16="http://schemas.microsoft.com/office/drawing/2014/main" id="{57B9F959-7A18-BC5D-10E8-0242926BA311}"/>
                  </a:ext>
                </a:extLst>
              </p:cNvPr>
              <p:cNvSpPr/>
              <p:nvPr/>
            </p:nvSpPr>
            <p:spPr>
              <a:xfrm>
                <a:off x="3773040" y="4888877"/>
                <a:ext cx="67274" cy="85887"/>
              </a:xfrm>
              <a:custGeom>
                <a:avLst/>
                <a:gdLst>
                  <a:gd name="connsiteX0" fmla="*/ 0 w 67274"/>
                  <a:gd name="connsiteY0" fmla="*/ 1596 h 85887"/>
                  <a:gd name="connsiteX1" fmla="*/ 13428 w 67274"/>
                  <a:gd name="connsiteY1" fmla="*/ 1596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5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7 w 67274"/>
                  <a:gd name="connsiteY13" fmla="*/ 12498 h 85887"/>
                  <a:gd name="connsiteX14" fmla="*/ 24330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6"/>
                    </a:moveTo>
                    <a:lnTo>
                      <a:pt x="13428" y="1596"/>
                    </a:lnTo>
                    <a:lnTo>
                      <a:pt x="13428" y="19145"/>
                    </a:lnTo>
                    <a:lnTo>
                      <a:pt x="13694" y="19145"/>
                    </a:lnTo>
                    <a:cubicBezTo>
                      <a:pt x="15821" y="13694"/>
                      <a:pt x="18879" y="9174"/>
                      <a:pt x="23134" y="5451"/>
                    </a:cubicBezTo>
                    <a:cubicBezTo>
                      <a:pt x="27388" y="1728"/>
                      <a:pt x="33371" y="0"/>
                      <a:pt x="40950" y="0"/>
                    </a:cubicBezTo>
                    <a:cubicBezTo>
                      <a:pt x="46800" y="0"/>
                      <a:pt x="51586" y="1197"/>
                      <a:pt x="55575" y="3723"/>
                    </a:cubicBezTo>
                    <a:cubicBezTo>
                      <a:pt x="59563" y="6249"/>
                      <a:pt x="62488" y="9573"/>
                      <a:pt x="64349" y="14093"/>
                    </a:cubicBezTo>
                    <a:cubicBezTo>
                      <a:pt x="66211" y="18614"/>
                      <a:pt x="67274" y="23799"/>
                      <a:pt x="67274" y="29782"/>
                    </a:cubicBezTo>
                    <a:lnTo>
                      <a:pt x="67274" y="85888"/>
                    </a:lnTo>
                    <a:lnTo>
                      <a:pt x="53181" y="85888"/>
                    </a:lnTo>
                    <a:lnTo>
                      <a:pt x="53181" y="32441"/>
                    </a:lnTo>
                    <a:cubicBezTo>
                      <a:pt x="53181" y="25926"/>
                      <a:pt x="51852" y="21007"/>
                      <a:pt x="49193" y="17550"/>
                    </a:cubicBezTo>
                    <a:cubicBezTo>
                      <a:pt x="46534" y="14093"/>
                      <a:pt x="42013" y="12498"/>
                      <a:pt x="35897" y="12498"/>
                    </a:cubicBezTo>
                    <a:cubicBezTo>
                      <a:pt x="31510" y="12498"/>
                      <a:pt x="27654" y="13428"/>
                      <a:pt x="24330" y="15423"/>
                    </a:cubicBezTo>
                    <a:cubicBezTo>
                      <a:pt x="21007" y="17417"/>
                      <a:pt x="18480" y="20209"/>
                      <a:pt x="16752" y="23799"/>
                    </a:cubicBezTo>
                    <a:cubicBezTo>
                      <a:pt x="15024" y="27389"/>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5" name="Freeform: Shape 1044">
                <a:extLst>
                  <a:ext uri="{FF2B5EF4-FFF2-40B4-BE49-F238E27FC236}">
                    <a16:creationId xmlns:a16="http://schemas.microsoft.com/office/drawing/2014/main" id="{6B55D4E8-7923-B505-0FAD-7B3F1C34A620}"/>
                  </a:ext>
                </a:extLst>
              </p:cNvPr>
              <p:cNvSpPr/>
              <p:nvPr/>
            </p:nvSpPr>
            <p:spPr>
              <a:xfrm>
                <a:off x="3857200" y="4888611"/>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6 h 87350"/>
                  <a:gd name="connsiteX5" fmla="*/ 38291 w 67274"/>
                  <a:gd name="connsiteY5" fmla="*/ 35764 h 87350"/>
                  <a:gd name="connsiteX6" fmla="*/ 53181 w 67274"/>
                  <a:gd name="connsiteY6" fmla="*/ 35764 h 87350"/>
                  <a:gd name="connsiteX7" fmla="*/ 53181 w 67274"/>
                  <a:gd name="connsiteY7" fmla="*/ 30047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7 h 87350"/>
                  <a:gd name="connsiteX12" fmla="*/ 3324 w 67274"/>
                  <a:gd name="connsiteY12" fmla="*/ 15157 h 87350"/>
                  <a:gd name="connsiteX13" fmla="*/ 37094 w 67274"/>
                  <a:gd name="connsiteY13" fmla="*/ 0 h 87350"/>
                  <a:gd name="connsiteX14" fmla="*/ 53580 w 67274"/>
                  <a:gd name="connsiteY14" fmla="*/ 3723 h 87350"/>
                  <a:gd name="connsiteX15" fmla="*/ 63818 w 67274"/>
                  <a:gd name="connsiteY15" fmla="*/ 14226 h 87350"/>
                  <a:gd name="connsiteX16" fmla="*/ 67274 w 67274"/>
                  <a:gd name="connsiteY16" fmla="*/ 30047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7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4" y="72725"/>
                      <a:pt x="0" y="68205"/>
                      <a:pt x="0" y="63020"/>
                    </a:cubicBezTo>
                    <a:cubicBezTo>
                      <a:pt x="0" y="56771"/>
                      <a:pt x="1595" y="51586"/>
                      <a:pt x="4919" y="47464"/>
                    </a:cubicBezTo>
                    <a:cubicBezTo>
                      <a:pt x="8243" y="43343"/>
                      <a:pt x="12764" y="40418"/>
                      <a:pt x="18480" y="38556"/>
                    </a:cubicBezTo>
                    <a:cubicBezTo>
                      <a:pt x="24197" y="36695"/>
                      <a:pt x="30845" y="35764"/>
                      <a:pt x="38291" y="35764"/>
                    </a:cubicBezTo>
                    <a:lnTo>
                      <a:pt x="53181" y="35764"/>
                    </a:lnTo>
                    <a:lnTo>
                      <a:pt x="53181" y="30047"/>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7"/>
                    </a:cubicBezTo>
                    <a:lnTo>
                      <a:pt x="3324" y="15157"/>
                    </a:lnTo>
                    <a:cubicBezTo>
                      <a:pt x="11700" y="5052"/>
                      <a:pt x="23001" y="0"/>
                      <a:pt x="37094" y="0"/>
                    </a:cubicBezTo>
                    <a:cubicBezTo>
                      <a:pt x="43609" y="0"/>
                      <a:pt x="49060" y="1197"/>
                      <a:pt x="53580" y="3723"/>
                    </a:cubicBezTo>
                    <a:cubicBezTo>
                      <a:pt x="58101" y="6249"/>
                      <a:pt x="61557" y="9706"/>
                      <a:pt x="63818" y="14226"/>
                    </a:cubicBezTo>
                    <a:cubicBezTo>
                      <a:pt x="66078" y="18746"/>
                      <a:pt x="67274" y="23931"/>
                      <a:pt x="67274" y="30047"/>
                    </a:cubicBezTo>
                    <a:lnTo>
                      <a:pt x="67274" y="85888"/>
                    </a:lnTo>
                    <a:lnTo>
                      <a:pt x="53846" y="85888"/>
                    </a:lnTo>
                    <a:lnTo>
                      <a:pt x="53846" y="70199"/>
                    </a:lnTo>
                    <a:lnTo>
                      <a:pt x="53580" y="70199"/>
                    </a:lnTo>
                    <a:cubicBezTo>
                      <a:pt x="50788" y="76182"/>
                      <a:pt x="47198" y="80570"/>
                      <a:pt x="42678" y="83229"/>
                    </a:cubicBezTo>
                    <a:cubicBezTo>
                      <a:pt x="38158" y="85888"/>
                      <a:pt x="32574" y="87350"/>
                      <a:pt x="25660" y="87350"/>
                    </a:cubicBezTo>
                    <a:cubicBezTo>
                      <a:pt x="20608" y="87350"/>
                      <a:pt x="16220" y="86420"/>
                      <a:pt x="12365" y="84425"/>
                    </a:cubicBezTo>
                    <a:close/>
                    <a:moveTo>
                      <a:pt x="16353" y="69667"/>
                    </a:moveTo>
                    <a:cubicBezTo>
                      <a:pt x="17550" y="71662"/>
                      <a:pt x="19278" y="73124"/>
                      <a:pt x="21538" y="74188"/>
                    </a:cubicBezTo>
                    <a:cubicBezTo>
                      <a:pt x="23799" y="75251"/>
                      <a:pt x="26458" y="75783"/>
                      <a:pt x="29649" y="75783"/>
                    </a:cubicBezTo>
                    <a:cubicBezTo>
                      <a:pt x="34568" y="75783"/>
                      <a:pt x="38822" y="74720"/>
                      <a:pt x="42412" y="72725"/>
                    </a:cubicBezTo>
                    <a:cubicBezTo>
                      <a:pt x="46002" y="70731"/>
                      <a:pt x="48661" y="68072"/>
                      <a:pt x="50655" y="64881"/>
                    </a:cubicBezTo>
                    <a:cubicBezTo>
                      <a:pt x="52650" y="61690"/>
                      <a:pt x="53447" y="58233"/>
                      <a:pt x="53447" y="54511"/>
                    </a:cubicBezTo>
                    <a:lnTo>
                      <a:pt x="53447" y="46268"/>
                    </a:lnTo>
                    <a:lnTo>
                      <a:pt x="40418" y="46268"/>
                    </a:lnTo>
                    <a:cubicBezTo>
                      <a:pt x="32707" y="46268"/>
                      <a:pt x="26458" y="47464"/>
                      <a:pt x="21804"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6" name="Freeform: Shape 1045">
                <a:extLst>
                  <a:ext uri="{FF2B5EF4-FFF2-40B4-BE49-F238E27FC236}">
                    <a16:creationId xmlns:a16="http://schemas.microsoft.com/office/drawing/2014/main" id="{1325F4DB-9F8B-CF96-B038-DC7D4C9CE7EB}"/>
                  </a:ext>
                </a:extLst>
              </p:cNvPr>
              <p:cNvSpPr/>
              <p:nvPr/>
            </p:nvSpPr>
            <p:spPr>
              <a:xfrm>
                <a:off x="3938301" y="4879836"/>
                <a:ext cx="78841" cy="130028"/>
              </a:xfrm>
              <a:custGeom>
                <a:avLst/>
                <a:gdLst>
                  <a:gd name="connsiteX0" fmla="*/ 8908 w 78841"/>
                  <a:gd name="connsiteY0" fmla="*/ 123912 h 130028"/>
                  <a:gd name="connsiteX1" fmla="*/ 0 w 78841"/>
                  <a:gd name="connsiteY1" fmla="*/ 108490 h 130028"/>
                  <a:gd name="connsiteX2" fmla="*/ 2127 w 78841"/>
                  <a:gd name="connsiteY2" fmla="*/ 100247 h 130028"/>
                  <a:gd name="connsiteX3" fmla="*/ 7578 w 78841"/>
                  <a:gd name="connsiteY3" fmla="*/ 93998 h 130028"/>
                  <a:gd name="connsiteX4" fmla="*/ 15157 w 78841"/>
                  <a:gd name="connsiteY4" fmla="*/ 90275 h 130028"/>
                  <a:gd name="connsiteX5" fmla="*/ 8376 w 78841"/>
                  <a:gd name="connsiteY5" fmla="*/ 85755 h 130028"/>
                  <a:gd name="connsiteX6" fmla="*/ 5983 w 78841"/>
                  <a:gd name="connsiteY6" fmla="*/ 78575 h 130028"/>
                  <a:gd name="connsiteX7" fmla="*/ 9041 w 78841"/>
                  <a:gd name="connsiteY7" fmla="*/ 69800 h 130028"/>
                  <a:gd name="connsiteX8" fmla="*/ 17683 w 78841"/>
                  <a:gd name="connsiteY8" fmla="*/ 64083 h 130028"/>
                  <a:gd name="connsiteX9" fmla="*/ 7578 w 78841"/>
                  <a:gd name="connsiteY9" fmla="*/ 53979 h 130028"/>
                  <a:gd name="connsiteX10" fmla="*/ 3988 w 78841"/>
                  <a:gd name="connsiteY10" fmla="*/ 39221 h 130028"/>
                  <a:gd name="connsiteX11" fmla="*/ 7711 w 78841"/>
                  <a:gd name="connsiteY11" fmla="*/ 24065 h 130028"/>
                  <a:gd name="connsiteX12" fmla="*/ 18879 w 78841"/>
                  <a:gd name="connsiteY12" fmla="*/ 13295 h 130028"/>
                  <a:gd name="connsiteX13" fmla="*/ 36961 w 78841"/>
                  <a:gd name="connsiteY13" fmla="*/ 9307 h 130028"/>
                  <a:gd name="connsiteX14" fmla="*/ 56239 w 78841"/>
                  <a:gd name="connsiteY14" fmla="*/ 13827 h 130028"/>
                  <a:gd name="connsiteX15" fmla="*/ 60494 w 78841"/>
                  <a:gd name="connsiteY15" fmla="*/ 6249 h 130028"/>
                  <a:gd name="connsiteX16" fmla="*/ 66344 w 78841"/>
                  <a:gd name="connsiteY16" fmla="*/ 1595 h 130028"/>
                  <a:gd name="connsiteX17" fmla="*/ 74587 w 78841"/>
                  <a:gd name="connsiteY17" fmla="*/ 0 h 130028"/>
                  <a:gd name="connsiteX18" fmla="*/ 77379 w 78841"/>
                  <a:gd name="connsiteY18" fmla="*/ 0 h 130028"/>
                  <a:gd name="connsiteX19" fmla="*/ 77379 w 78841"/>
                  <a:gd name="connsiteY19" fmla="*/ 14093 h 130028"/>
                  <a:gd name="connsiteX20" fmla="*/ 74454 w 78841"/>
                  <a:gd name="connsiteY20" fmla="*/ 14093 h 130028"/>
                  <a:gd name="connsiteX21" fmla="*/ 66078 w 78841"/>
                  <a:gd name="connsiteY21" fmla="*/ 14891 h 130028"/>
                  <a:gd name="connsiteX22" fmla="*/ 60892 w 78841"/>
                  <a:gd name="connsiteY22" fmla="*/ 17151 h 130028"/>
                  <a:gd name="connsiteX23" fmla="*/ 67673 w 78841"/>
                  <a:gd name="connsiteY23" fmla="*/ 26989 h 130028"/>
                  <a:gd name="connsiteX24" fmla="*/ 69933 w 78841"/>
                  <a:gd name="connsiteY24" fmla="*/ 39487 h 130028"/>
                  <a:gd name="connsiteX25" fmla="*/ 66078 w 78841"/>
                  <a:gd name="connsiteY25" fmla="*/ 54245 h 130028"/>
                  <a:gd name="connsiteX26" fmla="*/ 54777 w 78841"/>
                  <a:gd name="connsiteY26" fmla="*/ 64881 h 130028"/>
                  <a:gd name="connsiteX27" fmla="*/ 36828 w 78841"/>
                  <a:gd name="connsiteY27" fmla="*/ 68870 h 130028"/>
                  <a:gd name="connsiteX28" fmla="*/ 22203 w 78841"/>
                  <a:gd name="connsiteY28" fmla="*/ 66344 h 130028"/>
                  <a:gd name="connsiteX29" fmla="*/ 19278 w 78841"/>
                  <a:gd name="connsiteY29" fmla="*/ 72061 h 130028"/>
                  <a:gd name="connsiteX30" fmla="*/ 21804 w 78841"/>
                  <a:gd name="connsiteY30" fmla="*/ 77113 h 130028"/>
                  <a:gd name="connsiteX31" fmla="*/ 28984 w 78841"/>
                  <a:gd name="connsiteY31" fmla="*/ 79639 h 130028"/>
                  <a:gd name="connsiteX32" fmla="*/ 42146 w 78841"/>
                  <a:gd name="connsiteY32" fmla="*/ 80836 h 130028"/>
                  <a:gd name="connsiteX33" fmla="*/ 61424 w 78841"/>
                  <a:gd name="connsiteY33" fmla="*/ 82963 h 130028"/>
                  <a:gd name="connsiteX34" fmla="*/ 73922 w 78841"/>
                  <a:gd name="connsiteY34" fmla="*/ 89212 h 130028"/>
                  <a:gd name="connsiteX35" fmla="*/ 78841 w 78841"/>
                  <a:gd name="connsiteY35" fmla="*/ 103172 h 130028"/>
                  <a:gd name="connsiteX36" fmla="*/ 68471 w 78841"/>
                  <a:gd name="connsiteY36" fmla="*/ 123513 h 130028"/>
                  <a:gd name="connsiteX37" fmla="*/ 37626 w 78841"/>
                  <a:gd name="connsiteY37" fmla="*/ 130028 h 130028"/>
                  <a:gd name="connsiteX38" fmla="*/ 9174 w 78841"/>
                  <a:gd name="connsiteY38" fmla="*/ 124311 h 130028"/>
                  <a:gd name="connsiteX39" fmla="*/ 16220 w 78841"/>
                  <a:gd name="connsiteY39" fmla="*/ 112611 h 130028"/>
                  <a:gd name="connsiteX40" fmla="*/ 23931 w 78841"/>
                  <a:gd name="connsiteY40" fmla="*/ 117132 h 130028"/>
                  <a:gd name="connsiteX41" fmla="*/ 38025 w 78841"/>
                  <a:gd name="connsiteY41" fmla="*/ 118594 h 130028"/>
                  <a:gd name="connsiteX42" fmla="*/ 52251 w 78841"/>
                  <a:gd name="connsiteY42" fmla="*/ 117265 h 130028"/>
                  <a:gd name="connsiteX43" fmla="*/ 60892 w 78841"/>
                  <a:gd name="connsiteY43" fmla="*/ 112877 h 130028"/>
                  <a:gd name="connsiteX44" fmla="*/ 63950 w 78841"/>
                  <a:gd name="connsiteY44" fmla="*/ 104501 h 130028"/>
                  <a:gd name="connsiteX45" fmla="*/ 61291 w 78841"/>
                  <a:gd name="connsiteY45" fmla="*/ 97986 h 130028"/>
                  <a:gd name="connsiteX46" fmla="*/ 53314 w 78841"/>
                  <a:gd name="connsiteY46" fmla="*/ 94929 h 130028"/>
                  <a:gd name="connsiteX47" fmla="*/ 38025 w 78841"/>
                  <a:gd name="connsiteY47" fmla="*/ 93599 h 130028"/>
                  <a:gd name="connsiteX48" fmla="*/ 28452 w 78841"/>
                  <a:gd name="connsiteY48" fmla="*/ 92934 h 130028"/>
                  <a:gd name="connsiteX49" fmla="*/ 20608 w 78841"/>
                  <a:gd name="connsiteY49" fmla="*/ 91738 h 130028"/>
                  <a:gd name="connsiteX50" fmla="*/ 15556 w 78841"/>
                  <a:gd name="connsiteY50" fmla="*/ 97189 h 130028"/>
                  <a:gd name="connsiteX51" fmla="*/ 13827 w 78841"/>
                  <a:gd name="connsiteY51" fmla="*/ 104501 h 130028"/>
                  <a:gd name="connsiteX52" fmla="*/ 16220 w 78841"/>
                  <a:gd name="connsiteY52" fmla="*/ 112611 h 130028"/>
                  <a:gd name="connsiteX53" fmla="*/ 46534 w 78841"/>
                  <a:gd name="connsiteY53" fmla="*/ 55043 h 130028"/>
                  <a:gd name="connsiteX54" fmla="*/ 53181 w 78841"/>
                  <a:gd name="connsiteY54" fmla="*/ 48528 h 130028"/>
                  <a:gd name="connsiteX55" fmla="*/ 55574 w 78841"/>
                  <a:gd name="connsiteY55" fmla="*/ 38955 h 130028"/>
                  <a:gd name="connsiteX56" fmla="*/ 53447 w 78841"/>
                  <a:gd name="connsiteY56" fmla="*/ 28851 h 130028"/>
                  <a:gd name="connsiteX57" fmla="*/ 47198 w 78841"/>
                  <a:gd name="connsiteY57" fmla="*/ 22203 h 130028"/>
                  <a:gd name="connsiteX58" fmla="*/ 37493 w 78841"/>
                  <a:gd name="connsiteY58" fmla="*/ 19810 h 130028"/>
                  <a:gd name="connsiteX59" fmla="*/ 27521 w 78841"/>
                  <a:gd name="connsiteY59" fmla="*/ 22203 h 130028"/>
                  <a:gd name="connsiteX60" fmla="*/ 21006 w 78841"/>
                  <a:gd name="connsiteY60" fmla="*/ 28851 h 130028"/>
                  <a:gd name="connsiteX61" fmla="*/ 18746 w 78841"/>
                  <a:gd name="connsiteY61" fmla="*/ 38955 h 130028"/>
                  <a:gd name="connsiteX62" fmla="*/ 21006 w 78841"/>
                  <a:gd name="connsiteY62" fmla="*/ 49193 h 130028"/>
                  <a:gd name="connsiteX63" fmla="*/ 27388 w 78841"/>
                  <a:gd name="connsiteY63" fmla="*/ 55309 h 130028"/>
                  <a:gd name="connsiteX64" fmla="*/ 36695 w 78841"/>
                  <a:gd name="connsiteY64" fmla="*/ 57303 h 130028"/>
                  <a:gd name="connsiteX65" fmla="*/ 46799 w 78841"/>
                  <a:gd name="connsiteY65" fmla="*/ 54910 h 1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8841" h="130028">
                    <a:moveTo>
                      <a:pt x="8908" y="123912"/>
                    </a:moveTo>
                    <a:cubicBezTo>
                      <a:pt x="3058" y="120057"/>
                      <a:pt x="0" y="115004"/>
                      <a:pt x="0" y="108490"/>
                    </a:cubicBezTo>
                    <a:cubicBezTo>
                      <a:pt x="0" y="105432"/>
                      <a:pt x="665" y="102640"/>
                      <a:pt x="2127" y="100247"/>
                    </a:cubicBezTo>
                    <a:cubicBezTo>
                      <a:pt x="3590" y="97854"/>
                      <a:pt x="5318" y="95726"/>
                      <a:pt x="7578" y="93998"/>
                    </a:cubicBezTo>
                    <a:cubicBezTo>
                      <a:pt x="9838" y="92270"/>
                      <a:pt x="12365" y="91073"/>
                      <a:pt x="15157" y="90275"/>
                    </a:cubicBezTo>
                    <a:cubicBezTo>
                      <a:pt x="12232" y="89212"/>
                      <a:pt x="9971" y="87616"/>
                      <a:pt x="8376" y="85755"/>
                    </a:cubicBezTo>
                    <a:cubicBezTo>
                      <a:pt x="6781" y="83893"/>
                      <a:pt x="5983" y="81367"/>
                      <a:pt x="5983" y="78575"/>
                    </a:cubicBezTo>
                    <a:cubicBezTo>
                      <a:pt x="5983" y="75252"/>
                      <a:pt x="7047" y="72327"/>
                      <a:pt x="9041" y="69800"/>
                    </a:cubicBezTo>
                    <a:cubicBezTo>
                      <a:pt x="11035" y="67274"/>
                      <a:pt x="13960" y="65413"/>
                      <a:pt x="17683" y="64083"/>
                    </a:cubicBezTo>
                    <a:cubicBezTo>
                      <a:pt x="13295" y="61557"/>
                      <a:pt x="9971" y="58234"/>
                      <a:pt x="7578" y="53979"/>
                    </a:cubicBezTo>
                    <a:cubicBezTo>
                      <a:pt x="5185" y="49725"/>
                      <a:pt x="3988" y="44805"/>
                      <a:pt x="3988" y="39221"/>
                    </a:cubicBezTo>
                    <a:cubicBezTo>
                      <a:pt x="3988" y="33637"/>
                      <a:pt x="5185" y="28585"/>
                      <a:pt x="7711" y="24065"/>
                    </a:cubicBezTo>
                    <a:cubicBezTo>
                      <a:pt x="10237" y="19544"/>
                      <a:pt x="13960" y="15954"/>
                      <a:pt x="18879" y="13295"/>
                    </a:cubicBezTo>
                    <a:cubicBezTo>
                      <a:pt x="23799" y="10636"/>
                      <a:pt x="29914" y="9307"/>
                      <a:pt x="36961" y="9307"/>
                    </a:cubicBezTo>
                    <a:cubicBezTo>
                      <a:pt x="44672" y="9307"/>
                      <a:pt x="51054" y="10769"/>
                      <a:pt x="56239" y="13827"/>
                    </a:cubicBezTo>
                    <a:cubicBezTo>
                      <a:pt x="57436" y="10769"/>
                      <a:pt x="58898" y="8243"/>
                      <a:pt x="60494" y="6249"/>
                    </a:cubicBezTo>
                    <a:cubicBezTo>
                      <a:pt x="62089" y="4254"/>
                      <a:pt x="63950" y="2659"/>
                      <a:pt x="66344" y="1595"/>
                    </a:cubicBezTo>
                    <a:cubicBezTo>
                      <a:pt x="68737" y="532"/>
                      <a:pt x="71396" y="0"/>
                      <a:pt x="74587" y="0"/>
                    </a:cubicBezTo>
                    <a:lnTo>
                      <a:pt x="77379" y="0"/>
                    </a:lnTo>
                    <a:lnTo>
                      <a:pt x="77379" y="14093"/>
                    </a:lnTo>
                    <a:lnTo>
                      <a:pt x="74454" y="14093"/>
                    </a:lnTo>
                    <a:cubicBezTo>
                      <a:pt x="70864" y="14093"/>
                      <a:pt x="68072" y="14359"/>
                      <a:pt x="66078" y="14891"/>
                    </a:cubicBezTo>
                    <a:cubicBezTo>
                      <a:pt x="64083" y="15423"/>
                      <a:pt x="62355" y="16087"/>
                      <a:pt x="60892" y="17151"/>
                    </a:cubicBezTo>
                    <a:cubicBezTo>
                      <a:pt x="63950" y="19810"/>
                      <a:pt x="66211" y="23134"/>
                      <a:pt x="67673" y="26989"/>
                    </a:cubicBezTo>
                    <a:cubicBezTo>
                      <a:pt x="69136" y="30845"/>
                      <a:pt x="69933" y="34967"/>
                      <a:pt x="69933" y="39487"/>
                    </a:cubicBezTo>
                    <a:cubicBezTo>
                      <a:pt x="69933" y="44938"/>
                      <a:pt x="68604" y="49857"/>
                      <a:pt x="66078" y="54245"/>
                    </a:cubicBezTo>
                    <a:cubicBezTo>
                      <a:pt x="63552" y="58632"/>
                      <a:pt x="59696" y="62222"/>
                      <a:pt x="54777" y="64881"/>
                    </a:cubicBezTo>
                    <a:cubicBezTo>
                      <a:pt x="49857" y="67540"/>
                      <a:pt x="43742" y="68870"/>
                      <a:pt x="36828" y="68870"/>
                    </a:cubicBezTo>
                    <a:cubicBezTo>
                      <a:pt x="31377" y="68870"/>
                      <a:pt x="26458" y="68072"/>
                      <a:pt x="22203" y="66344"/>
                    </a:cubicBezTo>
                    <a:cubicBezTo>
                      <a:pt x="20342" y="67806"/>
                      <a:pt x="19278" y="69668"/>
                      <a:pt x="19278" y="72061"/>
                    </a:cubicBezTo>
                    <a:cubicBezTo>
                      <a:pt x="19278" y="74321"/>
                      <a:pt x="20076" y="76049"/>
                      <a:pt x="21804" y="77113"/>
                    </a:cubicBezTo>
                    <a:cubicBezTo>
                      <a:pt x="23533" y="78177"/>
                      <a:pt x="25793" y="79107"/>
                      <a:pt x="28984" y="79639"/>
                    </a:cubicBezTo>
                    <a:cubicBezTo>
                      <a:pt x="32175" y="80171"/>
                      <a:pt x="36429" y="80570"/>
                      <a:pt x="42146" y="80836"/>
                    </a:cubicBezTo>
                    <a:cubicBezTo>
                      <a:pt x="49990" y="81234"/>
                      <a:pt x="56372" y="81899"/>
                      <a:pt x="61424" y="82963"/>
                    </a:cubicBezTo>
                    <a:cubicBezTo>
                      <a:pt x="66477" y="84026"/>
                      <a:pt x="70598" y="86021"/>
                      <a:pt x="73922" y="89212"/>
                    </a:cubicBezTo>
                    <a:cubicBezTo>
                      <a:pt x="77246" y="92402"/>
                      <a:pt x="78841" y="97056"/>
                      <a:pt x="78841" y="103172"/>
                    </a:cubicBezTo>
                    <a:cubicBezTo>
                      <a:pt x="78841" y="112345"/>
                      <a:pt x="75384" y="119126"/>
                      <a:pt x="68471" y="123513"/>
                    </a:cubicBezTo>
                    <a:cubicBezTo>
                      <a:pt x="61557" y="127901"/>
                      <a:pt x="51320" y="130028"/>
                      <a:pt x="37626" y="130028"/>
                    </a:cubicBezTo>
                    <a:cubicBezTo>
                      <a:pt x="23931" y="130028"/>
                      <a:pt x="15024" y="128167"/>
                      <a:pt x="9174" y="124311"/>
                    </a:cubicBezTo>
                    <a:close/>
                    <a:moveTo>
                      <a:pt x="16220" y="112611"/>
                    </a:moveTo>
                    <a:cubicBezTo>
                      <a:pt x="17816" y="114606"/>
                      <a:pt x="20342" y="116201"/>
                      <a:pt x="23931" y="117132"/>
                    </a:cubicBezTo>
                    <a:cubicBezTo>
                      <a:pt x="27521" y="118063"/>
                      <a:pt x="32175" y="118594"/>
                      <a:pt x="38025" y="118594"/>
                    </a:cubicBezTo>
                    <a:cubicBezTo>
                      <a:pt x="43874" y="118594"/>
                      <a:pt x="48528" y="118195"/>
                      <a:pt x="52251" y="117265"/>
                    </a:cubicBezTo>
                    <a:cubicBezTo>
                      <a:pt x="55973" y="116334"/>
                      <a:pt x="58898" y="115004"/>
                      <a:pt x="60892" y="112877"/>
                    </a:cubicBezTo>
                    <a:cubicBezTo>
                      <a:pt x="62887" y="110750"/>
                      <a:pt x="63950" y="108091"/>
                      <a:pt x="63950" y="104501"/>
                    </a:cubicBezTo>
                    <a:cubicBezTo>
                      <a:pt x="63950" y="101709"/>
                      <a:pt x="63020" y="99449"/>
                      <a:pt x="61291" y="97986"/>
                    </a:cubicBezTo>
                    <a:cubicBezTo>
                      <a:pt x="59563" y="96524"/>
                      <a:pt x="56904" y="95460"/>
                      <a:pt x="53314" y="94929"/>
                    </a:cubicBezTo>
                    <a:cubicBezTo>
                      <a:pt x="49724" y="94397"/>
                      <a:pt x="44672" y="93865"/>
                      <a:pt x="38025" y="93599"/>
                    </a:cubicBezTo>
                    <a:cubicBezTo>
                      <a:pt x="34435" y="93466"/>
                      <a:pt x="31244" y="93200"/>
                      <a:pt x="28452" y="92934"/>
                    </a:cubicBezTo>
                    <a:cubicBezTo>
                      <a:pt x="25660" y="92668"/>
                      <a:pt x="23001" y="92270"/>
                      <a:pt x="20608" y="91738"/>
                    </a:cubicBezTo>
                    <a:cubicBezTo>
                      <a:pt x="18480" y="93200"/>
                      <a:pt x="16752" y="95061"/>
                      <a:pt x="15556" y="97189"/>
                    </a:cubicBezTo>
                    <a:cubicBezTo>
                      <a:pt x="14359" y="99316"/>
                      <a:pt x="13827" y="101709"/>
                      <a:pt x="13827" y="104501"/>
                    </a:cubicBezTo>
                    <a:cubicBezTo>
                      <a:pt x="13827" y="107825"/>
                      <a:pt x="14625" y="110617"/>
                      <a:pt x="16220" y="112611"/>
                    </a:cubicBezTo>
                    <a:close/>
                    <a:moveTo>
                      <a:pt x="46534" y="55043"/>
                    </a:moveTo>
                    <a:cubicBezTo>
                      <a:pt x="49326" y="53447"/>
                      <a:pt x="51586" y="51320"/>
                      <a:pt x="53181" y="48528"/>
                    </a:cubicBezTo>
                    <a:cubicBezTo>
                      <a:pt x="54777" y="45736"/>
                      <a:pt x="55574" y="42545"/>
                      <a:pt x="55574" y="38955"/>
                    </a:cubicBezTo>
                    <a:cubicBezTo>
                      <a:pt x="55574" y="35100"/>
                      <a:pt x="54910" y="31776"/>
                      <a:pt x="53447" y="28851"/>
                    </a:cubicBezTo>
                    <a:cubicBezTo>
                      <a:pt x="51985" y="25926"/>
                      <a:pt x="49857" y="23799"/>
                      <a:pt x="47198" y="22203"/>
                    </a:cubicBezTo>
                    <a:cubicBezTo>
                      <a:pt x="44539" y="20608"/>
                      <a:pt x="41215" y="19810"/>
                      <a:pt x="37493" y="19810"/>
                    </a:cubicBezTo>
                    <a:cubicBezTo>
                      <a:pt x="33770" y="19810"/>
                      <a:pt x="30313" y="20608"/>
                      <a:pt x="27521" y="22203"/>
                    </a:cubicBezTo>
                    <a:cubicBezTo>
                      <a:pt x="24729" y="23799"/>
                      <a:pt x="22469" y="25926"/>
                      <a:pt x="21006" y="28851"/>
                    </a:cubicBezTo>
                    <a:cubicBezTo>
                      <a:pt x="19544" y="31776"/>
                      <a:pt x="18746" y="35100"/>
                      <a:pt x="18746" y="38955"/>
                    </a:cubicBezTo>
                    <a:cubicBezTo>
                      <a:pt x="18746" y="42944"/>
                      <a:pt x="19544" y="46401"/>
                      <a:pt x="21006" y="49193"/>
                    </a:cubicBezTo>
                    <a:cubicBezTo>
                      <a:pt x="22469" y="51985"/>
                      <a:pt x="24596" y="53979"/>
                      <a:pt x="27388" y="55309"/>
                    </a:cubicBezTo>
                    <a:cubicBezTo>
                      <a:pt x="30180" y="56638"/>
                      <a:pt x="33238" y="57303"/>
                      <a:pt x="36695" y="57303"/>
                    </a:cubicBezTo>
                    <a:cubicBezTo>
                      <a:pt x="40551" y="57303"/>
                      <a:pt x="43874" y="56505"/>
                      <a:pt x="46799" y="5491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7" name="Freeform: Shape 1046">
                <a:extLst>
                  <a:ext uri="{FF2B5EF4-FFF2-40B4-BE49-F238E27FC236}">
                    <a16:creationId xmlns:a16="http://schemas.microsoft.com/office/drawing/2014/main" id="{D288ADB8-F2A0-9EFA-4D98-ABAD0D5CABCF}"/>
                  </a:ext>
                </a:extLst>
              </p:cNvPr>
              <p:cNvSpPr/>
              <p:nvPr/>
            </p:nvSpPr>
            <p:spPr>
              <a:xfrm>
                <a:off x="4020334" y="4888877"/>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3 w 77511"/>
                  <a:gd name="connsiteY6" fmla="*/ 5983 h 87217"/>
                  <a:gd name="connsiteX7" fmla="*/ 73789 w 77511"/>
                  <a:gd name="connsiteY7" fmla="*/ 21273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4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8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6"/>
                      <a:pt x="0" y="43609"/>
                    </a:cubicBezTo>
                    <a:cubicBezTo>
                      <a:pt x="0" y="34302"/>
                      <a:pt x="1861" y="26192"/>
                      <a:pt x="5584" y="19677"/>
                    </a:cubicBezTo>
                    <a:cubicBezTo>
                      <a:pt x="9307" y="13162"/>
                      <a:pt x="14226" y="8110"/>
                      <a:pt x="20342" y="4919"/>
                    </a:cubicBezTo>
                    <a:cubicBezTo>
                      <a:pt x="26458" y="1728"/>
                      <a:pt x="33371" y="0"/>
                      <a:pt x="40817" y="0"/>
                    </a:cubicBezTo>
                    <a:cubicBezTo>
                      <a:pt x="49326" y="0"/>
                      <a:pt x="56372" y="1994"/>
                      <a:pt x="61823" y="5983"/>
                    </a:cubicBezTo>
                    <a:cubicBezTo>
                      <a:pt x="67274" y="9971"/>
                      <a:pt x="71263" y="15024"/>
                      <a:pt x="73789" y="21273"/>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89" y="72991"/>
                      <a:pt x="33637" y="75384"/>
                      <a:pt x="42279" y="75384"/>
                    </a:cubicBezTo>
                    <a:cubicBezTo>
                      <a:pt x="47464" y="75384"/>
                      <a:pt x="51852" y="74587"/>
                      <a:pt x="55574"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8"/>
                      <a:pt x="47065" y="87218"/>
                      <a:pt x="42146" y="87218"/>
                    </a:cubicBezTo>
                    <a:cubicBezTo>
                      <a:pt x="33637" y="87218"/>
                      <a:pt x="26059" y="85489"/>
                      <a:pt x="19810" y="82165"/>
                    </a:cubicBezTo>
                    <a:close/>
                    <a:moveTo>
                      <a:pt x="63153" y="36296"/>
                    </a:moveTo>
                    <a:cubicBezTo>
                      <a:pt x="62488" y="28186"/>
                      <a:pt x="60095" y="22070"/>
                      <a:pt x="56106" y="18082"/>
                    </a:cubicBezTo>
                    <a:cubicBezTo>
                      <a:pt x="52118" y="14093"/>
                      <a:pt x="46799" y="11966"/>
                      <a:pt x="40152" y="11966"/>
                    </a:cubicBezTo>
                    <a:cubicBezTo>
                      <a:pt x="35764" y="11966"/>
                      <a:pt x="31909" y="12896"/>
                      <a:pt x="28319" y="14758"/>
                    </a:cubicBezTo>
                    <a:cubicBezTo>
                      <a:pt x="24729" y="16619"/>
                      <a:pt x="21937" y="19278"/>
                      <a:pt x="19544" y="23001"/>
                    </a:cubicBezTo>
                    <a:cubicBezTo>
                      <a:pt x="17151" y="26724"/>
                      <a:pt x="15688"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8" name="Freeform: Shape 1047">
                <a:extLst>
                  <a:ext uri="{FF2B5EF4-FFF2-40B4-BE49-F238E27FC236}">
                    <a16:creationId xmlns:a16="http://schemas.microsoft.com/office/drawing/2014/main" id="{7FA7F06B-B79B-1945-4DEA-E2ADE5B65E82}"/>
                  </a:ext>
                </a:extLst>
              </p:cNvPr>
              <p:cNvSpPr/>
              <p:nvPr/>
            </p:nvSpPr>
            <p:spPr>
              <a:xfrm>
                <a:off x="4114331" y="4888611"/>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1 w 111680"/>
                  <a:gd name="connsiteY7" fmla="*/ 19278 h 85754"/>
                  <a:gd name="connsiteX8" fmla="*/ 61557 w 111680"/>
                  <a:gd name="connsiteY8" fmla="*/ 19278 h 85754"/>
                  <a:gd name="connsiteX9" fmla="*/ 67141 w 111680"/>
                  <a:gd name="connsiteY9" fmla="*/ 8509 h 85754"/>
                  <a:gd name="connsiteX10" fmla="*/ 76049 w 111680"/>
                  <a:gd name="connsiteY10" fmla="*/ 2127 h 85754"/>
                  <a:gd name="connsiteX11" fmla="*/ 87084 w 111680"/>
                  <a:gd name="connsiteY11" fmla="*/ 0 h 85754"/>
                  <a:gd name="connsiteX12" fmla="*/ 105432 w 111680"/>
                  <a:gd name="connsiteY12" fmla="*/ 7179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9" y="13295"/>
                      <a:pt x="18879" y="8509"/>
                      <a:pt x="23134" y="5185"/>
                    </a:cubicBezTo>
                    <a:cubicBezTo>
                      <a:pt x="27388" y="1861"/>
                      <a:pt x="32441" y="133"/>
                      <a:pt x="38291" y="133"/>
                    </a:cubicBezTo>
                    <a:cubicBezTo>
                      <a:pt x="44141" y="133"/>
                      <a:pt x="49060" y="1728"/>
                      <a:pt x="53048" y="4919"/>
                    </a:cubicBezTo>
                    <a:cubicBezTo>
                      <a:pt x="57037" y="8110"/>
                      <a:pt x="59829" y="12896"/>
                      <a:pt x="61291" y="19278"/>
                    </a:cubicBezTo>
                    <a:lnTo>
                      <a:pt x="61557" y="19278"/>
                    </a:lnTo>
                    <a:cubicBezTo>
                      <a:pt x="62754" y="15024"/>
                      <a:pt x="64615" y="11434"/>
                      <a:pt x="67141" y="8509"/>
                    </a:cubicBezTo>
                    <a:cubicBezTo>
                      <a:pt x="69668" y="5584"/>
                      <a:pt x="72593" y="3590"/>
                      <a:pt x="76049" y="2127"/>
                    </a:cubicBezTo>
                    <a:cubicBezTo>
                      <a:pt x="79506" y="665"/>
                      <a:pt x="83096" y="0"/>
                      <a:pt x="87084" y="0"/>
                    </a:cubicBezTo>
                    <a:cubicBezTo>
                      <a:pt x="95195" y="0"/>
                      <a:pt x="101311" y="2393"/>
                      <a:pt x="105432" y="7179"/>
                    </a:cubicBezTo>
                    <a:cubicBezTo>
                      <a:pt x="109554"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3" y="12365"/>
                      <a:pt x="74986" y="13295"/>
                      <a:pt x="71928" y="15290"/>
                    </a:cubicBezTo>
                    <a:cubicBezTo>
                      <a:pt x="68870" y="17284"/>
                      <a:pt x="66743"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9" y="12365"/>
                      <a:pt x="26192" y="13295"/>
                      <a:pt x="23267" y="15290"/>
                    </a:cubicBezTo>
                    <a:cubicBezTo>
                      <a:pt x="20342" y="17284"/>
                      <a:pt x="18082"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49" name="Freeform: Shape 1048">
                <a:extLst>
                  <a:ext uri="{FF2B5EF4-FFF2-40B4-BE49-F238E27FC236}">
                    <a16:creationId xmlns:a16="http://schemas.microsoft.com/office/drawing/2014/main" id="{1BDA87B9-C1C9-01AF-6D36-CC6016903BA0}"/>
                  </a:ext>
                </a:extLst>
              </p:cNvPr>
              <p:cNvSpPr/>
              <p:nvPr/>
            </p:nvSpPr>
            <p:spPr>
              <a:xfrm>
                <a:off x="4242099" y="4888877"/>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3 w 77511"/>
                  <a:gd name="connsiteY6" fmla="*/ 5983 h 87217"/>
                  <a:gd name="connsiteX7" fmla="*/ 73789 w 77511"/>
                  <a:gd name="connsiteY7" fmla="*/ 21273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5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8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6"/>
                      <a:pt x="0" y="43609"/>
                    </a:cubicBezTo>
                    <a:cubicBezTo>
                      <a:pt x="0" y="34302"/>
                      <a:pt x="1861" y="26192"/>
                      <a:pt x="5584" y="19677"/>
                    </a:cubicBezTo>
                    <a:cubicBezTo>
                      <a:pt x="9307" y="13162"/>
                      <a:pt x="14226" y="8110"/>
                      <a:pt x="20342" y="4919"/>
                    </a:cubicBezTo>
                    <a:cubicBezTo>
                      <a:pt x="26458" y="1728"/>
                      <a:pt x="33371" y="0"/>
                      <a:pt x="40817" y="0"/>
                    </a:cubicBezTo>
                    <a:cubicBezTo>
                      <a:pt x="49326" y="0"/>
                      <a:pt x="56372" y="1994"/>
                      <a:pt x="61823" y="5983"/>
                    </a:cubicBezTo>
                    <a:cubicBezTo>
                      <a:pt x="67274" y="9971"/>
                      <a:pt x="71263" y="15024"/>
                      <a:pt x="73789" y="21273"/>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89" y="72991"/>
                      <a:pt x="33637" y="75384"/>
                      <a:pt x="42279" y="75384"/>
                    </a:cubicBezTo>
                    <a:cubicBezTo>
                      <a:pt x="47464" y="75384"/>
                      <a:pt x="51852" y="74587"/>
                      <a:pt x="55575"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8"/>
                      <a:pt x="47066" y="87218"/>
                      <a:pt x="42146" y="87218"/>
                    </a:cubicBezTo>
                    <a:cubicBezTo>
                      <a:pt x="33637" y="87218"/>
                      <a:pt x="26059" y="85489"/>
                      <a:pt x="19810" y="82165"/>
                    </a:cubicBezTo>
                    <a:close/>
                    <a:moveTo>
                      <a:pt x="63153" y="36296"/>
                    </a:moveTo>
                    <a:cubicBezTo>
                      <a:pt x="62488" y="28186"/>
                      <a:pt x="60095" y="22070"/>
                      <a:pt x="56106" y="18082"/>
                    </a:cubicBezTo>
                    <a:cubicBezTo>
                      <a:pt x="52118" y="14093"/>
                      <a:pt x="46800" y="11966"/>
                      <a:pt x="40152" y="11966"/>
                    </a:cubicBezTo>
                    <a:cubicBezTo>
                      <a:pt x="35764" y="11966"/>
                      <a:pt x="31909" y="12896"/>
                      <a:pt x="28319" y="14758"/>
                    </a:cubicBezTo>
                    <a:cubicBezTo>
                      <a:pt x="24729" y="16619"/>
                      <a:pt x="21937" y="19278"/>
                      <a:pt x="19544" y="23001"/>
                    </a:cubicBezTo>
                    <a:cubicBezTo>
                      <a:pt x="17151" y="26724"/>
                      <a:pt x="15689"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0" name="Freeform: Shape 1049">
                <a:extLst>
                  <a:ext uri="{FF2B5EF4-FFF2-40B4-BE49-F238E27FC236}">
                    <a16:creationId xmlns:a16="http://schemas.microsoft.com/office/drawing/2014/main" id="{B55127F0-A30C-E0E1-8044-385E64B4CCAD}"/>
                  </a:ext>
                </a:extLst>
              </p:cNvPr>
              <p:cNvSpPr/>
              <p:nvPr/>
            </p:nvSpPr>
            <p:spPr>
              <a:xfrm>
                <a:off x="4336098" y="4888877"/>
                <a:ext cx="67274" cy="85887"/>
              </a:xfrm>
              <a:custGeom>
                <a:avLst/>
                <a:gdLst>
                  <a:gd name="connsiteX0" fmla="*/ 0 w 67274"/>
                  <a:gd name="connsiteY0" fmla="*/ 1596 h 85887"/>
                  <a:gd name="connsiteX1" fmla="*/ 13428 w 67274"/>
                  <a:gd name="connsiteY1" fmla="*/ 1596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7 w 67274"/>
                  <a:gd name="connsiteY13" fmla="*/ 12498 h 85887"/>
                  <a:gd name="connsiteX14" fmla="*/ 24330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6"/>
                    </a:moveTo>
                    <a:lnTo>
                      <a:pt x="13428" y="1596"/>
                    </a:lnTo>
                    <a:lnTo>
                      <a:pt x="13428" y="19145"/>
                    </a:lnTo>
                    <a:lnTo>
                      <a:pt x="13694" y="19145"/>
                    </a:lnTo>
                    <a:cubicBezTo>
                      <a:pt x="15821" y="13694"/>
                      <a:pt x="18879" y="9174"/>
                      <a:pt x="23134" y="5451"/>
                    </a:cubicBezTo>
                    <a:cubicBezTo>
                      <a:pt x="27388" y="1728"/>
                      <a:pt x="33371" y="0"/>
                      <a:pt x="40950" y="0"/>
                    </a:cubicBezTo>
                    <a:cubicBezTo>
                      <a:pt x="46799" y="0"/>
                      <a:pt x="51586" y="1197"/>
                      <a:pt x="55574" y="3723"/>
                    </a:cubicBezTo>
                    <a:cubicBezTo>
                      <a:pt x="59563" y="6249"/>
                      <a:pt x="62488" y="9573"/>
                      <a:pt x="64349" y="14093"/>
                    </a:cubicBezTo>
                    <a:cubicBezTo>
                      <a:pt x="66211" y="18614"/>
                      <a:pt x="67274" y="23799"/>
                      <a:pt x="67274" y="29782"/>
                    </a:cubicBezTo>
                    <a:lnTo>
                      <a:pt x="67274" y="85888"/>
                    </a:lnTo>
                    <a:lnTo>
                      <a:pt x="53181" y="85888"/>
                    </a:lnTo>
                    <a:lnTo>
                      <a:pt x="53181" y="32441"/>
                    </a:lnTo>
                    <a:cubicBezTo>
                      <a:pt x="53181" y="25926"/>
                      <a:pt x="51852" y="21007"/>
                      <a:pt x="49193" y="17550"/>
                    </a:cubicBezTo>
                    <a:cubicBezTo>
                      <a:pt x="46534" y="14093"/>
                      <a:pt x="42013" y="12498"/>
                      <a:pt x="35897" y="12498"/>
                    </a:cubicBezTo>
                    <a:cubicBezTo>
                      <a:pt x="31510" y="12498"/>
                      <a:pt x="27654" y="13428"/>
                      <a:pt x="24330" y="15423"/>
                    </a:cubicBezTo>
                    <a:cubicBezTo>
                      <a:pt x="21007" y="17417"/>
                      <a:pt x="18480" y="20209"/>
                      <a:pt x="16752" y="23799"/>
                    </a:cubicBezTo>
                    <a:cubicBezTo>
                      <a:pt x="15024" y="27389"/>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51" name="Freeform: Shape 1050">
                <a:extLst>
                  <a:ext uri="{FF2B5EF4-FFF2-40B4-BE49-F238E27FC236}">
                    <a16:creationId xmlns:a16="http://schemas.microsoft.com/office/drawing/2014/main" id="{50FC243E-28B4-7EC9-3D7D-DAA85FE9FA23}"/>
                  </a:ext>
                </a:extLst>
              </p:cNvPr>
              <p:cNvSpPr/>
              <p:nvPr/>
            </p:nvSpPr>
            <p:spPr>
              <a:xfrm>
                <a:off x="4413742" y="4870131"/>
                <a:ext cx="45337" cy="105963"/>
              </a:xfrm>
              <a:custGeom>
                <a:avLst/>
                <a:gdLst>
                  <a:gd name="connsiteX0" fmla="*/ 21671 w 45337"/>
                  <a:gd name="connsiteY0" fmla="*/ 103703 h 105963"/>
                  <a:gd name="connsiteX1" fmla="*/ 14758 w 45337"/>
                  <a:gd name="connsiteY1" fmla="*/ 97455 h 105963"/>
                  <a:gd name="connsiteX2" fmla="*/ 12498 w 45337"/>
                  <a:gd name="connsiteY2" fmla="*/ 86420 h 105963"/>
                  <a:gd name="connsiteX3" fmla="*/ 12498 w 45337"/>
                  <a:gd name="connsiteY3" fmla="*/ 32175 h 105963"/>
                  <a:gd name="connsiteX4" fmla="*/ 0 w 45337"/>
                  <a:gd name="connsiteY4" fmla="*/ 32175 h 105963"/>
                  <a:gd name="connsiteX5" fmla="*/ 0 w 45337"/>
                  <a:gd name="connsiteY5" fmla="*/ 24862 h 105963"/>
                  <a:gd name="connsiteX6" fmla="*/ 24862 w 45337"/>
                  <a:gd name="connsiteY6" fmla="*/ 0 h 105963"/>
                  <a:gd name="connsiteX7" fmla="*/ 26458 w 45337"/>
                  <a:gd name="connsiteY7" fmla="*/ 0 h 105963"/>
                  <a:gd name="connsiteX8" fmla="*/ 26458 w 45337"/>
                  <a:gd name="connsiteY8" fmla="*/ 20475 h 105963"/>
                  <a:gd name="connsiteX9" fmla="*/ 45337 w 45337"/>
                  <a:gd name="connsiteY9" fmla="*/ 20475 h 105963"/>
                  <a:gd name="connsiteX10" fmla="*/ 45337 w 45337"/>
                  <a:gd name="connsiteY10" fmla="*/ 32175 h 105963"/>
                  <a:gd name="connsiteX11" fmla="*/ 26458 w 45337"/>
                  <a:gd name="connsiteY11" fmla="*/ 32175 h 105963"/>
                  <a:gd name="connsiteX12" fmla="*/ 26458 w 45337"/>
                  <a:gd name="connsiteY12" fmla="*/ 83628 h 105963"/>
                  <a:gd name="connsiteX13" fmla="*/ 27388 w 45337"/>
                  <a:gd name="connsiteY13" fmla="*/ 89477 h 105963"/>
                  <a:gd name="connsiteX14" fmla="*/ 30313 w 45337"/>
                  <a:gd name="connsiteY14" fmla="*/ 92402 h 105963"/>
                  <a:gd name="connsiteX15" fmla="*/ 35764 w 45337"/>
                  <a:gd name="connsiteY15" fmla="*/ 93200 h 105963"/>
                  <a:gd name="connsiteX16" fmla="*/ 45337 w 45337"/>
                  <a:gd name="connsiteY16" fmla="*/ 91871 h 105963"/>
                  <a:gd name="connsiteX17" fmla="*/ 45337 w 45337"/>
                  <a:gd name="connsiteY17" fmla="*/ 104634 h 105963"/>
                  <a:gd name="connsiteX18" fmla="*/ 39886 w 45337"/>
                  <a:gd name="connsiteY18" fmla="*/ 105565 h 105963"/>
                  <a:gd name="connsiteX19" fmla="*/ 33637 w 45337"/>
                  <a:gd name="connsiteY19" fmla="*/ 105964 h 105963"/>
                  <a:gd name="connsiteX20" fmla="*/ 21538 w 45337"/>
                  <a:gd name="connsiteY20" fmla="*/ 103969 h 1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37" h="105963">
                    <a:moveTo>
                      <a:pt x="21671" y="103703"/>
                    </a:moveTo>
                    <a:cubicBezTo>
                      <a:pt x="18613" y="102374"/>
                      <a:pt x="16220" y="100247"/>
                      <a:pt x="14758" y="97455"/>
                    </a:cubicBezTo>
                    <a:cubicBezTo>
                      <a:pt x="13295" y="94663"/>
                      <a:pt x="12498" y="90940"/>
                      <a:pt x="12498" y="86420"/>
                    </a:cubicBezTo>
                    <a:lnTo>
                      <a:pt x="12498" y="32175"/>
                    </a:lnTo>
                    <a:lnTo>
                      <a:pt x="0" y="32175"/>
                    </a:lnTo>
                    <a:lnTo>
                      <a:pt x="0" y="24862"/>
                    </a:lnTo>
                    <a:lnTo>
                      <a:pt x="24862" y="0"/>
                    </a:lnTo>
                    <a:lnTo>
                      <a:pt x="26458" y="0"/>
                    </a:lnTo>
                    <a:lnTo>
                      <a:pt x="26458" y="20475"/>
                    </a:lnTo>
                    <a:lnTo>
                      <a:pt x="45337" y="20475"/>
                    </a:lnTo>
                    <a:lnTo>
                      <a:pt x="45337" y="32175"/>
                    </a:lnTo>
                    <a:lnTo>
                      <a:pt x="26458" y="32175"/>
                    </a:lnTo>
                    <a:lnTo>
                      <a:pt x="26458" y="83628"/>
                    </a:lnTo>
                    <a:cubicBezTo>
                      <a:pt x="26458" y="86154"/>
                      <a:pt x="26724" y="88015"/>
                      <a:pt x="27388" y="89477"/>
                    </a:cubicBezTo>
                    <a:cubicBezTo>
                      <a:pt x="28053" y="90940"/>
                      <a:pt x="28984" y="91871"/>
                      <a:pt x="30313" y="92402"/>
                    </a:cubicBezTo>
                    <a:cubicBezTo>
                      <a:pt x="31643" y="92934"/>
                      <a:pt x="33504" y="93200"/>
                      <a:pt x="35764" y="93200"/>
                    </a:cubicBezTo>
                    <a:cubicBezTo>
                      <a:pt x="38822" y="93200"/>
                      <a:pt x="42013" y="92801"/>
                      <a:pt x="45337" y="91871"/>
                    </a:cubicBezTo>
                    <a:lnTo>
                      <a:pt x="45337" y="104634"/>
                    </a:lnTo>
                    <a:cubicBezTo>
                      <a:pt x="43875" y="105033"/>
                      <a:pt x="42013" y="105299"/>
                      <a:pt x="39886" y="105565"/>
                    </a:cubicBezTo>
                    <a:cubicBezTo>
                      <a:pt x="37759" y="105831"/>
                      <a:pt x="35631" y="105964"/>
                      <a:pt x="33637" y="105964"/>
                    </a:cubicBezTo>
                    <a:cubicBezTo>
                      <a:pt x="28718" y="105964"/>
                      <a:pt x="24729" y="105299"/>
                      <a:pt x="21538" y="10396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grpSp>
          <p:nvGrpSpPr>
            <p:cNvPr id="917" name="Graphic 8">
              <a:extLst>
                <a:ext uri="{FF2B5EF4-FFF2-40B4-BE49-F238E27FC236}">
                  <a16:creationId xmlns:a16="http://schemas.microsoft.com/office/drawing/2014/main" id="{9DEB70A9-A691-1EC7-4239-ED5899C781E4}"/>
                </a:ext>
              </a:extLst>
            </p:cNvPr>
            <p:cNvGrpSpPr/>
            <p:nvPr/>
          </p:nvGrpSpPr>
          <p:grpSpPr>
            <a:xfrm>
              <a:off x="7731457" y="4480312"/>
              <a:ext cx="902885" cy="529552"/>
              <a:chOff x="7731457" y="4480312"/>
              <a:chExt cx="902885" cy="529552"/>
            </a:xfrm>
            <a:solidFill>
              <a:srgbClr val="231F20"/>
            </a:solidFill>
          </p:grpSpPr>
          <p:sp>
            <p:nvSpPr>
              <p:cNvPr id="923" name="Freeform: Shape 922">
                <a:extLst>
                  <a:ext uri="{FF2B5EF4-FFF2-40B4-BE49-F238E27FC236}">
                    <a16:creationId xmlns:a16="http://schemas.microsoft.com/office/drawing/2014/main" id="{12F56C26-C17D-4A20-DE0D-DDEBFB664F26}"/>
                  </a:ext>
                </a:extLst>
              </p:cNvPr>
              <p:cNvSpPr/>
              <p:nvPr/>
            </p:nvSpPr>
            <p:spPr>
              <a:xfrm>
                <a:off x="7844335" y="4480312"/>
                <a:ext cx="95859" cy="113143"/>
              </a:xfrm>
              <a:custGeom>
                <a:avLst/>
                <a:gdLst>
                  <a:gd name="connsiteX0" fmla="*/ 26458 w 95859"/>
                  <a:gd name="connsiteY0" fmla="*/ 106895 h 113143"/>
                  <a:gd name="connsiteX1" fmla="*/ 7180 w 95859"/>
                  <a:gd name="connsiteY1" fmla="*/ 88015 h 113143"/>
                  <a:gd name="connsiteX2" fmla="*/ 0 w 95859"/>
                  <a:gd name="connsiteY2" fmla="*/ 56505 h 113143"/>
                  <a:gd name="connsiteX3" fmla="*/ 7180 w 95859"/>
                  <a:gd name="connsiteY3" fmla="*/ 25128 h 113143"/>
                  <a:gd name="connsiteX4" fmla="*/ 26458 w 95859"/>
                  <a:gd name="connsiteY4" fmla="*/ 6249 h 113143"/>
                  <a:gd name="connsiteX5" fmla="*/ 53979 w 95859"/>
                  <a:gd name="connsiteY5" fmla="*/ 0 h 113143"/>
                  <a:gd name="connsiteX6" fmla="*/ 78043 w 95859"/>
                  <a:gd name="connsiteY6" fmla="*/ 4653 h 113143"/>
                  <a:gd name="connsiteX7" fmla="*/ 95859 w 95859"/>
                  <a:gd name="connsiteY7" fmla="*/ 17683 h 113143"/>
                  <a:gd name="connsiteX8" fmla="*/ 85489 w 95859"/>
                  <a:gd name="connsiteY8" fmla="*/ 28053 h 113143"/>
                  <a:gd name="connsiteX9" fmla="*/ 72460 w 95859"/>
                  <a:gd name="connsiteY9" fmla="*/ 17550 h 113143"/>
                  <a:gd name="connsiteX10" fmla="*/ 53979 w 95859"/>
                  <a:gd name="connsiteY10" fmla="*/ 13827 h 113143"/>
                  <a:gd name="connsiteX11" fmla="*/ 32839 w 95859"/>
                  <a:gd name="connsiteY11" fmla="*/ 18879 h 113143"/>
                  <a:gd name="connsiteX12" fmla="*/ 19677 w 95859"/>
                  <a:gd name="connsiteY12" fmla="*/ 33504 h 113143"/>
                  <a:gd name="connsiteX13" fmla="*/ 15157 w 95859"/>
                  <a:gd name="connsiteY13" fmla="*/ 56638 h 113143"/>
                  <a:gd name="connsiteX14" fmla="*/ 19677 w 95859"/>
                  <a:gd name="connsiteY14" fmla="*/ 79772 h 113143"/>
                  <a:gd name="connsiteX15" fmla="*/ 32839 w 95859"/>
                  <a:gd name="connsiteY15" fmla="*/ 94397 h 113143"/>
                  <a:gd name="connsiteX16" fmla="*/ 53979 w 95859"/>
                  <a:gd name="connsiteY16" fmla="*/ 99449 h 113143"/>
                  <a:gd name="connsiteX17" fmla="*/ 72460 w 95859"/>
                  <a:gd name="connsiteY17" fmla="*/ 95726 h 113143"/>
                  <a:gd name="connsiteX18" fmla="*/ 85489 w 95859"/>
                  <a:gd name="connsiteY18" fmla="*/ 85223 h 113143"/>
                  <a:gd name="connsiteX19" fmla="*/ 95859 w 95859"/>
                  <a:gd name="connsiteY19" fmla="*/ 95593 h 113143"/>
                  <a:gd name="connsiteX20" fmla="*/ 78043 w 95859"/>
                  <a:gd name="connsiteY20" fmla="*/ 108623 h 113143"/>
                  <a:gd name="connsiteX21" fmla="*/ 53979 w 95859"/>
                  <a:gd name="connsiteY21" fmla="*/ 113143 h 113143"/>
                  <a:gd name="connsiteX22" fmla="*/ 26458 w 95859"/>
                  <a:gd name="connsiteY22" fmla="*/ 107027 h 11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859" h="113143">
                    <a:moveTo>
                      <a:pt x="26458" y="106895"/>
                    </a:moveTo>
                    <a:cubicBezTo>
                      <a:pt x="18348" y="102773"/>
                      <a:pt x="11966" y="96524"/>
                      <a:pt x="7180" y="88015"/>
                    </a:cubicBezTo>
                    <a:cubicBezTo>
                      <a:pt x="2393" y="79506"/>
                      <a:pt x="0" y="69003"/>
                      <a:pt x="0" y="56505"/>
                    </a:cubicBezTo>
                    <a:cubicBezTo>
                      <a:pt x="0" y="44007"/>
                      <a:pt x="2393" y="33504"/>
                      <a:pt x="7180" y="25128"/>
                    </a:cubicBezTo>
                    <a:cubicBezTo>
                      <a:pt x="11966" y="16752"/>
                      <a:pt x="18348" y="10370"/>
                      <a:pt x="26458" y="6249"/>
                    </a:cubicBezTo>
                    <a:cubicBezTo>
                      <a:pt x="34568" y="2127"/>
                      <a:pt x="43742" y="0"/>
                      <a:pt x="53979" y="0"/>
                    </a:cubicBezTo>
                    <a:cubicBezTo>
                      <a:pt x="63020" y="0"/>
                      <a:pt x="70997" y="1595"/>
                      <a:pt x="78043" y="4653"/>
                    </a:cubicBezTo>
                    <a:cubicBezTo>
                      <a:pt x="85090" y="7711"/>
                      <a:pt x="91073" y="12099"/>
                      <a:pt x="95859" y="17683"/>
                    </a:cubicBezTo>
                    <a:lnTo>
                      <a:pt x="85489" y="28053"/>
                    </a:lnTo>
                    <a:cubicBezTo>
                      <a:pt x="81899" y="23533"/>
                      <a:pt x="77645" y="20076"/>
                      <a:pt x="72460" y="17550"/>
                    </a:cubicBezTo>
                    <a:cubicBezTo>
                      <a:pt x="67274" y="15024"/>
                      <a:pt x="61291" y="13827"/>
                      <a:pt x="53979" y="13827"/>
                    </a:cubicBezTo>
                    <a:cubicBezTo>
                      <a:pt x="45736" y="13827"/>
                      <a:pt x="38689" y="15556"/>
                      <a:pt x="32839" y="18879"/>
                    </a:cubicBezTo>
                    <a:cubicBezTo>
                      <a:pt x="26989" y="22203"/>
                      <a:pt x="22602" y="27123"/>
                      <a:pt x="19677" y="33504"/>
                    </a:cubicBezTo>
                    <a:cubicBezTo>
                      <a:pt x="16752" y="39886"/>
                      <a:pt x="15157" y="47597"/>
                      <a:pt x="15157" y="56638"/>
                    </a:cubicBezTo>
                    <a:cubicBezTo>
                      <a:pt x="15157" y="65679"/>
                      <a:pt x="16619" y="73390"/>
                      <a:pt x="19677" y="79772"/>
                    </a:cubicBezTo>
                    <a:cubicBezTo>
                      <a:pt x="22735" y="86154"/>
                      <a:pt x="27123" y="91073"/>
                      <a:pt x="32839" y="94397"/>
                    </a:cubicBezTo>
                    <a:cubicBezTo>
                      <a:pt x="38556" y="97721"/>
                      <a:pt x="45736" y="99449"/>
                      <a:pt x="53979" y="99449"/>
                    </a:cubicBezTo>
                    <a:cubicBezTo>
                      <a:pt x="61291" y="99449"/>
                      <a:pt x="67407" y="98252"/>
                      <a:pt x="72460" y="95726"/>
                    </a:cubicBezTo>
                    <a:cubicBezTo>
                      <a:pt x="77512" y="93200"/>
                      <a:pt x="81899" y="89743"/>
                      <a:pt x="85489" y="85223"/>
                    </a:cubicBezTo>
                    <a:lnTo>
                      <a:pt x="95859" y="95593"/>
                    </a:lnTo>
                    <a:cubicBezTo>
                      <a:pt x="91073" y="101177"/>
                      <a:pt x="85223" y="105565"/>
                      <a:pt x="78043" y="108623"/>
                    </a:cubicBezTo>
                    <a:cubicBezTo>
                      <a:pt x="70864" y="111681"/>
                      <a:pt x="63020" y="113143"/>
                      <a:pt x="53979" y="113143"/>
                    </a:cubicBezTo>
                    <a:cubicBezTo>
                      <a:pt x="43742" y="113143"/>
                      <a:pt x="34568" y="111149"/>
                      <a:pt x="26458" y="107027"/>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4" name="Freeform: Shape 923">
                <a:extLst>
                  <a:ext uri="{FF2B5EF4-FFF2-40B4-BE49-F238E27FC236}">
                    <a16:creationId xmlns:a16="http://schemas.microsoft.com/office/drawing/2014/main" id="{D76C1196-70CB-97AE-4CCB-5D2E5B60EDF4}"/>
                  </a:ext>
                </a:extLst>
              </p:cNvPr>
              <p:cNvSpPr/>
              <p:nvPr/>
            </p:nvSpPr>
            <p:spPr>
              <a:xfrm>
                <a:off x="7952293" y="4507700"/>
                <a:ext cx="67141" cy="85754"/>
              </a:xfrm>
              <a:custGeom>
                <a:avLst/>
                <a:gdLst>
                  <a:gd name="connsiteX0" fmla="*/ 11700 w 67141"/>
                  <a:gd name="connsiteY0" fmla="*/ 82032 h 85754"/>
                  <a:gd name="connsiteX1" fmla="*/ 2925 w 67141"/>
                  <a:gd name="connsiteY1" fmla="*/ 71662 h 85754"/>
                  <a:gd name="connsiteX2" fmla="*/ 0 w 67141"/>
                  <a:gd name="connsiteY2" fmla="*/ 56106 h 85754"/>
                  <a:gd name="connsiteX3" fmla="*/ 0 w 67141"/>
                  <a:gd name="connsiteY3" fmla="*/ 0 h 85754"/>
                  <a:gd name="connsiteX4" fmla="*/ 13960 w 67141"/>
                  <a:gd name="connsiteY4" fmla="*/ 0 h 85754"/>
                  <a:gd name="connsiteX5" fmla="*/ 13960 w 67141"/>
                  <a:gd name="connsiteY5" fmla="*/ 53447 h 85754"/>
                  <a:gd name="connsiteX6" fmla="*/ 18082 w 67141"/>
                  <a:gd name="connsiteY6" fmla="*/ 68205 h 85754"/>
                  <a:gd name="connsiteX7" fmla="*/ 31377 w 67141"/>
                  <a:gd name="connsiteY7" fmla="*/ 73390 h 85754"/>
                  <a:gd name="connsiteX8" fmla="*/ 42944 w 67141"/>
                  <a:gd name="connsiteY8" fmla="*/ 70465 h 85754"/>
                  <a:gd name="connsiteX9" fmla="*/ 50522 w 67141"/>
                  <a:gd name="connsiteY9" fmla="*/ 62089 h 85754"/>
                  <a:gd name="connsiteX10" fmla="*/ 53181 w 67141"/>
                  <a:gd name="connsiteY10" fmla="*/ 48794 h 85754"/>
                  <a:gd name="connsiteX11" fmla="*/ 53181 w 67141"/>
                  <a:gd name="connsiteY11" fmla="*/ 0 h 85754"/>
                  <a:gd name="connsiteX12" fmla="*/ 67142 w 67141"/>
                  <a:gd name="connsiteY12" fmla="*/ 0 h 85754"/>
                  <a:gd name="connsiteX13" fmla="*/ 67142 w 67141"/>
                  <a:gd name="connsiteY13" fmla="*/ 84159 h 85754"/>
                  <a:gd name="connsiteX14" fmla="*/ 53713 w 67141"/>
                  <a:gd name="connsiteY14" fmla="*/ 84159 h 85754"/>
                  <a:gd name="connsiteX15" fmla="*/ 53713 w 67141"/>
                  <a:gd name="connsiteY15" fmla="*/ 66610 h 85754"/>
                  <a:gd name="connsiteX16" fmla="*/ 53447 w 67141"/>
                  <a:gd name="connsiteY16" fmla="*/ 66610 h 85754"/>
                  <a:gd name="connsiteX17" fmla="*/ 26192 w 67141"/>
                  <a:gd name="connsiteY17" fmla="*/ 85755 h 85754"/>
                  <a:gd name="connsiteX18" fmla="*/ 11567 w 67141"/>
                  <a:gd name="connsiteY18" fmla="*/ 82032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1" h="85754">
                    <a:moveTo>
                      <a:pt x="11700" y="82032"/>
                    </a:moveTo>
                    <a:cubicBezTo>
                      <a:pt x="7844" y="79639"/>
                      <a:pt x="4787" y="76182"/>
                      <a:pt x="2925" y="71662"/>
                    </a:cubicBezTo>
                    <a:cubicBezTo>
                      <a:pt x="1064" y="67141"/>
                      <a:pt x="0" y="61956"/>
                      <a:pt x="0" y="56106"/>
                    </a:cubicBezTo>
                    <a:lnTo>
                      <a:pt x="0" y="0"/>
                    </a:lnTo>
                    <a:lnTo>
                      <a:pt x="13960" y="0"/>
                    </a:lnTo>
                    <a:lnTo>
                      <a:pt x="13960" y="53447"/>
                    </a:lnTo>
                    <a:cubicBezTo>
                      <a:pt x="13960" y="59829"/>
                      <a:pt x="15290" y="64881"/>
                      <a:pt x="18082" y="68205"/>
                    </a:cubicBezTo>
                    <a:cubicBezTo>
                      <a:pt x="20874" y="71529"/>
                      <a:pt x="25261" y="73390"/>
                      <a:pt x="31377" y="73390"/>
                    </a:cubicBezTo>
                    <a:cubicBezTo>
                      <a:pt x="35764" y="73390"/>
                      <a:pt x="39620" y="72459"/>
                      <a:pt x="42944" y="70465"/>
                    </a:cubicBezTo>
                    <a:cubicBezTo>
                      <a:pt x="46268" y="68471"/>
                      <a:pt x="48794" y="65679"/>
                      <a:pt x="50522" y="62089"/>
                    </a:cubicBezTo>
                    <a:cubicBezTo>
                      <a:pt x="52251" y="58500"/>
                      <a:pt x="53181" y="53979"/>
                      <a:pt x="53181" y="48794"/>
                    </a:cubicBezTo>
                    <a:lnTo>
                      <a:pt x="53181" y="0"/>
                    </a:lnTo>
                    <a:lnTo>
                      <a:pt x="67142" y="0"/>
                    </a:lnTo>
                    <a:lnTo>
                      <a:pt x="67142" y="84159"/>
                    </a:lnTo>
                    <a:lnTo>
                      <a:pt x="53713" y="84159"/>
                    </a:lnTo>
                    <a:lnTo>
                      <a:pt x="53713" y="66610"/>
                    </a:lnTo>
                    <a:lnTo>
                      <a:pt x="53447" y="66610"/>
                    </a:lnTo>
                    <a:cubicBezTo>
                      <a:pt x="48528" y="79373"/>
                      <a:pt x="39487" y="85755"/>
                      <a:pt x="26192" y="85755"/>
                    </a:cubicBezTo>
                    <a:cubicBezTo>
                      <a:pt x="20342" y="85755"/>
                      <a:pt x="15556" y="84558"/>
                      <a:pt x="11567" y="8203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5" name="Freeform: Shape 924">
                <a:extLst>
                  <a:ext uri="{FF2B5EF4-FFF2-40B4-BE49-F238E27FC236}">
                    <a16:creationId xmlns:a16="http://schemas.microsoft.com/office/drawing/2014/main" id="{FECB2E9F-C72F-AB68-2001-2AD299E13086}"/>
                  </a:ext>
                </a:extLst>
              </p:cNvPr>
              <p:cNvSpPr/>
              <p:nvPr/>
            </p:nvSpPr>
            <p:spPr>
              <a:xfrm>
                <a:off x="8033926" y="4506105"/>
                <a:ext cx="65545" cy="87350"/>
              </a:xfrm>
              <a:custGeom>
                <a:avLst/>
                <a:gdLst>
                  <a:gd name="connsiteX0" fmla="*/ 0 w 65545"/>
                  <a:gd name="connsiteY0" fmla="*/ 73922 h 87350"/>
                  <a:gd name="connsiteX1" fmla="*/ 9041 w 65545"/>
                  <a:gd name="connsiteY1" fmla="*/ 65014 h 87350"/>
                  <a:gd name="connsiteX2" fmla="*/ 20342 w 65545"/>
                  <a:gd name="connsiteY2" fmla="*/ 73257 h 87350"/>
                  <a:gd name="connsiteX3" fmla="*/ 33637 w 65545"/>
                  <a:gd name="connsiteY3" fmla="*/ 75650 h 87350"/>
                  <a:gd name="connsiteX4" fmla="*/ 46534 w 65545"/>
                  <a:gd name="connsiteY4" fmla="*/ 72858 h 87350"/>
                  <a:gd name="connsiteX5" fmla="*/ 51719 w 65545"/>
                  <a:gd name="connsiteY5" fmla="*/ 63552 h 87350"/>
                  <a:gd name="connsiteX6" fmla="*/ 49192 w 65545"/>
                  <a:gd name="connsiteY6" fmla="*/ 56106 h 87350"/>
                  <a:gd name="connsiteX7" fmla="*/ 42545 w 65545"/>
                  <a:gd name="connsiteY7" fmla="*/ 51586 h 87350"/>
                  <a:gd name="connsiteX8" fmla="*/ 30446 w 65545"/>
                  <a:gd name="connsiteY8" fmla="*/ 47730 h 87350"/>
                  <a:gd name="connsiteX9" fmla="*/ 16885 w 65545"/>
                  <a:gd name="connsiteY9" fmla="*/ 42944 h 87350"/>
                  <a:gd name="connsiteX10" fmla="*/ 7578 w 65545"/>
                  <a:gd name="connsiteY10" fmla="*/ 35631 h 87350"/>
                  <a:gd name="connsiteX11" fmla="*/ 3855 w 65545"/>
                  <a:gd name="connsiteY11" fmla="*/ 23400 h 87350"/>
                  <a:gd name="connsiteX12" fmla="*/ 7578 w 65545"/>
                  <a:gd name="connsiteY12" fmla="*/ 10636 h 87350"/>
                  <a:gd name="connsiteX13" fmla="*/ 17948 w 65545"/>
                  <a:gd name="connsiteY13" fmla="*/ 2659 h 87350"/>
                  <a:gd name="connsiteX14" fmla="*/ 33504 w 65545"/>
                  <a:gd name="connsiteY14" fmla="*/ 0 h 87350"/>
                  <a:gd name="connsiteX15" fmla="*/ 49990 w 65545"/>
                  <a:gd name="connsiteY15" fmla="*/ 2792 h 87350"/>
                  <a:gd name="connsiteX16" fmla="*/ 63153 w 65545"/>
                  <a:gd name="connsiteY16" fmla="*/ 11035 h 87350"/>
                  <a:gd name="connsiteX17" fmla="*/ 54245 w 65545"/>
                  <a:gd name="connsiteY17" fmla="*/ 19943 h 87350"/>
                  <a:gd name="connsiteX18" fmla="*/ 33637 w 65545"/>
                  <a:gd name="connsiteY18" fmla="*/ 11700 h 87350"/>
                  <a:gd name="connsiteX19" fmla="*/ 21804 w 65545"/>
                  <a:gd name="connsiteY19" fmla="*/ 14492 h 87350"/>
                  <a:gd name="connsiteX20" fmla="*/ 17417 w 65545"/>
                  <a:gd name="connsiteY20" fmla="*/ 22735 h 87350"/>
                  <a:gd name="connsiteX21" fmla="*/ 19943 w 65545"/>
                  <a:gd name="connsiteY21" fmla="*/ 28851 h 87350"/>
                  <a:gd name="connsiteX22" fmla="*/ 26723 w 65545"/>
                  <a:gd name="connsiteY22" fmla="*/ 32839 h 87350"/>
                  <a:gd name="connsiteX23" fmla="*/ 38822 w 65545"/>
                  <a:gd name="connsiteY23" fmla="*/ 36562 h 87350"/>
                  <a:gd name="connsiteX24" fmla="*/ 52384 w 65545"/>
                  <a:gd name="connsiteY24" fmla="*/ 41348 h 87350"/>
                  <a:gd name="connsiteX25" fmla="*/ 61690 w 65545"/>
                  <a:gd name="connsiteY25" fmla="*/ 48927 h 87350"/>
                  <a:gd name="connsiteX26" fmla="*/ 65546 w 65545"/>
                  <a:gd name="connsiteY26" fmla="*/ 62488 h 87350"/>
                  <a:gd name="connsiteX27" fmla="*/ 61557 w 65545"/>
                  <a:gd name="connsiteY27" fmla="*/ 75916 h 87350"/>
                  <a:gd name="connsiteX28" fmla="*/ 50389 w 65545"/>
                  <a:gd name="connsiteY28" fmla="*/ 84425 h 87350"/>
                  <a:gd name="connsiteX29" fmla="*/ 33770 w 65545"/>
                  <a:gd name="connsiteY29" fmla="*/ 87350 h 87350"/>
                  <a:gd name="connsiteX30" fmla="*/ 133 w 65545"/>
                  <a:gd name="connsiteY30" fmla="*/ 74055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45" h="87350">
                    <a:moveTo>
                      <a:pt x="0" y="73922"/>
                    </a:moveTo>
                    <a:lnTo>
                      <a:pt x="9041" y="65014"/>
                    </a:lnTo>
                    <a:cubicBezTo>
                      <a:pt x="12630" y="68870"/>
                      <a:pt x="16486" y="71662"/>
                      <a:pt x="20342" y="73257"/>
                    </a:cubicBezTo>
                    <a:cubicBezTo>
                      <a:pt x="24197" y="74853"/>
                      <a:pt x="28718" y="75650"/>
                      <a:pt x="33637" y="75650"/>
                    </a:cubicBezTo>
                    <a:cubicBezTo>
                      <a:pt x="38556" y="75650"/>
                      <a:pt x="43077" y="74720"/>
                      <a:pt x="46534" y="72858"/>
                    </a:cubicBezTo>
                    <a:cubicBezTo>
                      <a:pt x="49990" y="70997"/>
                      <a:pt x="51719" y="67806"/>
                      <a:pt x="51719" y="63552"/>
                    </a:cubicBezTo>
                    <a:cubicBezTo>
                      <a:pt x="51719" y="60494"/>
                      <a:pt x="50921" y="57968"/>
                      <a:pt x="49192" y="56106"/>
                    </a:cubicBezTo>
                    <a:cubicBezTo>
                      <a:pt x="47464" y="54245"/>
                      <a:pt x="45337" y="52782"/>
                      <a:pt x="42545" y="51586"/>
                    </a:cubicBezTo>
                    <a:cubicBezTo>
                      <a:pt x="39753" y="50389"/>
                      <a:pt x="35764" y="49193"/>
                      <a:pt x="30446" y="47730"/>
                    </a:cubicBezTo>
                    <a:cubicBezTo>
                      <a:pt x="25128" y="46268"/>
                      <a:pt x="20608" y="44672"/>
                      <a:pt x="16885" y="42944"/>
                    </a:cubicBezTo>
                    <a:cubicBezTo>
                      <a:pt x="13162" y="41216"/>
                      <a:pt x="10104" y="38822"/>
                      <a:pt x="7578" y="35631"/>
                    </a:cubicBezTo>
                    <a:cubicBezTo>
                      <a:pt x="5052" y="32441"/>
                      <a:pt x="3855" y="28319"/>
                      <a:pt x="3855" y="23400"/>
                    </a:cubicBezTo>
                    <a:cubicBezTo>
                      <a:pt x="3855" y="18480"/>
                      <a:pt x="5052" y="14093"/>
                      <a:pt x="7578" y="10636"/>
                    </a:cubicBezTo>
                    <a:cubicBezTo>
                      <a:pt x="10104" y="7179"/>
                      <a:pt x="13561" y="4387"/>
                      <a:pt x="17948" y="2659"/>
                    </a:cubicBezTo>
                    <a:cubicBezTo>
                      <a:pt x="22336" y="931"/>
                      <a:pt x="27654" y="0"/>
                      <a:pt x="33504" y="0"/>
                    </a:cubicBezTo>
                    <a:cubicBezTo>
                      <a:pt x="39354" y="0"/>
                      <a:pt x="44805" y="931"/>
                      <a:pt x="49990" y="2792"/>
                    </a:cubicBezTo>
                    <a:cubicBezTo>
                      <a:pt x="55176" y="4653"/>
                      <a:pt x="59563" y="7445"/>
                      <a:pt x="63153" y="11035"/>
                    </a:cubicBezTo>
                    <a:lnTo>
                      <a:pt x="54245" y="19943"/>
                    </a:lnTo>
                    <a:cubicBezTo>
                      <a:pt x="48794" y="14492"/>
                      <a:pt x="41880" y="11700"/>
                      <a:pt x="33637" y="11700"/>
                    </a:cubicBezTo>
                    <a:cubicBezTo>
                      <a:pt x="28585" y="11700"/>
                      <a:pt x="24729" y="12631"/>
                      <a:pt x="21804" y="14492"/>
                    </a:cubicBezTo>
                    <a:cubicBezTo>
                      <a:pt x="18879" y="16353"/>
                      <a:pt x="17417" y="19012"/>
                      <a:pt x="17417" y="22735"/>
                    </a:cubicBezTo>
                    <a:cubicBezTo>
                      <a:pt x="17417" y="25128"/>
                      <a:pt x="18215" y="27255"/>
                      <a:pt x="19943" y="28851"/>
                    </a:cubicBezTo>
                    <a:cubicBezTo>
                      <a:pt x="21671" y="30446"/>
                      <a:pt x="23931" y="31776"/>
                      <a:pt x="26723" y="32839"/>
                    </a:cubicBezTo>
                    <a:cubicBezTo>
                      <a:pt x="29516" y="33903"/>
                      <a:pt x="33504" y="35100"/>
                      <a:pt x="38822" y="36562"/>
                    </a:cubicBezTo>
                    <a:cubicBezTo>
                      <a:pt x="44273" y="38025"/>
                      <a:pt x="48794" y="39620"/>
                      <a:pt x="52384" y="41348"/>
                    </a:cubicBezTo>
                    <a:cubicBezTo>
                      <a:pt x="55973" y="43077"/>
                      <a:pt x="59031" y="45603"/>
                      <a:pt x="61690" y="48927"/>
                    </a:cubicBezTo>
                    <a:cubicBezTo>
                      <a:pt x="64349" y="52251"/>
                      <a:pt x="65546" y="56771"/>
                      <a:pt x="65546" y="62488"/>
                    </a:cubicBezTo>
                    <a:cubicBezTo>
                      <a:pt x="65546" y="67673"/>
                      <a:pt x="64216" y="72194"/>
                      <a:pt x="61557" y="75916"/>
                    </a:cubicBezTo>
                    <a:cubicBezTo>
                      <a:pt x="58898" y="79639"/>
                      <a:pt x="55176" y="82564"/>
                      <a:pt x="50389" y="84425"/>
                    </a:cubicBezTo>
                    <a:cubicBezTo>
                      <a:pt x="45603" y="86287"/>
                      <a:pt x="40019" y="87350"/>
                      <a:pt x="33770" y="87350"/>
                    </a:cubicBezTo>
                    <a:cubicBezTo>
                      <a:pt x="19411" y="87350"/>
                      <a:pt x="8110" y="82963"/>
                      <a:pt x="133" y="7405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6" name="Freeform: Shape 925">
                <a:extLst>
                  <a:ext uri="{FF2B5EF4-FFF2-40B4-BE49-F238E27FC236}">
                    <a16:creationId xmlns:a16="http://schemas.microsoft.com/office/drawing/2014/main" id="{5613E946-CAAD-4234-DB46-59035FC98E1C}"/>
                  </a:ext>
                </a:extLst>
              </p:cNvPr>
              <p:cNvSpPr/>
              <p:nvPr/>
            </p:nvSpPr>
            <p:spPr>
              <a:xfrm>
                <a:off x="8104790" y="4487225"/>
                <a:ext cx="45337" cy="105963"/>
              </a:xfrm>
              <a:custGeom>
                <a:avLst/>
                <a:gdLst>
                  <a:gd name="connsiteX0" fmla="*/ 21671 w 45337"/>
                  <a:gd name="connsiteY0" fmla="*/ 103704 h 105963"/>
                  <a:gd name="connsiteX1" fmla="*/ 14758 w 45337"/>
                  <a:gd name="connsiteY1" fmla="*/ 97455 h 105963"/>
                  <a:gd name="connsiteX2" fmla="*/ 12498 w 45337"/>
                  <a:gd name="connsiteY2" fmla="*/ 86420 h 105963"/>
                  <a:gd name="connsiteX3" fmla="*/ 12498 w 45337"/>
                  <a:gd name="connsiteY3" fmla="*/ 32175 h 105963"/>
                  <a:gd name="connsiteX4" fmla="*/ 0 w 45337"/>
                  <a:gd name="connsiteY4" fmla="*/ 32175 h 105963"/>
                  <a:gd name="connsiteX5" fmla="*/ 0 w 45337"/>
                  <a:gd name="connsiteY5" fmla="*/ 24862 h 105963"/>
                  <a:gd name="connsiteX6" fmla="*/ 24862 w 45337"/>
                  <a:gd name="connsiteY6" fmla="*/ 0 h 105963"/>
                  <a:gd name="connsiteX7" fmla="*/ 26458 w 45337"/>
                  <a:gd name="connsiteY7" fmla="*/ 0 h 105963"/>
                  <a:gd name="connsiteX8" fmla="*/ 26458 w 45337"/>
                  <a:gd name="connsiteY8" fmla="*/ 20475 h 105963"/>
                  <a:gd name="connsiteX9" fmla="*/ 45337 w 45337"/>
                  <a:gd name="connsiteY9" fmla="*/ 20475 h 105963"/>
                  <a:gd name="connsiteX10" fmla="*/ 45337 w 45337"/>
                  <a:gd name="connsiteY10" fmla="*/ 32175 h 105963"/>
                  <a:gd name="connsiteX11" fmla="*/ 26458 w 45337"/>
                  <a:gd name="connsiteY11" fmla="*/ 32175 h 105963"/>
                  <a:gd name="connsiteX12" fmla="*/ 26458 w 45337"/>
                  <a:gd name="connsiteY12" fmla="*/ 83628 h 105963"/>
                  <a:gd name="connsiteX13" fmla="*/ 27388 w 45337"/>
                  <a:gd name="connsiteY13" fmla="*/ 89477 h 105963"/>
                  <a:gd name="connsiteX14" fmla="*/ 30313 w 45337"/>
                  <a:gd name="connsiteY14" fmla="*/ 92402 h 105963"/>
                  <a:gd name="connsiteX15" fmla="*/ 35764 w 45337"/>
                  <a:gd name="connsiteY15" fmla="*/ 93200 h 105963"/>
                  <a:gd name="connsiteX16" fmla="*/ 45337 w 45337"/>
                  <a:gd name="connsiteY16" fmla="*/ 91871 h 105963"/>
                  <a:gd name="connsiteX17" fmla="*/ 45337 w 45337"/>
                  <a:gd name="connsiteY17" fmla="*/ 104634 h 105963"/>
                  <a:gd name="connsiteX18" fmla="*/ 39886 w 45337"/>
                  <a:gd name="connsiteY18" fmla="*/ 105565 h 105963"/>
                  <a:gd name="connsiteX19" fmla="*/ 33637 w 45337"/>
                  <a:gd name="connsiteY19" fmla="*/ 105964 h 105963"/>
                  <a:gd name="connsiteX20" fmla="*/ 21538 w 45337"/>
                  <a:gd name="connsiteY20" fmla="*/ 103969 h 1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37" h="105963">
                    <a:moveTo>
                      <a:pt x="21671" y="103704"/>
                    </a:moveTo>
                    <a:cubicBezTo>
                      <a:pt x="18613" y="102374"/>
                      <a:pt x="16220" y="100247"/>
                      <a:pt x="14758" y="97455"/>
                    </a:cubicBezTo>
                    <a:cubicBezTo>
                      <a:pt x="13295" y="94663"/>
                      <a:pt x="12498" y="90940"/>
                      <a:pt x="12498" y="86420"/>
                    </a:cubicBezTo>
                    <a:lnTo>
                      <a:pt x="12498" y="32175"/>
                    </a:lnTo>
                    <a:lnTo>
                      <a:pt x="0" y="32175"/>
                    </a:lnTo>
                    <a:lnTo>
                      <a:pt x="0" y="24862"/>
                    </a:lnTo>
                    <a:lnTo>
                      <a:pt x="24862" y="0"/>
                    </a:lnTo>
                    <a:lnTo>
                      <a:pt x="26458" y="0"/>
                    </a:lnTo>
                    <a:lnTo>
                      <a:pt x="26458" y="20475"/>
                    </a:lnTo>
                    <a:lnTo>
                      <a:pt x="45337" y="20475"/>
                    </a:lnTo>
                    <a:lnTo>
                      <a:pt x="45337" y="32175"/>
                    </a:lnTo>
                    <a:lnTo>
                      <a:pt x="26458" y="32175"/>
                    </a:lnTo>
                    <a:lnTo>
                      <a:pt x="26458" y="83628"/>
                    </a:lnTo>
                    <a:cubicBezTo>
                      <a:pt x="26458" y="86154"/>
                      <a:pt x="26724" y="88015"/>
                      <a:pt x="27388" y="89477"/>
                    </a:cubicBezTo>
                    <a:cubicBezTo>
                      <a:pt x="28053" y="90940"/>
                      <a:pt x="28984" y="91871"/>
                      <a:pt x="30313" y="92402"/>
                    </a:cubicBezTo>
                    <a:cubicBezTo>
                      <a:pt x="31643" y="92934"/>
                      <a:pt x="33504" y="93200"/>
                      <a:pt x="35764" y="93200"/>
                    </a:cubicBezTo>
                    <a:cubicBezTo>
                      <a:pt x="38823" y="93200"/>
                      <a:pt x="42013" y="92801"/>
                      <a:pt x="45337" y="91871"/>
                    </a:cubicBezTo>
                    <a:lnTo>
                      <a:pt x="45337" y="104634"/>
                    </a:lnTo>
                    <a:cubicBezTo>
                      <a:pt x="43875" y="105033"/>
                      <a:pt x="42013" y="105299"/>
                      <a:pt x="39886" y="105565"/>
                    </a:cubicBezTo>
                    <a:cubicBezTo>
                      <a:pt x="37759" y="105831"/>
                      <a:pt x="35631" y="105964"/>
                      <a:pt x="33637" y="105964"/>
                    </a:cubicBezTo>
                    <a:cubicBezTo>
                      <a:pt x="28718" y="105964"/>
                      <a:pt x="24730" y="105299"/>
                      <a:pt x="21538" y="10396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7" name="Freeform: Shape 926">
                <a:extLst>
                  <a:ext uri="{FF2B5EF4-FFF2-40B4-BE49-F238E27FC236}">
                    <a16:creationId xmlns:a16="http://schemas.microsoft.com/office/drawing/2014/main" id="{BCCF8D8C-FC22-8184-7508-021371330C9D}"/>
                  </a:ext>
                </a:extLst>
              </p:cNvPr>
              <p:cNvSpPr/>
              <p:nvPr/>
            </p:nvSpPr>
            <p:spPr>
              <a:xfrm>
                <a:off x="8158902" y="4505839"/>
                <a:ext cx="82696" cy="87483"/>
              </a:xfrm>
              <a:custGeom>
                <a:avLst/>
                <a:gdLst>
                  <a:gd name="connsiteX0" fmla="*/ 19810 w 82696"/>
                  <a:gd name="connsiteY0" fmla="*/ 81899 h 87483"/>
                  <a:gd name="connsiteX1" fmla="*/ 5185 w 82696"/>
                  <a:gd name="connsiteY1" fmla="*/ 66477 h 87483"/>
                  <a:gd name="connsiteX2" fmla="*/ 0 w 82696"/>
                  <a:gd name="connsiteY2" fmla="*/ 43742 h 87483"/>
                  <a:gd name="connsiteX3" fmla="*/ 5185 w 82696"/>
                  <a:gd name="connsiteY3" fmla="*/ 21007 h 87483"/>
                  <a:gd name="connsiteX4" fmla="*/ 19810 w 82696"/>
                  <a:gd name="connsiteY4" fmla="*/ 5584 h 87483"/>
                  <a:gd name="connsiteX5" fmla="*/ 41348 w 82696"/>
                  <a:gd name="connsiteY5" fmla="*/ 0 h 87483"/>
                  <a:gd name="connsiteX6" fmla="*/ 62887 w 82696"/>
                  <a:gd name="connsiteY6" fmla="*/ 5584 h 87483"/>
                  <a:gd name="connsiteX7" fmla="*/ 77512 w 82696"/>
                  <a:gd name="connsiteY7" fmla="*/ 21007 h 87483"/>
                  <a:gd name="connsiteX8" fmla="*/ 82697 w 82696"/>
                  <a:gd name="connsiteY8" fmla="*/ 43742 h 87483"/>
                  <a:gd name="connsiteX9" fmla="*/ 77512 w 82696"/>
                  <a:gd name="connsiteY9" fmla="*/ 66477 h 87483"/>
                  <a:gd name="connsiteX10" fmla="*/ 62887 w 82696"/>
                  <a:gd name="connsiteY10" fmla="*/ 81899 h 87483"/>
                  <a:gd name="connsiteX11" fmla="*/ 41348 w 82696"/>
                  <a:gd name="connsiteY11" fmla="*/ 87483 h 87483"/>
                  <a:gd name="connsiteX12" fmla="*/ 19810 w 82696"/>
                  <a:gd name="connsiteY12" fmla="*/ 81899 h 87483"/>
                  <a:gd name="connsiteX13" fmla="*/ 55042 w 82696"/>
                  <a:gd name="connsiteY13" fmla="*/ 71928 h 87483"/>
                  <a:gd name="connsiteX14" fmla="*/ 64482 w 82696"/>
                  <a:gd name="connsiteY14" fmla="*/ 61159 h 87483"/>
                  <a:gd name="connsiteX15" fmla="*/ 67939 w 82696"/>
                  <a:gd name="connsiteY15" fmla="*/ 43742 h 87483"/>
                  <a:gd name="connsiteX16" fmla="*/ 64482 w 82696"/>
                  <a:gd name="connsiteY16" fmla="*/ 26458 h 87483"/>
                  <a:gd name="connsiteX17" fmla="*/ 55042 w 82696"/>
                  <a:gd name="connsiteY17" fmla="*/ 15689 h 87483"/>
                  <a:gd name="connsiteX18" fmla="*/ 41348 w 82696"/>
                  <a:gd name="connsiteY18" fmla="*/ 12099 h 87483"/>
                  <a:gd name="connsiteX19" fmla="*/ 27654 w 82696"/>
                  <a:gd name="connsiteY19" fmla="*/ 15689 h 87483"/>
                  <a:gd name="connsiteX20" fmla="*/ 18215 w 82696"/>
                  <a:gd name="connsiteY20" fmla="*/ 26458 h 87483"/>
                  <a:gd name="connsiteX21" fmla="*/ 14758 w 82696"/>
                  <a:gd name="connsiteY21" fmla="*/ 43742 h 87483"/>
                  <a:gd name="connsiteX22" fmla="*/ 18215 w 82696"/>
                  <a:gd name="connsiteY22" fmla="*/ 61159 h 87483"/>
                  <a:gd name="connsiteX23" fmla="*/ 27654 w 82696"/>
                  <a:gd name="connsiteY23" fmla="*/ 71928 h 87483"/>
                  <a:gd name="connsiteX24" fmla="*/ 41348 w 82696"/>
                  <a:gd name="connsiteY24" fmla="*/ 75518 h 87483"/>
                  <a:gd name="connsiteX25" fmla="*/ 55042 w 82696"/>
                  <a:gd name="connsiteY25" fmla="*/ 71928 h 8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696" h="87483">
                    <a:moveTo>
                      <a:pt x="19810" y="81899"/>
                    </a:moveTo>
                    <a:cubicBezTo>
                      <a:pt x="13561" y="78177"/>
                      <a:pt x="8775" y="72991"/>
                      <a:pt x="5185" y="66477"/>
                    </a:cubicBezTo>
                    <a:cubicBezTo>
                      <a:pt x="1595" y="59962"/>
                      <a:pt x="0" y="52251"/>
                      <a:pt x="0" y="43742"/>
                    </a:cubicBezTo>
                    <a:cubicBezTo>
                      <a:pt x="0" y="35233"/>
                      <a:pt x="1728" y="27654"/>
                      <a:pt x="5185" y="21007"/>
                    </a:cubicBezTo>
                    <a:cubicBezTo>
                      <a:pt x="8642" y="14359"/>
                      <a:pt x="13561" y="9174"/>
                      <a:pt x="19810" y="5584"/>
                    </a:cubicBezTo>
                    <a:cubicBezTo>
                      <a:pt x="26059" y="1994"/>
                      <a:pt x="33238" y="0"/>
                      <a:pt x="41348" y="0"/>
                    </a:cubicBezTo>
                    <a:cubicBezTo>
                      <a:pt x="49459" y="0"/>
                      <a:pt x="56638" y="1861"/>
                      <a:pt x="62887" y="5584"/>
                    </a:cubicBezTo>
                    <a:cubicBezTo>
                      <a:pt x="69135" y="9307"/>
                      <a:pt x="74055" y="14492"/>
                      <a:pt x="77512" y="21007"/>
                    </a:cubicBezTo>
                    <a:cubicBezTo>
                      <a:pt x="80968" y="27521"/>
                      <a:pt x="82697" y="35233"/>
                      <a:pt x="82697" y="43742"/>
                    </a:cubicBezTo>
                    <a:cubicBezTo>
                      <a:pt x="82697" y="52251"/>
                      <a:pt x="80968" y="59829"/>
                      <a:pt x="77512" y="66477"/>
                    </a:cubicBezTo>
                    <a:cubicBezTo>
                      <a:pt x="74055" y="73124"/>
                      <a:pt x="69135" y="78309"/>
                      <a:pt x="62887" y="81899"/>
                    </a:cubicBezTo>
                    <a:cubicBezTo>
                      <a:pt x="56638" y="85489"/>
                      <a:pt x="49459" y="87483"/>
                      <a:pt x="41348" y="87483"/>
                    </a:cubicBezTo>
                    <a:cubicBezTo>
                      <a:pt x="33238" y="87483"/>
                      <a:pt x="26059" y="85622"/>
                      <a:pt x="19810" y="81899"/>
                    </a:cubicBezTo>
                    <a:close/>
                    <a:moveTo>
                      <a:pt x="55042" y="71928"/>
                    </a:moveTo>
                    <a:cubicBezTo>
                      <a:pt x="59031" y="69534"/>
                      <a:pt x="62222" y="65945"/>
                      <a:pt x="64482" y="61159"/>
                    </a:cubicBezTo>
                    <a:cubicBezTo>
                      <a:pt x="66742" y="56372"/>
                      <a:pt x="67939" y="50655"/>
                      <a:pt x="67939" y="43742"/>
                    </a:cubicBezTo>
                    <a:cubicBezTo>
                      <a:pt x="67939" y="36828"/>
                      <a:pt x="66742" y="31111"/>
                      <a:pt x="64482" y="26458"/>
                    </a:cubicBezTo>
                    <a:cubicBezTo>
                      <a:pt x="62222" y="21804"/>
                      <a:pt x="59031" y="18082"/>
                      <a:pt x="55042" y="15689"/>
                    </a:cubicBezTo>
                    <a:cubicBezTo>
                      <a:pt x="51054" y="13295"/>
                      <a:pt x="46401" y="12099"/>
                      <a:pt x="41348" y="12099"/>
                    </a:cubicBezTo>
                    <a:cubicBezTo>
                      <a:pt x="36296" y="12099"/>
                      <a:pt x="31643" y="13295"/>
                      <a:pt x="27654" y="15689"/>
                    </a:cubicBezTo>
                    <a:cubicBezTo>
                      <a:pt x="23666" y="18082"/>
                      <a:pt x="20475" y="21671"/>
                      <a:pt x="18215" y="26458"/>
                    </a:cubicBezTo>
                    <a:cubicBezTo>
                      <a:pt x="15954" y="31244"/>
                      <a:pt x="14758" y="36961"/>
                      <a:pt x="14758" y="43742"/>
                    </a:cubicBezTo>
                    <a:cubicBezTo>
                      <a:pt x="14758" y="50522"/>
                      <a:pt x="15954" y="56372"/>
                      <a:pt x="18215" y="61159"/>
                    </a:cubicBezTo>
                    <a:cubicBezTo>
                      <a:pt x="20475" y="65945"/>
                      <a:pt x="23666" y="69534"/>
                      <a:pt x="27654" y="71928"/>
                    </a:cubicBezTo>
                    <a:cubicBezTo>
                      <a:pt x="31643" y="74321"/>
                      <a:pt x="36296" y="75518"/>
                      <a:pt x="41348" y="75518"/>
                    </a:cubicBezTo>
                    <a:cubicBezTo>
                      <a:pt x="46401" y="75518"/>
                      <a:pt x="51054" y="74321"/>
                      <a:pt x="55042" y="7192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8" name="Freeform: Shape 927">
                <a:extLst>
                  <a:ext uri="{FF2B5EF4-FFF2-40B4-BE49-F238E27FC236}">
                    <a16:creationId xmlns:a16="http://schemas.microsoft.com/office/drawing/2014/main" id="{8D312B4E-4425-20E7-C847-C2CAEFB70250}"/>
                  </a:ext>
                </a:extLst>
              </p:cNvPr>
              <p:cNvSpPr/>
              <p:nvPr/>
            </p:nvSpPr>
            <p:spPr>
              <a:xfrm>
                <a:off x="8258085" y="4505706"/>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2 w 111680"/>
                  <a:gd name="connsiteY7" fmla="*/ 19278 h 85754"/>
                  <a:gd name="connsiteX8" fmla="*/ 61557 w 111680"/>
                  <a:gd name="connsiteY8" fmla="*/ 19278 h 85754"/>
                  <a:gd name="connsiteX9" fmla="*/ 67142 w 111680"/>
                  <a:gd name="connsiteY9" fmla="*/ 8509 h 85754"/>
                  <a:gd name="connsiteX10" fmla="*/ 76049 w 111680"/>
                  <a:gd name="connsiteY10" fmla="*/ 2127 h 85754"/>
                  <a:gd name="connsiteX11" fmla="*/ 87085 w 111680"/>
                  <a:gd name="connsiteY11" fmla="*/ 0 h 85754"/>
                  <a:gd name="connsiteX12" fmla="*/ 105432 w 111680"/>
                  <a:gd name="connsiteY12" fmla="*/ 7179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8" y="13295"/>
                      <a:pt x="18880" y="8509"/>
                      <a:pt x="23134" y="5185"/>
                    </a:cubicBezTo>
                    <a:cubicBezTo>
                      <a:pt x="27388" y="1861"/>
                      <a:pt x="32441" y="133"/>
                      <a:pt x="38291" y="133"/>
                    </a:cubicBezTo>
                    <a:cubicBezTo>
                      <a:pt x="44141" y="133"/>
                      <a:pt x="49060" y="1728"/>
                      <a:pt x="53048" y="4919"/>
                    </a:cubicBezTo>
                    <a:cubicBezTo>
                      <a:pt x="57037" y="8110"/>
                      <a:pt x="59829" y="12896"/>
                      <a:pt x="61292" y="19278"/>
                    </a:cubicBezTo>
                    <a:lnTo>
                      <a:pt x="61557" y="19278"/>
                    </a:lnTo>
                    <a:cubicBezTo>
                      <a:pt x="62754" y="15024"/>
                      <a:pt x="64615" y="11434"/>
                      <a:pt x="67142" y="8509"/>
                    </a:cubicBezTo>
                    <a:cubicBezTo>
                      <a:pt x="69667" y="5584"/>
                      <a:pt x="72592" y="3590"/>
                      <a:pt x="76049" y="2127"/>
                    </a:cubicBezTo>
                    <a:cubicBezTo>
                      <a:pt x="79506" y="665"/>
                      <a:pt x="83096" y="0"/>
                      <a:pt x="87085" y="0"/>
                    </a:cubicBezTo>
                    <a:cubicBezTo>
                      <a:pt x="95195" y="0"/>
                      <a:pt x="101310" y="2393"/>
                      <a:pt x="105432" y="7179"/>
                    </a:cubicBezTo>
                    <a:cubicBezTo>
                      <a:pt x="109553"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2" y="12365"/>
                      <a:pt x="74986" y="13295"/>
                      <a:pt x="71928" y="15290"/>
                    </a:cubicBezTo>
                    <a:cubicBezTo>
                      <a:pt x="68870" y="17284"/>
                      <a:pt x="66743"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9" y="12365"/>
                      <a:pt x="26192" y="13295"/>
                      <a:pt x="23267" y="15290"/>
                    </a:cubicBezTo>
                    <a:cubicBezTo>
                      <a:pt x="20342" y="17284"/>
                      <a:pt x="18082"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9" name="Freeform: Shape 928">
                <a:extLst>
                  <a:ext uri="{FF2B5EF4-FFF2-40B4-BE49-F238E27FC236}">
                    <a16:creationId xmlns:a16="http://schemas.microsoft.com/office/drawing/2014/main" id="{A9785AE2-D954-A950-AF68-36C758AE2C7D}"/>
                  </a:ext>
                </a:extLst>
              </p:cNvPr>
              <p:cNvSpPr/>
              <p:nvPr/>
            </p:nvSpPr>
            <p:spPr>
              <a:xfrm>
                <a:off x="8385853" y="4505972"/>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6 w 77511"/>
                  <a:gd name="connsiteY5" fmla="*/ 0 h 87217"/>
                  <a:gd name="connsiteX6" fmla="*/ 61823 w 77511"/>
                  <a:gd name="connsiteY6" fmla="*/ 5983 h 87217"/>
                  <a:gd name="connsiteX7" fmla="*/ 73789 w 77511"/>
                  <a:gd name="connsiteY7" fmla="*/ 21272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4 w 77511"/>
                  <a:gd name="connsiteY13" fmla="*/ 72991 h 87217"/>
                  <a:gd name="connsiteX14" fmla="*/ 65679 w 77511"/>
                  <a:gd name="connsiteY14" fmla="*/ 65280 h 87217"/>
                  <a:gd name="connsiteX15" fmla="*/ 74453 w 77511"/>
                  <a:gd name="connsiteY15" fmla="*/ 74055 h 87217"/>
                  <a:gd name="connsiteX16" fmla="*/ 65546 w 77511"/>
                  <a:gd name="connsiteY16" fmla="*/ 81633 h 87217"/>
                  <a:gd name="connsiteX17" fmla="*/ 55176 w 77511"/>
                  <a:gd name="connsiteY17" fmla="*/ 85888 h 87217"/>
                  <a:gd name="connsiteX18" fmla="*/ 42146 w 77511"/>
                  <a:gd name="connsiteY18" fmla="*/ 87217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3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5"/>
                      <a:pt x="0" y="43609"/>
                    </a:cubicBezTo>
                    <a:cubicBezTo>
                      <a:pt x="0" y="34302"/>
                      <a:pt x="1861" y="26192"/>
                      <a:pt x="5584" y="19677"/>
                    </a:cubicBezTo>
                    <a:cubicBezTo>
                      <a:pt x="9306" y="13162"/>
                      <a:pt x="14226" y="8110"/>
                      <a:pt x="20342" y="4919"/>
                    </a:cubicBezTo>
                    <a:cubicBezTo>
                      <a:pt x="26458" y="1728"/>
                      <a:pt x="33371" y="0"/>
                      <a:pt x="40816" y="0"/>
                    </a:cubicBezTo>
                    <a:cubicBezTo>
                      <a:pt x="49326" y="0"/>
                      <a:pt x="56372" y="1994"/>
                      <a:pt x="61823" y="5983"/>
                    </a:cubicBezTo>
                    <a:cubicBezTo>
                      <a:pt x="67274" y="9971"/>
                      <a:pt x="71263" y="15024"/>
                      <a:pt x="73789" y="21272"/>
                    </a:cubicBezTo>
                    <a:cubicBezTo>
                      <a:pt x="76315" y="27521"/>
                      <a:pt x="77512" y="33903"/>
                      <a:pt x="77512" y="40684"/>
                    </a:cubicBezTo>
                    <a:cubicBezTo>
                      <a:pt x="77512" y="43077"/>
                      <a:pt x="77512" y="45204"/>
                      <a:pt x="77246" y="47198"/>
                    </a:cubicBezTo>
                    <a:lnTo>
                      <a:pt x="14625" y="47198"/>
                    </a:lnTo>
                    <a:cubicBezTo>
                      <a:pt x="15156" y="56372"/>
                      <a:pt x="17683" y="63419"/>
                      <a:pt x="22336" y="68205"/>
                    </a:cubicBezTo>
                    <a:cubicBezTo>
                      <a:pt x="26989" y="72991"/>
                      <a:pt x="33637" y="75384"/>
                      <a:pt x="42279" y="75384"/>
                    </a:cubicBezTo>
                    <a:cubicBezTo>
                      <a:pt x="47464" y="75384"/>
                      <a:pt x="51852" y="74587"/>
                      <a:pt x="55574" y="72991"/>
                    </a:cubicBezTo>
                    <a:cubicBezTo>
                      <a:pt x="59297" y="71396"/>
                      <a:pt x="62621" y="68870"/>
                      <a:pt x="65679" y="65280"/>
                    </a:cubicBezTo>
                    <a:lnTo>
                      <a:pt x="74453" y="74055"/>
                    </a:lnTo>
                    <a:cubicBezTo>
                      <a:pt x="71662" y="77113"/>
                      <a:pt x="68737" y="79639"/>
                      <a:pt x="65546" y="81633"/>
                    </a:cubicBezTo>
                    <a:cubicBezTo>
                      <a:pt x="62355" y="83628"/>
                      <a:pt x="59031" y="84957"/>
                      <a:pt x="55176" y="85888"/>
                    </a:cubicBezTo>
                    <a:cubicBezTo>
                      <a:pt x="51320" y="86818"/>
                      <a:pt x="47065" y="87217"/>
                      <a:pt x="42146" y="87217"/>
                    </a:cubicBezTo>
                    <a:cubicBezTo>
                      <a:pt x="33637" y="87217"/>
                      <a:pt x="26059" y="85489"/>
                      <a:pt x="19810" y="82165"/>
                    </a:cubicBezTo>
                    <a:close/>
                    <a:moveTo>
                      <a:pt x="63153" y="36296"/>
                    </a:moveTo>
                    <a:cubicBezTo>
                      <a:pt x="62488" y="28186"/>
                      <a:pt x="60095" y="22070"/>
                      <a:pt x="56106" y="18082"/>
                    </a:cubicBezTo>
                    <a:cubicBezTo>
                      <a:pt x="52117" y="14093"/>
                      <a:pt x="46799" y="11966"/>
                      <a:pt x="40152" y="11966"/>
                    </a:cubicBezTo>
                    <a:cubicBezTo>
                      <a:pt x="35764" y="11966"/>
                      <a:pt x="31909" y="12896"/>
                      <a:pt x="28319" y="14758"/>
                    </a:cubicBezTo>
                    <a:cubicBezTo>
                      <a:pt x="24729" y="16619"/>
                      <a:pt x="21937" y="19278"/>
                      <a:pt x="19544" y="23001"/>
                    </a:cubicBezTo>
                    <a:cubicBezTo>
                      <a:pt x="17151" y="26724"/>
                      <a:pt x="15688" y="31111"/>
                      <a:pt x="15023"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0" name="Freeform: Shape 929">
                <a:extLst>
                  <a:ext uri="{FF2B5EF4-FFF2-40B4-BE49-F238E27FC236}">
                    <a16:creationId xmlns:a16="http://schemas.microsoft.com/office/drawing/2014/main" id="{FB8D1201-F22C-C636-D2FE-774613AF5180}"/>
                  </a:ext>
                </a:extLst>
              </p:cNvPr>
              <p:cNvSpPr/>
              <p:nvPr/>
            </p:nvSpPr>
            <p:spPr>
              <a:xfrm>
                <a:off x="8479851" y="4505839"/>
                <a:ext cx="40152" cy="85754"/>
              </a:xfrm>
              <a:custGeom>
                <a:avLst/>
                <a:gdLst>
                  <a:gd name="connsiteX0" fmla="*/ 0 w 40152"/>
                  <a:gd name="connsiteY0" fmla="*/ 1728 h 85754"/>
                  <a:gd name="connsiteX1" fmla="*/ 13428 w 40152"/>
                  <a:gd name="connsiteY1" fmla="*/ 1728 h 85754"/>
                  <a:gd name="connsiteX2" fmla="*/ 13428 w 40152"/>
                  <a:gd name="connsiteY2" fmla="*/ 19677 h 85754"/>
                  <a:gd name="connsiteX3" fmla="*/ 13694 w 40152"/>
                  <a:gd name="connsiteY3" fmla="*/ 19677 h 85754"/>
                  <a:gd name="connsiteX4" fmla="*/ 21007 w 40152"/>
                  <a:gd name="connsiteY4" fmla="*/ 4653 h 85754"/>
                  <a:gd name="connsiteX5" fmla="*/ 33504 w 40152"/>
                  <a:gd name="connsiteY5" fmla="*/ 0 h 85754"/>
                  <a:gd name="connsiteX6" fmla="*/ 37227 w 40152"/>
                  <a:gd name="connsiteY6" fmla="*/ 266 h 85754"/>
                  <a:gd name="connsiteX7" fmla="*/ 40152 w 40152"/>
                  <a:gd name="connsiteY7" fmla="*/ 798 h 85754"/>
                  <a:gd name="connsiteX8" fmla="*/ 40152 w 40152"/>
                  <a:gd name="connsiteY8" fmla="*/ 14625 h 85754"/>
                  <a:gd name="connsiteX9" fmla="*/ 36961 w 40152"/>
                  <a:gd name="connsiteY9" fmla="*/ 13960 h 85754"/>
                  <a:gd name="connsiteX10" fmla="*/ 33106 w 40152"/>
                  <a:gd name="connsiteY10" fmla="*/ 13694 h 85754"/>
                  <a:gd name="connsiteX11" fmla="*/ 18348 w 40152"/>
                  <a:gd name="connsiteY11" fmla="*/ 20874 h 85754"/>
                  <a:gd name="connsiteX12" fmla="*/ 13960 w 40152"/>
                  <a:gd name="connsiteY12" fmla="*/ 41880 h 85754"/>
                  <a:gd name="connsiteX13" fmla="*/ 13960 w 40152"/>
                  <a:gd name="connsiteY13" fmla="*/ 85755 h 85754"/>
                  <a:gd name="connsiteX14" fmla="*/ 0 w 40152"/>
                  <a:gd name="connsiteY14" fmla="*/ 85755 h 85754"/>
                  <a:gd name="connsiteX15" fmla="*/ 0 w 40152"/>
                  <a:gd name="connsiteY15" fmla="*/ 1596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52" h="85754">
                    <a:moveTo>
                      <a:pt x="0" y="1728"/>
                    </a:moveTo>
                    <a:lnTo>
                      <a:pt x="13428" y="1728"/>
                    </a:lnTo>
                    <a:lnTo>
                      <a:pt x="13428" y="19677"/>
                    </a:lnTo>
                    <a:lnTo>
                      <a:pt x="13694" y="19677"/>
                    </a:lnTo>
                    <a:cubicBezTo>
                      <a:pt x="15290" y="12764"/>
                      <a:pt x="17683" y="7711"/>
                      <a:pt x="21007" y="4653"/>
                    </a:cubicBezTo>
                    <a:cubicBezTo>
                      <a:pt x="24331" y="1596"/>
                      <a:pt x="28452" y="0"/>
                      <a:pt x="33504" y="0"/>
                    </a:cubicBezTo>
                    <a:cubicBezTo>
                      <a:pt x="34834" y="0"/>
                      <a:pt x="36031" y="0"/>
                      <a:pt x="37227" y="266"/>
                    </a:cubicBezTo>
                    <a:cubicBezTo>
                      <a:pt x="38424" y="532"/>
                      <a:pt x="39354" y="665"/>
                      <a:pt x="40152" y="798"/>
                    </a:cubicBezTo>
                    <a:lnTo>
                      <a:pt x="40152" y="14625"/>
                    </a:lnTo>
                    <a:cubicBezTo>
                      <a:pt x="39354" y="14359"/>
                      <a:pt x="38291" y="14093"/>
                      <a:pt x="36961" y="13960"/>
                    </a:cubicBezTo>
                    <a:cubicBezTo>
                      <a:pt x="35632" y="13827"/>
                      <a:pt x="34435" y="13694"/>
                      <a:pt x="33106" y="13694"/>
                    </a:cubicBezTo>
                    <a:cubicBezTo>
                      <a:pt x="26192" y="13694"/>
                      <a:pt x="21406" y="16087"/>
                      <a:pt x="18348" y="20874"/>
                    </a:cubicBezTo>
                    <a:cubicBezTo>
                      <a:pt x="15290" y="25660"/>
                      <a:pt x="13960" y="32707"/>
                      <a:pt x="13960" y="41880"/>
                    </a:cubicBezTo>
                    <a:lnTo>
                      <a:pt x="13960" y="85755"/>
                    </a:lnTo>
                    <a:lnTo>
                      <a:pt x="0" y="85755"/>
                    </a:lnTo>
                    <a:lnTo>
                      <a:pt x="0" y="1596"/>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1" name="Freeform: Shape 930">
                <a:extLst>
                  <a:ext uri="{FF2B5EF4-FFF2-40B4-BE49-F238E27FC236}">
                    <a16:creationId xmlns:a16="http://schemas.microsoft.com/office/drawing/2014/main" id="{39E1594C-DF20-D467-4870-CE036100ACD3}"/>
                  </a:ext>
                </a:extLst>
              </p:cNvPr>
              <p:cNvSpPr/>
              <p:nvPr/>
            </p:nvSpPr>
            <p:spPr>
              <a:xfrm>
                <a:off x="7774800" y="4697291"/>
                <a:ext cx="40152" cy="85754"/>
              </a:xfrm>
              <a:custGeom>
                <a:avLst/>
                <a:gdLst>
                  <a:gd name="connsiteX0" fmla="*/ 0 w 40152"/>
                  <a:gd name="connsiteY0" fmla="*/ 1728 h 85754"/>
                  <a:gd name="connsiteX1" fmla="*/ 13428 w 40152"/>
                  <a:gd name="connsiteY1" fmla="*/ 1728 h 85754"/>
                  <a:gd name="connsiteX2" fmla="*/ 13428 w 40152"/>
                  <a:gd name="connsiteY2" fmla="*/ 19677 h 85754"/>
                  <a:gd name="connsiteX3" fmla="*/ 13694 w 40152"/>
                  <a:gd name="connsiteY3" fmla="*/ 19677 h 85754"/>
                  <a:gd name="connsiteX4" fmla="*/ 21007 w 40152"/>
                  <a:gd name="connsiteY4" fmla="*/ 4653 h 85754"/>
                  <a:gd name="connsiteX5" fmla="*/ 33504 w 40152"/>
                  <a:gd name="connsiteY5" fmla="*/ 0 h 85754"/>
                  <a:gd name="connsiteX6" fmla="*/ 37227 w 40152"/>
                  <a:gd name="connsiteY6" fmla="*/ 266 h 85754"/>
                  <a:gd name="connsiteX7" fmla="*/ 40152 w 40152"/>
                  <a:gd name="connsiteY7" fmla="*/ 798 h 85754"/>
                  <a:gd name="connsiteX8" fmla="*/ 40152 w 40152"/>
                  <a:gd name="connsiteY8" fmla="*/ 14625 h 85754"/>
                  <a:gd name="connsiteX9" fmla="*/ 36961 w 40152"/>
                  <a:gd name="connsiteY9" fmla="*/ 13960 h 85754"/>
                  <a:gd name="connsiteX10" fmla="*/ 33106 w 40152"/>
                  <a:gd name="connsiteY10" fmla="*/ 13694 h 85754"/>
                  <a:gd name="connsiteX11" fmla="*/ 18348 w 40152"/>
                  <a:gd name="connsiteY11" fmla="*/ 20874 h 85754"/>
                  <a:gd name="connsiteX12" fmla="*/ 13960 w 40152"/>
                  <a:gd name="connsiteY12" fmla="*/ 41880 h 85754"/>
                  <a:gd name="connsiteX13" fmla="*/ 13960 w 40152"/>
                  <a:gd name="connsiteY13" fmla="*/ 85755 h 85754"/>
                  <a:gd name="connsiteX14" fmla="*/ 0 w 40152"/>
                  <a:gd name="connsiteY14" fmla="*/ 85755 h 85754"/>
                  <a:gd name="connsiteX15" fmla="*/ 0 w 40152"/>
                  <a:gd name="connsiteY15"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52" h="85754">
                    <a:moveTo>
                      <a:pt x="0" y="1728"/>
                    </a:moveTo>
                    <a:lnTo>
                      <a:pt x="13428" y="1728"/>
                    </a:lnTo>
                    <a:lnTo>
                      <a:pt x="13428" y="19677"/>
                    </a:lnTo>
                    <a:lnTo>
                      <a:pt x="13694" y="19677"/>
                    </a:lnTo>
                    <a:cubicBezTo>
                      <a:pt x="15290" y="12763"/>
                      <a:pt x="17683" y="7711"/>
                      <a:pt x="21007" y="4653"/>
                    </a:cubicBezTo>
                    <a:cubicBezTo>
                      <a:pt x="24331" y="1595"/>
                      <a:pt x="28452" y="0"/>
                      <a:pt x="33504" y="0"/>
                    </a:cubicBezTo>
                    <a:cubicBezTo>
                      <a:pt x="34834" y="0"/>
                      <a:pt x="36031" y="0"/>
                      <a:pt x="37227" y="266"/>
                    </a:cubicBezTo>
                    <a:cubicBezTo>
                      <a:pt x="38424" y="532"/>
                      <a:pt x="39354" y="665"/>
                      <a:pt x="40152" y="798"/>
                    </a:cubicBezTo>
                    <a:lnTo>
                      <a:pt x="40152" y="14625"/>
                    </a:lnTo>
                    <a:cubicBezTo>
                      <a:pt x="39354" y="14359"/>
                      <a:pt x="38291" y="14093"/>
                      <a:pt x="36961" y="13960"/>
                    </a:cubicBezTo>
                    <a:cubicBezTo>
                      <a:pt x="35632" y="13827"/>
                      <a:pt x="34435" y="13694"/>
                      <a:pt x="33106" y="13694"/>
                    </a:cubicBezTo>
                    <a:cubicBezTo>
                      <a:pt x="26192" y="13694"/>
                      <a:pt x="21406" y="16087"/>
                      <a:pt x="18348" y="20874"/>
                    </a:cubicBezTo>
                    <a:cubicBezTo>
                      <a:pt x="15290" y="25660"/>
                      <a:pt x="13960" y="32706"/>
                      <a:pt x="13960" y="41880"/>
                    </a:cubicBezTo>
                    <a:lnTo>
                      <a:pt x="13960" y="85755"/>
                    </a:lnTo>
                    <a:lnTo>
                      <a:pt x="0" y="85755"/>
                    </a:lnTo>
                    <a:lnTo>
                      <a:pt x="0"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2" name="Freeform: Shape 931">
                <a:extLst>
                  <a:ext uri="{FF2B5EF4-FFF2-40B4-BE49-F238E27FC236}">
                    <a16:creationId xmlns:a16="http://schemas.microsoft.com/office/drawing/2014/main" id="{0C7FF1E6-24B6-03A7-4ED3-08AD2684B216}"/>
                  </a:ext>
                </a:extLst>
              </p:cNvPr>
              <p:cNvSpPr/>
              <p:nvPr/>
            </p:nvSpPr>
            <p:spPr>
              <a:xfrm>
                <a:off x="7820004" y="4697424"/>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6 w 77511"/>
                  <a:gd name="connsiteY5" fmla="*/ 0 h 87217"/>
                  <a:gd name="connsiteX6" fmla="*/ 61823 w 77511"/>
                  <a:gd name="connsiteY6" fmla="*/ 5983 h 87217"/>
                  <a:gd name="connsiteX7" fmla="*/ 73789 w 77511"/>
                  <a:gd name="connsiteY7" fmla="*/ 21273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4 w 77511"/>
                  <a:gd name="connsiteY13" fmla="*/ 72991 h 87217"/>
                  <a:gd name="connsiteX14" fmla="*/ 65679 w 77511"/>
                  <a:gd name="connsiteY14" fmla="*/ 65280 h 87217"/>
                  <a:gd name="connsiteX15" fmla="*/ 74453 w 77511"/>
                  <a:gd name="connsiteY15" fmla="*/ 74055 h 87217"/>
                  <a:gd name="connsiteX16" fmla="*/ 65546 w 77511"/>
                  <a:gd name="connsiteY16" fmla="*/ 81633 h 87217"/>
                  <a:gd name="connsiteX17" fmla="*/ 55176 w 77511"/>
                  <a:gd name="connsiteY17" fmla="*/ 85888 h 87217"/>
                  <a:gd name="connsiteX18" fmla="*/ 42146 w 77511"/>
                  <a:gd name="connsiteY18" fmla="*/ 87217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3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5"/>
                      <a:pt x="0" y="43609"/>
                    </a:cubicBezTo>
                    <a:cubicBezTo>
                      <a:pt x="0" y="34302"/>
                      <a:pt x="1861" y="26192"/>
                      <a:pt x="5584" y="19677"/>
                    </a:cubicBezTo>
                    <a:cubicBezTo>
                      <a:pt x="9306" y="13162"/>
                      <a:pt x="14226" y="8110"/>
                      <a:pt x="20342" y="4919"/>
                    </a:cubicBezTo>
                    <a:cubicBezTo>
                      <a:pt x="26458" y="1728"/>
                      <a:pt x="33371" y="0"/>
                      <a:pt x="40816" y="0"/>
                    </a:cubicBezTo>
                    <a:cubicBezTo>
                      <a:pt x="49326" y="0"/>
                      <a:pt x="56372" y="1994"/>
                      <a:pt x="61823" y="5983"/>
                    </a:cubicBezTo>
                    <a:cubicBezTo>
                      <a:pt x="67274" y="9971"/>
                      <a:pt x="71263" y="15024"/>
                      <a:pt x="73789" y="21273"/>
                    </a:cubicBezTo>
                    <a:cubicBezTo>
                      <a:pt x="76315" y="27521"/>
                      <a:pt x="77512" y="33903"/>
                      <a:pt x="77512" y="40684"/>
                    </a:cubicBezTo>
                    <a:cubicBezTo>
                      <a:pt x="77512" y="43077"/>
                      <a:pt x="77512" y="45204"/>
                      <a:pt x="77246" y="47198"/>
                    </a:cubicBezTo>
                    <a:lnTo>
                      <a:pt x="14625" y="47198"/>
                    </a:lnTo>
                    <a:cubicBezTo>
                      <a:pt x="15156" y="56372"/>
                      <a:pt x="17683" y="63419"/>
                      <a:pt x="22336" y="68205"/>
                    </a:cubicBezTo>
                    <a:cubicBezTo>
                      <a:pt x="26989" y="72991"/>
                      <a:pt x="33637" y="75384"/>
                      <a:pt x="42279" y="75384"/>
                    </a:cubicBezTo>
                    <a:cubicBezTo>
                      <a:pt x="47464" y="75384"/>
                      <a:pt x="51852" y="74587"/>
                      <a:pt x="55574" y="72991"/>
                    </a:cubicBezTo>
                    <a:cubicBezTo>
                      <a:pt x="59297" y="71396"/>
                      <a:pt x="62621" y="68870"/>
                      <a:pt x="65679" y="65280"/>
                    </a:cubicBezTo>
                    <a:lnTo>
                      <a:pt x="74453" y="74055"/>
                    </a:lnTo>
                    <a:cubicBezTo>
                      <a:pt x="71662" y="77113"/>
                      <a:pt x="68737" y="79639"/>
                      <a:pt x="65546" y="81633"/>
                    </a:cubicBezTo>
                    <a:cubicBezTo>
                      <a:pt x="62355" y="83628"/>
                      <a:pt x="59031" y="84957"/>
                      <a:pt x="55176" y="85888"/>
                    </a:cubicBezTo>
                    <a:cubicBezTo>
                      <a:pt x="51320" y="86818"/>
                      <a:pt x="47065" y="87217"/>
                      <a:pt x="42146" y="87217"/>
                    </a:cubicBezTo>
                    <a:cubicBezTo>
                      <a:pt x="33637" y="87217"/>
                      <a:pt x="26059" y="85489"/>
                      <a:pt x="19810" y="82165"/>
                    </a:cubicBezTo>
                    <a:close/>
                    <a:moveTo>
                      <a:pt x="63153" y="36296"/>
                    </a:moveTo>
                    <a:cubicBezTo>
                      <a:pt x="62488" y="28186"/>
                      <a:pt x="60095" y="22070"/>
                      <a:pt x="56106" y="18082"/>
                    </a:cubicBezTo>
                    <a:cubicBezTo>
                      <a:pt x="52117" y="14093"/>
                      <a:pt x="46799" y="11966"/>
                      <a:pt x="40152" y="11966"/>
                    </a:cubicBezTo>
                    <a:cubicBezTo>
                      <a:pt x="35764" y="11966"/>
                      <a:pt x="31909" y="12896"/>
                      <a:pt x="28319" y="14758"/>
                    </a:cubicBezTo>
                    <a:cubicBezTo>
                      <a:pt x="24729" y="16619"/>
                      <a:pt x="21937" y="19278"/>
                      <a:pt x="19544" y="23001"/>
                    </a:cubicBezTo>
                    <a:cubicBezTo>
                      <a:pt x="17151" y="26724"/>
                      <a:pt x="15688" y="31111"/>
                      <a:pt x="15023"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3" name="Freeform: Shape 932">
                <a:extLst>
                  <a:ext uri="{FF2B5EF4-FFF2-40B4-BE49-F238E27FC236}">
                    <a16:creationId xmlns:a16="http://schemas.microsoft.com/office/drawing/2014/main" id="{23CB19EA-6156-8B88-0785-5976A1436ADE}"/>
                  </a:ext>
                </a:extLst>
              </p:cNvPr>
              <p:cNvSpPr/>
              <p:nvPr/>
            </p:nvSpPr>
            <p:spPr>
              <a:xfrm>
                <a:off x="7913337" y="4667510"/>
                <a:ext cx="29515" cy="117131"/>
              </a:xfrm>
              <a:custGeom>
                <a:avLst/>
                <a:gdLst>
                  <a:gd name="connsiteX0" fmla="*/ 8243 w 29515"/>
                  <a:gd name="connsiteY0" fmla="*/ 114739 h 117131"/>
                  <a:gd name="connsiteX1" fmla="*/ 1994 w 29515"/>
                  <a:gd name="connsiteY1" fmla="*/ 107958 h 117131"/>
                  <a:gd name="connsiteX2" fmla="*/ 0 w 29515"/>
                  <a:gd name="connsiteY2" fmla="*/ 96524 h 117131"/>
                  <a:gd name="connsiteX3" fmla="*/ 0 w 29515"/>
                  <a:gd name="connsiteY3" fmla="*/ 0 h 117131"/>
                  <a:gd name="connsiteX4" fmla="*/ 13960 w 29515"/>
                  <a:gd name="connsiteY4" fmla="*/ 0 h 117131"/>
                  <a:gd name="connsiteX5" fmla="*/ 13960 w 29515"/>
                  <a:gd name="connsiteY5" fmla="*/ 94397 h 117131"/>
                  <a:gd name="connsiteX6" fmla="*/ 14625 w 29515"/>
                  <a:gd name="connsiteY6" fmla="*/ 100380 h 117131"/>
                  <a:gd name="connsiteX7" fmla="*/ 17018 w 29515"/>
                  <a:gd name="connsiteY7" fmla="*/ 103438 h 117131"/>
                  <a:gd name="connsiteX8" fmla="*/ 21937 w 29515"/>
                  <a:gd name="connsiteY8" fmla="*/ 104368 h 117131"/>
                  <a:gd name="connsiteX9" fmla="*/ 25793 w 29515"/>
                  <a:gd name="connsiteY9" fmla="*/ 104102 h 117131"/>
                  <a:gd name="connsiteX10" fmla="*/ 29516 w 29515"/>
                  <a:gd name="connsiteY10" fmla="*/ 103438 h 117131"/>
                  <a:gd name="connsiteX11" fmla="*/ 29516 w 29515"/>
                  <a:gd name="connsiteY11" fmla="*/ 115935 h 117131"/>
                  <a:gd name="connsiteX12" fmla="*/ 24729 w 29515"/>
                  <a:gd name="connsiteY12" fmla="*/ 116866 h 117131"/>
                  <a:gd name="connsiteX13" fmla="*/ 19278 w 29515"/>
                  <a:gd name="connsiteY13" fmla="*/ 117132 h 117131"/>
                  <a:gd name="connsiteX14" fmla="*/ 8110 w 29515"/>
                  <a:gd name="connsiteY14" fmla="*/ 114872 h 11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15" h="117131">
                    <a:moveTo>
                      <a:pt x="8243" y="114739"/>
                    </a:moveTo>
                    <a:cubicBezTo>
                      <a:pt x="5451" y="113276"/>
                      <a:pt x="3324" y="111016"/>
                      <a:pt x="1994" y="107958"/>
                    </a:cubicBezTo>
                    <a:cubicBezTo>
                      <a:pt x="665" y="104900"/>
                      <a:pt x="0" y="101177"/>
                      <a:pt x="0" y="96524"/>
                    </a:cubicBezTo>
                    <a:lnTo>
                      <a:pt x="0" y="0"/>
                    </a:lnTo>
                    <a:lnTo>
                      <a:pt x="13960" y="0"/>
                    </a:lnTo>
                    <a:lnTo>
                      <a:pt x="13960" y="94397"/>
                    </a:lnTo>
                    <a:cubicBezTo>
                      <a:pt x="13960" y="97056"/>
                      <a:pt x="14226" y="99050"/>
                      <a:pt x="14625" y="100380"/>
                    </a:cubicBezTo>
                    <a:cubicBezTo>
                      <a:pt x="15024" y="101709"/>
                      <a:pt x="15955" y="102773"/>
                      <a:pt x="17018" y="103438"/>
                    </a:cubicBezTo>
                    <a:cubicBezTo>
                      <a:pt x="18081" y="104102"/>
                      <a:pt x="19810" y="104368"/>
                      <a:pt x="21937" y="104368"/>
                    </a:cubicBezTo>
                    <a:cubicBezTo>
                      <a:pt x="23134" y="104368"/>
                      <a:pt x="24463" y="104368"/>
                      <a:pt x="25793" y="104102"/>
                    </a:cubicBezTo>
                    <a:cubicBezTo>
                      <a:pt x="27123" y="103836"/>
                      <a:pt x="28319" y="103704"/>
                      <a:pt x="29516" y="103438"/>
                    </a:cubicBezTo>
                    <a:lnTo>
                      <a:pt x="29516" y="115935"/>
                    </a:lnTo>
                    <a:cubicBezTo>
                      <a:pt x="28186" y="116334"/>
                      <a:pt x="26591" y="116600"/>
                      <a:pt x="24729" y="116866"/>
                    </a:cubicBezTo>
                    <a:cubicBezTo>
                      <a:pt x="22868" y="117132"/>
                      <a:pt x="21140" y="117132"/>
                      <a:pt x="19278" y="117132"/>
                    </a:cubicBezTo>
                    <a:cubicBezTo>
                      <a:pt x="14758" y="117132"/>
                      <a:pt x="11035" y="116334"/>
                      <a:pt x="8110" y="114872"/>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4" name="Freeform: Shape 933">
                <a:extLst>
                  <a:ext uri="{FF2B5EF4-FFF2-40B4-BE49-F238E27FC236}">
                    <a16:creationId xmlns:a16="http://schemas.microsoft.com/office/drawing/2014/main" id="{724CB0F0-14BA-A0FA-80C6-39E7547882DE}"/>
                  </a:ext>
                </a:extLst>
              </p:cNvPr>
              <p:cNvSpPr/>
              <p:nvPr/>
            </p:nvSpPr>
            <p:spPr>
              <a:xfrm>
                <a:off x="7952825" y="4697158"/>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7 h 87350"/>
                  <a:gd name="connsiteX5" fmla="*/ 38291 w 67274"/>
                  <a:gd name="connsiteY5" fmla="*/ 35764 h 87350"/>
                  <a:gd name="connsiteX6" fmla="*/ 53181 w 67274"/>
                  <a:gd name="connsiteY6" fmla="*/ 35764 h 87350"/>
                  <a:gd name="connsiteX7" fmla="*/ 53181 w 67274"/>
                  <a:gd name="connsiteY7" fmla="*/ 30048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8 h 87350"/>
                  <a:gd name="connsiteX12" fmla="*/ 3324 w 67274"/>
                  <a:gd name="connsiteY12" fmla="*/ 15157 h 87350"/>
                  <a:gd name="connsiteX13" fmla="*/ 37094 w 67274"/>
                  <a:gd name="connsiteY13" fmla="*/ 0 h 87350"/>
                  <a:gd name="connsiteX14" fmla="*/ 53580 w 67274"/>
                  <a:gd name="connsiteY14" fmla="*/ 3723 h 87350"/>
                  <a:gd name="connsiteX15" fmla="*/ 63817 w 67274"/>
                  <a:gd name="connsiteY15" fmla="*/ 14226 h 87350"/>
                  <a:gd name="connsiteX16" fmla="*/ 67274 w 67274"/>
                  <a:gd name="connsiteY16" fmla="*/ 30048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8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5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3" y="72725"/>
                      <a:pt x="0" y="68205"/>
                      <a:pt x="0" y="63020"/>
                    </a:cubicBezTo>
                    <a:cubicBezTo>
                      <a:pt x="0" y="56771"/>
                      <a:pt x="1595" y="51586"/>
                      <a:pt x="4919" y="47464"/>
                    </a:cubicBezTo>
                    <a:cubicBezTo>
                      <a:pt x="8243" y="43343"/>
                      <a:pt x="12763" y="40418"/>
                      <a:pt x="18480" y="38557"/>
                    </a:cubicBezTo>
                    <a:cubicBezTo>
                      <a:pt x="24198" y="36695"/>
                      <a:pt x="30845" y="35764"/>
                      <a:pt x="38291" y="35764"/>
                    </a:cubicBezTo>
                    <a:lnTo>
                      <a:pt x="53181" y="35764"/>
                    </a:lnTo>
                    <a:lnTo>
                      <a:pt x="53181" y="30048"/>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8"/>
                    </a:cubicBezTo>
                    <a:lnTo>
                      <a:pt x="3324" y="15157"/>
                    </a:lnTo>
                    <a:cubicBezTo>
                      <a:pt x="11700" y="5052"/>
                      <a:pt x="23001" y="0"/>
                      <a:pt x="37094" y="0"/>
                    </a:cubicBezTo>
                    <a:cubicBezTo>
                      <a:pt x="43609" y="0"/>
                      <a:pt x="49060" y="1197"/>
                      <a:pt x="53580" y="3723"/>
                    </a:cubicBezTo>
                    <a:cubicBezTo>
                      <a:pt x="58101" y="6249"/>
                      <a:pt x="61557" y="9706"/>
                      <a:pt x="63817" y="14226"/>
                    </a:cubicBezTo>
                    <a:cubicBezTo>
                      <a:pt x="66078" y="18746"/>
                      <a:pt x="67274" y="23932"/>
                      <a:pt x="67274" y="30048"/>
                    </a:cubicBezTo>
                    <a:lnTo>
                      <a:pt x="67274" y="85888"/>
                    </a:lnTo>
                    <a:lnTo>
                      <a:pt x="53846" y="85888"/>
                    </a:lnTo>
                    <a:lnTo>
                      <a:pt x="53846" y="70199"/>
                    </a:lnTo>
                    <a:lnTo>
                      <a:pt x="53580" y="70199"/>
                    </a:lnTo>
                    <a:cubicBezTo>
                      <a:pt x="50788" y="76182"/>
                      <a:pt x="47198" y="80570"/>
                      <a:pt x="42678" y="83229"/>
                    </a:cubicBezTo>
                    <a:cubicBezTo>
                      <a:pt x="38158" y="85888"/>
                      <a:pt x="32573" y="87350"/>
                      <a:pt x="25660" y="87350"/>
                    </a:cubicBezTo>
                    <a:cubicBezTo>
                      <a:pt x="20608" y="87350"/>
                      <a:pt x="16220" y="86420"/>
                      <a:pt x="12365" y="84425"/>
                    </a:cubicBezTo>
                    <a:close/>
                    <a:moveTo>
                      <a:pt x="16353" y="69668"/>
                    </a:moveTo>
                    <a:cubicBezTo>
                      <a:pt x="17550" y="71662"/>
                      <a:pt x="19278" y="73124"/>
                      <a:pt x="21538" y="74188"/>
                    </a:cubicBezTo>
                    <a:cubicBezTo>
                      <a:pt x="23799" y="75252"/>
                      <a:pt x="26458" y="75783"/>
                      <a:pt x="29649" y="75783"/>
                    </a:cubicBezTo>
                    <a:cubicBezTo>
                      <a:pt x="34568" y="75783"/>
                      <a:pt x="38822" y="74720"/>
                      <a:pt x="42412" y="72725"/>
                    </a:cubicBezTo>
                    <a:cubicBezTo>
                      <a:pt x="46002" y="70731"/>
                      <a:pt x="48661" y="68072"/>
                      <a:pt x="50655" y="64881"/>
                    </a:cubicBezTo>
                    <a:cubicBezTo>
                      <a:pt x="52649" y="61690"/>
                      <a:pt x="53447" y="58234"/>
                      <a:pt x="53447" y="54511"/>
                    </a:cubicBezTo>
                    <a:lnTo>
                      <a:pt x="53447" y="46268"/>
                    </a:lnTo>
                    <a:lnTo>
                      <a:pt x="40418" y="46268"/>
                    </a:lnTo>
                    <a:cubicBezTo>
                      <a:pt x="32706" y="46268"/>
                      <a:pt x="26458" y="47464"/>
                      <a:pt x="21804" y="49857"/>
                    </a:cubicBezTo>
                    <a:cubicBezTo>
                      <a:pt x="17151" y="52251"/>
                      <a:pt x="14758" y="56505"/>
                      <a:pt x="14758" y="62621"/>
                    </a:cubicBezTo>
                    <a:cubicBezTo>
                      <a:pt x="14758" y="65280"/>
                      <a:pt x="15290" y="67540"/>
                      <a:pt x="16486" y="6953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5" name="Freeform: Shape 934">
                <a:extLst>
                  <a:ext uri="{FF2B5EF4-FFF2-40B4-BE49-F238E27FC236}">
                    <a16:creationId xmlns:a16="http://schemas.microsoft.com/office/drawing/2014/main" id="{5CC381B7-D39A-31BE-E449-2B63527C7178}"/>
                  </a:ext>
                </a:extLst>
              </p:cNvPr>
              <p:cNvSpPr/>
              <p:nvPr/>
            </p:nvSpPr>
            <p:spPr>
              <a:xfrm>
                <a:off x="8030336" y="4678678"/>
                <a:ext cx="45337" cy="105963"/>
              </a:xfrm>
              <a:custGeom>
                <a:avLst/>
                <a:gdLst>
                  <a:gd name="connsiteX0" fmla="*/ 21671 w 45337"/>
                  <a:gd name="connsiteY0" fmla="*/ 103704 h 105963"/>
                  <a:gd name="connsiteX1" fmla="*/ 14758 w 45337"/>
                  <a:gd name="connsiteY1" fmla="*/ 97455 h 105963"/>
                  <a:gd name="connsiteX2" fmla="*/ 12498 w 45337"/>
                  <a:gd name="connsiteY2" fmla="*/ 86420 h 105963"/>
                  <a:gd name="connsiteX3" fmla="*/ 12498 w 45337"/>
                  <a:gd name="connsiteY3" fmla="*/ 32175 h 105963"/>
                  <a:gd name="connsiteX4" fmla="*/ 0 w 45337"/>
                  <a:gd name="connsiteY4" fmla="*/ 32175 h 105963"/>
                  <a:gd name="connsiteX5" fmla="*/ 0 w 45337"/>
                  <a:gd name="connsiteY5" fmla="*/ 24862 h 105963"/>
                  <a:gd name="connsiteX6" fmla="*/ 24862 w 45337"/>
                  <a:gd name="connsiteY6" fmla="*/ 0 h 105963"/>
                  <a:gd name="connsiteX7" fmla="*/ 26458 w 45337"/>
                  <a:gd name="connsiteY7" fmla="*/ 0 h 105963"/>
                  <a:gd name="connsiteX8" fmla="*/ 26458 w 45337"/>
                  <a:gd name="connsiteY8" fmla="*/ 20475 h 105963"/>
                  <a:gd name="connsiteX9" fmla="*/ 45337 w 45337"/>
                  <a:gd name="connsiteY9" fmla="*/ 20475 h 105963"/>
                  <a:gd name="connsiteX10" fmla="*/ 45337 w 45337"/>
                  <a:gd name="connsiteY10" fmla="*/ 32175 h 105963"/>
                  <a:gd name="connsiteX11" fmla="*/ 26458 w 45337"/>
                  <a:gd name="connsiteY11" fmla="*/ 32175 h 105963"/>
                  <a:gd name="connsiteX12" fmla="*/ 26458 w 45337"/>
                  <a:gd name="connsiteY12" fmla="*/ 83628 h 105963"/>
                  <a:gd name="connsiteX13" fmla="*/ 27388 w 45337"/>
                  <a:gd name="connsiteY13" fmla="*/ 89477 h 105963"/>
                  <a:gd name="connsiteX14" fmla="*/ 30313 w 45337"/>
                  <a:gd name="connsiteY14" fmla="*/ 92402 h 105963"/>
                  <a:gd name="connsiteX15" fmla="*/ 35764 w 45337"/>
                  <a:gd name="connsiteY15" fmla="*/ 93200 h 105963"/>
                  <a:gd name="connsiteX16" fmla="*/ 45337 w 45337"/>
                  <a:gd name="connsiteY16" fmla="*/ 91871 h 105963"/>
                  <a:gd name="connsiteX17" fmla="*/ 45337 w 45337"/>
                  <a:gd name="connsiteY17" fmla="*/ 104634 h 105963"/>
                  <a:gd name="connsiteX18" fmla="*/ 39886 w 45337"/>
                  <a:gd name="connsiteY18" fmla="*/ 105565 h 105963"/>
                  <a:gd name="connsiteX19" fmla="*/ 33637 w 45337"/>
                  <a:gd name="connsiteY19" fmla="*/ 105964 h 105963"/>
                  <a:gd name="connsiteX20" fmla="*/ 21538 w 45337"/>
                  <a:gd name="connsiteY20" fmla="*/ 103970 h 1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37" h="105963">
                    <a:moveTo>
                      <a:pt x="21671" y="103704"/>
                    </a:moveTo>
                    <a:cubicBezTo>
                      <a:pt x="18614" y="102374"/>
                      <a:pt x="16220" y="100247"/>
                      <a:pt x="14758" y="97455"/>
                    </a:cubicBezTo>
                    <a:cubicBezTo>
                      <a:pt x="13295" y="94663"/>
                      <a:pt x="12498" y="90940"/>
                      <a:pt x="12498" y="86420"/>
                    </a:cubicBezTo>
                    <a:lnTo>
                      <a:pt x="12498" y="32175"/>
                    </a:lnTo>
                    <a:lnTo>
                      <a:pt x="0" y="32175"/>
                    </a:lnTo>
                    <a:lnTo>
                      <a:pt x="0" y="24862"/>
                    </a:lnTo>
                    <a:lnTo>
                      <a:pt x="24862" y="0"/>
                    </a:lnTo>
                    <a:lnTo>
                      <a:pt x="26458" y="0"/>
                    </a:lnTo>
                    <a:lnTo>
                      <a:pt x="26458" y="20475"/>
                    </a:lnTo>
                    <a:lnTo>
                      <a:pt x="45337" y="20475"/>
                    </a:lnTo>
                    <a:lnTo>
                      <a:pt x="45337" y="32175"/>
                    </a:lnTo>
                    <a:lnTo>
                      <a:pt x="26458" y="32175"/>
                    </a:lnTo>
                    <a:lnTo>
                      <a:pt x="26458" y="83628"/>
                    </a:lnTo>
                    <a:cubicBezTo>
                      <a:pt x="26458" y="86154"/>
                      <a:pt x="26724" y="88015"/>
                      <a:pt x="27388" y="89477"/>
                    </a:cubicBezTo>
                    <a:cubicBezTo>
                      <a:pt x="28053" y="90940"/>
                      <a:pt x="28984" y="91871"/>
                      <a:pt x="30313" y="92402"/>
                    </a:cubicBezTo>
                    <a:cubicBezTo>
                      <a:pt x="31643" y="92934"/>
                      <a:pt x="33504" y="93200"/>
                      <a:pt x="35764" y="93200"/>
                    </a:cubicBezTo>
                    <a:cubicBezTo>
                      <a:pt x="38823" y="93200"/>
                      <a:pt x="42013" y="92801"/>
                      <a:pt x="45337" y="91871"/>
                    </a:cubicBezTo>
                    <a:lnTo>
                      <a:pt x="45337" y="104634"/>
                    </a:lnTo>
                    <a:cubicBezTo>
                      <a:pt x="43875" y="105033"/>
                      <a:pt x="42013" y="105299"/>
                      <a:pt x="39886" y="105565"/>
                    </a:cubicBezTo>
                    <a:cubicBezTo>
                      <a:pt x="37759" y="105831"/>
                      <a:pt x="35632" y="105964"/>
                      <a:pt x="33637" y="105964"/>
                    </a:cubicBezTo>
                    <a:cubicBezTo>
                      <a:pt x="28718" y="105964"/>
                      <a:pt x="24730" y="105299"/>
                      <a:pt x="21538" y="10397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6" name="Freeform: Shape 935">
                <a:extLst>
                  <a:ext uri="{FF2B5EF4-FFF2-40B4-BE49-F238E27FC236}">
                    <a16:creationId xmlns:a16="http://schemas.microsoft.com/office/drawing/2014/main" id="{C86648A9-DCED-9FC2-9DCB-75BBE09DE4FF}"/>
                  </a:ext>
                </a:extLst>
              </p:cNvPr>
              <p:cNvSpPr/>
              <p:nvPr/>
            </p:nvSpPr>
            <p:spPr>
              <a:xfrm>
                <a:off x="8090431" y="4664452"/>
                <a:ext cx="18746" cy="118727"/>
              </a:xfrm>
              <a:custGeom>
                <a:avLst/>
                <a:gdLst>
                  <a:gd name="connsiteX0" fmla="*/ 4520 w 18746"/>
                  <a:gd name="connsiteY0" fmla="*/ 17683 h 118727"/>
                  <a:gd name="connsiteX1" fmla="*/ 1197 w 18746"/>
                  <a:gd name="connsiteY1" fmla="*/ 14359 h 118727"/>
                  <a:gd name="connsiteX2" fmla="*/ 0 w 18746"/>
                  <a:gd name="connsiteY2" fmla="*/ 9440 h 118727"/>
                  <a:gd name="connsiteX3" fmla="*/ 1197 w 18746"/>
                  <a:gd name="connsiteY3" fmla="*/ 4520 h 118727"/>
                  <a:gd name="connsiteX4" fmla="*/ 4520 w 18746"/>
                  <a:gd name="connsiteY4" fmla="*/ 1197 h 118727"/>
                  <a:gd name="connsiteX5" fmla="*/ 9306 w 18746"/>
                  <a:gd name="connsiteY5" fmla="*/ 0 h 118727"/>
                  <a:gd name="connsiteX6" fmla="*/ 14226 w 18746"/>
                  <a:gd name="connsiteY6" fmla="*/ 1197 h 118727"/>
                  <a:gd name="connsiteX7" fmla="*/ 17550 w 18746"/>
                  <a:gd name="connsiteY7" fmla="*/ 4520 h 118727"/>
                  <a:gd name="connsiteX8" fmla="*/ 18746 w 18746"/>
                  <a:gd name="connsiteY8" fmla="*/ 9440 h 118727"/>
                  <a:gd name="connsiteX9" fmla="*/ 17550 w 18746"/>
                  <a:gd name="connsiteY9" fmla="*/ 14359 h 118727"/>
                  <a:gd name="connsiteX10" fmla="*/ 14226 w 18746"/>
                  <a:gd name="connsiteY10" fmla="*/ 17683 h 118727"/>
                  <a:gd name="connsiteX11" fmla="*/ 9306 w 18746"/>
                  <a:gd name="connsiteY11" fmla="*/ 18879 h 118727"/>
                  <a:gd name="connsiteX12" fmla="*/ 4520 w 18746"/>
                  <a:gd name="connsiteY12" fmla="*/ 17683 h 118727"/>
                  <a:gd name="connsiteX13" fmla="*/ 2260 w 18746"/>
                  <a:gd name="connsiteY13" fmla="*/ 34568 h 118727"/>
                  <a:gd name="connsiteX14" fmla="*/ 16220 w 18746"/>
                  <a:gd name="connsiteY14" fmla="*/ 34568 h 118727"/>
                  <a:gd name="connsiteX15" fmla="*/ 16220 w 18746"/>
                  <a:gd name="connsiteY15" fmla="*/ 118727 h 118727"/>
                  <a:gd name="connsiteX16" fmla="*/ 2260 w 18746"/>
                  <a:gd name="connsiteY16" fmla="*/ 118727 h 118727"/>
                  <a:gd name="connsiteX17" fmla="*/ 2260 w 18746"/>
                  <a:gd name="connsiteY17" fmla="*/ 34568 h 1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46" h="118727">
                    <a:moveTo>
                      <a:pt x="4520" y="17683"/>
                    </a:moveTo>
                    <a:cubicBezTo>
                      <a:pt x="3058" y="16885"/>
                      <a:pt x="1994" y="15821"/>
                      <a:pt x="1197" y="14359"/>
                    </a:cubicBezTo>
                    <a:cubicBezTo>
                      <a:pt x="399" y="12896"/>
                      <a:pt x="0" y="11301"/>
                      <a:pt x="0" y="9440"/>
                    </a:cubicBezTo>
                    <a:cubicBezTo>
                      <a:pt x="0" y="7578"/>
                      <a:pt x="399" y="5983"/>
                      <a:pt x="1197" y="4520"/>
                    </a:cubicBezTo>
                    <a:cubicBezTo>
                      <a:pt x="1994" y="3058"/>
                      <a:pt x="3058" y="1994"/>
                      <a:pt x="4520" y="1197"/>
                    </a:cubicBezTo>
                    <a:cubicBezTo>
                      <a:pt x="5983" y="399"/>
                      <a:pt x="7578" y="0"/>
                      <a:pt x="9306" y="0"/>
                    </a:cubicBezTo>
                    <a:cubicBezTo>
                      <a:pt x="11035" y="0"/>
                      <a:pt x="12763" y="399"/>
                      <a:pt x="14226" y="1197"/>
                    </a:cubicBezTo>
                    <a:cubicBezTo>
                      <a:pt x="15688" y="1994"/>
                      <a:pt x="16752" y="3058"/>
                      <a:pt x="17550" y="4520"/>
                    </a:cubicBezTo>
                    <a:cubicBezTo>
                      <a:pt x="18348" y="5983"/>
                      <a:pt x="18746" y="7578"/>
                      <a:pt x="18746" y="9440"/>
                    </a:cubicBezTo>
                    <a:cubicBezTo>
                      <a:pt x="18746" y="11301"/>
                      <a:pt x="18348" y="12896"/>
                      <a:pt x="17550" y="14359"/>
                    </a:cubicBezTo>
                    <a:cubicBezTo>
                      <a:pt x="16752" y="15821"/>
                      <a:pt x="15688" y="16885"/>
                      <a:pt x="14226" y="17683"/>
                    </a:cubicBezTo>
                    <a:cubicBezTo>
                      <a:pt x="12763" y="18480"/>
                      <a:pt x="11168" y="18879"/>
                      <a:pt x="9306" y="18879"/>
                    </a:cubicBezTo>
                    <a:cubicBezTo>
                      <a:pt x="7445" y="18879"/>
                      <a:pt x="5983" y="18480"/>
                      <a:pt x="4520" y="17683"/>
                    </a:cubicBezTo>
                    <a:close/>
                    <a:moveTo>
                      <a:pt x="2260" y="34568"/>
                    </a:moveTo>
                    <a:lnTo>
                      <a:pt x="16220" y="34568"/>
                    </a:lnTo>
                    <a:lnTo>
                      <a:pt x="16220" y="118727"/>
                    </a:lnTo>
                    <a:lnTo>
                      <a:pt x="2260" y="118727"/>
                    </a:lnTo>
                    <a:lnTo>
                      <a:pt x="2260" y="3456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7" name="Freeform: Shape 936">
                <a:extLst>
                  <a:ext uri="{FF2B5EF4-FFF2-40B4-BE49-F238E27FC236}">
                    <a16:creationId xmlns:a16="http://schemas.microsoft.com/office/drawing/2014/main" id="{6C0038A9-09F8-7FB4-DE1E-5340730F39BB}"/>
                  </a:ext>
                </a:extLst>
              </p:cNvPr>
              <p:cNvSpPr/>
              <p:nvPr/>
            </p:nvSpPr>
            <p:spPr>
              <a:xfrm>
                <a:off x="8123403" y="4697291"/>
                <a:ext cx="82696" cy="87483"/>
              </a:xfrm>
              <a:custGeom>
                <a:avLst/>
                <a:gdLst>
                  <a:gd name="connsiteX0" fmla="*/ 19810 w 82696"/>
                  <a:gd name="connsiteY0" fmla="*/ 81899 h 87483"/>
                  <a:gd name="connsiteX1" fmla="*/ 5185 w 82696"/>
                  <a:gd name="connsiteY1" fmla="*/ 66477 h 87483"/>
                  <a:gd name="connsiteX2" fmla="*/ 0 w 82696"/>
                  <a:gd name="connsiteY2" fmla="*/ 43742 h 87483"/>
                  <a:gd name="connsiteX3" fmla="*/ 5185 w 82696"/>
                  <a:gd name="connsiteY3" fmla="*/ 21006 h 87483"/>
                  <a:gd name="connsiteX4" fmla="*/ 19810 w 82696"/>
                  <a:gd name="connsiteY4" fmla="*/ 5584 h 87483"/>
                  <a:gd name="connsiteX5" fmla="*/ 41349 w 82696"/>
                  <a:gd name="connsiteY5" fmla="*/ 0 h 87483"/>
                  <a:gd name="connsiteX6" fmla="*/ 62887 w 82696"/>
                  <a:gd name="connsiteY6" fmla="*/ 5584 h 87483"/>
                  <a:gd name="connsiteX7" fmla="*/ 77512 w 82696"/>
                  <a:gd name="connsiteY7" fmla="*/ 21006 h 87483"/>
                  <a:gd name="connsiteX8" fmla="*/ 82697 w 82696"/>
                  <a:gd name="connsiteY8" fmla="*/ 43742 h 87483"/>
                  <a:gd name="connsiteX9" fmla="*/ 77512 w 82696"/>
                  <a:gd name="connsiteY9" fmla="*/ 66477 h 87483"/>
                  <a:gd name="connsiteX10" fmla="*/ 62887 w 82696"/>
                  <a:gd name="connsiteY10" fmla="*/ 81899 h 87483"/>
                  <a:gd name="connsiteX11" fmla="*/ 41349 w 82696"/>
                  <a:gd name="connsiteY11" fmla="*/ 87483 h 87483"/>
                  <a:gd name="connsiteX12" fmla="*/ 19810 w 82696"/>
                  <a:gd name="connsiteY12" fmla="*/ 81899 h 87483"/>
                  <a:gd name="connsiteX13" fmla="*/ 55043 w 82696"/>
                  <a:gd name="connsiteY13" fmla="*/ 71928 h 87483"/>
                  <a:gd name="connsiteX14" fmla="*/ 64482 w 82696"/>
                  <a:gd name="connsiteY14" fmla="*/ 61158 h 87483"/>
                  <a:gd name="connsiteX15" fmla="*/ 67939 w 82696"/>
                  <a:gd name="connsiteY15" fmla="*/ 43742 h 87483"/>
                  <a:gd name="connsiteX16" fmla="*/ 64482 w 82696"/>
                  <a:gd name="connsiteY16" fmla="*/ 26458 h 87483"/>
                  <a:gd name="connsiteX17" fmla="*/ 55043 w 82696"/>
                  <a:gd name="connsiteY17" fmla="*/ 15688 h 87483"/>
                  <a:gd name="connsiteX18" fmla="*/ 41349 w 82696"/>
                  <a:gd name="connsiteY18" fmla="*/ 12099 h 87483"/>
                  <a:gd name="connsiteX19" fmla="*/ 27655 w 82696"/>
                  <a:gd name="connsiteY19" fmla="*/ 15688 h 87483"/>
                  <a:gd name="connsiteX20" fmla="*/ 18215 w 82696"/>
                  <a:gd name="connsiteY20" fmla="*/ 26458 h 87483"/>
                  <a:gd name="connsiteX21" fmla="*/ 14758 w 82696"/>
                  <a:gd name="connsiteY21" fmla="*/ 43742 h 87483"/>
                  <a:gd name="connsiteX22" fmla="*/ 18215 w 82696"/>
                  <a:gd name="connsiteY22" fmla="*/ 61158 h 87483"/>
                  <a:gd name="connsiteX23" fmla="*/ 27655 w 82696"/>
                  <a:gd name="connsiteY23" fmla="*/ 71928 h 87483"/>
                  <a:gd name="connsiteX24" fmla="*/ 41349 w 82696"/>
                  <a:gd name="connsiteY24" fmla="*/ 75517 h 87483"/>
                  <a:gd name="connsiteX25" fmla="*/ 55043 w 82696"/>
                  <a:gd name="connsiteY25" fmla="*/ 71928 h 8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696" h="87483">
                    <a:moveTo>
                      <a:pt x="19810" y="81899"/>
                    </a:moveTo>
                    <a:cubicBezTo>
                      <a:pt x="13561" y="78176"/>
                      <a:pt x="8775" y="72991"/>
                      <a:pt x="5185" y="66477"/>
                    </a:cubicBezTo>
                    <a:cubicBezTo>
                      <a:pt x="1595" y="59962"/>
                      <a:pt x="0" y="52251"/>
                      <a:pt x="0" y="43742"/>
                    </a:cubicBezTo>
                    <a:cubicBezTo>
                      <a:pt x="0" y="35233"/>
                      <a:pt x="1728" y="27654"/>
                      <a:pt x="5185" y="21006"/>
                    </a:cubicBezTo>
                    <a:cubicBezTo>
                      <a:pt x="8642" y="14359"/>
                      <a:pt x="13561" y="9174"/>
                      <a:pt x="19810" y="5584"/>
                    </a:cubicBezTo>
                    <a:cubicBezTo>
                      <a:pt x="26059" y="1994"/>
                      <a:pt x="33238" y="0"/>
                      <a:pt x="41349" y="0"/>
                    </a:cubicBezTo>
                    <a:cubicBezTo>
                      <a:pt x="49459" y="0"/>
                      <a:pt x="56638" y="1861"/>
                      <a:pt x="62887" y="5584"/>
                    </a:cubicBezTo>
                    <a:cubicBezTo>
                      <a:pt x="69136" y="9307"/>
                      <a:pt x="74055" y="14492"/>
                      <a:pt x="77512" y="21006"/>
                    </a:cubicBezTo>
                    <a:cubicBezTo>
                      <a:pt x="80968" y="27521"/>
                      <a:pt x="82697" y="35233"/>
                      <a:pt x="82697" y="43742"/>
                    </a:cubicBezTo>
                    <a:cubicBezTo>
                      <a:pt x="82697" y="52251"/>
                      <a:pt x="80968" y="59829"/>
                      <a:pt x="77512" y="66477"/>
                    </a:cubicBezTo>
                    <a:cubicBezTo>
                      <a:pt x="74055" y="73124"/>
                      <a:pt x="69136" y="78309"/>
                      <a:pt x="62887" y="81899"/>
                    </a:cubicBezTo>
                    <a:cubicBezTo>
                      <a:pt x="56638" y="85489"/>
                      <a:pt x="49459" y="87483"/>
                      <a:pt x="41349" y="87483"/>
                    </a:cubicBezTo>
                    <a:cubicBezTo>
                      <a:pt x="33238" y="87483"/>
                      <a:pt x="26059" y="85622"/>
                      <a:pt x="19810" y="81899"/>
                    </a:cubicBezTo>
                    <a:close/>
                    <a:moveTo>
                      <a:pt x="55043" y="71928"/>
                    </a:moveTo>
                    <a:cubicBezTo>
                      <a:pt x="59031" y="69534"/>
                      <a:pt x="62222" y="65945"/>
                      <a:pt x="64482" y="61158"/>
                    </a:cubicBezTo>
                    <a:cubicBezTo>
                      <a:pt x="66743" y="56372"/>
                      <a:pt x="67939" y="50655"/>
                      <a:pt x="67939" y="43742"/>
                    </a:cubicBezTo>
                    <a:cubicBezTo>
                      <a:pt x="67939" y="36828"/>
                      <a:pt x="66743" y="31111"/>
                      <a:pt x="64482" y="26458"/>
                    </a:cubicBezTo>
                    <a:cubicBezTo>
                      <a:pt x="62222" y="21804"/>
                      <a:pt x="59031" y="18082"/>
                      <a:pt x="55043" y="15688"/>
                    </a:cubicBezTo>
                    <a:cubicBezTo>
                      <a:pt x="51054" y="13295"/>
                      <a:pt x="46401" y="12099"/>
                      <a:pt x="41349" y="12099"/>
                    </a:cubicBezTo>
                    <a:cubicBezTo>
                      <a:pt x="36296" y="12099"/>
                      <a:pt x="31643" y="13295"/>
                      <a:pt x="27655" y="15688"/>
                    </a:cubicBezTo>
                    <a:cubicBezTo>
                      <a:pt x="23666" y="18082"/>
                      <a:pt x="20475" y="21671"/>
                      <a:pt x="18215" y="26458"/>
                    </a:cubicBezTo>
                    <a:cubicBezTo>
                      <a:pt x="15955" y="31244"/>
                      <a:pt x="14758" y="36961"/>
                      <a:pt x="14758" y="43742"/>
                    </a:cubicBezTo>
                    <a:cubicBezTo>
                      <a:pt x="14758" y="50522"/>
                      <a:pt x="15955" y="56372"/>
                      <a:pt x="18215" y="61158"/>
                    </a:cubicBezTo>
                    <a:cubicBezTo>
                      <a:pt x="20475" y="65945"/>
                      <a:pt x="23666" y="69534"/>
                      <a:pt x="27655" y="71928"/>
                    </a:cubicBezTo>
                    <a:cubicBezTo>
                      <a:pt x="31643" y="74321"/>
                      <a:pt x="36296" y="75517"/>
                      <a:pt x="41349" y="75517"/>
                    </a:cubicBezTo>
                    <a:cubicBezTo>
                      <a:pt x="46401" y="75517"/>
                      <a:pt x="51054" y="74321"/>
                      <a:pt x="55043" y="7192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8" name="Freeform: Shape 937">
                <a:extLst>
                  <a:ext uri="{FF2B5EF4-FFF2-40B4-BE49-F238E27FC236}">
                    <a16:creationId xmlns:a16="http://schemas.microsoft.com/office/drawing/2014/main" id="{FEAB8E8F-176A-2EA7-F524-B2723DA44114}"/>
                  </a:ext>
                </a:extLst>
              </p:cNvPr>
              <p:cNvSpPr/>
              <p:nvPr/>
            </p:nvSpPr>
            <p:spPr>
              <a:xfrm>
                <a:off x="8222587" y="4697424"/>
                <a:ext cx="67274" cy="85887"/>
              </a:xfrm>
              <a:custGeom>
                <a:avLst/>
                <a:gdLst>
                  <a:gd name="connsiteX0" fmla="*/ 0 w 67274"/>
                  <a:gd name="connsiteY0" fmla="*/ 1595 h 85887"/>
                  <a:gd name="connsiteX1" fmla="*/ 13428 w 67274"/>
                  <a:gd name="connsiteY1" fmla="*/ 1595 h 85887"/>
                  <a:gd name="connsiteX2" fmla="*/ 13428 w 67274"/>
                  <a:gd name="connsiteY2" fmla="*/ 19145 h 85887"/>
                  <a:gd name="connsiteX3" fmla="*/ 13694 w 67274"/>
                  <a:gd name="connsiteY3" fmla="*/ 19145 h 85887"/>
                  <a:gd name="connsiteX4" fmla="*/ 23134 w 67274"/>
                  <a:gd name="connsiteY4" fmla="*/ 5451 h 85887"/>
                  <a:gd name="connsiteX5" fmla="*/ 40949 w 67274"/>
                  <a:gd name="connsiteY5" fmla="*/ 0 h 85887"/>
                  <a:gd name="connsiteX6" fmla="*/ 55574 w 67274"/>
                  <a:gd name="connsiteY6" fmla="*/ 3723 h 85887"/>
                  <a:gd name="connsiteX7" fmla="*/ 64349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2 w 67274"/>
                  <a:gd name="connsiteY12" fmla="*/ 17550 h 85887"/>
                  <a:gd name="connsiteX13" fmla="*/ 35897 w 67274"/>
                  <a:gd name="connsiteY13" fmla="*/ 12498 h 85887"/>
                  <a:gd name="connsiteX14" fmla="*/ 24330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5"/>
                    </a:moveTo>
                    <a:lnTo>
                      <a:pt x="13428" y="1595"/>
                    </a:lnTo>
                    <a:lnTo>
                      <a:pt x="13428" y="19145"/>
                    </a:lnTo>
                    <a:lnTo>
                      <a:pt x="13694" y="19145"/>
                    </a:lnTo>
                    <a:cubicBezTo>
                      <a:pt x="15821" y="13694"/>
                      <a:pt x="18879" y="9174"/>
                      <a:pt x="23134" y="5451"/>
                    </a:cubicBezTo>
                    <a:cubicBezTo>
                      <a:pt x="27388" y="1728"/>
                      <a:pt x="33371" y="0"/>
                      <a:pt x="40949" y="0"/>
                    </a:cubicBezTo>
                    <a:cubicBezTo>
                      <a:pt x="46799" y="0"/>
                      <a:pt x="51586" y="1197"/>
                      <a:pt x="55574" y="3723"/>
                    </a:cubicBezTo>
                    <a:cubicBezTo>
                      <a:pt x="59563" y="6249"/>
                      <a:pt x="62488" y="9573"/>
                      <a:pt x="64349" y="14093"/>
                    </a:cubicBezTo>
                    <a:cubicBezTo>
                      <a:pt x="66210" y="18613"/>
                      <a:pt x="67274" y="23799"/>
                      <a:pt x="67274" y="29782"/>
                    </a:cubicBezTo>
                    <a:lnTo>
                      <a:pt x="67274" y="85888"/>
                    </a:lnTo>
                    <a:lnTo>
                      <a:pt x="53181" y="85888"/>
                    </a:lnTo>
                    <a:lnTo>
                      <a:pt x="53181" y="32441"/>
                    </a:lnTo>
                    <a:cubicBezTo>
                      <a:pt x="53181" y="25926"/>
                      <a:pt x="51852" y="21007"/>
                      <a:pt x="49192" y="17550"/>
                    </a:cubicBezTo>
                    <a:cubicBezTo>
                      <a:pt x="46534" y="14093"/>
                      <a:pt x="42013" y="12498"/>
                      <a:pt x="35897" y="12498"/>
                    </a:cubicBezTo>
                    <a:cubicBezTo>
                      <a:pt x="31510" y="12498"/>
                      <a:pt x="27654" y="13428"/>
                      <a:pt x="24330" y="15423"/>
                    </a:cubicBezTo>
                    <a:cubicBezTo>
                      <a:pt x="21006" y="17417"/>
                      <a:pt x="18480" y="20209"/>
                      <a:pt x="16752" y="23799"/>
                    </a:cubicBezTo>
                    <a:cubicBezTo>
                      <a:pt x="15023" y="27388"/>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39" name="Freeform: Shape 938">
                <a:extLst>
                  <a:ext uri="{FF2B5EF4-FFF2-40B4-BE49-F238E27FC236}">
                    <a16:creationId xmlns:a16="http://schemas.microsoft.com/office/drawing/2014/main" id="{D0D872C6-1823-8DBB-A3B8-4EEA8E61A55F}"/>
                  </a:ext>
                </a:extLst>
              </p:cNvPr>
              <p:cNvSpPr/>
              <p:nvPr/>
            </p:nvSpPr>
            <p:spPr>
              <a:xfrm>
                <a:off x="8303688" y="4697557"/>
                <a:ext cx="65546" cy="87350"/>
              </a:xfrm>
              <a:custGeom>
                <a:avLst/>
                <a:gdLst>
                  <a:gd name="connsiteX0" fmla="*/ 0 w 65546"/>
                  <a:gd name="connsiteY0" fmla="*/ 73922 h 87350"/>
                  <a:gd name="connsiteX1" fmla="*/ 9041 w 65546"/>
                  <a:gd name="connsiteY1" fmla="*/ 65014 h 87350"/>
                  <a:gd name="connsiteX2" fmla="*/ 20342 w 65546"/>
                  <a:gd name="connsiteY2" fmla="*/ 73257 h 87350"/>
                  <a:gd name="connsiteX3" fmla="*/ 33637 w 65546"/>
                  <a:gd name="connsiteY3" fmla="*/ 75650 h 87350"/>
                  <a:gd name="connsiteX4" fmla="*/ 46534 w 65546"/>
                  <a:gd name="connsiteY4" fmla="*/ 72859 h 87350"/>
                  <a:gd name="connsiteX5" fmla="*/ 51719 w 65546"/>
                  <a:gd name="connsiteY5" fmla="*/ 63552 h 87350"/>
                  <a:gd name="connsiteX6" fmla="*/ 49193 w 65546"/>
                  <a:gd name="connsiteY6" fmla="*/ 56106 h 87350"/>
                  <a:gd name="connsiteX7" fmla="*/ 42545 w 65546"/>
                  <a:gd name="connsiteY7" fmla="*/ 51586 h 87350"/>
                  <a:gd name="connsiteX8" fmla="*/ 30446 w 65546"/>
                  <a:gd name="connsiteY8" fmla="*/ 47730 h 87350"/>
                  <a:gd name="connsiteX9" fmla="*/ 16885 w 65546"/>
                  <a:gd name="connsiteY9" fmla="*/ 42944 h 87350"/>
                  <a:gd name="connsiteX10" fmla="*/ 7578 w 65546"/>
                  <a:gd name="connsiteY10" fmla="*/ 35632 h 87350"/>
                  <a:gd name="connsiteX11" fmla="*/ 3856 w 65546"/>
                  <a:gd name="connsiteY11" fmla="*/ 23400 h 87350"/>
                  <a:gd name="connsiteX12" fmla="*/ 7578 w 65546"/>
                  <a:gd name="connsiteY12" fmla="*/ 10636 h 87350"/>
                  <a:gd name="connsiteX13" fmla="*/ 17949 w 65546"/>
                  <a:gd name="connsiteY13" fmla="*/ 2659 h 87350"/>
                  <a:gd name="connsiteX14" fmla="*/ 33504 w 65546"/>
                  <a:gd name="connsiteY14" fmla="*/ 0 h 87350"/>
                  <a:gd name="connsiteX15" fmla="*/ 49991 w 65546"/>
                  <a:gd name="connsiteY15" fmla="*/ 2792 h 87350"/>
                  <a:gd name="connsiteX16" fmla="*/ 63153 w 65546"/>
                  <a:gd name="connsiteY16" fmla="*/ 11035 h 87350"/>
                  <a:gd name="connsiteX17" fmla="*/ 54245 w 65546"/>
                  <a:gd name="connsiteY17" fmla="*/ 19943 h 87350"/>
                  <a:gd name="connsiteX18" fmla="*/ 33637 w 65546"/>
                  <a:gd name="connsiteY18" fmla="*/ 11700 h 87350"/>
                  <a:gd name="connsiteX19" fmla="*/ 21805 w 65546"/>
                  <a:gd name="connsiteY19" fmla="*/ 14492 h 87350"/>
                  <a:gd name="connsiteX20" fmla="*/ 17417 w 65546"/>
                  <a:gd name="connsiteY20" fmla="*/ 22735 h 87350"/>
                  <a:gd name="connsiteX21" fmla="*/ 19943 w 65546"/>
                  <a:gd name="connsiteY21" fmla="*/ 28851 h 87350"/>
                  <a:gd name="connsiteX22" fmla="*/ 26724 w 65546"/>
                  <a:gd name="connsiteY22" fmla="*/ 32839 h 87350"/>
                  <a:gd name="connsiteX23" fmla="*/ 38823 w 65546"/>
                  <a:gd name="connsiteY23" fmla="*/ 36562 h 87350"/>
                  <a:gd name="connsiteX24" fmla="*/ 52384 w 65546"/>
                  <a:gd name="connsiteY24" fmla="*/ 41348 h 87350"/>
                  <a:gd name="connsiteX25" fmla="*/ 61691 w 65546"/>
                  <a:gd name="connsiteY25" fmla="*/ 48927 h 87350"/>
                  <a:gd name="connsiteX26" fmla="*/ 65546 w 65546"/>
                  <a:gd name="connsiteY26" fmla="*/ 62488 h 87350"/>
                  <a:gd name="connsiteX27" fmla="*/ 61557 w 65546"/>
                  <a:gd name="connsiteY27" fmla="*/ 75916 h 87350"/>
                  <a:gd name="connsiteX28" fmla="*/ 50389 w 65546"/>
                  <a:gd name="connsiteY28" fmla="*/ 84425 h 87350"/>
                  <a:gd name="connsiteX29" fmla="*/ 33770 w 65546"/>
                  <a:gd name="connsiteY29" fmla="*/ 87350 h 87350"/>
                  <a:gd name="connsiteX30" fmla="*/ 133 w 65546"/>
                  <a:gd name="connsiteY30" fmla="*/ 74055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46" h="87350">
                    <a:moveTo>
                      <a:pt x="0" y="73922"/>
                    </a:moveTo>
                    <a:lnTo>
                      <a:pt x="9041" y="65014"/>
                    </a:lnTo>
                    <a:cubicBezTo>
                      <a:pt x="12631" y="68870"/>
                      <a:pt x="16486" y="71662"/>
                      <a:pt x="20342" y="73257"/>
                    </a:cubicBezTo>
                    <a:cubicBezTo>
                      <a:pt x="24198" y="74853"/>
                      <a:pt x="28718" y="75650"/>
                      <a:pt x="33637" y="75650"/>
                    </a:cubicBezTo>
                    <a:cubicBezTo>
                      <a:pt x="38557" y="75650"/>
                      <a:pt x="43077" y="74720"/>
                      <a:pt x="46534" y="72859"/>
                    </a:cubicBezTo>
                    <a:cubicBezTo>
                      <a:pt x="49991" y="70997"/>
                      <a:pt x="51719" y="67806"/>
                      <a:pt x="51719" y="63552"/>
                    </a:cubicBezTo>
                    <a:cubicBezTo>
                      <a:pt x="51719" y="60494"/>
                      <a:pt x="50921" y="57968"/>
                      <a:pt x="49193" y="56106"/>
                    </a:cubicBezTo>
                    <a:cubicBezTo>
                      <a:pt x="47464" y="54245"/>
                      <a:pt x="45337" y="52782"/>
                      <a:pt x="42545" y="51586"/>
                    </a:cubicBezTo>
                    <a:cubicBezTo>
                      <a:pt x="39753" y="50389"/>
                      <a:pt x="35764" y="49193"/>
                      <a:pt x="30446" y="47730"/>
                    </a:cubicBezTo>
                    <a:cubicBezTo>
                      <a:pt x="25128" y="46268"/>
                      <a:pt x="20608" y="44672"/>
                      <a:pt x="16885" y="42944"/>
                    </a:cubicBezTo>
                    <a:cubicBezTo>
                      <a:pt x="13163" y="41216"/>
                      <a:pt x="10105" y="38822"/>
                      <a:pt x="7578" y="35632"/>
                    </a:cubicBezTo>
                    <a:cubicBezTo>
                      <a:pt x="5052" y="32441"/>
                      <a:pt x="3856" y="28319"/>
                      <a:pt x="3856" y="23400"/>
                    </a:cubicBezTo>
                    <a:cubicBezTo>
                      <a:pt x="3856" y="18480"/>
                      <a:pt x="5052" y="14093"/>
                      <a:pt x="7578" y="10636"/>
                    </a:cubicBezTo>
                    <a:cubicBezTo>
                      <a:pt x="10105" y="7180"/>
                      <a:pt x="13561" y="4387"/>
                      <a:pt x="17949" y="2659"/>
                    </a:cubicBezTo>
                    <a:cubicBezTo>
                      <a:pt x="22336" y="931"/>
                      <a:pt x="27655" y="0"/>
                      <a:pt x="33504" y="0"/>
                    </a:cubicBezTo>
                    <a:cubicBezTo>
                      <a:pt x="39354" y="0"/>
                      <a:pt x="44806" y="931"/>
                      <a:pt x="49991" y="2792"/>
                    </a:cubicBezTo>
                    <a:cubicBezTo>
                      <a:pt x="55176" y="4653"/>
                      <a:pt x="59563" y="7445"/>
                      <a:pt x="63153" y="11035"/>
                    </a:cubicBezTo>
                    <a:lnTo>
                      <a:pt x="54245" y="19943"/>
                    </a:lnTo>
                    <a:cubicBezTo>
                      <a:pt x="48794" y="14492"/>
                      <a:pt x="41881" y="11700"/>
                      <a:pt x="33637" y="11700"/>
                    </a:cubicBezTo>
                    <a:cubicBezTo>
                      <a:pt x="28585" y="11700"/>
                      <a:pt x="24730" y="12631"/>
                      <a:pt x="21805" y="14492"/>
                    </a:cubicBezTo>
                    <a:cubicBezTo>
                      <a:pt x="18880" y="16353"/>
                      <a:pt x="17417" y="19012"/>
                      <a:pt x="17417" y="22735"/>
                    </a:cubicBezTo>
                    <a:cubicBezTo>
                      <a:pt x="17417" y="25128"/>
                      <a:pt x="18215" y="27255"/>
                      <a:pt x="19943" y="28851"/>
                    </a:cubicBezTo>
                    <a:cubicBezTo>
                      <a:pt x="21671" y="30446"/>
                      <a:pt x="23932" y="31776"/>
                      <a:pt x="26724" y="32839"/>
                    </a:cubicBezTo>
                    <a:cubicBezTo>
                      <a:pt x="29516" y="33903"/>
                      <a:pt x="33504" y="35100"/>
                      <a:pt x="38823" y="36562"/>
                    </a:cubicBezTo>
                    <a:cubicBezTo>
                      <a:pt x="44274" y="38025"/>
                      <a:pt x="48794" y="39620"/>
                      <a:pt x="52384" y="41348"/>
                    </a:cubicBezTo>
                    <a:cubicBezTo>
                      <a:pt x="55974" y="43077"/>
                      <a:pt x="59031" y="45603"/>
                      <a:pt x="61691" y="48927"/>
                    </a:cubicBezTo>
                    <a:cubicBezTo>
                      <a:pt x="64350" y="52251"/>
                      <a:pt x="65546" y="56771"/>
                      <a:pt x="65546" y="62488"/>
                    </a:cubicBezTo>
                    <a:cubicBezTo>
                      <a:pt x="65546" y="67673"/>
                      <a:pt x="64217" y="72194"/>
                      <a:pt x="61557" y="75916"/>
                    </a:cubicBezTo>
                    <a:cubicBezTo>
                      <a:pt x="58899" y="79639"/>
                      <a:pt x="55176" y="82564"/>
                      <a:pt x="50389" y="84425"/>
                    </a:cubicBezTo>
                    <a:cubicBezTo>
                      <a:pt x="45603" y="86287"/>
                      <a:pt x="40019" y="87350"/>
                      <a:pt x="33770" y="87350"/>
                    </a:cubicBezTo>
                    <a:cubicBezTo>
                      <a:pt x="19411" y="87350"/>
                      <a:pt x="8110" y="82963"/>
                      <a:pt x="133" y="74055"/>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40" name="Freeform: Shape 939">
                <a:extLst>
                  <a:ext uri="{FF2B5EF4-FFF2-40B4-BE49-F238E27FC236}">
                    <a16:creationId xmlns:a16="http://schemas.microsoft.com/office/drawing/2014/main" id="{8E229720-CF84-65D5-73C7-02D53BABB908}"/>
                  </a:ext>
                </a:extLst>
              </p:cNvPr>
              <p:cNvSpPr/>
              <p:nvPr/>
            </p:nvSpPr>
            <p:spPr>
              <a:xfrm>
                <a:off x="8385321" y="4667510"/>
                <a:ext cx="67407" cy="115802"/>
              </a:xfrm>
              <a:custGeom>
                <a:avLst/>
                <a:gdLst>
                  <a:gd name="connsiteX0" fmla="*/ 0 w 67407"/>
                  <a:gd name="connsiteY0" fmla="*/ 0 h 115802"/>
                  <a:gd name="connsiteX1" fmla="*/ 13960 w 67407"/>
                  <a:gd name="connsiteY1" fmla="*/ 0 h 115802"/>
                  <a:gd name="connsiteX2" fmla="*/ 13960 w 67407"/>
                  <a:gd name="connsiteY2" fmla="*/ 49060 h 115802"/>
                  <a:gd name="connsiteX3" fmla="*/ 14359 w 67407"/>
                  <a:gd name="connsiteY3" fmla="*/ 49060 h 115802"/>
                  <a:gd name="connsiteX4" fmla="*/ 23533 w 67407"/>
                  <a:gd name="connsiteY4" fmla="*/ 35233 h 115802"/>
                  <a:gd name="connsiteX5" fmla="*/ 41083 w 67407"/>
                  <a:gd name="connsiteY5" fmla="*/ 29914 h 115802"/>
                  <a:gd name="connsiteX6" fmla="*/ 55707 w 67407"/>
                  <a:gd name="connsiteY6" fmla="*/ 33637 h 115802"/>
                  <a:gd name="connsiteX7" fmla="*/ 64482 w 67407"/>
                  <a:gd name="connsiteY7" fmla="*/ 44007 h 115802"/>
                  <a:gd name="connsiteX8" fmla="*/ 67407 w 67407"/>
                  <a:gd name="connsiteY8" fmla="*/ 59696 h 115802"/>
                  <a:gd name="connsiteX9" fmla="*/ 67407 w 67407"/>
                  <a:gd name="connsiteY9" fmla="*/ 115802 h 115802"/>
                  <a:gd name="connsiteX10" fmla="*/ 53314 w 67407"/>
                  <a:gd name="connsiteY10" fmla="*/ 115802 h 115802"/>
                  <a:gd name="connsiteX11" fmla="*/ 53314 w 67407"/>
                  <a:gd name="connsiteY11" fmla="*/ 62355 h 115802"/>
                  <a:gd name="connsiteX12" fmla="*/ 49326 w 67407"/>
                  <a:gd name="connsiteY12" fmla="*/ 47464 h 115802"/>
                  <a:gd name="connsiteX13" fmla="*/ 36030 w 67407"/>
                  <a:gd name="connsiteY13" fmla="*/ 42412 h 115802"/>
                  <a:gd name="connsiteX14" fmla="*/ 24463 w 67407"/>
                  <a:gd name="connsiteY14" fmla="*/ 45337 h 115802"/>
                  <a:gd name="connsiteX15" fmla="*/ 16885 w 67407"/>
                  <a:gd name="connsiteY15" fmla="*/ 53713 h 115802"/>
                  <a:gd name="connsiteX16" fmla="*/ 14226 w 67407"/>
                  <a:gd name="connsiteY16" fmla="*/ 67008 h 115802"/>
                  <a:gd name="connsiteX17" fmla="*/ 14226 w 67407"/>
                  <a:gd name="connsiteY17" fmla="*/ 115802 h 115802"/>
                  <a:gd name="connsiteX18" fmla="*/ 266 w 67407"/>
                  <a:gd name="connsiteY18" fmla="*/ 115802 h 115802"/>
                  <a:gd name="connsiteX19" fmla="*/ 266 w 67407"/>
                  <a:gd name="connsiteY19" fmla="*/ 133 h 11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07" h="115802">
                    <a:moveTo>
                      <a:pt x="0" y="0"/>
                    </a:moveTo>
                    <a:lnTo>
                      <a:pt x="13960" y="0"/>
                    </a:lnTo>
                    <a:lnTo>
                      <a:pt x="13960" y="49060"/>
                    </a:lnTo>
                    <a:lnTo>
                      <a:pt x="14359" y="49060"/>
                    </a:lnTo>
                    <a:cubicBezTo>
                      <a:pt x="16220" y="43476"/>
                      <a:pt x="19278" y="38822"/>
                      <a:pt x="23533" y="35233"/>
                    </a:cubicBezTo>
                    <a:cubicBezTo>
                      <a:pt x="27787" y="31643"/>
                      <a:pt x="33637" y="29914"/>
                      <a:pt x="41083" y="29914"/>
                    </a:cubicBezTo>
                    <a:cubicBezTo>
                      <a:pt x="46932" y="29914"/>
                      <a:pt x="51719" y="31111"/>
                      <a:pt x="55707" y="33637"/>
                    </a:cubicBezTo>
                    <a:cubicBezTo>
                      <a:pt x="59696" y="36163"/>
                      <a:pt x="62621" y="39487"/>
                      <a:pt x="64482" y="44007"/>
                    </a:cubicBezTo>
                    <a:cubicBezTo>
                      <a:pt x="66344" y="48528"/>
                      <a:pt x="67407" y="53713"/>
                      <a:pt x="67407" y="59696"/>
                    </a:cubicBezTo>
                    <a:lnTo>
                      <a:pt x="67407" y="115802"/>
                    </a:lnTo>
                    <a:lnTo>
                      <a:pt x="53314" y="115802"/>
                    </a:lnTo>
                    <a:lnTo>
                      <a:pt x="53314" y="62355"/>
                    </a:lnTo>
                    <a:cubicBezTo>
                      <a:pt x="53314" y="55840"/>
                      <a:pt x="51985" y="50921"/>
                      <a:pt x="49326" y="47464"/>
                    </a:cubicBezTo>
                    <a:cubicBezTo>
                      <a:pt x="46667" y="44007"/>
                      <a:pt x="42146" y="42412"/>
                      <a:pt x="36030" y="42412"/>
                    </a:cubicBezTo>
                    <a:cubicBezTo>
                      <a:pt x="31643" y="42412"/>
                      <a:pt x="27787" y="43343"/>
                      <a:pt x="24463" y="45337"/>
                    </a:cubicBezTo>
                    <a:cubicBezTo>
                      <a:pt x="21140" y="47331"/>
                      <a:pt x="18613" y="50123"/>
                      <a:pt x="16885" y="53713"/>
                    </a:cubicBezTo>
                    <a:cubicBezTo>
                      <a:pt x="15156" y="57303"/>
                      <a:pt x="14226" y="61823"/>
                      <a:pt x="14226" y="67008"/>
                    </a:cubicBezTo>
                    <a:lnTo>
                      <a:pt x="14226" y="115802"/>
                    </a:lnTo>
                    <a:lnTo>
                      <a:pt x="266" y="115802"/>
                    </a:lnTo>
                    <a:lnTo>
                      <a:pt x="266" y="133"/>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41" name="Freeform: Shape 940">
                <a:extLst>
                  <a:ext uri="{FF2B5EF4-FFF2-40B4-BE49-F238E27FC236}">
                    <a16:creationId xmlns:a16="http://schemas.microsoft.com/office/drawing/2014/main" id="{A8E5AFF6-9EA5-F284-CFE0-489430D08375}"/>
                  </a:ext>
                </a:extLst>
              </p:cNvPr>
              <p:cNvSpPr/>
              <p:nvPr/>
            </p:nvSpPr>
            <p:spPr>
              <a:xfrm>
                <a:off x="8471475" y="4664452"/>
                <a:ext cx="18746" cy="118727"/>
              </a:xfrm>
              <a:custGeom>
                <a:avLst/>
                <a:gdLst>
                  <a:gd name="connsiteX0" fmla="*/ 4520 w 18746"/>
                  <a:gd name="connsiteY0" fmla="*/ 17683 h 118727"/>
                  <a:gd name="connsiteX1" fmla="*/ 1197 w 18746"/>
                  <a:gd name="connsiteY1" fmla="*/ 14359 h 118727"/>
                  <a:gd name="connsiteX2" fmla="*/ 0 w 18746"/>
                  <a:gd name="connsiteY2" fmla="*/ 9440 h 118727"/>
                  <a:gd name="connsiteX3" fmla="*/ 1197 w 18746"/>
                  <a:gd name="connsiteY3" fmla="*/ 4520 h 118727"/>
                  <a:gd name="connsiteX4" fmla="*/ 4520 w 18746"/>
                  <a:gd name="connsiteY4" fmla="*/ 1197 h 118727"/>
                  <a:gd name="connsiteX5" fmla="*/ 9306 w 18746"/>
                  <a:gd name="connsiteY5" fmla="*/ 0 h 118727"/>
                  <a:gd name="connsiteX6" fmla="*/ 14226 w 18746"/>
                  <a:gd name="connsiteY6" fmla="*/ 1197 h 118727"/>
                  <a:gd name="connsiteX7" fmla="*/ 17550 w 18746"/>
                  <a:gd name="connsiteY7" fmla="*/ 4520 h 118727"/>
                  <a:gd name="connsiteX8" fmla="*/ 18746 w 18746"/>
                  <a:gd name="connsiteY8" fmla="*/ 9440 h 118727"/>
                  <a:gd name="connsiteX9" fmla="*/ 17550 w 18746"/>
                  <a:gd name="connsiteY9" fmla="*/ 14359 h 118727"/>
                  <a:gd name="connsiteX10" fmla="*/ 14226 w 18746"/>
                  <a:gd name="connsiteY10" fmla="*/ 17683 h 118727"/>
                  <a:gd name="connsiteX11" fmla="*/ 9306 w 18746"/>
                  <a:gd name="connsiteY11" fmla="*/ 18879 h 118727"/>
                  <a:gd name="connsiteX12" fmla="*/ 4520 w 18746"/>
                  <a:gd name="connsiteY12" fmla="*/ 17683 h 118727"/>
                  <a:gd name="connsiteX13" fmla="*/ 2260 w 18746"/>
                  <a:gd name="connsiteY13" fmla="*/ 34568 h 118727"/>
                  <a:gd name="connsiteX14" fmla="*/ 16220 w 18746"/>
                  <a:gd name="connsiteY14" fmla="*/ 34568 h 118727"/>
                  <a:gd name="connsiteX15" fmla="*/ 16220 w 18746"/>
                  <a:gd name="connsiteY15" fmla="*/ 118727 h 118727"/>
                  <a:gd name="connsiteX16" fmla="*/ 2260 w 18746"/>
                  <a:gd name="connsiteY16" fmla="*/ 118727 h 118727"/>
                  <a:gd name="connsiteX17" fmla="*/ 2260 w 18746"/>
                  <a:gd name="connsiteY17" fmla="*/ 34568 h 1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46" h="118727">
                    <a:moveTo>
                      <a:pt x="4520" y="17683"/>
                    </a:moveTo>
                    <a:cubicBezTo>
                      <a:pt x="3058" y="16885"/>
                      <a:pt x="1994" y="15821"/>
                      <a:pt x="1197" y="14359"/>
                    </a:cubicBezTo>
                    <a:cubicBezTo>
                      <a:pt x="399" y="12896"/>
                      <a:pt x="0" y="11301"/>
                      <a:pt x="0" y="9440"/>
                    </a:cubicBezTo>
                    <a:cubicBezTo>
                      <a:pt x="0" y="7578"/>
                      <a:pt x="399" y="5983"/>
                      <a:pt x="1197" y="4520"/>
                    </a:cubicBezTo>
                    <a:cubicBezTo>
                      <a:pt x="1994" y="3058"/>
                      <a:pt x="3058" y="1994"/>
                      <a:pt x="4520" y="1197"/>
                    </a:cubicBezTo>
                    <a:cubicBezTo>
                      <a:pt x="5983" y="399"/>
                      <a:pt x="7578" y="0"/>
                      <a:pt x="9306" y="0"/>
                    </a:cubicBezTo>
                    <a:cubicBezTo>
                      <a:pt x="11035" y="0"/>
                      <a:pt x="12763" y="399"/>
                      <a:pt x="14226" y="1197"/>
                    </a:cubicBezTo>
                    <a:cubicBezTo>
                      <a:pt x="15688" y="1994"/>
                      <a:pt x="16752" y="3058"/>
                      <a:pt x="17550" y="4520"/>
                    </a:cubicBezTo>
                    <a:cubicBezTo>
                      <a:pt x="18347" y="5983"/>
                      <a:pt x="18746" y="7578"/>
                      <a:pt x="18746" y="9440"/>
                    </a:cubicBezTo>
                    <a:cubicBezTo>
                      <a:pt x="18746" y="11301"/>
                      <a:pt x="18347" y="12896"/>
                      <a:pt x="17550" y="14359"/>
                    </a:cubicBezTo>
                    <a:cubicBezTo>
                      <a:pt x="16752" y="15821"/>
                      <a:pt x="15688" y="16885"/>
                      <a:pt x="14226" y="17683"/>
                    </a:cubicBezTo>
                    <a:cubicBezTo>
                      <a:pt x="12763" y="18480"/>
                      <a:pt x="11168" y="18879"/>
                      <a:pt x="9306" y="18879"/>
                    </a:cubicBezTo>
                    <a:cubicBezTo>
                      <a:pt x="7445" y="18879"/>
                      <a:pt x="5983" y="18480"/>
                      <a:pt x="4520" y="17683"/>
                    </a:cubicBezTo>
                    <a:close/>
                    <a:moveTo>
                      <a:pt x="2260" y="34568"/>
                    </a:moveTo>
                    <a:lnTo>
                      <a:pt x="16220" y="34568"/>
                    </a:lnTo>
                    <a:lnTo>
                      <a:pt x="16220" y="118727"/>
                    </a:lnTo>
                    <a:lnTo>
                      <a:pt x="2260" y="118727"/>
                    </a:lnTo>
                    <a:lnTo>
                      <a:pt x="2260" y="3456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42" name="Freeform: Shape 941">
                <a:extLst>
                  <a:ext uri="{FF2B5EF4-FFF2-40B4-BE49-F238E27FC236}">
                    <a16:creationId xmlns:a16="http://schemas.microsoft.com/office/drawing/2014/main" id="{D59B0697-3A89-4157-1559-DA3E2C9B2011}"/>
                  </a:ext>
                </a:extLst>
              </p:cNvPr>
              <p:cNvSpPr/>
              <p:nvPr/>
            </p:nvSpPr>
            <p:spPr>
              <a:xfrm>
                <a:off x="8509500" y="4697291"/>
                <a:ext cx="82032" cy="118993"/>
              </a:xfrm>
              <a:custGeom>
                <a:avLst/>
                <a:gdLst>
                  <a:gd name="connsiteX0" fmla="*/ 0 w 82032"/>
                  <a:gd name="connsiteY0" fmla="*/ 1728 h 118993"/>
                  <a:gd name="connsiteX1" fmla="*/ 13428 w 82032"/>
                  <a:gd name="connsiteY1" fmla="*/ 1728 h 118993"/>
                  <a:gd name="connsiteX2" fmla="*/ 13428 w 82032"/>
                  <a:gd name="connsiteY2" fmla="*/ 19544 h 118993"/>
                  <a:gd name="connsiteX3" fmla="*/ 13561 w 82032"/>
                  <a:gd name="connsiteY3" fmla="*/ 19544 h 118993"/>
                  <a:gd name="connsiteX4" fmla="*/ 24463 w 82032"/>
                  <a:gd name="connsiteY4" fmla="*/ 5451 h 118993"/>
                  <a:gd name="connsiteX5" fmla="*/ 44938 w 82032"/>
                  <a:gd name="connsiteY5" fmla="*/ 0 h 118993"/>
                  <a:gd name="connsiteX6" fmla="*/ 64349 w 82032"/>
                  <a:gd name="connsiteY6" fmla="*/ 5584 h 118993"/>
                  <a:gd name="connsiteX7" fmla="*/ 77378 w 82032"/>
                  <a:gd name="connsiteY7" fmla="*/ 21006 h 118993"/>
                  <a:gd name="connsiteX8" fmla="*/ 82032 w 82032"/>
                  <a:gd name="connsiteY8" fmla="*/ 43742 h 118993"/>
                  <a:gd name="connsiteX9" fmla="*/ 77512 w 82032"/>
                  <a:gd name="connsiteY9" fmla="*/ 66477 h 118993"/>
                  <a:gd name="connsiteX10" fmla="*/ 64749 w 82032"/>
                  <a:gd name="connsiteY10" fmla="*/ 81899 h 118993"/>
                  <a:gd name="connsiteX11" fmla="*/ 45470 w 82032"/>
                  <a:gd name="connsiteY11" fmla="*/ 87350 h 118993"/>
                  <a:gd name="connsiteX12" fmla="*/ 31111 w 82032"/>
                  <a:gd name="connsiteY12" fmla="*/ 84957 h 118993"/>
                  <a:gd name="connsiteX13" fmla="*/ 20741 w 82032"/>
                  <a:gd name="connsiteY13" fmla="*/ 78309 h 118993"/>
                  <a:gd name="connsiteX14" fmla="*/ 14359 w 82032"/>
                  <a:gd name="connsiteY14" fmla="*/ 68870 h 118993"/>
                  <a:gd name="connsiteX15" fmla="*/ 13960 w 82032"/>
                  <a:gd name="connsiteY15" fmla="*/ 68870 h 118993"/>
                  <a:gd name="connsiteX16" fmla="*/ 13960 w 82032"/>
                  <a:gd name="connsiteY16" fmla="*/ 118993 h 118993"/>
                  <a:gd name="connsiteX17" fmla="*/ 0 w 82032"/>
                  <a:gd name="connsiteY17" fmla="*/ 118993 h 118993"/>
                  <a:gd name="connsiteX18" fmla="*/ 0 w 82032"/>
                  <a:gd name="connsiteY18" fmla="*/ 1595 h 118993"/>
                  <a:gd name="connsiteX19" fmla="*/ 54378 w 82032"/>
                  <a:gd name="connsiteY19" fmla="*/ 71928 h 118993"/>
                  <a:gd name="connsiteX20" fmla="*/ 63818 w 82032"/>
                  <a:gd name="connsiteY20" fmla="*/ 61158 h 118993"/>
                  <a:gd name="connsiteX21" fmla="*/ 67275 w 82032"/>
                  <a:gd name="connsiteY21" fmla="*/ 43742 h 118993"/>
                  <a:gd name="connsiteX22" fmla="*/ 63818 w 82032"/>
                  <a:gd name="connsiteY22" fmla="*/ 26458 h 118993"/>
                  <a:gd name="connsiteX23" fmla="*/ 54378 w 82032"/>
                  <a:gd name="connsiteY23" fmla="*/ 15688 h 118993"/>
                  <a:gd name="connsiteX24" fmla="*/ 40684 w 82032"/>
                  <a:gd name="connsiteY24" fmla="*/ 12099 h 118993"/>
                  <a:gd name="connsiteX25" fmla="*/ 26989 w 82032"/>
                  <a:gd name="connsiteY25" fmla="*/ 15688 h 118993"/>
                  <a:gd name="connsiteX26" fmla="*/ 17417 w 82032"/>
                  <a:gd name="connsiteY26" fmla="*/ 26458 h 118993"/>
                  <a:gd name="connsiteX27" fmla="*/ 13960 w 82032"/>
                  <a:gd name="connsiteY27" fmla="*/ 43742 h 118993"/>
                  <a:gd name="connsiteX28" fmla="*/ 17417 w 82032"/>
                  <a:gd name="connsiteY28" fmla="*/ 61158 h 118993"/>
                  <a:gd name="connsiteX29" fmla="*/ 26989 w 82032"/>
                  <a:gd name="connsiteY29" fmla="*/ 71928 h 118993"/>
                  <a:gd name="connsiteX30" fmla="*/ 40684 w 82032"/>
                  <a:gd name="connsiteY30" fmla="*/ 75517 h 118993"/>
                  <a:gd name="connsiteX31" fmla="*/ 54378 w 82032"/>
                  <a:gd name="connsiteY31" fmla="*/ 71928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032" h="118993">
                    <a:moveTo>
                      <a:pt x="0" y="1728"/>
                    </a:moveTo>
                    <a:lnTo>
                      <a:pt x="13428" y="1728"/>
                    </a:lnTo>
                    <a:lnTo>
                      <a:pt x="13428" y="19544"/>
                    </a:lnTo>
                    <a:lnTo>
                      <a:pt x="13561" y="19544"/>
                    </a:lnTo>
                    <a:cubicBezTo>
                      <a:pt x="15955" y="13827"/>
                      <a:pt x="19544" y="9041"/>
                      <a:pt x="24463" y="5451"/>
                    </a:cubicBezTo>
                    <a:cubicBezTo>
                      <a:pt x="29383" y="1861"/>
                      <a:pt x="36163" y="0"/>
                      <a:pt x="44938" y="0"/>
                    </a:cubicBezTo>
                    <a:cubicBezTo>
                      <a:pt x="52251" y="0"/>
                      <a:pt x="58766" y="1861"/>
                      <a:pt x="64349" y="5584"/>
                    </a:cubicBezTo>
                    <a:cubicBezTo>
                      <a:pt x="69933" y="9307"/>
                      <a:pt x="74321" y="14492"/>
                      <a:pt x="77378" y="21006"/>
                    </a:cubicBezTo>
                    <a:cubicBezTo>
                      <a:pt x="80437" y="27521"/>
                      <a:pt x="82032" y="35233"/>
                      <a:pt x="82032" y="43742"/>
                    </a:cubicBezTo>
                    <a:cubicBezTo>
                      <a:pt x="82032" y="52251"/>
                      <a:pt x="80570" y="59962"/>
                      <a:pt x="77512" y="66477"/>
                    </a:cubicBezTo>
                    <a:cubicBezTo>
                      <a:pt x="74454" y="72991"/>
                      <a:pt x="70332" y="78176"/>
                      <a:pt x="64749" y="81899"/>
                    </a:cubicBezTo>
                    <a:cubicBezTo>
                      <a:pt x="59164" y="85622"/>
                      <a:pt x="52782" y="87350"/>
                      <a:pt x="45470" y="87350"/>
                    </a:cubicBezTo>
                    <a:cubicBezTo>
                      <a:pt x="40019" y="87350"/>
                      <a:pt x="35233" y="86552"/>
                      <a:pt x="31111" y="84957"/>
                    </a:cubicBezTo>
                    <a:cubicBezTo>
                      <a:pt x="26989" y="83362"/>
                      <a:pt x="23533" y="81101"/>
                      <a:pt x="20741" y="78309"/>
                    </a:cubicBezTo>
                    <a:cubicBezTo>
                      <a:pt x="17949" y="75517"/>
                      <a:pt x="15821" y="72459"/>
                      <a:pt x="14359" y="68870"/>
                    </a:cubicBezTo>
                    <a:lnTo>
                      <a:pt x="13960" y="68870"/>
                    </a:lnTo>
                    <a:lnTo>
                      <a:pt x="13960" y="118993"/>
                    </a:lnTo>
                    <a:lnTo>
                      <a:pt x="0" y="118993"/>
                    </a:lnTo>
                    <a:lnTo>
                      <a:pt x="0" y="1595"/>
                    </a:lnTo>
                    <a:close/>
                    <a:moveTo>
                      <a:pt x="54378" y="71928"/>
                    </a:moveTo>
                    <a:cubicBezTo>
                      <a:pt x="58366" y="69534"/>
                      <a:pt x="61557" y="65945"/>
                      <a:pt x="63818" y="61158"/>
                    </a:cubicBezTo>
                    <a:cubicBezTo>
                      <a:pt x="66078" y="56372"/>
                      <a:pt x="67275" y="50655"/>
                      <a:pt x="67275" y="43742"/>
                    </a:cubicBezTo>
                    <a:cubicBezTo>
                      <a:pt x="67275" y="36828"/>
                      <a:pt x="66078" y="31111"/>
                      <a:pt x="63818" y="26458"/>
                    </a:cubicBezTo>
                    <a:cubicBezTo>
                      <a:pt x="61557" y="21804"/>
                      <a:pt x="58366" y="18082"/>
                      <a:pt x="54378" y="15688"/>
                    </a:cubicBezTo>
                    <a:cubicBezTo>
                      <a:pt x="50389" y="13295"/>
                      <a:pt x="45736" y="12099"/>
                      <a:pt x="40684" y="12099"/>
                    </a:cubicBezTo>
                    <a:cubicBezTo>
                      <a:pt x="35632" y="12099"/>
                      <a:pt x="30978" y="13295"/>
                      <a:pt x="26989" y="15688"/>
                    </a:cubicBezTo>
                    <a:cubicBezTo>
                      <a:pt x="23001" y="18082"/>
                      <a:pt x="19810" y="21671"/>
                      <a:pt x="17417" y="26458"/>
                    </a:cubicBezTo>
                    <a:cubicBezTo>
                      <a:pt x="15024" y="31244"/>
                      <a:pt x="13960" y="36961"/>
                      <a:pt x="13960" y="43742"/>
                    </a:cubicBezTo>
                    <a:cubicBezTo>
                      <a:pt x="13960" y="50522"/>
                      <a:pt x="15157" y="56372"/>
                      <a:pt x="17417" y="61158"/>
                    </a:cubicBezTo>
                    <a:cubicBezTo>
                      <a:pt x="19677" y="65945"/>
                      <a:pt x="22868" y="69534"/>
                      <a:pt x="26989" y="71928"/>
                    </a:cubicBezTo>
                    <a:cubicBezTo>
                      <a:pt x="31111" y="74321"/>
                      <a:pt x="35632" y="75517"/>
                      <a:pt x="40684" y="75517"/>
                    </a:cubicBezTo>
                    <a:cubicBezTo>
                      <a:pt x="45736" y="75517"/>
                      <a:pt x="50389" y="74321"/>
                      <a:pt x="54378" y="71928"/>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17" name="Freeform: Shape 1016">
                <a:extLst>
                  <a:ext uri="{FF2B5EF4-FFF2-40B4-BE49-F238E27FC236}">
                    <a16:creationId xmlns:a16="http://schemas.microsoft.com/office/drawing/2014/main" id="{F438E11E-74F8-AB9A-DDCA-6FB166615233}"/>
                  </a:ext>
                </a:extLst>
              </p:cNvPr>
              <p:cNvSpPr/>
              <p:nvPr/>
            </p:nvSpPr>
            <p:spPr>
              <a:xfrm>
                <a:off x="7731457" y="4888611"/>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1 w 111680"/>
                  <a:gd name="connsiteY7" fmla="*/ 19278 h 85754"/>
                  <a:gd name="connsiteX8" fmla="*/ 61557 w 111680"/>
                  <a:gd name="connsiteY8" fmla="*/ 19278 h 85754"/>
                  <a:gd name="connsiteX9" fmla="*/ 67141 w 111680"/>
                  <a:gd name="connsiteY9" fmla="*/ 8509 h 85754"/>
                  <a:gd name="connsiteX10" fmla="*/ 76049 w 111680"/>
                  <a:gd name="connsiteY10" fmla="*/ 2127 h 85754"/>
                  <a:gd name="connsiteX11" fmla="*/ 87084 w 111680"/>
                  <a:gd name="connsiteY11" fmla="*/ 0 h 85754"/>
                  <a:gd name="connsiteX12" fmla="*/ 105432 w 111680"/>
                  <a:gd name="connsiteY12" fmla="*/ 7179 h 85754"/>
                  <a:gd name="connsiteX13" fmla="*/ 111681 w 111680"/>
                  <a:gd name="connsiteY13" fmla="*/ 29649 h 85754"/>
                  <a:gd name="connsiteX14" fmla="*/ 111681 w 111680"/>
                  <a:gd name="connsiteY14" fmla="*/ 85755 h 85754"/>
                  <a:gd name="connsiteX15" fmla="*/ 97720 w 111680"/>
                  <a:gd name="connsiteY15" fmla="*/ 85755 h 85754"/>
                  <a:gd name="connsiteX16" fmla="*/ 97720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8" y="13295"/>
                      <a:pt x="18879" y="8509"/>
                      <a:pt x="23134" y="5185"/>
                    </a:cubicBezTo>
                    <a:cubicBezTo>
                      <a:pt x="27388" y="1861"/>
                      <a:pt x="32441" y="133"/>
                      <a:pt x="38291" y="133"/>
                    </a:cubicBezTo>
                    <a:cubicBezTo>
                      <a:pt x="44140" y="133"/>
                      <a:pt x="49060" y="1728"/>
                      <a:pt x="53048" y="4919"/>
                    </a:cubicBezTo>
                    <a:cubicBezTo>
                      <a:pt x="57037" y="8110"/>
                      <a:pt x="59829" y="12896"/>
                      <a:pt x="61291" y="19278"/>
                    </a:cubicBezTo>
                    <a:lnTo>
                      <a:pt x="61557" y="19278"/>
                    </a:lnTo>
                    <a:cubicBezTo>
                      <a:pt x="62754" y="15024"/>
                      <a:pt x="64615" y="11434"/>
                      <a:pt x="67141" y="8509"/>
                    </a:cubicBezTo>
                    <a:cubicBezTo>
                      <a:pt x="69667" y="5584"/>
                      <a:pt x="72592" y="3590"/>
                      <a:pt x="76049" y="2127"/>
                    </a:cubicBezTo>
                    <a:cubicBezTo>
                      <a:pt x="79506" y="665"/>
                      <a:pt x="83096" y="0"/>
                      <a:pt x="87084" y="0"/>
                    </a:cubicBezTo>
                    <a:cubicBezTo>
                      <a:pt x="95195" y="0"/>
                      <a:pt x="101310" y="2393"/>
                      <a:pt x="105432" y="7179"/>
                    </a:cubicBezTo>
                    <a:cubicBezTo>
                      <a:pt x="109553" y="11966"/>
                      <a:pt x="111681" y="19411"/>
                      <a:pt x="111681" y="29649"/>
                    </a:cubicBezTo>
                    <a:lnTo>
                      <a:pt x="111681" y="85755"/>
                    </a:lnTo>
                    <a:lnTo>
                      <a:pt x="97720" y="85755"/>
                    </a:lnTo>
                    <a:lnTo>
                      <a:pt x="97720" y="32308"/>
                    </a:lnTo>
                    <a:cubicBezTo>
                      <a:pt x="97720" y="25793"/>
                      <a:pt x="96524" y="20874"/>
                      <a:pt x="94131" y="17417"/>
                    </a:cubicBezTo>
                    <a:cubicBezTo>
                      <a:pt x="91738" y="13960"/>
                      <a:pt x="87882" y="12365"/>
                      <a:pt x="82431" y="12365"/>
                    </a:cubicBezTo>
                    <a:cubicBezTo>
                      <a:pt x="78442" y="12365"/>
                      <a:pt x="74985" y="13295"/>
                      <a:pt x="71928" y="15290"/>
                    </a:cubicBezTo>
                    <a:cubicBezTo>
                      <a:pt x="68870" y="17284"/>
                      <a:pt x="66742"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8" y="12365"/>
                      <a:pt x="26192" y="13295"/>
                      <a:pt x="23267" y="15290"/>
                    </a:cubicBezTo>
                    <a:cubicBezTo>
                      <a:pt x="20342" y="17284"/>
                      <a:pt x="18081"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0" name="Freeform: Shape 1019">
                <a:extLst>
                  <a:ext uri="{FF2B5EF4-FFF2-40B4-BE49-F238E27FC236}">
                    <a16:creationId xmlns:a16="http://schemas.microsoft.com/office/drawing/2014/main" id="{A969B871-7E0D-F2B5-4E2D-11EDA9258BD2}"/>
                  </a:ext>
                </a:extLst>
              </p:cNvPr>
              <p:cNvSpPr/>
              <p:nvPr/>
            </p:nvSpPr>
            <p:spPr>
              <a:xfrm>
                <a:off x="7860023" y="4888611"/>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1 w 67274"/>
                  <a:gd name="connsiteY4" fmla="*/ 38556 h 87350"/>
                  <a:gd name="connsiteX5" fmla="*/ 38291 w 67274"/>
                  <a:gd name="connsiteY5" fmla="*/ 35764 h 87350"/>
                  <a:gd name="connsiteX6" fmla="*/ 53181 w 67274"/>
                  <a:gd name="connsiteY6" fmla="*/ 35764 h 87350"/>
                  <a:gd name="connsiteX7" fmla="*/ 53181 w 67274"/>
                  <a:gd name="connsiteY7" fmla="*/ 30047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7 h 87350"/>
                  <a:gd name="connsiteX12" fmla="*/ 3324 w 67274"/>
                  <a:gd name="connsiteY12" fmla="*/ 15157 h 87350"/>
                  <a:gd name="connsiteX13" fmla="*/ 37094 w 67274"/>
                  <a:gd name="connsiteY13" fmla="*/ 0 h 87350"/>
                  <a:gd name="connsiteX14" fmla="*/ 53580 w 67274"/>
                  <a:gd name="connsiteY14" fmla="*/ 3723 h 87350"/>
                  <a:gd name="connsiteX15" fmla="*/ 63818 w 67274"/>
                  <a:gd name="connsiteY15" fmla="*/ 14226 h 87350"/>
                  <a:gd name="connsiteX16" fmla="*/ 67274 w 67274"/>
                  <a:gd name="connsiteY16" fmla="*/ 30047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7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5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4" y="72725"/>
                      <a:pt x="0" y="68205"/>
                      <a:pt x="0" y="63020"/>
                    </a:cubicBezTo>
                    <a:cubicBezTo>
                      <a:pt x="0" y="56771"/>
                      <a:pt x="1595" y="51586"/>
                      <a:pt x="4919" y="47464"/>
                    </a:cubicBezTo>
                    <a:cubicBezTo>
                      <a:pt x="8243" y="43343"/>
                      <a:pt x="12764" y="40418"/>
                      <a:pt x="18481" y="38556"/>
                    </a:cubicBezTo>
                    <a:cubicBezTo>
                      <a:pt x="24198" y="36695"/>
                      <a:pt x="30845" y="35764"/>
                      <a:pt x="38291" y="35764"/>
                    </a:cubicBezTo>
                    <a:lnTo>
                      <a:pt x="53181" y="35764"/>
                    </a:lnTo>
                    <a:lnTo>
                      <a:pt x="53181" y="30047"/>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7"/>
                    </a:cubicBezTo>
                    <a:lnTo>
                      <a:pt x="3324" y="15157"/>
                    </a:lnTo>
                    <a:cubicBezTo>
                      <a:pt x="11700" y="5052"/>
                      <a:pt x="23001" y="0"/>
                      <a:pt x="37094" y="0"/>
                    </a:cubicBezTo>
                    <a:cubicBezTo>
                      <a:pt x="43609" y="0"/>
                      <a:pt x="49060" y="1197"/>
                      <a:pt x="53580" y="3723"/>
                    </a:cubicBezTo>
                    <a:cubicBezTo>
                      <a:pt x="58101" y="6249"/>
                      <a:pt x="61557" y="9706"/>
                      <a:pt x="63818" y="14226"/>
                    </a:cubicBezTo>
                    <a:cubicBezTo>
                      <a:pt x="66078" y="18746"/>
                      <a:pt x="67274" y="23931"/>
                      <a:pt x="67274" y="30047"/>
                    </a:cubicBezTo>
                    <a:lnTo>
                      <a:pt x="67274" y="85888"/>
                    </a:lnTo>
                    <a:lnTo>
                      <a:pt x="53846" y="85888"/>
                    </a:lnTo>
                    <a:lnTo>
                      <a:pt x="53846" y="70199"/>
                    </a:lnTo>
                    <a:lnTo>
                      <a:pt x="53580" y="70199"/>
                    </a:lnTo>
                    <a:cubicBezTo>
                      <a:pt x="50788" y="76182"/>
                      <a:pt x="47199" y="80570"/>
                      <a:pt x="42678" y="83229"/>
                    </a:cubicBezTo>
                    <a:cubicBezTo>
                      <a:pt x="38158" y="85888"/>
                      <a:pt x="32574" y="87350"/>
                      <a:pt x="25660" y="87350"/>
                    </a:cubicBezTo>
                    <a:cubicBezTo>
                      <a:pt x="20608" y="87350"/>
                      <a:pt x="16220" y="86420"/>
                      <a:pt x="12365" y="84425"/>
                    </a:cubicBezTo>
                    <a:close/>
                    <a:moveTo>
                      <a:pt x="16353" y="69667"/>
                    </a:moveTo>
                    <a:cubicBezTo>
                      <a:pt x="17550" y="71662"/>
                      <a:pt x="19278" y="73124"/>
                      <a:pt x="21538" y="74188"/>
                    </a:cubicBezTo>
                    <a:cubicBezTo>
                      <a:pt x="23799" y="75251"/>
                      <a:pt x="26458" y="75783"/>
                      <a:pt x="29649" y="75783"/>
                    </a:cubicBezTo>
                    <a:cubicBezTo>
                      <a:pt x="34568" y="75783"/>
                      <a:pt x="38823" y="74720"/>
                      <a:pt x="42412" y="72725"/>
                    </a:cubicBezTo>
                    <a:cubicBezTo>
                      <a:pt x="46002" y="70731"/>
                      <a:pt x="48661" y="68072"/>
                      <a:pt x="50655" y="64881"/>
                    </a:cubicBezTo>
                    <a:cubicBezTo>
                      <a:pt x="52650" y="61690"/>
                      <a:pt x="53447" y="58233"/>
                      <a:pt x="53447" y="54511"/>
                    </a:cubicBezTo>
                    <a:lnTo>
                      <a:pt x="53447" y="46268"/>
                    </a:lnTo>
                    <a:lnTo>
                      <a:pt x="40418" y="46268"/>
                    </a:lnTo>
                    <a:cubicBezTo>
                      <a:pt x="32707" y="46268"/>
                      <a:pt x="26458" y="47464"/>
                      <a:pt x="21805"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1" name="Freeform: Shape 1020">
                <a:extLst>
                  <a:ext uri="{FF2B5EF4-FFF2-40B4-BE49-F238E27FC236}">
                    <a16:creationId xmlns:a16="http://schemas.microsoft.com/office/drawing/2014/main" id="{2BC78AE3-0EC4-DD8A-5695-07EB2A00F29E}"/>
                  </a:ext>
                </a:extLst>
              </p:cNvPr>
              <p:cNvSpPr/>
              <p:nvPr/>
            </p:nvSpPr>
            <p:spPr>
              <a:xfrm>
                <a:off x="7948437" y="4888877"/>
                <a:ext cx="67274" cy="85887"/>
              </a:xfrm>
              <a:custGeom>
                <a:avLst/>
                <a:gdLst>
                  <a:gd name="connsiteX0" fmla="*/ 0 w 67274"/>
                  <a:gd name="connsiteY0" fmla="*/ 1596 h 85887"/>
                  <a:gd name="connsiteX1" fmla="*/ 13428 w 67274"/>
                  <a:gd name="connsiteY1" fmla="*/ 1596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5 w 67274"/>
                  <a:gd name="connsiteY6" fmla="*/ 3723 h 85887"/>
                  <a:gd name="connsiteX7" fmla="*/ 64350 w 67274"/>
                  <a:gd name="connsiteY7" fmla="*/ 14093 h 85887"/>
                  <a:gd name="connsiteX8" fmla="*/ 67275 w 67274"/>
                  <a:gd name="connsiteY8" fmla="*/ 29782 h 85887"/>
                  <a:gd name="connsiteX9" fmla="*/ 67275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8 w 67274"/>
                  <a:gd name="connsiteY13" fmla="*/ 12498 h 85887"/>
                  <a:gd name="connsiteX14" fmla="*/ 24331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6"/>
                    </a:moveTo>
                    <a:lnTo>
                      <a:pt x="13428" y="1596"/>
                    </a:lnTo>
                    <a:lnTo>
                      <a:pt x="13428" y="19145"/>
                    </a:lnTo>
                    <a:lnTo>
                      <a:pt x="13694" y="19145"/>
                    </a:lnTo>
                    <a:cubicBezTo>
                      <a:pt x="15821" y="13694"/>
                      <a:pt x="18880" y="9174"/>
                      <a:pt x="23134" y="5451"/>
                    </a:cubicBezTo>
                    <a:cubicBezTo>
                      <a:pt x="27389" y="1728"/>
                      <a:pt x="33371" y="0"/>
                      <a:pt x="40950" y="0"/>
                    </a:cubicBezTo>
                    <a:cubicBezTo>
                      <a:pt x="46800" y="0"/>
                      <a:pt x="51586" y="1197"/>
                      <a:pt x="55575" y="3723"/>
                    </a:cubicBezTo>
                    <a:cubicBezTo>
                      <a:pt x="59563" y="6249"/>
                      <a:pt x="62488" y="9573"/>
                      <a:pt x="64350" y="14093"/>
                    </a:cubicBezTo>
                    <a:cubicBezTo>
                      <a:pt x="66211" y="18614"/>
                      <a:pt x="67275" y="23799"/>
                      <a:pt x="67275" y="29782"/>
                    </a:cubicBezTo>
                    <a:lnTo>
                      <a:pt x="67275" y="85888"/>
                    </a:lnTo>
                    <a:lnTo>
                      <a:pt x="53181" y="85888"/>
                    </a:lnTo>
                    <a:lnTo>
                      <a:pt x="53181" y="32441"/>
                    </a:lnTo>
                    <a:cubicBezTo>
                      <a:pt x="53181" y="25926"/>
                      <a:pt x="51852" y="21007"/>
                      <a:pt x="49193" y="17550"/>
                    </a:cubicBezTo>
                    <a:cubicBezTo>
                      <a:pt x="46534" y="14093"/>
                      <a:pt x="42013" y="12498"/>
                      <a:pt x="35898" y="12498"/>
                    </a:cubicBezTo>
                    <a:cubicBezTo>
                      <a:pt x="31510" y="12498"/>
                      <a:pt x="27655" y="13428"/>
                      <a:pt x="24331" y="15423"/>
                    </a:cubicBezTo>
                    <a:cubicBezTo>
                      <a:pt x="21007" y="17417"/>
                      <a:pt x="18481" y="20209"/>
                      <a:pt x="16752" y="23799"/>
                    </a:cubicBezTo>
                    <a:cubicBezTo>
                      <a:pt x="15024" y="27389"/>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2" name="Freeform: Shape 1021">
                <a:extLst>
                  <a:ext uri="{FF2B5EF4-FFF2-40B4-BE49-F238E27FC236}">
                    <a16:creationId xmlns:a16="http://schemas.microsoft.com/office/drawing/2014/main" id="{5839098A-2075-9680-974E-C5339116DE08}"/>
                  </a:ext>
                </a:extLst>
              </p:cNvPr>
              <p:cNvSpPr/>
              <p:nvPr/>
            </p:nvSpPr>
            <p:spPr>
              <a:xfrm>
                <a:off x="8032596" y="4888611"/>
                <a:ext cx="67274" cy="87350"/>
              </a:xfrm>
              <a:custGeom>
                <a:avLst/>
                <a:gdLst>
                  <a:gd name="connsiteX0" fmla="*/ 12498 w 67274"/>
                  <a:gd name="connsiteY0" fmla="*/ 84691 h 87350"/>
                  <a:gd name="connsiteX1" fmla="*/ 3324 w 67274"/>
                  <a:gd name="connsiteY1" fmla="*/ 76315 h 87350"/>
                  <a:gd name="connsiteX2" fmla="*/ 0 w 67274"/>
                  <a:gd name="connsiteY2" fmla="*/ 63020 h 87350"/>
                  <a:gd name="connsiteX3" fmla="*/ 4919 w 67274"/>
                  <a:gd name="connsiteY3" fmla="*/ 47464 h 87350"/>
                  <a:gd name="connsiteX4" fmla="*/ 18480 w 67274"/>
                  <a:gd name="connsiteY4" fmla="*/ 38556 h 87350"/>
                  <a:gd name="connsiteX5" fmla="*/ 38291 w 67274"/>
                  <a:gd name="connsiteY5" fmla="*/ 35764 h 87350"/>
                  <a:gd name="connsiteX6" fmla="*/ 53181 w 67274"/>
                  <a:gd name="connsiteY6" fmla="*/ 35764 h 87350"/>
                  <a:gd name="connsiteX7" fmla="*/ 53181 w 67274"/>
                  <a:gd name="connsiteY7" fmla="*/ 30047 h 87350"/>
                  <a:gd name="connsiteX8" fmla="*/ 48927 w 67274"/>
                  <a:gd name="connsiteY8" fmla="*/ 16486 h 87350"/>
                  <a:gd name="connsiteX9" fmla="*/ 36163 w 67274"/>
                  <a:gd name="connsiteY9" fmla="*/ 11833 h 87350"/>
                  <a:gd name="connsiteX10" fmla="*/ 22602 w 67274"/>
                  <a:gd name="connsiteY10" fmla="*/ 15024 h 87350"/>
                  <a:gd name="connsiteX11" fmla="*/ 12365 w 67274"/>
                  <a:gd name="connsiteY11" fmla="*/ 24197 h 87350"/>
                  <a:gd name="connsiteX12" fmla="*/ 3324 w 67274"/>
                  <a:gd name="connsiteY12" fmla="*/ 15157 h 87350"/>
                  <a:gd name="connsiteX13" fmla="*/ 37094 w 67274"/>
                  <a:gd name="connsiteY13" fmla="*/ 0 h 87350"/>
                  <a:gd name="connsiteX14" fmla="*/ 53580 w 67274"/>
                  <a:gd name="connsiteY14" fmla="*/ 3723 h 87350"/>
                  <a:gd name="connsiteX15" fmla="*/ 63817 w 67274"/>
                  <a:gd name="connsiteY15" fmla="*/ 14226 h 87350"/>
                  <a:gd name="connsiteX16" fmla="*/ 67274 w 67274"/>
                  <a:gd name="connsiteY16" fmla="*/ 30047 h 87350"/>
                  <a:gd name="connsiteX17" fmla="*/ 67274 w 67274"/>
                  <a:gd name="connsiteY17" fmla="*/ 85888 h 87350"/>
                  <a:gd name="connsiteX18" fmla="*/ 53846 w 67274"/>
                  <a:gd name="connsiteY18" fmla="*/ 85888 h 87350"/>
                  <a:gd name="connsiteX19" fmla="*/ 53846 w 67274"/>
                  <a:gd name="connsiteY19" fmla="*/ 70199 h 87350"/>
                  <a:gd name="connsiteX20" fmla="*/ 53580 w 67274"/>
                  <a:gd name="connsiteY20" fmla="*/ 70199 h 87350"/>
                  <a:gd name="connsiteX21" fmla="*/ 42678 w 67274"/>
                  <a:gd name="connsiteY21" fmla="*/ 83229 h 87350"/>
                  <a:gd name="connsiteX22" fmla="*/ 25660 w 67274"/>
                  <a:gd name="connsiteY22" fmla="*/ 87350 h 87350"/>
                  <a:gd name="connsiteX23" fmla="*/ 12365 w 67274"/>
                  <a:gd name="connsiteY23" fmla="*/ 84425 h 87350"/>
                  <a:gd name="connsiteX24" fmla="*/ 16353 w 67274"/>
                  <a:gd name="connsiteY24" fmla="*/ 69667 h 87350"/>
                  <a:gd name="connsiteX25" fmla="*/ 21538 w 67274"/>
                  <a:gd name="connsiteY25" fmla="*/ 74188 h 87350"/>
                  <a:gd name="connsiteX26" fmla="*/ 29649 w 67274"/>
                  <a:gd name="connsiteY26" fmla="*/ 75783 h 87350"/>
                  <a:gd name="connsiteX27" fmla="*/ 42412 w 67274"/>
                  <a:gd name="connsiteY27" fmla="*/ 72725 h 87350"/>
                  <a:gd name="connsiteX28" fmla="*/ 50655 w 67274"/>
                  <a:gd name="connsiteY28" fmla="*/ 64881 h 87350"/>
                  <a:gd name="connsiteX29" fmla="*/ 53447 w 67274"/>
                  <a:gd name="connsiteY29" fmla="*/ 54511 h 87350"/>
                  <a:gd name="connsiteX30" fmla="*/ 53447 w 67274"/>
                  <a:gd name="connsiteY30" fmla="*/ 46268 h 87350"/>
                  <a:gd name="connsiteX31" fmla="*/ 40418 w 67274"/>
                  <a:gd name="connsiteY31" fmla="*/ 46268 h 87350"/>
                  <a:gd name="connsiteX32" fmla="*/ 21804 w 67274"/>
                  <a:gd name="connsiteY32" fmla="*/ 49857 h 87350"/>
                  <a:gd name="connsiteX33" fmla="*/ 14758 w 67274"/>
                  <a:gd name="connsiteY33" fmla="*/ 62621 h 87350"/>
                  <a:gd name="connsiteX34" fmla="*/ 16486 w 67274"/>
                  <a:gd name="connsiteY34" fmla="*/ 69534 h 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274" h="87350">
                    <a:moveTo>
                      <a:pt x="12498" y="84691"/>
                    </a:moveTo>
                    <a:cubicBezTo>
                      <a:pt x="8642" y="82830"/>
                      <a:pt x="5584" y="79905"/>
                      <a:pt x="3324" y="76315"/>
                    </a:cubicBezTo>
                    <a:cubicBezTo>
                      <a:pt x="1063" y="72725"/>
                      <a:pt x="0" y="68205"/>
                      <a:pt x="0" y="63020"/>
                    </a:cubicBezTo>
                    <a:cubicBezTo>
                      <a:pt x="0" y="56771"/>
                      <a:pt x="1595" y="51586"/>
                      <a:pt x="4919" y="47464"/>
                    </a:cubicBezTo>
                    <a:cubicBezTo>
                      <a:pt x="8243" y="43343"/>
                      <a:pt x="12763" y="40418"/>
                      <a:pt x="18480" y="38556"/>
                    </a:cubicBezTo>
                    <a:cubicBezTo>
                      <a:pt x="24198" y="36695"/>
                      <a:pt x="30845" y="35764"/>
                      <a:pt x="38291" y="35764"/>
                    </a:cubicBezTo>
                    <a:lnTo>
                      <a:pt x="53181" y="35764"/>
                    </a:lnTo>
                    <a:lnTo>
                      <a:pt x="53181" y="30047"/>
                    </a:lnTo>
                    <a:cubicBezTo>
                      <a:pt x="53181" y="24065"/>
                      <a:pt x="51719" y="19677"/>
                      <a:pt x="48927" y="16486"/>
                    </a:cubicBezTo>
                    <a:cubicBezTo>
                      <a:pt x="46135" y="13295"/>
                      <a:pt x="41880" y="11833"/>
                      <a:pt x="36163" y="11833"/>
                    </a:cubicBezTo>
                    <a:cubicBezTo>
                      <a:pt x="30978" y="11833"/>
                      <a:pt x="26458" y="12896"/>
                      <a:pt x="22602" y="15024"/>
                    </a:cubicBezTo>
                    <a:cubicBezTo>
                      <a:pt x="18746" y="17151"/>
                      <a:pt x="15290" y="20209"/>
                      <a:pt x="12365" y="24197"/>
                    </a:cubicBezTo>
                    <a:lnTo>
                      <a:pt x="3324" y="15157"/>
                    </a:lnTo>
                    <a:cubicBezTo>
                      <a:pt x="11700" y="5052"/>
                      <a:pt x="23001" y="0"/>
                      <a:pt x="37094" y="0"/>
                    </a:cubicBezTo>
                    <a:cubicBezTo>
                      <a:pt x="43609" y="0"/>
                      <a:pt x="49060" y="1197"/>
                      <a:pt x="53580" y="3723"/>
                    </a:cubicBezTo>
                    <a:cubicBezTo>
                      <a:pt x="58101" y="6249"/>
                      <a:pt x="61557" y="9706"/>
                      <a:pt x="63817" y="14226"/>
                    </a:cubicBezTo>
                    <a:cubicBezTo>
                      <a:pt x="66078" y="18746"/>
                      <a:pt x="67274" y="23931"/>
                      <a:pt x="67274" y="30047"/>
                    </a:cubicBezTo>
                    <a:lnTo>
                      <a:pt x="67274" y="85888"/>
                    </a:lnTo>
                    <a:lnTo>
                      <a:pt x="53846" y="85888"/>
                    </a:lnTo>
                    <a:lnTo>
                      <a:pt x="53846" y="70199"/>
                    </a:lnTo>
                    <a:lnTo>
                      <a:pt x="53580" y="70199"/>
                    </a:lnTo>
                    <a:cubicBezTo>
                      <a:pt x="50788" y="76182"/>
                      <a:pt x="47198" y="80570"/>
                      <a:pt x="42678" y="83229"/>
                    </a:cubicBezTo>
                    <a:cubicBezTo>
                      <a:pt x="38158" y="85888"/>
                      <a:pt x="32573" y="87350"/>
                      <a:pt x="25660" y="87350"/>
                    </a:cubicBezTo>
                    <a:cubicBezTo>
                      <a:pt x="20608" y="87350"/>
                      <a:pt x="16220" y="86420"/>
                      <a:pt x="12365" y="84425"/>
                    </a:cubicBezTo>
                    <a:close/>
                    <a:moveTo>
                      <a:pt x="16353" y="69667"/>
                    </a:moveTo>
                    <a:cubicBezTo>
                      <a:pt x="17550" y="71662"/>
                      <a:pt x="19278" y="73124"/>
                      <a:pt x="21538" y="74188"/>
                    </a:cubicBezTo>
                    <a:cubicBezTo>
                      <a:pt x="23799" y="75251"/>
                      <a:pt x="26458" y="75783"/>
                      <a:pt x="29649" y="75783"/>
                    </a:cubicBezTo>
                    <a:cubicBezTo>
                      <a:pt x="34568" y="75783"/>
                      <a:pt x="38822" y="74720"/>
                      <a:pt x="42412" y="72725"/>
                    </a:cubicBezTo>
                    <a:cubicBezTo>
                      <a:pt x="46002" y="70731"/>
                      <a:pt x="48661" y="68072"/>
                      <a:pt x="50655" y="64881"/>
                    </a:cubicBezTo>
                    <a:cubicBezTo>
                      <a:pt x="52649" y="61690"/>
                      <a:pt x="53447" y="58233"/>
                      <a:pt x="53447" y="54511"/>
                    </a:cubicBezTo>
                    <a:lnTo>
                      <a:pt x="53447" y="46268"/>
                    </a:lnTo>
                    <a:lnTo>
                      <a:pt x="40418" y="46268"/>
                    </a:lnTo>
                    <a:cubicBezTo>
                      <a:pt x="32706" y="46268"/>
                      <a:pt x="26458" y="47464"/>
                      <a:pt x="21804" y="49857"/>
                    </a:cubicBezTo>
                    <a:cubicBezTo>
                      <a:pt x="17151" y="52251"/>
                      <a:pt x="14758" y="56505"/>
                      <a:pt x="14758" y="62621"/>
                    </a:cubicBezTo>
                    <a:cubicBezTo>
                      <a:pt x="14758" y="65280"/>
                      <a:pt x="15290" y="67540"/>
                      <a:pt x="16486" y="69534"/>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3" name="Freeform: Shape 1022">
                <a:extLst>
                  <a:ext uri="{FF2B5EF4-FFF2-40B4-BE49-F238E27FC236}">
                    <a16:creationId xmlns:a16="http://schemas.microsoft.com/office/drawing/2014/main" id="{32DECE2E-914D-2980-34EF-92E8B8BB2D9C}"/>
                  </a:ext>
                </a:extLst>
              </p:cNvPr>
              <p:cNvSpPr/>
              <p:nvPr/>
            </p:nvSpPr>
            <p:spPr>
              <a:xfrm>
                <a:off x="8113698" y="4879836"/>
                <a:ext cx="78841" cy="130028"/>
              </a:xfrm>
              <a:custGeom>
                <a:avLst/>
                <a:gdLst>
                  <a:gd name="connsiteX0" fmla="*/ 8908 w 78841"/>
                  <a:gd name="connsiteY0" fmla="*/ 123912 h 130028"/>
                  <a:gd name="connsiteX1" fmla="*/ 0 w 78841"/>
                  <a:gd name="connsiteY1" fmla="*/ 108490 h 130028"/>
                  <a:gd name="connsiteX2" fmla="*/ 2127 w 78841"/>
                  <a:gd name="connsiteY2" fmla="*/ 100247 h 130028"/>
                  <a:gd name="connsiteX3" fmla="*/ 7578 w 78841"/>
                  <a:gd name="connsiteY3" fmla="*/ 93998 h 130028"/>
                  <a:gd name="connsiteX4" fmla="*/ 15156 w 78841"/>
                  <a:gd name="connsiteY4" fmla="*/ 90275 h 130028"/>
                  <a:gd name="connsiteX5" fmla="*/ 8376 w 78841"/>
                  <a:gd name="connsiteY5" fmla="*/ 85755 h 130028"/>
                  <a:gd name="connsiteX6" fmla="*/ 5983 w 78841"/>
                  <a:gd name="connsiteY6" fmla="*/ 78575 h 130028"/>
                  <a:gd name="connsiteX7" fmla="*/ 9041 w 78841"/>
                  <a:gd name="connsiteY7" fmla="*/ 69800 h 130028"/>
                  <a:gd name="connsiteX8" fmla="*/ 17683 w 78841"/>
                  <a:gd name="connsiteY8" fmla="*/ 64083 h 130028"/>
                  <a:gd name="connsiteX9" fmla="*/ 7578 w 78841"/>
                  <a:gd name="connsiteY9" fmla="*/ 53979 h 130028"/>
                  <a:gd name="connsiteX10" fmla="*/ 3988 w 78841"/>
                  <a:gd name="connsiteY10" fmla="*/ 39221 h 130028"/>
                  <a:gd name="connsiteX11" fmla="*/ 7711 w 78841"/>
                  <a:gd name="connsiteY11" fmla="*/ 24065 h 130028"/>
                  <a:gd name="connsiteX12" fmla="*/ 18879 w 78841"/>
                  <a:gd name="connsiteY12" fmla="*/ 13295 h 130028"/>
                  <a:gd name="connsiteX13" fmla="*/ 36961 w 78841"/>
                  <a:gd name="connsiteY13" fmla="*/ 9307 h 130028"/>
                  <a:gd name="connsiteX14" fmla="*/ 56239 w 78841"/>
                  <a:gd name="connsiteY14" fmla="*/ 13827 h 130028"/>
                  <a:gd name="connsiteX15" fmla="*/ 60494 w 78841"/>
                  <a:gd name="connsiteY15" fmla="*/ 6249 h 130028"/>
                  <a:gd name="connsiteX16" fmla="*/ 66344 w 78841"/>
                  <a:gd name="connsiteY16" fmla="*/ 1595 h 130028"/>
                  <a:gd name="connsiteX17" fmla="*/ 74587 w 78841"/>
                  <a:gd name="connsiteY17" fmla="*/ 0 h 130028"/>
                  <a:gd name="connsiteX18" fmla="*/ 77378 w 78841"/>
                  <a:gd name="connsiteY18" fmla="*/ 0 h 130028"/>
                  <a:gd name="connsiteX19" fmla="*/ 77378 w 78841"/>
                  <a:gd name="connsiteY19" fmla="*/ 14093 h 130028"/>
                  <a:gd name="connsiteX20" fmla="*/ 74453 w 78841"/>
                  <a:gd name="connsiteY20" fmla="*/ 14093 h 130028"/>
                  <a:gd name="connsiteX21" fmla="*/ 66078 w 78841"/>
                  <a:gd name="connsiteY21" fmla="*/ 14891 h 130028"/>
                  <a:gd name="connsiteX22" fmla="*/ 60892 w 78841"/>
                  <a:gd name="connsiteY22" fmla="*/ 17151 h 130028"/>
                  <a:gd name="connsiteX23" fmla="*/ 67673 w 78841"/>
                  <a:gd name="connsiteY23" fmla="*/ 26989 h 130028"/>
                  <a:gd name="connsiteX24" fmla="*/ 69933 w 78841"/>
                  <a:gd name="connsiteY24" fmla="*/ 39487 h 130028"/>
                  <a:gd name="connsiteX25" fmla="*/ 66078 w 78841"/>
                  <a:gd name="connsiteY25" fmla="*/ 54245 h 130028"/>
                  <a:gd name="connsiteX26" fmla="*/ 54777 w 78841"/>
                  <a:gd name="connsiteY26" fmla="*/ 64881 h 130028"/>
                  <a:gd name="connsiteX27" fmla="*/ 36828 w 78841"/>
                  <a:gd name="connsiteY27" fmla="*/ 68870 h 130028"/>
                  <a:gd name="connsiteX28" fmla="*/ 22203 w 78841"/>
                  <a:gd name="connsiteY28" fmla="*/ 66344 h 130028"/>
                  <a:gd name="connsiteX29" fmla="*/ 19278 w 78841"/>
                  <a:gd name="connsiteY29" fmla="*/ 72061 h 130028"/>
                  <a:gd name="connsiteX30" fmla="*/ 21804 w 78841"/>
                  <a:gd name="connsiteY30" fmla="*/ 77113 h 130028"/>
                  <a:gd name="connsiteX31" fmla="*/ 28984 w 78841"/>
                  <a:gd name="connsiteY31" fmla="*/ 79639 h 130028"/>
                  <a:gd name="connsiteX32" fmla="*/ 42146 w 78841"/>
                  <a:gd name="connsiteY32" fmla="*/ 80836 h 130028"/>
                  <a:gd name="connsiteX33" fmla="*/ 61424 w 78841"/>
                  <a:gd name="connsiteY33" fmla="*/ 82963 h 130028"/>
                  <a:gd name="connsiteX34" fmla="*/ 73922 w 78841"/>
                  <a:gd name="connsiteY34" fmla="*/ 89212 h 130028"/>
                  <a:gd name="connsiteX35" fmla="*/ 78841 w 78841"/>
                  <a:gd name="connsiteY35" fmla="*/ 103172 h 130028"/>
                  <a:gd name="connsiteX36" fmla="*/ 68471 w 78841"/>
                  <a:gd name="connsiteY36" fmla="*/ 123513 h 130028"/>
                  <a:gd name="connsiteX37" fmla="*/ 37626 w 78841"/>
                  <a:gd name="connsiteY37" fmla="*/ 130028 h 130028"/>
                  <a:gd name="connsiteX38" fmla="*/ 9174 w 78841"/>
                  <a:gd name="connsiteY38" fmla="*/ 124311 h 130028"/>
                  <a:gd name="connsiteX39" fmla="*/ 16220 w 78841"/>
                  <a:gd name="connsiteY39" fmla="*/ 112611 h 130028"/>
                  <a:gd name="connsiteX40" fmla="*/ 23931 w 78841"/>
                  <a:gd name="connsiteY40" fmla="*/ 117132 h 130028"/>
                  <a:gd name="connsiteX41" fmla="*/ 38024 w 78841"/>
                  <a:gd name="connsiteY41" fmla="*/ 118594 h 130028"/>
                  <a:gd name="connsiteX42" fmla="*/ 52251 w 78841"/>
                  <a:gd name="connsiteY42" fmla="*/ 117265 h 130028"/>
                  <a:gd name="connsiteX43" fmla="*/ 60892 w 78841"/>
                  <a:gd name="connsiteY43" fmla="*/ 112877 h 130028"/>
                  <a:gd name="connsiteX44" fmla="*/ 63950 w 78841"/>
                  <a:gd name="connsiteY44" fmla="*/ 104501 h 130028"/>
                  <a:gd name="connsiteX45" fmla="*/ 61291 w 78841"/>
                  <a:gd name="connsiteY45" fmla="*/ 97986 h 130028"/>
                  <a:gd name="connsiteX46" fmla="*/ 53314 w 78841"/>
                  <a:gd name="connsiteY46" fmla="*/ 94929 h 130028"/>
                  <a:gd name="connsiteX47" fmla="*/ 38024 w 78841"/>
                  <a:gd name="connsiteY47" fmla="*/ 93599 h 130028"/>
                  <a:gd name="connsiteX48" fmla="*/ 28452 w 78841"/>
                  <a:gd name="connsiteY48" fmla="*/ 92934 h 130028"/>
                  <a:gd name="connsiteX49" fmla="*/ 20608 w 78841"/>
                  <a:gd name="connsiteY49" fmla="*/ 91738 h 130028"/>
                  <a:gd name="connsiteX50" fmla="*/ 15555 w 78841"/>
                  <a:gd name="connsiteY50" fmla="*/ 97189 h 130028"/>
                  <a:gd name="connsiteX51" fmla="*/ 13827 w 78841"/>
                  <a:gd name="connsiteY51" fmla="*/ 104501 h 130028"/>
                  <a:gd name="connsiteX52" fmla="*/ 16220 w 78841"/>
                  <a:gd name="connsiteY52" fmla="*/ 112611 h 130028"/>
                  <a:gd name="connsiteX53" fmla="*/ 46534 w 78841"/>
                  <a:gd name="connsiteY53" fmla="*/ 55043 h 130028"/>
                  <a:gd name="connsiteX54" fmla="*/ 53181 w 78841"/>
                  <a:gd name="connsiteY54" fmla="*/ 48528 h 130028"/>
                  <a:gd name="connsiteX55" fmla="*/ 55574 w 78841"/>
                  <a:gd name="connsiteY55" fmla="*/ 38955 h 130028"/>
                  <a:gd name="connsiteX56" fmla="*/ 53447 w 78841"/>
                  <a:gd name="connsiteY56" fmla="*/ 28851 h 130028"/>
                  <a:gd name="connsiteX57" fmla="*/ 47198 w 78841"/>
                  <a:gd name="connsiteY57" fmla="*/ 22203 h 130028"/>
                  <a:gd name="connsiteX58" fmla="*/ 37493 w 78841"/>
                  <a:gd name="connsiteY58" fmla="*/ 19810 h 130028"/>
                  <a:gd name="connsiteX59" fmla="*/ 27521 w 78841"/>
                  <a:gd name="connsiteY59" fmla="*/ 22203 h 130028"/>
                  <a:gd name="connsiteX60" fmla="*/ 21006 w 78841"/>
                  <a:gd name="connsiteY60" fmla="*/ 28851 h 130028"/>
                  <a:gd name="connsiteX61" fmla="*/ 18746 w 78841"/>
                  <a:gd name="connsiteY61" fmla="*/ 38955 h 130028"/>
                  <a:gd name="connsiteX62" fmla="*/ 21006 w 78841"/>
                  <a:gd name="connsiteY62" fmla="*/ 49193 h 130028"/>
                  <a:gd name="connsiteX63" fmla="*/ 27388 w 78841"/>
                  <a:gd name="connsiteY63" fmla="*/ 55309 h 130028"/>
                  <a:gd name="connsiteX64" fmla="*/ 36695 w 78841"/>
                  <a:gd name="connsiteY64" fmla="*/ 57303 h 130028"/>
                  <a:gd name="connsiteX65" fmla="*/ 46799 w 78841"/>
                  <a:gd name="connsiteY65" fmla="*/ 54910 h 1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8841" h="130028">
                    <a:moveTo>
                      <a:pt x="8908" y="123912"/>
                    </a:moveTo>
                    <a:cubicBezTo>
                      <a:pt x="3058" y="120057"/>
                      <a:pt x="0" y="115004"/>
                      <a:pt x="0" y="108490"/>
                    </a:cubicBezTo>
                    <a:cubicBezTo>
                      <a:pt x="0" y="105432"/>
                      <a:pt x="665" y="102640"/>
                      <a:pt x="2127" y="100247"/>
                    </a:cubicBezTo>
                    <a:cubicBezTo>
                      <a:pt x="3590" y="97854"/>
                      <a:pt x="5318" y="95726"/>
                      <a:pt x="7578" y="93998"/>
                    </a:cubicBezTo>
                    <a:cubicBezTo>
                      <a:pt x="9838" y="92270"/>
                      <a:pt x="12365" y="91073"/>
                      <a:pt x="15156" y="90275"/>
                    </a:cubicBezTo>
                    <a:cubicBezTo>
                      <a:pt x="12231" y="89212"/>
                      <a:pt x="9971" y="87616"/>
                      <a:pt x="8376" y="85755"/>
                    </a:cubicBezTo>
                    <a:cubicBezTo>
                      <a:pt x="6780" y="83893"/>
                      <a:pt x="5983" y="81367"/>
                      <a:pt x="5983" y="78575"/>
                    </a:cubicBezTo>
                    <a:cubicBezTo>
                      <a:pt x="5983" y="75252"/>
                      <a:pt x="7047" y="72327"/>
                      <a:pt x="9041" y="69800"/>
                    </a:cubicBezTo>
                    <a:cubicBezTo>
                      <a:pt x="11035" y="67274"/>
                      <a:pt x="13960" y="65413"/>
                      <a:pt x="17683" y="64083"/>
                    </a:cubicBezTo>
                    <a:cubicBezTo>
                      <a:pt x="13295" y="61557"/>
                      <a:pt x="9971" y="58234"/>
                      <a:pt x="7578" y="53979"/>
                    </a:cubicBezTo>
                    <a:cubicBezTo>
                      <a:pt x="5185" y="49725"/>
                      <a:pt x="3988" y="44805"/>
                      <a:pt x="3988" y="39221"/>
                    </a:cubicBezTo>
                    <a:cubicBezTo>
                      <a:pt x="3988" y="33637"/>
                      <a:pt x="5185" y="28585"/>
                      <a:pt x="7711" y="24065"/>
                    </a:cubicBezTo>
                    <a:cubicBezTo>
                      <a:pt x="10237" y="19544"/>
                      <a:pt x="13960" y="15954"/>
                      <a:pt x="18879" y="13295"/>
                    </a:cubicBezTo>
                    <a:cubicBezTo>
                      <a:pt x="23798" y="10636"/>
                      <a:pt x="29914" y="9307"/>
                      <a:pt x="36961" y="9307"/>
                    </a:cubicBezTo>
                    <a:cubicBezTo>
                      <a:pt x="44672" y="9307"/>
                      <a:pt x="51054" y="10769"/>
                      <a:pt x="56239" y="13827"/>
                    </a:cubicBezTo>
                    <a:cubicBezTo>
                      <a:pt x="57435" y="10769"/>
                      <a:pt x="58898" y="8243"/>
                      <a:pt x="60494" y="6249"/>
                    </a:cubicBezTo>
                    <a:cubicBezTo>
                      <a:pt x="62089" y="4254"/>
                      <a:pt x="63950" y="2659"/>
                      <a:pt x="66344" y="1595"/>
                    </a:cubicBezTo>
                    <a:cubicBezTo>
                      <a:pt x="68737" y="532"/>
                      <a:pt x="71396" y="0"/>
                      <a:pt x="74587" y="0"/>
                    </a:cubicBezTo>
                    <a:lnTo>
                      <a:pt x="77378" y="0"/>
                    </a:lnTo>
                    <a:lnTo>
                      <a:pt x="77378" y="14093"/>
                    </a:lnTo>
                    <a:lnTo>
                      <a:pt x="74453" y="14093"/>
                    </a:lnTo>
                    <a:cubicBezTo>
                      <a:pt x="70864" y="14093"/>
                      <a:pt x="68072" y="14359"/>
                      <a:pt x="66078" y="14891"/>
                    </a:cubicBezTo>
                    <a:cubicBezTo>
                      <a:pt x="64083" y="15423"/>
                      <a:pt x="62355" y="16087"/>
                      <a:pt x="60892" y="17151"/>
                    </a:cubicBezTo>
                    <a:cubicBezTo>
                      <a:pt x="63950" y="19810"/>
                      <a:pt x="66210" y="23134"/>
                      <a:pt x="67673" y="26989"/>
                    </a:cubicBezTo>
                    <a:cubicBezTo>
                      <a:pt x="69135" y="30845"/>
                      <a:pt x="69933" y="34967"/>
                      <a:pt x="69933" y="39487"/>
                    </a:cubicBezTo>
                    <a:cubicBezTo>
                      <a:pt x="69933" y="44938"/>
                      <a:pt x="68604" y="49857"/>
                      <a:pt x="66078" y="54245"/>
                    </a:cubicBezTo>
                    <a:cubicBezTo>
                      <a:pt x="63552" y="58632"/>
                      <a:pt x="59696" y="62222"/>
                      <a:pt x="54777" y="64881"/>
                    </a:cubicBezTo>
                    <a:cubicBezTo>
                      <a:pt x="49857" y="67540"/>
                      <a:pt x="43741" y="68870"/>
                      <a:pt x="36828" y="68870"/>
                    </a:cubicBezTo>
                    <a:cubicBezTo>
                      <a:pt x="31377" y="68870"/>
                      <a:pt x="26458" y="68072"/>
                      <a:pt x="22203" y="66344"/>
                    </a:cubicBezTo>
                    <a:cubicBezTo>
                      <a:pt x="20342" y="67806"/>
                      <a:pt x="19278" y="69668"/>
                      <a:pt x="19278" y="72061"/>
                    </a:cubicBezTo>
                    <a:cubicBezTo>
                      <a:pt x="19278" y="74321"/>
                      <a:pt x="20076" y="76049"/>
                      <a:pt x="21804" y="77113"/>
                    </a:cubicBezTo>
                    <a:cubicBezTo>
                      <a:pt x="23533" y="78177"/>
                      <a:pt x="25793" y="79107"/>
                      <a:pt x="28984" y="79639"/>
                    </a:cubicBezTo>
                    <a:cubicBezTo>
                      <a:pt x="32174" y="80171"/>
                      <a:pt x="36429" y="80570"/>
                      <a:pt x="42146" y="80836"/>
                    </a:cubicBezTo>
                    <a:cubicBezTo>
                      <a:pt x="49990" y="81234"/>
                      <a:pt x="56372" y="81899"/>
                      <a:pt x="61424" y="82963"/>
                    </a:cubicBezTo>
                    <a:cubicBezTo>
                      <a:pt x="66477" y="84026"/>
                      <a:pt x="70598" y="86021"/>
                      <a:pt x="73922" y="89212"/>
                    </a:cubicBezTo>
                    <a:cubicBezTo>
                      <a:pt x="77246" y="92402"/>
                      <a:pt x="78841" y="97056"/>
                      <a:pt x="78841" y="103172"/>
                    </a:cubicBezTo>
                    <a:cubicBezTo>
                      <a:pt x="78841" y="112345"/>
                      <a:pt x="75384" y="119126"/>
                      <a:pt x="68471" y="123513"/>
                    </a:cubicBezTo>
                    <a:cubicBezTo>
                      <a:pt x="61557" y="127901"/>
                      <a:pt x="51320" y="130028"/>
                      <a:pt x="37626" y="130028"/>
                    </a:cubicBezTo>
                    <a:cubicBezTo>
                      <a:pt x="23931" y="130028"/>
                      <a:pt x="15024" y="128167"/>
                      <a:pt x="9174" y="124311"/>
                    </a:cubicBezTo>
                    <a:close/>
                    <a:moveTo>
                      <a:pt x="16220" y="112611"/>
                    </a:moveTo>
                    <a:cubicBezTo>
                      <a:pt x="17816" y="114606"/>
                      <a:pt x="20342" y="116201"/>
                      <a:pt x="23931" y="117132"/>
                    </a:cubicBezTo>
                    <a:cubicBezTo>
                      <a:pt x="27521" y="118063"/>
                      <a:pt x="32174" y="118594"/>
                      <a:pt x="38024" y="118594"/>
                    </a:cubicBezTo>
                    <a:cubicBezTo>
                      <a:pt x="43874" y="118594"/>
                      <a:pt x="48528" y="118195"/>
                      <a:pt x="52251" y="117265"/>
                    </a:cubicBezTo>
                    <a:cubicBezTo>
                      <a:pt x="55973" y="116334"/>
                      <a:pt x="58898" y="115004"/>
                      <a:pt x="60892" y="112877"/>
                    </a:cubicBezTo>
                    <a:cubicBezTo>
                      <a:pt x="62887" y="110750"/>
                      <a:pt x="63950" y="108091"/>
                      <a:pt x="63950" y="104501"/>
                    </a:cubicBezTo>
                    <a:cubicBezTo>
                      <a:pt x="63950" y="101709"/>
                      <a:pt x="63020" y="99449"/>
                      <a:pt x="61291" y="97986"/>
                    </a:cubicBezTo>
                    <a:cubicBezTo>
                      <a:pt x="59563" y="96524"/>
                      <a:pt x="56904" y="95460"/>
                      <a:pt x="53314" y="94929"/>
                    </a:cubicBezTo>
                    <a:cubicBezTo>
                      <a:pt x="49724" y="94397"/>
                      <a:pt x="44672" y="93865"/>
                      <a:pt x="38024" y="93599"/>
                    </a:cubicBezTo>
                    <a:cubicBezTo>
                      <a:pt x="34435" y="93466"/>
                      <a:pt x="31244" y="93200"/>
                      <a:pt x="28452" y="92934"/>
                    </a:cubicBezTo>
                    <a:cubicBezTo>
                      <a:pt x="25660" y="92668"/>
                      <a:pt x="23001" y="92270"/>
                      <a:pt x="20608" y="91738"/>
                    </a:cubicBezTo>
                    <a:cubicBezTo>
                      <a:pt x="18480" y="93200"/>
                      <a:pt x="16752" y="95061"/>
                      <a:pt x="15555" y="97189"/>
                    </a:cubicBezTo>
                    <a:cubicBezTo>
                      <a:pt x="14359" y="99316"/>
                      <a:pt x="13827" y="101709"/>
                      <a:pt x="13827" y="104501"/>
                    </a:cubicBezTo>
                    <a:cubicBezTo>
                      <a:pt x="13827" y="107825"/>
                      <a:pt x="14625" y="110617"/>
                      <a:pt x="16220" y="112611"/>
                    </a:cubicBezTo>
                    <a:close/>
                    <a:moveTo>
                      <a:pt x="46534" y="55043"/>
                    </a:moveTo>
                    <a:cubicBezTo>
                      <a:pt x="49326" y="53447"/>
                      <a:pt x="51586" y="51320"/>
                      <a:pt x="53181" y="48528"/>
                    </a:cubicBezTo>
                    <a:cubicBezTo>
                      <a:pt x="54777" y="45736"/>
                      <a:pt x="55574" y="42545"/>
                      <a:pt x="55574" y="38955"/>
                    </a:cubicBezTo>
                    <a:cubicBezTo>
                      <a:pt x="55574" y="35100"/>
                      <a:pt x="54910" y="31776"/>
                      <a:pt x="53447" y="28851"/>
                    </a:cubicBezTo>
                    <a:cubicBezTo>
                      <a:pt x="51985" y="25926"/>
                      <a:pt x="49857" y="23799"/>
                      <a:pt x="47198" y="22203"/>
                    </a:cubicBezTo>
                    <a:cubicBezTo>
                      <a:pt x="44539" y="20608"/>
                      <a:pt x="41215" y="19810"/>
                      <a:pt x="37493" y="19810"/>
                    </a:cubicBezTo>
                    <a:cubicBezTo>
                      <a:pt x="33770" y="19810"/>
                      <a:pt x="30313" y="20608"/>
                      <a:pt x="27521" y="22203"/>
                    </a:cubicBezTo>
                    <a:cubicBezTo>
                      <a:pt x="24729" y="23799"/>
                      <a:pt x="22469" y="25926"/>
                      <a:pt x="21006" y="28851"/>
                    </a:cubicBezTo>
                    <a:cubicBezTo>
                      <a:pt x="19544" y="31776"/>
                      <a:pt x="18746" y="35100"/>
                      <a:pt x="18746" y="38955"/>
                    </a:cubicBezTo>
                    <a:cubicBezTo>
                      <a:pt x="18746" y="42944"/>
                      <a:pt x="19544" y="46401"/>
                      <a:pt x="21006" y="49193"/>
                    </a:cubicBezTo>
                    <a:cubicBezTo>
                      <a:pt x="22469" y="51985"/>
                      <a:pt x="24596" y="53979"/>
                      <a:pt x="27388" y="55309"/>
                    </a:cubicBezTo>
                    <a:cubicBezTo>
                      <a:pt x="30180" y="56638"/>
                      <a:pt x="33238" y="57303"/>
                      <a:pt x="36695" y="57303"/>
                    </a:cubicBezTo>
                    <a:cubicBezTo>
                      <a:pt x="40551" y="57303"/>
                      <a:pt x="43874" y="56505"/>
                      <a:pt x="46799" y="54910"/>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4" name="Freeform: Shape 1023">
                <a:extLst>
                  <a:ext uri="{FF2B5EF4-FFF2-40B4-BE49-F238E27FC236}">
                    <a16:creationId xmlns:a16="http://schemas.microsoft.com/office/drawing/2014/main" id="{94CEB694-CAC0-2A25-0475-863764F670B9}"/>
                  </a:ext>
                </a:extLst>
              </p:cNvPr>
              <p:cNvSpPr/>
              <p:nvPr/>
            </p:nvSpPr>
            <p:spPr>
              <a:xfrm>
                <a:off x="8195597" y="4888877"/>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6 w 77511"/>
                  <a:gd name="connsiteY5" fmla="*/ 0 h 87217"/>
                  <a:gd name="connsiteX6" fmla="*/ 61823 w 77511"/>
                  <a:gd name="connsiteY6" fmla="*/ 5983 h 87217"/>
                  <a:gd name="connsiteX7" fmla="*/ 73789 w 77511"/>
                  <a:gd name="connsiteY7" fmla="*/ 21273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4 w 77511"/>
                  <a:gd name="connsiteY13" fmla="*/ 72991 h 87217"/>
                  <a:gd name="connsiteX14" fmla="*/ 65679 w 77511"/>
                  <a:gd name="connsiteY14" fmla="*/ 65280 h 87217"/>
                  <a:gd name="connsiteX15" fmla="*/ 74453 w 77511"/>
                  <a:gd name="connsiteY15" fmla="*/ 74055 h 87217"/>
                  <a:gd name="connsiteX16" fmla="*/ 65546 w 77511"/>
                  <a:gd name="connsiteY16" fmla="*/ 81633 h 87217"/>
                  <a:gd name="connsiteX17" fmla="*/ 55176 w 77511"/>
                  <a:gd name="connsiteY17" fmla="*/ 85888 h 87217"/>
                  <a:gd name="connsiteX18" fmla="*/ 42146 w 77511"/>
                  <a:gd name="connsiteY18" fmla="*/ 87218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3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6"/>
                      <a:pt x="0" y="43609"/>
                    </a:cubicBezTo>
                    <a:cubicBezTo>
                      <a:pt x="0" y="34302"/>
                      <a:pt x="1861" y="26192"/>
                      <a:pt x="5584" y="19677"/>
                    </a:cubicBezTo>
                    <a:cubicBezTo>
                      <a:pt x="9306" y="13162"/>
                      <a:pt x="14226" y="8110"/>
                      <a:pt x="20342" y="4919"/>
                    </a:cubicBezTo>
                    <a:cubicBezTo>
                      <a:pt x="26458" y="1728"/>
                      <a:pt x="33371" y="0"/>
                      <a:pt x="40816" y="0"/>
                    </a:cubicBezTo>
                    <a:cubicBezTo>
                      <a:pt x="49326" y="0"/>
                      <a:pt x="56372" y="1994"/>
                      <a:pt x="61823" y="5983"/>
                    </a:cubicBezTo>
                    <a:cubicBezTo>
                      <a:pt x="67274" y="9971"/>
                      <a:pt x="71263" y="15024"/>
                      <a:pt x="73789" y="21273"/>
                    </a:cubicBezTo>
                    <a:cubicBezTo>
                      <a:pt x="76315" y="27521"/>
                      <a:pt x="77512" y="33903"/>
                      <a:pt x="77512" y="40684"/>
                    </a:cubicBezTo>
                    <a:cubicBezTo>
                      <a:pt x="77512" y="43077"/>
                      <a:pt x="77512" y="45204"/>
                      <a:pt x="77246" y="47198"/>
                    </a:cubicBezTo>
                    <a:lnTo>
                      <a:pt x="14625" y="47198"/>
                    </a:lnTo>
                    <a:cubicBezTo>
                      <a:pt x="15156" y="56372"/>
                      <a:pt x="17683" y="63419"/>
                      <a:pt x="22336" y="68205"/>
                    </a:cubicBezTo>
                    <a:cubicBezTo>
                      <a:pt x="26989" y="72991"/>
                      <a:pt x="33637" y="75384"/>
                      <a:pt x="42279" y="75384"/>
                    </a:cubicBezTo>
                    <a:cubicBezTo>
                      <a:pt x="47464" y="75384"/>
                      <a:pt x="51852" y="74587"/>
                      <a:pt x="55574" y="72991"/>
                    </a:cubicBezTo>
                    <a:cubicBezTo>
                      <a:pt x="59297" y="71396"/>
                      <a:pt x="62621" y="68870"/>
                      <a:pt x="65679" y="65280"/>
                    </a:cubicBezTo>
                    <a:lnTo>
                      <a:pt x="74453" y="74055"/>
                    </a:lnTo>
                    <a:cubicBezTo>
                      <a:pt x="71662" y="77113"/>
                      <a:pt x="68737" y="79639"/>
                      <a:pt x="65546" y="81633"/>
                    </a:cubicBezTo>
                    <a:cubicBezTo>
                      <a:pt x="62355" y="83628"/>
                      <a:pt x="59031" y="84957"/>
                      <a:pt x="55176" y="85888"/>
                    </a:cubicBezTo>
                    <a:cubicBezTo>
                      <a:pt x="51320" y="86818"/>
                      <a:pt x="47065" y="87218"/>
                      <a:pt x="42146" y="87218"/>
                    </a:cubicBezTo>
                    <a:cubicBezTo>
                      <a:pt x="33637" y="87218"/>
                      <a:pt x="26059" y="85489"/>
                      <a:pt x="19810" y="82165"/>
                    </a:cubicBezTo>
                    <a:close/>
                    <a:moveTo>
                      <a:pt x="63153" y="36296"/>
                    </a:moveTo>
                    <a:cubicBezTo>
                      <a:pt x="62488" y="28186"/>
                      <a:pt x="60095" y="22070"/>
                      <a:pt x="56106" y="18082"/>
                    </a:cubicBezTo>
                    <a:cubicBezTo>
                      <a:pt x="52117" y="14093"/>
                      <a:pt x="46799" y="11966"/>
                      <a:pt x="40152" y="11966"/>
                    </a:cubicBezTo>
                    <a:cubicBezTo>
                      <a:pt x="35764" y="11966"/>
                      <a:pt x="31909" y="12896"/>
                      <a:pt x="28319" y="14758"/>
                    </a:cubicBezTo>
                    <a:cubicBezTo>
                      <a:pt x="24729" y="16619"/>
                      <a:pt x="21937" y="19278"/>
                      <a:pt x="19544" y="23001"/>
                    </a:cubicBezTo>
                    <a:cubicBezTo>
                      <a:pt x="17151" y="26724"/>
                      <a:pt x="15688" y="31111"/>
                      <a:pt x="15023"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6" name="Freeform: Shape 1025">
                <a:extLst>
                  <a:ext uri="{FF2B5EF4-FFF2-40B4-BE49-F238E27FC236}">
                    <a16:creationId xmlns:a16="http://schemas.microsoft.com/office/drawing/2014/main" id="{BBD90B1A-EBD6-89EC-954E-47E3BC8ACF39}"/>
                  </a:ext>
                </a:extLst>
              </p:cNvPr>
              <p:cNvSpPr/>
              <p:nvPr/>
            </p:nvSpPr>
            <p:spPr>
              <a:xfrm>
                <a:off x="8289728" y="4888611"/>
                <a:ext cx="111680" cy="85754"/>
              </a:xfrm>
              <a:custGeom>
                <a:avLst/>
                <a:gdLst>
                  <a:gd name="connsiteX0" fmla="*/ 0 w 111680"/>
                  <a:gd name="connsiteY0" fmla="*/ 1861 h 85754"/>
                  <a:gd name="connsiteX1" fmla="*/ 13428 w 111680"/>
                  <a:gd name="connsiteY1" fmla="*/ 1861 h 85754"/>
                  <a:gd name="connsiteX2" fmla="*/ 13428 w 111680"/>
                  <a:gd name="connsiteY2" fmla="*/ 19411 h 85754"/>
                  <a:gd name="connsiteX3" fmla="*/ 13694 w 111680"/>
                  <a:gd name="connsiteY3" fmla="*/ 19411 h 85754"/>
                  <a:gd name="connsiteX4" fmla="*/ 23134 w 111680"/>
                  <a:gd name="connsiteY4" fmla="*/ 5185 h 85754"/>
                  <a:gd name="connsiteX5" fmla="*/ 38291 w 111680"/>
                  <a:gd name="connsiteY5" fmla="*/ 133 h 85754"/>
                  <a:gd name="connsiteX6" fmla="*/ 53048 w 111680"/>
                  <a:gd name="connsiteY6" fmla="*/ 4919 h 85754"/>
                  <a:gd name="connsiteX7" fmla="*/ 61291 w 111680"/>
                  <a:gd name="connsiteY7" fmla="*/ 19278 h 85754"/>
                  <a:gd name="connsiteX8" fmla="*/ 61557 w 111680"/>
                  <a:gd name="connsiteY8" fmla="*/ 19278 h 85754"/>
                  <a:gd name="connsiteX9" fmla="*/ 67141 w 111680"/>
                  <a:gd name="connsiteY9" fmla="*/ 8509 h 85754"/>
                  <a:gd name="connsiteX10" fmla="*/ 76049 w 111680"/>
                  <a:gd name="connsiteY10" fmla="*/ 2127 h 85754"/>
                  <a:gd name="connsiteX11" fmla="*/ 87084 w 111680"/>
                  <a:gd name="connsiteY11" fmla="*/ 0 h 85754"/>
                  <a:gd name="connsiteX12" fmla="*/ 105432 w 111680"/>
                  <a:gd name="connsiteY12" fmla="*/ 7179 h 85754"/>
                  <a:gd name="connsiteX13" fmla="*/ 111681 w 111680"/>
                  <a:gd name="connsiteY13" fmla="*/ 29649 h 85754"/>
                  <a:gd name="connsiteX14" fmla="*/ 111681 w 111680"/>
                  <a:gd name="connsiteY14" fmla="*/ 85755 h 85754"/>
                  <a:gd name="connsiteX15" fmla="*/ 97721 w 111680"/>
                  <a:gd name="connsiteY15" fmla="*/ 85755 h 85754"/>
                  <a:gd name="connsiteX16" fmla="*/ 97721 w 111680"/>
                  <a:gd name="connsiteY16" fmla="*/ 32308 h 85754"/>
                  <a:gd name="connsiteX17" fmla="*/ 94131 w 111680"/>
                  <a:gd name="connsiteY17" fmla="*/ 17417 h 85754"/>
                  <a:gd name="connsiteX18" fmla="*/ 82431 w 111680"/>
                  <a:gd name="connsiteY18" fmla="*/ 12365 h 85754"/>
                  <a:gd name="connsiteX19" fmla="*/ 71928 w 111680"/>
                  <a:gd name="connsiteY19" fmla="*/ 15290 h 85754"/>
                  <a:gd name="connsiteX20" fmla="*/ 65147 w 111680"/>
                  <a:gd name="connsiteY20" fmla="*/ 23666 h 85754"/>
                  <a:gd name="connsiteX21" fmla="*/ 62754 w 111680"/>
                  <a:gd name="connsiteY21" fmla="*/ 36961 h 85754"/>
                  <a:gd name="connsiteX22" fmla="*/ 62754 w 111680"/>
                  <a:gd name="connsiteY22" fmla="*/ 85755 h 85754"/>
                  <a:gd name="connsiteX23" fmla="*/ 48794 w 111680"/>
                  <a:gd name="connsiteY23" fmla="*/ 85755 h 85754"/>
                  <a:gd name="connsiteX24" fmla="*/ 48794 w 111680"/>
                  <a:gd name="connsiteY24" fmla="*/ 32308 h 85754"/>
                  <a:gd name="connsiteX25" fmla="*/ 45337 w 111680"/>
                  <a:gd name="connsiteY25" fmla="*/ 17417 h 85754"/>
                  <a:gd name="connsiteX26" fmla="*/ 33637 w 111680"/>
                  <a:gd name="connsiteY26" fmla="*/ 12365 h 85754"/>
                  <a:gd name="connsiteX27" fmla="*/ 23267 w 111680"/>
                  <a:gd name="connsiteY27" fmla="*/ 15290 h 85754"/>
                  <a:gd name="connsiteX28" fmla="*/ 16486 w 111680"/>
                  <a:gd name="connsiteY28" fmla="*/ 23666 h 85754"/>
                  <a:gd name="connsiteX29" fmla="*/ 14093 w 111680"/>
                  <a:gd name="connsiteY29" fmla="*/ 36961 h 85754"/>
                  <a:gd name="connsiteX30" fmla="*/ 14093 w 111680"/>
                  <a:gd name="connsiteY30" fmla="*/ 85755 h 85754"/>
                  <a:gd name="connsiteX31" fmla="*/ 133 w 111680"/>
                  <a:gd name="connsiteY31" fmla="*/ 85755 h 85754"/>
                  <a:gd name="connsiteX32" fmla="*/ 133 w 111680"/>
                  <a:gd name="connsiteY32" fmla="*/ 1595 h 8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680" h="85754">
                    <a:moveTo>
                      <a:pt x="0" y="1861"/>
                    </a:moveTo>
                    <a:lnTo>
                      <a:pt x="13428" y="1861"/>
                    </a:lnTo>
                    <a:lnTo>
                      <a:pt x="13428" y="19411"/>
                    </a:lnTo>
                    <a:lnTo>
                      <a:pt x="13694" y="19411"/>
                    </a:lnTo>
                    <a:cubicBezTo>
                      <a:pt x="15688" y="13295"/>
                      <a:pt x="18880" y="8509"/>
                      <a:pt x="23134" y="5185"/>
                    </a:cubicBezTo>
                    <a:cubicBezTo>
                      <a:pt x="27388" y="1861"/>
                      <a:pt x="32441" y="133"/>
                      <a:pt x="38291" y="133"/>
                    </a:cubicBezTo>
                    <a:cubicBezTo>
                      <a:pt x="44141" y="133"/>
                      <a:pt x="49060" y="1728"/>
                      <a:pt x="53048" y="4919"/>
                    </a:cubicBezTo>
                    <a:cubicBezTo>
                      <a:pt x="57037" y="8110"/>
                      <a:pt x="59829" y="12896"/>
                      <a:pt x="61291" y="19278"/>
                    </a:cubicBezTo>
                    <a:lnTo>
                      <a:pt x="61557" y="19278"/>
                    </a:lnTo>
                    <a:cubicBezTo>
                      <a:pt x="62754" y="15024"/>
                      <a:pt x="64615" y="11434"/>
                      <a:pt x="67141" y="8509"/>
                    </a:cubicBezTo>
                    <a:cubicBezTo>
                      <a:pt x="69667" y="5584"/>
                      <a:pt x="72592" y="3590"/>
                      <a:pt x="76049" y="2127"/>
                    </a:cubicBezTo>
                    <a:cubicBezTo>
                      <a:pt x="79506" y="665"/>
                      <a:pt x="83096" y="0"/>
                      <a:pt x="87084" y="0"/>
                    </a:cubicBezTo>
                    <a:cubicBezTo>
                      <a:pt x="95195" y="0"/>
                      <a:pt x="101310" y="2393"/>
                      <a:pt x="105432" y="7179"/>
                    </a:cubicBezTo>
                    <a:cubicBezTo>
                      <a:pt x="109553" y="11966"/>
                      <a:pt x="111681" y="19411"/>
                      <a:pt x="111681" y="29649"/>
                    </a:cubicBezTo>
                    <a:lnTo>
                      <a:pt x="111681" y="85755"/>
                    </a:lnTo>
                    <a:lnTo>
                      <a:pt x="97721" y="85755"/>
                    </a:lnTo>
                    <a:lnTo>
                      <a:pt x="97721" y="32308"/>
                    </a:lnTo>
                    <a:cubicBezTo>
                      <a:pt x="97721" y="25793"/>
                      <a:pt x="96524" y="20874"/>
                      <a:pt x="94131" y="17417"/>
                    </a:cubicBezTo>
                    <a:cubicBezTo>
                      <a:pt x="91738" y="13960"/>
                      <a:pt x="87882" y="12365"/>
                      <a:pt x="82431" y="12365"/>
                    </a:cubicBezTo>
                    <a:cubicBezTo>
                      <a:pt x="78442" y="12365"/>
                      <a:pt x="74986" y="13295"/>
                      <a:pt x="71928" y="15290"/>
                    </a:cubicBezTo>
                    <a:cubicBezTo>
                      <a:pt x="68870" y="17284"/>
                      <a:pt x="66742" y="19943"/>
                      <a:pt x="65147" y="23666"/>
                    </a:cubicBezTo>
                    <a:cubicBezTo>
                      <a:pt x="63552" y="27388"/>
                      <a:pt x="62754" y="31776"/>
                      <a:pt x="62754" y="36961"/>
                    </a:cubicBezTo>
                    <a:lnTo>
                      <a:pt x="62754" y="85755"/>
                    </a:lnTo>
                    <a:lnTo>
                      <a:pt x="48794" y="85755"/>
                    </a:lnTo>
                    <a:lnTo>
                      <a:pt x="48794" y="32308"/>
                    </a:lnTo>
                    <a:cubicBezTo>
                      <a:pt x="48794" y="25793"/>
                      <a:pt x="47597" y="20874"/>
                      <a:pt x="45337" y="17417"/>
                    </a:cubicBezTo>
                    <a:cubicBezTo>
                      <a:pt x="43077" y="13960"/>
                      <a:pt x="39088" y="12365"/>
                      <a:pt x="33637" y="12365"/>
                    </a:cubicBezTo>
                    <a:cubicBezTo>
                      <a:pt x="29649" y="12365"/>
                      <a:pt x="26192" y="13295"/>
                      <a:pt x="23267" y="15290"/>
                    </a:cubicBezTo>
                    <a:cubicBezTo>
                      <a:pt x="20342" y="17284"/>
                      <a:pt x="18081" y="19943"/>
                      <a:pt x="16486" y="23666"/>
                    </a:cubicBezTo>
                    <a:cubicBezTo>
                      <a:pt x="14891" y="27388"/>
                      <a:pt x="14093" y="31776"/>
                      <a:pt x="14093" y="36961"/>
                    </a:cubicBezTo>
                    <a:lnTo>
                      <a:pt x="14093" y="85755"/>
                    </a:lnTo>
                    <a:lnTo>
                      <a:pt x="133" y="85755"/>
                    </a:lnTo>
                    <a:lnTo>
                      <a:pt x="133" y="1595"/>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7" name="Freeform: Shape 1026">
                <a:extLst>
                  <a:ext uri="{FF2B5EF4-FFF2-40B4-BE49-F238E27FC236}">
                    <a16:creationId xmlns:a16="http://schemas.microsoft.com/office/drawing/2014/main" id="{25A1E353-A0CF-CC49-232D-2872304B83D5}"/>
                  </a:ext>
                </a:extLst>
              </p:cNvPr>
              <p:cNvSpPr/>
              <p:nvPr/>
            </p:nvSpPr>
            <p:spPr>
              <a:xfrm>
                <a:off x="8417496" y="4888877"/>
                <a:ext cx="77511" cy="87217"/>
              </a:xfrm>
              <a:custGeom>
                <a:avLst/>
                <a:gdLst>
                  <a:gd name="connsiteX0" fmla="*/ 19943 w 77511"/>
                  <a:gd name="connsiteY0" fmla="*/ 82298 h 87217"/>
                  <a:gd name="connsiteX1" fmla="*/ 5185 w 77511"/>
                  <a:gd name="connsiteY1" fmla="*/ 67407 h 87217"/>
                  <a:gd name="connsiteX2" fmla="*/ 0 w 77511"/>
                  <a:gd name="connsiteY2" fmla="*/ 43609 h 87217"/>
                  <a:gd name="connsiteX3" fmla="*/ 5584 w 77511"/>
                  <a:gd name="connsiteY3" fmla="*/ 19677 h 87217"/>
                  <a:gd name="connsiteX4" fmla="*/ 20342 w 77511"/>
                  <a:gd name="connsiteY4" fmla="*/ 4919 h 87217"/>
                  <a:gd name="connsiteX5" fmla="*/ 40817 w 77511"/>
                  <a:gd name="connsiteY5" fmla="*/ 0 h 87217"/>
                  <a:gd name="connsiteX6" fmla="*/ 61824 w 77511"/>
                  <a:gd name="connsiteY6" fmla="*/ 5983 h 87217"/>
                  <a:gd name="connsiteX7" fmla="*/ 73789 w 77511"/>
                  <a:gd name="connsiteY7" fmla="*/ 21273 h 87217"/>
                  <a:gd name="connsiteX8" fmla="*/ 77512 w 77511"/>
                  <a:gd name="connsiteY8" fmla="*/ 40684 h 87217"/>
                  <a:gd name="connsiteX9" fmla="*/ 77246 w 77511"/>
                  <a:gd name="connsiteY9" fmla="*/ 47198 h 87217"/>
                  <a:gd name="connsiteX10" fmla="*/ 14625 w 77511"/>
                  <a:gd name="connsiteY10" fmla="*/ 47198 h 87217"/>
                  <a:gd name="connsiteX11" fmla="*/ 22336 w 77511"/>
                  <a:gd name="connsiteY11" fmla="*/ 68205 h 87217"/>
                  <a:gd name="connsiteX12" fmla="*/ 42279 w 77511"/>
                  <a:gd name="connsiteY12" fmla="*/ 75384 h 87217"/>
                  <a:gd name="connsiteX13" fmla="*/ 55575 w 77511"/>
                  <a:gd name="connsiteY13" fmla="*/ 72991 h 87217"/>
                  <a:gd name="connsiteX14" fmla="*/ 65679 w 77511"/>
                  <a:gd name="connsiteY14" fmla="*/ 65280 h 87217"/>
                  <a:gd name="connsiteX15" fmla="*/ 74454 w 77511"/>
                  <a:gd name="connsiteY15" fmla="*/ 74055 h 87217"/>
                  <a:gd name="connsiteX16" fmla="*/ 65546 w 77511"/>
                  <a:gd name="connsiteY16" fmla="*/ 81633 h 87217"/>
                  <a:gd name="connsiteX17" fmla="*/ 55176 w 77511"/>
                  <a:gd name="connsiteY17" fmla="*/ 85888 h 87217"/>
                  <a:gd name="connsiteX18" fmla="*/ 42146 w 77511"/>
                  <a:gd name="connsiteY18" fmla="*/ 87218 h 87217"/>
                  <a:gd name="connsiteX19" fmla="*/ 19810 w 77511"/>
                  <a:gd name="connsiteY19" fmla="*/ 82165 h 87217"/>
                  <a:gd name="connsiteX20" fmla="*/ 63153 w 77511"/>
                  <a:gd name="connsiteY20" fmla="*/ 36296 h 87217"/>
                  <a:gd name="connsiteX21" fmla="*/ 56106 w 77511"/>
                  <a:gd name="connsiteY21" fmla="*/ 18082 h 87217"/>
                  <a:gd name="connsiteX22" fmla="*/ 40152 w 77511"/>
                  <a:gd name="connsiteY22" fmla="*/ 11966 h 87217"/>
                  <a:gd name="connsiteX23" fmla="*/ 28319 w 77511"/>
                  <a:gd name="connsiteY23" fmla="*/ 14758 h 87217"/>
                  <a:gd name="connsiteX24" fmla="*/ 19544 w 77511"/>
                  <a:gd name="connsiteY24" fmla="*/ 23001 h 87217"/>
                  <a:gd name="connsiteX25" fmla="*/ 15024 w 77511"/>
                  <a:gd name="connsiteY25" fmla="*/ 36429 h 87217"/>
                  <a:gd name="connsiteX26" fmla="*/ 63153 w 77511"/>
                  <a:gd name="connsiteY26" fmla="*/ 36429 h 8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511" h="87217">
                    <a:moveTo>
                      <a:pt x="19943" y="82298"/>
                    </a:moveTo>
                    <a:cubicBezTo>
                      <a:pt x="13561" y="78974"/>
                      <a:pt x="8642" y="74055"/>
                      <a:pt x="5185" y="67407"/>
                    </a:cubicBezTo>
                    <a:cubicBezTo>
                      <a:pt x="1728" y="60760"/>
                      <a:pt x="0" y="52916"/>
                      <a:pt x="0" y="43609"/>
                    </a:cubicBezTo>
                    <a:cubicBezTo>
                      <a:pt x="0" y="34302"/>
                      <a:pt x="1862" y="26192"/>
                      <a:pt x="5584" y="19677"/>
                    </a:cubicBezTo>
                    <a:cubicBezTo>
                      <a:pt x="9307" y="13162"/>
                      <a:pt x="14226" y="8110"/>
                      <a:pt x="20342" y="4919"/>
                    </a:cubicBezTo>
                    <a:cubicBezTo>
                      <a:pt x="26458" y="1728"/>
                      <a:pt x="33371" y="0"/>
                      <a:pt x="40817" y="0"/>
                    </a:cubicBezTo>
                    <a:cubicBezTo>
                      <a:pt x="49326" y="0"/>
                      <a:pt x="56372" y="1994"/>
                      <a:pt x="61824" y="5983"/>
                    </a:cubicBezTo>
                    <a:cubicBezTo>
                      <a:pt x="67275" y="9971"/>
                      <a:pt x="71263" y="15024"/>
                      <a:pt x="73789" y="21273"/>
                    </a:cubicBezTo>
                    <a:cubicBezTo>
                      <a:pt x="76315" y="27521"/>
                      <a:pt x="77512" y="33903"/>
                      <a:pt x="77512" y="40684"/>
                    </a:cubicBezTo>
                    <a:cubicBezTo>
                      <a:pt x="77512" y="43077"/>
                      <a:pt x="77512" y="45204"/>
                      <a:pt x="77246" y="47198"/>
                    </a:cubicBezTo>
                    <a:lnTo>
                      <a:pt x="14625" y="47198"/>
                    </a:lnTo>
                    <a:cubicBezTo>
                      <a:pt x="15157" y="56372"/>
                      <a:pt x="17683" y="63419"/>
                      <a:pt x="22336" y="68205"/>
                    </a:cubicBezTo>
                    <a:cubicBezTo>
                      <a:pt x="26990" y="72991"/>
                      <a:pt x="33638" y="75384"/>
                      <a:pt x="42279" y="75384"/>
                    </a:cubicBezTo>
                    <a:cubicBezTo>
                      <a:pt x="47464" y="75384"/>
                      <a:pt x="51852" y="74587"/>
                      <a:pt x="55575" y="72991"/>
                    </a:cubicBezTo>
                    <a:cubicBezTo>
                      <a:pt x="59297" y="71396"/>
                      <a:pt x="62621" y="68870"/>
                      <a:pt x="65679" y="65280"/>
                    </a:cubicBezTo>
                    <a:lnTo>
                      <a:pt x="74454" y="74055"/>
                    </a:lnTo>
                    <a:cubicBezTo>
                      <a:pt x="71662" y="77113"/>
                      <a:pt x="68737" y="79639"/>
                      <a:pt x="65546" y="81633"/>
                    </a:cubicBezTo>
                    <a:cubicBezTo>
                      <a:pt x="62355" y="83628"/>
                      <a:pt x="59031" y="84957"/>
                      <a:pt x="55176" y="85888"/>
                    </a:cubicBezTo>
                    <a:cubicBezTo>
                      <a:pt x="51320" y="86818"/>
                      <a:pt x="47066" y="87218"/>
                      <a:pt x="42146" y="87218"/>
                    </a:cubicBezTo>
                    <a:cubicBezTo>
                      <a:pt x="33638" y="87218"/>
                      <a:pt x="26059" y="85489"/>
                      <a:pt x="19810" y="82165"/>
                    </a:cubicBezTo>
                    <a:close/>
                    <a:moveTo>
                      <a:pt x="63153" y="36296"/>
                    </a:moveTo>
                    <a:cubicBezTo>
                      <a:pt x="62488" y="28186"/>
                      <a:pt x="60095" y="22070"/>
                      <a:pt x="56106" y="18082"/>
                    </a:cubicBezTo>
                    <a:cubicBezTo>
                      <a:pt x="52118" y="14093"/>
                      <a:pt x="46800" y="11966"/>
                      <a:pt x="40152" y="11966"/>
                    </a:cubicBezTo>
                    <a:cubicBezTo>
                      <a:pt x="35764" y="11966"/>
                      <a:pt x="31909" y="12896"/>
                      <a:pt x="28319" y="14758"/>
                    </a:cubicBezTo>
                    <a:cubicBezTo>
                      <a:pt x="24730" y="16619"/>
                      <a:pt x="21938" y="19278"/>
                      <a:pt x="19544" y="23001"/>
                    </a:cubicBezTo>
                    <a:cubicBezTo>
                      <a:pt x="17151" y="26724"/>
                      <a:pt x="15689" y="31111"/>
                      <a:pt x="15024" y="36429"/>
                    </a:cubicBezTo>
                    <a:lnTo>
                      <a:pt x="63153" y="36429"/>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8" name="Freeform: Shape 1027">
                <a:extLst>
                  <a:ext uri="{FF2B5EF4-FFF2-40B4-BE49-F238E27FC236}">
                    <a16:creationId xmlns:a16="http://schemas.microsoft.com/office/drawing/2014/main" id="{7AF8CEF4-27A3-F177-F821-A39FAE5F7054}"/>
                  </a:ext>
                </a:extLst>
              </p:cNvPr>
              <p:cNvSpPr/>
              <p:nvPr/>
            </p:nvSpPr>
            <p:spPr>
              <a:xfrm>
                <a:off x="8511494" y="4888877"/>
                <a:ext cx="67274" cy="85887"/>
              </a:xfrm>
              <a:custGeom>
                <a:avLst/>
                <a:gdLst>
                  <a:gd name="connsiteX0" fmla="*/ 0 w 67274"/>
                  <a:gd name="connsiteY0" fmla="*/ 1596 h 85887"/>
                  <a:gd name="connsiteX1" fmla="*/ 13428 w 67274"/>
                  <a:gd name="connsiteY1" fmla="*/ 1596 h 85887"/>
                  <a:gd name="connsiteX2" fmla="*/ 13428 w 67274"/>
                  <a:gd name="connsiteY2" fmla="*/ 19145 h 85887"/>
                  <a:gd name="connsiteX3" fmla="*/ 13694 w 67274"/>
                  <a:gd name="connsiteY3" fmla="*/ 19145 h 85887"/>
                  <a:gd name="connsiteX4" fmla="*/ 23134 w 67274"/>
                  <a:gd name="connsiteY4" fmla="*/ 5451 h 85887"/>
                  <a:gd name="connsiteX5" fmla="*/ 40950 w 67274"/>
                  <a:gd name="connsiteY5" fmla="*/ 0 h 85887"/>
                  <a:gd name="connsiteX6" fmla="*/ 55574 w 67274"/>
                  <a:gd name="connsiteY6" fmla="*/ 3723 h 85887"/>
                  <a:gd name="connsiteX7" fmla="*/ 64350 w 67274"/>
                  <a:gd name="connsiteY7" fmla="*/ 14093 h 85887"/>
                  <a:gd name="connsiteX8" fmla="*/ 67274 w 67274"/>
                  <a:gd name="connsiteY8" fmla="*/ 29782 h 85887"/>
                  <a:gd name="connsiteX9" fmla="*/ 67274 w 67274"/>
                  <a:gd name="connsiteY9" fmla="*/ 85888 h 85887"/>
                  <a:gd name="connsiteX10" fmla="*/ 53181 w 67274"/>
                  <a:gd name="connsiteY10" fmla="*/ 85888 h 85887"/>
                  <a:gd name="connsiteX11" fmla="*/ 53181 w 67274"/>
                  <a:gd name="connsiteY11" fmla="*/ 32441 h 85887"/>
                  <a:gd name="connsiteX12" fmla="*/ 49193 w 67274"/>
                  <a:gd name="connsiteY12" fmla="*/ 17550 h 85887"/>
                  <a:gd name="connsiteX13" fmla="*/ 35898 w 67274"/>
                  <a:gd name="connsiteY13" fmla="*/ 12498 h 85887"/>
                  <a:gd name="connsiteX14" fmla="*/ 24331 w 67274"/>
                  <a:gd name="connsiteY14" fmla="*/ 15423 h 85887"/>
                  <a:gd name="connsiteX15" fmla="*/ 16752 w 67274"/>
                  <a:gd name="connsiteY15" fmla="*/ 23799 h 85887"/>
                  <a:gd name="connsiteX16" fmla="*/ 14093 w 67274"/>
                  <a:gd name="connsiteY16" fmla="*/ 37094 h 85887"/>
                  <a:gd name="connsiteX17" fmla="*/ 14093 w 67274"/>
                  <a:gd name="connsiteY17" fmla="*/ 85888 h 85887"/>
                  <a:gd name="connsiteX18" fmla="*/ 133 w 67274"/>
                  <a:gd name="connsiteY18" fmla="*/ 85888 h 85887"/>
                  <a:gd name="connsiteX19" fmla="*/ 133 w 67274"/>
                  <a:gd name="connsiteY19" fmla="*/ 1728 h 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74" h="85887">
                    <a:moveTo>
                      <a:pt x="0" y="1596"/>
                    </a:moveTo>
                    <a:lnTo>
                      <a:pt x="13428" y="1596"/>
                    </a:lnTo>
                    <a:lnTo>
                      <a:pt x="13428" y="19145"/>
                    </a:lnTo>
                    <a:lnTo>
                      <a:pt x="13694" y="19145"/>
                    </a:lnTo>
                    <a:cubicBezTo>
                      <a:pt x="15821" y="13694"/>
                      <a:pt x="18880" y="9174"/>
                      <a:pt x="23134" y="5451"/>
                    </a:cubicBezTo>
                    <a:cubicBezTo>
                      <a:pt x="27388" y="1728"/>
                      <a:pt x="33371" y="0"/>
                      <a:pt x="40950" y="0"/>
                    </a:cubicBezTo>
                    <a:cubicBezTo>
                      <a:pt x="46800" y="0"/>
                      <a:pt x="51586" y="1197"/>
                      <a:pt x="55574" y="3723"/>
                    </a:cubicBezTo>
                    <a:cubicBezTo>
                      <a:pt x="59563" y="6249"/>
                      <a:pt x="62488" y="9573"/>
                      <a:pt x="64350" y="14093"/>
                    </a:cubicBezTo>
                    <a:cubicBezTo>
                      <a:pt x="66210" y="18614"/>
                      <a:pt x="67274" y="23799"/>
                      <a:pt x="67274" y="29782"/>
                    </a:cubicBezTo>
                    <a:lnTo>
                      <a:pt x="67274" y="85888"/>
                    </a:lnTo>
                    <a:lnTo>
                      <a:pt x="53181" y="85888"/>
                    </a:lnTo>
                    <a:lnTo>
                      <a:pt x="53181" y="32441"/>
                    </a:lnTo>
                    <a:cubicBezTo>
                      <a:pt x="53181" y="25926"/>
                      <a:pt x="51852" y="21007"/>
                      <a:pt x="49193" y="17550"/>
                    </a:cubicBezTo>
                    <a:cubicBezTo>
                      <a:pt x="46534" y="14093"/>
                      <a:pt x="42014" y="12498"/>
                      <a:pt x="35898" y="12498"/>
                    </a:cubicBezTo>
                    <a:cubicBezTo>
                      <a:pt x="31510" y="12498"/>
                      <a:pt x="27655" y="13428"/>
                      <a:pt x="24331" y="15423"/>
                    </a:cubicBezTo>
                    <a:cubicBezTo>
                      <a:pt x="21007" y="17417"/>
                      <a:pt x="18481" y="20209"/>
                      <a:pt x="16752" y="23799"/>
                    </a:cubicBezTo>
                    <a:cubicBezTo>
                      <a:pt x="15024" y="27389"/>
                      <a:pt x="14093" y="31909"/>
                      <a:pt x="14093" y="37094"/>
                    </a:cubicBezTo>
                    <a:lnTo>
                      <a:pt x="14093" y="85888"/>
                    </a:lnTo>
                    <a:lnTo>
                      <a:pt x="133" y="85888"/>
                    </a:lnTo>
                    <a:lnTo>
                      <a:pt x="133" y="1728"/>
                    </a:ln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1029" name="Freeform: Shape 1028">
                <a:extLst>
                  <a:ext uri="{FF2B5EF4-FFF2-40B4-BE49-F238E27FC236}">
                    <a16:creationId xmlns:a16="http://schemas.microsoft.com/office/drawing/2014/main" id="{D2E95344-260D-6842-450B-85DD793C03F4}"/>
                  </a:ext>
                </a:extLst>
              </p:cNvPr>
              <p:cNvSpPr/>
              <p:nvPr/>
            </p:nvSpPr>
            <p:spPr>
              <a:xfrm>
                <a:off x="8589006" y="4870131"/>
                <a:ext cx="45336" cy="105963"/>
              </a:xfrm>
              <a:custGeom>
                <a:avLst/>
                <a:gdLst>
                  <a:gd name="connsiteX0" fmla="*/ 21671 w 45336"/>
                  <a:gd name="connsiteY0" fmla="*/ 103703 h 105963"/>
                  <a:gd name="connsiteX1" fmla="*/ 14758 w 45336"/>
                  <a:gd name="connsiteY1" fmla="*/ 97455 h 105963"/>
                  <a:gd name="connsiteX2" fmla="*/ 12498 w 45336"/>
                  <a:gd name="connsiteY2" fmla="*/ 86420 h 105963"/>
                  <a:gd name="connsiteX3" fmla="*/ 12498 w 45336"/>
                  <a:gd name="connsiteY3" fmla="*/ 32175 h 105963"/>
                  <a:gd name="connsiteX4" fmla="*/ 0 w 45336"/>
                  <a:gd name="connsiteY4" fmla="*/ 32175 h 105963"/>
                  <a:gd name="connsiteX5" fmla="*/ 0 w 45336"/>
                  <a:gd name="connsiteY5" fmla="*/ 24862 h 105963"/>
                  <a:gd name="connsiteX6" fmla="*/ 24862 w 45336"/>
                  <a:gd name="connsiteY6" fmla="*/ 0 h 105963"/>
                  <a:gd name="connsiteX7" fmla="*/ 26458 w 45336"/>
                  <a:gd name="connsiteY7" fmla="*/ 0 h 105963"/>
                  <a:gd name="connsiteX8" fmla="*/ 26458 w 45336"/>
                  <a:gd name="connsiteY8" fmla="*/ 20475 h 105963"/>
                  <a:gd name="connsiteX9" fmla="*/ 45337 w 45336"/>
                  <a:gd name="connsiteY9" fmla="*/ 20475 h 105963"/>
                  <a:gd name="connsiteX10" fmla="*/ 45337 w 45336"/>
                  <a:gd name="connsiteY10" fmla="*/ 32175 h 105963"/>
                  <a:gd name="connsiteX11" fmla="*/ 26458 w 45336"/>
                  <a:gd name="connsiteY11" fmla="*/ 32175 h 105963"/>
                  <a:gd name="connsiteX12" fmla="*/ 26458 w 45336"/>
                  <a:gd name="connsiteY12" fmla="*/ 83628 h 105963"/>
                  <a:gd name="connsiteX13" fmla="*/ 27388 w 45336"/>
                  <a:gd name="connsiteY13" fmla="*/ 89477 h 105963"/>
                  <a:gd name="connsiteX14" fmla="*/ 30313 w 45336"/>
                  <a:gd name="connsiteY14" fmla="*/ 92402 h 105963"/>
                  <a:gd name="connsiteX15" fmla="*/ 35764 w 45336"/>
                  <a:gd name="connsiteY15" fmla="*/ 93200 h 105963"/>
                  <a:gd name="connsiteX16" fmla="*/ 45337 w 45336"/>
                  <a:gd name="connsiteY16" fmla="*/ 91871 h 105963"/>
                  <a:gd name="connsiteX17" fmla="*/ 45337 w 45336"/>
                  <a:gd name="connsiteY17" fmla="*/ 104634 h 105963"/>
                  <a:gd name="connsiteX18" fmla="*/ 39886 w 45336"/>
                  <a:gd name="connsiteY18" fmla="*/ 105565 h 105963"/>
                  <a:gd name="connsiteX19" fmla="*/ 33637 w 45336"/>
                  <a:gd name="connsiteY19" fmla="*/ 105964 h 105963"/>
                  <a:gd name="connsiteX20" fmla="*/ 21538 w 45336"/>
                  <a:gd name="connsiteY20" fmla="*/ 103969 h 1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36" h="105963">
                    <a:moveTo>
                      <a:pt x="21671" y="103703"/>
                    </a:moveTo>
                    <a:cubicBezTo>
                      <a:pt x="18613" y="102374"/>
                      <a:pt x="16220" y="100247"/>
                      <a:pt x="14758" y="97455"/>
                    </a:cubicBezTo>
                    <a:cubicBezTo>
                      <a:pt x="13295" y="94663"/>
                      <a:pt x="12498" y="90940"/>
                      <a:pt x="12498" y="86420"/>
                    </a:cubicBezTo>
                    <a:lnTo>
                      <a:pt x="12498" y="32175"/>
                    </a:lnTo>
                    <a:lnTo>
                      <a:pt x="0" y="32175"/>
                    </a:lnTo>
                    <a:lnTo>
                      <a:pt x="0" y="24862"/>
                    </a:lnTo>
                    <a:lnTo>
                      <a:pt x="24862" y="0"/>
                    </a:lnTo>
                    <a:lnTo>
                      <a:pt x="26458" y="0"/>
                    </a:lnTo>
                    <a:lnTo>
                      <a:pt x="26458" y="20475"/>
                    </a:lnTo>
                    <a:lnTo>
                      <a:pt x="45337" y="20475"/>
                    </a:lnTo>
                    <a:lnTo>
                      <a:pt x="45337" y="32175"/>
                    </a:lnTo>
                    <a:lnTo>
                      <a:pt x="26458" y="32175"/>
                    </a:lnTo>
                    <a:lnTo>
                      <a:pt x="26458" y="83628"/>
                    </a:lnTo>
                    <a:cubicBezTo>
                      <a:pt x="26458" y="86154"/>
                      <a:pt x="26724" y="88015"/>
                      <a:pt x="27388" y="89477"/>
                    </a:cubicBezTo>
                    <a:cubicBezTo>
                      <a:pt x="28053" y="90940"/>
                      <a:pt x="28984" y="91871"/>
                      <a:pt x="30313" y="92402"/>
                    </a:cubicBezTo>
                    <a:cubicBezTo>
                      <a:pt x="31643" y="92934"/>
                      <a:pt x="33504" y="93200"/>
                      <a:pt x="35764" y="93200"/>
                    </a:cubicBezTo>
                    <a:cubicBezTo>
                      <a:pt x="38822" y="93200"/>
                      <a:pt x="42013" y="92801"/>
                      <a:pt x="45337" y="91871"/>
                    </a:cubicBezTo>
                    <a:lnTo>
                      <a:pt x="45337" y="104634"/>
                    </a:lnTo>
                    <a:cubicBezTo>
                      <a:pt x="43874" y="105033"/>
                      <a:pt x="42013" y="105299"/>
                      <a:pt x="39886" y="105565"/>
                    </a:cubicBezTo>
                    <a:cubicBezTo>
                      <a:pt x="37758" y="105831"/>
                      <a:pt x="35631" y="105964"/>
                      <a:pt x="33637" y="105964"/>
                    </a:cubicBezTo>
                    <a:cubicBezTo>
                      <a:pt x="28718" y="105964"/>
                      <a:pt x="24729" y="105299"/>
                      <a:pt x="21538" y="103969"/>
                    </a:cubicBezTo>
                    <a:close/>
                  </a:path>
                </a:pathLst>
              </a:custGeom>
              <a:solidFill>
                <a:srgbClr val="231F20"/>
              </a:solidFill>
              <a:ln w="13294" cap="flat">
                <a:no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sp>
          <p:nvSpPr>
            <p:cNvPr id="918" name="Freeform: Shape 917">
              <a:extLst>
                <a:ext uri="{FF2B5EF4-FFF2-40B4-BE49-F238E27FC236}">
                  <a16:creationId xmlns:a16="http://schemas.microsoft.com/office/drawing/2014/main" id="{154450F9-15FE-7C48-8E94-BBE5255F147C}"/>
                </a:ext>
              </a:extLst>
            </p:cNvPr>
            <p:cNvSpPr/>
            <p:nvPr/>
          </p:nvSpPr>
          <p:spPr>
            <a:xfrm>
              <a:off x="2221077" y="4936341"/>
              <a:ext cx="140398" cy="80037"/>
            </a:xfrm>
            <a:custGeom>
              <a:avLst/>
              <a:gdLst>
                <a:gd name="connsiteX0" fmla="*/ 140399 w 140398"/>
                <a:gd name="connsiteY0" fmla="*/ 19544 h 80037"/>
                <a:gd name="connsiteX1" fmla="*/ 60361 w 140398"/>
                <a:gd name="connsiteY1" fmla="*/ 80038 h 80037"/>
                <a:gd name="connsiteX2" fmla="*/ 0 w 140398"/>
                <a:gd name="connsiteY2" fmla="*/ 0 h 80037"/>
              </a:gdLst>
              <a:ahLst/>
              <a:cxnLst>
                <a:cxn ang="0">
                  <a:pos x="connsiteX0" y="connsiteY0"/>
                </a:cxn>
                <a:cxn ang="0">
                  <a:pos x="connsiteX1" y="connsiteY1"/>
                </a:cxn>
                <a:cxn ang="0">
                  <a:pos x="connsiteX2" y="connsiteY2"/>
                </a:cxn>
              </a:cxnLst>
              <a:rect l="l" t="t" r="r" b="b"/>
              <a:pathLst>
                <a:path w="140398" h="80037">
                  <a:moveTo>
                    <a:pt x="140399" y="19544"/>
                  </a:moveTo>
                  <a:lnTo>
                    <a:pt x="60361" y="80038"/>
                  </a:lnTo>
                  <a:lnTo>
                    <a:pt x="0" y="0"/>
                  </a:lnTo>
                </a:path>
              </a:pathLst>
            </a:custGeom>
            <a:noFill/>
            <a:ln w="13294" cap="flat">
              <a:solidFill>
                <a:srgbClr val="AEB9C0"/>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19" name="Freeform: Shape 918">
              <a:extLst>
                <a:ext uri="{FF2B5EF4-FFF2-40B4-BE49-F238E27FC236}">
                  <a16:creationId xmlns:a16="http://schemas.microsoft.com/office/drawing/2014/main" id="{AF69B558-CAB9-1843-1BEC-172AC9A79855}"/>
                </a:ext>
              </a:extLst>
            </p:cNvPr>
            <p:cNvSpPr/>
            <p:nvPr/>
          </p:nvSpPr>
          <p:spPr>
            <a:xfrm>
              <a:off x="9826933" y="4936341"/>
              <a:ext cx="140398" cy="80037"/>
            </a:xfrm>
            <a:custGeom>
              <a:avLst/>
              <a:gdLst>
                <a:gd name="connsiteX0" fmla="*/ 0 w 140398"/>
                <a:gd name="connsiteY0" fmla="*/ 19544 h 80037"/>
                <a:gd name="connsiteX1" fmla="*/ 79905 w 140398"/>
                <a:gd name="connsiteY1" fmla="*/ 80038 h 80037"/>
                <a:gd name="connsiteX2" fmla="*/ 140399 w 140398"/>
                <a:gd name="connsiteY2" fmla="*/ 0 h 80037"/>
              </a:gdLst>
              <a:ahLst/>
              <a:cxnLst>
                <a:cxn ang="0">
                  <a:pos x="connsiteX0" y="connsiteY0"/>
                </a:cxn>
                <a:cxn ang="0">
                  <a:pos x="connsiteX1" y="connsiteY1"/>
                </a:cxn>
                <a:cxn ang="0">
                  <a:pos x="connsiteX2" y="connsiteY2"/>
                </a:cxn>
              </a:cxnLst>
              <a:rect l="l" t="t" r="r" b="b"/>
              <a:pathLst>
                <a:path w="140398" h="80037">
                  <a:moveTo>
                    <a:pt x="0" y="19544"/>
                  </a:moveTo>
                  <a:lnTo>
                    <a:pt x="79905" y="80038"/>
                  </a:lnTo>
                  <a:lnTo>
                    <a:pt x="140399" y="0"/>
                  </a:lnTo>
                </a:path>
              </a:pathLst>
            </a:custGeom>
            <a:noFill/>
            <a:ln w="13294" cap="flat">
              <a:solidFill>
                <a:srgbClr val="AEB9C0"/>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0" name="Freeform: Shape 919">
              <a:extLst>
                <a:ext uri="{FF2B5EF4-FFF2-40B4-BE49-F238E27FC236}">
                  <a16:creationId xmlns:a16="http://schemas.microsoft.com/office/drawing/2014/main" id="{72C51C51-5CE1-B82D-59A2-1AAA52F6A011}"/>
                </a:ext>
              </a:extLst>
            </p:cNvPr>
            <p:cNvSpPr/>
            <p:nvPr/>
          </p:nvSpPr>
          <p:spPr>
            <a:xfrm>
              <a:off x="6094936" y="2571369"/>
              <a:ext cx="13295" cy="1402390"/>
            </a:xfrm>
            <a:custGeom>
              <a:avLst/>
              <a:gdLst>
                <a:gd name="connsiteX0" fmla="*/ 0 w 13295"/>
                <a:gd name="connsiteY0" fmla="*/ 0 h 1402390"/>
                <a:gd name="connsiteX1" fmla="*/ 0 w 13295"/>
                <a:gd name="connsiteY1" fmla="*/ 1402391 h 1402390"/>
              </a:gdLst>
              <a:ahLst/>
              <a:cxnLst>
                <a:cxn ang="0">
                  <a:pos x="connsiteX0" y="connsiteY0"/>
                </a:cxn>
                <a:cxn ang="0">
                  <a:pos x="connsiteX1" y="connsiteY1"/>
                </a:cxn>
              </a:cxnLst>
              <a:rect l="l" t="t" r="r" b="b"/>
              <a:pathLst>
                <a:path w="13295" h="1402390">
                  <a:moveTo>
                    <a:pt x="0" y="0"/>
                  </a:moveTo>
                  <a:lnTo>
                    <a:pt x="0" y="1402391"/>
                  </a:lnTo>
                </a:path>
              </a:pathLst>
            </a:custGeom>
            <a:ln w="13294" cap="flat">
              <a:solidFill>
                <a:srgbClr val="FFFFFF"/>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1" name="Freeform: Shape 920">
              <a:extLst>
                <a:ext uri="{FF2B5EF4-FFF2-40B4-BE49-F238E27FC236}">
                  <a16:creationId xmlns:a16="http://schemas.microsoft.com/office/drawing/2014/main" id="{2F5C9F5C-A379-B8BB-AACC-DF233121551F}"/>
                </a:ext>
              </a:extLst>
            </p:cNvPr>
            <p:cNvSpPr/>
            <p:nvPr/>
          </p:nvSpPr>
          <p:spPr>
            <a:xfrm>
              <a:off x="7206292" y="3448329"/>
              <a:ext cx="992362" cy="980663"/>
            </a:xfrm>
            <a:custGeom>
              <a:avLst/>
              <a:gdLst>
                <a:gd name="connsiteX0" fmla="*/ 0 w 992362"/>
                <a:gd name="connsiteY0" fmla="*/ 980663 h 980663"/>
                <a:gd name="connsiteX1" fmla="*/ 992363 w 992362"/>
                <a:gd name="connsiteY1" fmla="*/ 0 h 980663"/>
              </a:gdLst>
              <a:ahLst/>
              <a:cxnLst>
                <a:cxn ang="0">
                  <a:pos x="connsiteX0" y="connsiteY0"/>
                </a:cxn>
                <a:cxn ang="0">
                  <a:pos x="connsiteX1" y="connsiteY1"/>
                </a:cxn>
              </a:cxnLst>
              <a:rect l="l" t="t" r="r" b="b"/>
              <a:pathLst>
                <a:path w="992362" h="980663">
                  <a:moveTo>
                    <a:pt x="0" y="980663"/>
                  </a:moveTo>
                  <a:lnTo>
                    <a:pt x="992363" y="0"/>
                  </a:lnTo>
                </a:path>
              </a:pathLst>
            </a:custGeom>
            <a:ln w="13294" cap="flat">
              <a:solidFill>
                <a:srgbClr val="FFFFFF"/>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922" name="Freeform: Shape 921">
              <a:extLst>
                <a:ext uri="{FF2B5EF4-FFF2-40B4-BE49-F238E27FC236}">
                  <a16:creationId xmlns:a16="http://schemas.microsoft.com/office/drawing/2014/main" id="{EBEB5281-3376-558F-8936-774D99B25BB2}"/>
                </a:ext>
              </a:extLst>
            </p:cNvPr>
            <p:cNvSpPr/>
            <p:nvPr/>
          </p:nvSpPr>
          <p:spPr>
            <a:xfrm>
              <a:off x="3963562" y="3475584"/>
              <a:ext cx="992362" cy="980663"/>
            </a:xfrm>
            <a:custGeom>
              <a:avLst/>
              <a:gdLst>
                <a:gd name="connsiteX0" fmla="*/ 992363 w 992362"/>
                <a:gd name="connsiteY0" fmla="*/ 980663 h 980663"/>
                <a:gd name="connsiteX1" fmla="*/ 0 w 992362"/>
                <a:gd name="connsiteY1" fmla="*/ 0 h 980663"/>
              </a:gdLst>
              <a:ahLst/>
              <a:cxnLst>
                <a:cxn ang="0">
                  <a:pos x="connsiteX0" y="connsiteY0"/>
                </a:cxn>
                <a:cxn ang="0">
                  <a:pos x="connsiteX1" y="connsiteY1"/>
                </a:cxn>
              </a:cxnLst>
              <a:rect l="l" t="t" r="r" b="b"/>
              <a:pathLst>
                <a:path w="992362" h="980663">
                  <a:moveTo>
                    <a:pt x="992363" y="980663"/>
                  </a:moveTo>
                  <a:lnTo>
                    <a:pt x="0" y="0"/>
                  </a:lnTo>
                </a:path>
              </a:pathLst>
            </a:custGeom>
            <a:ln w="13294" cap="flat">
              <a:solidFill>
                <a:srgbClr val="FFFFFF"/>
              </a:solidFill>
              <a:prstDash val="solid"/>
              <a:miter/>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panose="020B0504030603020204" pitchFamily="34" charset="0"/>
              </a:endParaRPr>
            </a:p>
          </p:txBody>
        </p:sp>
      </p:grpSp>
      <p:sp>
        <p:nvSpPr>
          <p:cNvPr id="2" name="Title 2">
            <a:extLst>
              <a:ext uri="{FF2B5EF4-FFF2-40B4-BE49-F238E27FC236}">
                <a16:creationId xmlns:a16="http://schemas.microsoft.com/office/drawing/2014/main" id="{E1B814FF-2177-6225-C828-A4CFC8FE0621}"/>
              </a:ext>
            </a:extLst>
          </p:cNvPr>
          <p:cNvSpPr txBox="1">
            <a:spLocks/>
          </p:cNvSpPr>
          <p:nvPr/>
        </p:nvSpPr>
        <p:spPr>
          <a:xfrm>
            <a:off x="483923" y="1877464"/>
            <a:ext cx="5440696" cy="2353850"/>
          </a:xfrm>
          <a:prstGeom prst="rect">
            <a:avLst/>
          </a:prstGeom>
        </p:spPr>
        <p:txBody>
          <a:bodyPr vert="horz" wrap="square" lIns="0" tIns="0" rIns="0" bIns="0" rtlCol="0" anchor="t">
            <a:spAutoFit/>
          </a:bodyPr>
          <a:lstStyle>
            <a:lvl1pPr algn="l" defTabSz="931583" rtl="0" eaLnBrk="1" fontAlgn="base" hangingPunct="1">
              <a:spcBef>
                <a:spcPct val="0"/>
              </a:spcBef>
              <a:spcAft>
                <a:spcPct val="0"/>
              </a:spcAft>
              <a:defRPr lang="en-US" sz="2400" b="1" kern="1200" spc="-50" dirty="0">
                <a:ln w="3175">
                  <a:noFill/>
                </a:ln>
                <a:solidFill>
                  <a:schemeClr val="tx1"/>
                </a:solidFill>
                <a:latin typeface="Arial" panose="020B0604020202020204" pitchFamily="34" charset="0"/>
                <a:ea typeface="+mn-ea"/>
                <a:cs typeface="Arial" panose="020B0604020202020204" pitchFamily="34" charset="0"/>
              </a:defRPr>
            </a:lvl1pPr>
            <a:lvl2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2pPr>
            <a:lvl3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3pPr>
            <a:lvl4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4pPr>
            <a:lvl5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5pPr>
            <a:lvl6pPr marL="457063"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6pPr>
            <a:lvl7pPr marL="914126"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7pPr>
            <a:lvl8pPr marL="1371189"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8pPr>
            <a:lvl9pPr marL="1828251"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9pPr>
          </a:lstStyle>
          <a:p>
            <a:pPr marL="0" marR="0" lvl="0" indent="0" algn="l" defTabSz="931583" rtl="0" eaLnBrk="1" fontAlgn="base" latinLnBrk="0" hangingPunct="1">
              <a:lnSpc>
                <a:spcPct val="85000"/>
              </a:lnSpc>
              <a:spcBef>
                <a:spcPct val="0"/>
              </a:spcBef>
              <a:spcAft>
                <a:spcPct val="0"/>
              </a:spcAft>
              <a:buClrTx/>
              <a:buSzTx/>
              <a:buFontTx/>
              <a:buNone/>
              <a:tabLst/>
              <a:defRPr/>
            </a:pPr>
            <a:r>
              <a:rPr kumimoji="0" lang="en-US" sz="3599" b="0" i="0" u="none" strike="noStrike" kern="1200" cap="none" spc="-50" normalizeH="0" baseline="0" noProof="0" dirty="0">
                <a:ln w="3175">
                  <a:noFill/>
                </a:ln>
                <a:solidFill>
                  <a:srgbClr val="0070F2"/>
                </a:solidFill>
                <a:effectLst/>
                <a:uLnTx/>
                <a:uFillTx/>
                <a:latin typeface="72 Brand Medium" panose="020B0604030603020204" pitchFamily="34" charset="0"/>
                <a:ea typeface="+mn-ea"/>
                <a:cs typeface="Arial" panose="020B0604020202020204" pitchFamily="34" charset="0"/>
              </a:rPr>
              <a:t>SAP BTP is an</a:t>
            </a:r>
            <a:br>
              <a:rPr kumimoji="0" lang="en-US" sz="3599" b="0" i="0" u="none" strike="noStrike" kern="1200" cap="none" spc="-50" normalizeH="0" baseline="0" noProof="0" dirty="0">
                <a:ln w="3175">
                  <a:noFill/>
                </a:ln>
                <a:solidFill>
                  <a:srgbClr val="0070F2"/>
                </a:solidFill>
                <a:effectLst/>
                <a:uLnTx/>
                <a:uFillTx/>
                <a:latin typeface="72 Brand Medium" panose="020B0604030603020204" pitchFamily="34" charset="0"/>
                <a:ea typeface="+mn-ea"/>
                <a:cs typeface="Arial" panose="020B0604020202020204" pitchFamily="34" charset="0"/>
              </a:rPr>
            </a:br>
            <a:r>
              <a:rPr kumimoji="0" lang="en-US" sz="3599" b="0" i="0" u="none" strike="noStrike" kern="1200" cap="none" spc="-50" normalizeH="0" baseline="0" noProof="0" dirty="0">
                <a:ln w="3175">
                  <a:noFill/>
                </a:ln>
                <a:solidFill>
                  <a:srgbClr val="0070F2"/>
                </a:solidFill>
                <a:effectLst/>
                <a:uLnTx/>
                <a:uFillTx/>
                <a:latin typeface="72 Brand Medium" panose="020B0604030603020204" pitchFamily="34" charset="0"/>
                <a:ea typeface="+mn-ea"/>
                <a:cs typeface="Arial" panose="020B0604020202020204" pitchFamily="34" charset="0"/>
              </a:rPr>
              <a:t>innovation platform </a:t>
            </a:r>
            <a:r>
              <a:rPr kumimoji="0" lang="en-US" sz="3599" b="0" i="0" u="none" strike="noStrike" kern="1200" cap="none" spc="-50" normalizeH="0" baseline="0" noProof="0" dirty="0">
                <a:ln w="3175">
                  <a:noFill/>
                </a:ln>
                <a:gradFill>
                  <a:gsLst>
                    <a:gs pos="0">
                      <a:srgbClr val="000000"/>
                    </a:gs>
                    <a:gs pos="100000">
                      <a:srgbClr val="000000"/>
                    </a:gs>
                  </a:gsLst>
                  <a:lin ang="5400000" scaled="1"/>
                </a:gradFill>
                <a:effectLst/>
                <a:uLnTx/>
                <a:uFillTx/>
                <a:latin typeface="72 Brand Medium" panose="020B0604030603020204" pitchFamily="34" charset="0"/>
                <a:ea typeface="+mn-ea"/>
                <a:cs typeface="Arial" panose="020B0604020202020204" pitchFamily="34" charset="0"/>
              </a:rPr>
              <a:t>optimized for SAP applications in</a:t>
            </a:r>
            <a:br>
              <a:rPr kumimoji="0" lang="en-US" sz="3599" b="0" i="0" u="none" strike="noStrike" kern="1200" cap="none" spc="-50" normalizeH="0" baseline="0" noProof="0" dirty="0">
                <a:ln w="3175">
                  <a:noFill/>
                </a:ln>
                <a:gradFill>
                  <a:gsLst>
                    <a:gs pos="0">
                      <a:srgbClr val="000000"/>
                    </a:gs>
                    <a:gs pos="100000">
                      <a:srgbClr val="000000"/>
                    </a:gs>
                  </a:gsLst>
                  <a:lin ang="5400000" scaled="1"/>
                </a:gradFill>
                <a:effectLst/>
                <a:uLnTx/>
                <a:uFillTx/>
                <a:latin typeface="72 Brand Medium" panose="020B0604030603020204" pitchFamily="34" charset="0"/>
                <a:ea typeface="+mn-ea"/>
                <a:cs typeface="Arial" panose="020B0604020202020204" pitchFamily="34" charset="0"/>
              </a:rPr>
            </a:br>
            <a:r>
              <a:rPr kumimoji="0" lang="en-US" sz="3599" b="0" i="0" u="none" strike="noStrike" kern="1200" cap="none" spc="-50" normalizeH="0" baseline="0" noProof="0" dirty="0">
                <a:ln w="3175">
                  <a:noFill/>
                </a:ln>
                <a:gradFill>
                  <a:gsLst>
                    <a:gs pos="0">
                      <a:srgbClr val="000000"/>
                    </a:gs>
                    <a:gs pos="100000">
                      <a:srgbClr val="000000"/>
                    </a:gs>
                  </a:gsLst>
                  <a:lin ang="5400000" scaled="1"/>
                </a:gradFill>
                <a:effectLst/>
                <a:uLnTx/>
                <a:uFillTx/>
                <a:latin typeface="72 Brand Medium" panose="020B0604030603020204" pitchFamily="34" charset="0"/>
                <a:ea typeface="+mn-ea"/>
                <a:cs typeface="Arial" panose="020B0604020202020204" pitchFamily="34" charset="0"/>
              </a:rPr>
              <a:t>the cloud.</a:t>
            </a:r>
          </a:p>
        </p:txBody>
      </p:sp>
    </p:spTree>
    <p:extLst>
      <p:ext uri="{BB962C8B-B14F-4D97-AF65-F5344CB8AC3E}">
        <p14:creationId xmlns:p14="http://schemas.microsoft.com/office/powerpoint/2010/main" val="3887141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8AED681-4BDD-4CFA-C660-76824EF3D16A}"/>
              </a:ext>
            </a:extLst>
          </p:cNvPr>
          <p:cNvSpPr/>
          <p:nvPr/>
        </p:nvSpPr>
        <p:spPr bwMode="auto">
          <a:xfrm>
            <a:off x="795337" y="1500695"/>
            <a:ext cx="10604500" cy="751236"/>
          </a:xfrm>
          <a:prstGeom prst="roundRect">
            <a:avLst>
              <a:gd name="adj" fmla="val 14084"/>
            </a:avLst>
          </a:prstGeom>
          <a:solidFill>
            <a:srgbClr val="FFFFFF"/>
          </a:solidFill>
          <a:ln w="254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1"/>
              </a:gradFill>
              <a:effectLst/>
              <a:uLnTx/>
              <a:uFillTx/>
              <a:latin typeface="72 Brand"/>
              <a:ea typeface="Segoe UI" pitchFamily="34" charset="0"/>
              <a:cs typeface="Segoe UI" pitchFamily="34" charset="0"/>
            </a:endParaRPr>
          </a:p>
        </p:txBody>
      </p:sp>
      <p:grpSp>
        <p:nvGrpSpPr>
          <p:cNvPr id="22" name="Group 21">
            <a:extLst>
              <a:ext uri="{FF2B5EF4-FFF2-40B4-BE49-F238E27FC236}">
                <a16:creationId xmlns:a16="http://schemas.microsoft.com/office/drawing/2014/main" id="{6833BE22-B95A-298B-04AC-EB43A0F58E89}"/>
              </a:ext>
            </a:extLst>
          </p:cNvPr>
          <p:cNvGrpSpPr/>
          <p:nvPr/>
        </p:nvGrpSpPr>
        <p:grpSpPr>
          <a:xfrm>
            <a:off x="4344087" y="1631091"/>
            <a:ext cx="3528541" cy="510258"/>
            <a:chOff x="4344087" y="1565189"/>
            <a:chExt cx="3528541" cy="609112"/>
          </a:xfrm>
        </p:grpSpPr>
        <p:cxnSp>
          <p:nvCxnSpPr>
            <p:cNvPr id="15" name="Straight Connector 14">
              <a:extLst>
                <a:ext uri="{FF2B5EF4-FFF2-40B4-BE49-F238E27FC236}">
                  <a16:creationId xmlns:a16="http://schemas.microsoft.com/office/drawing/2014/main" id="{FA6600FC-5ADB-0515-8259-4EE16A7F11F5}"/>
                </a:ext>
              </a:extLst>
            </p:cNvPr>
            <p:cNvCxnSpPr/>
            <p:nvPr/>
          </p:nvCxnSpPr>
          <p:spPr>
            <a:xfrm>
              <a:off x="4344087" y="1565189"/>
              <a:ext cx="0" cy="609112"/>
            </a:xfrm>
            <a:prstGeom prst="line">
              <a:avLst/>
            </a:prstGeom>
            <a:ln w="15875" cap="rnd">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CFE50E-018F-28E9-72EE-CE5ED93300CD}"/>
                </a:ext>
              </a:extLst>
            </p:cNvPr>
            <p:cNvCxnSpPr/>
            <p:nvPr/>
          </p:nvCxnSpPr>
          <p:spPr>
            <a:xfrm>
              <a:off x="7872628" y="1565189"/>
              <a:ext cx="0" cy="609112"/>
            </a:xfrm>
            <a:prstGeom prst="line">
              <a:avLst/>
            </a:prstGeom>
            <a:ln w="15875" cap="rnd">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Rectangle: Rounded Corners 2">
            <a:extLst>
              <a:ext uri="{FF2B5EF4-FFF2-40B4-BE49-F238E27FC236}">
                <a16:creationId xmlns:a16="http://schemas.microsoft.com/office/drawing/2014/main" id="{014F9D10-8227-5F75-A249-EFB5187C0721}"/>
              </a:ext>
            </a:extLst>
          </p:cNvPr>
          <p:cNvSpPr/>
          <p:nvPr/>
        </p:nvSpPr>
        <p:spPr bwMode="auto">
          <a:xfrm>
            <a:off x="795337" y="2431460"/>
            <a:ext cx="10604500" cy="2690852"/>
          </a:xfrm>
          <a:prstGeom prst="roundRect">
            <a:avLst>
              <a:gd name="adj" fmla="val 4847"/>
            </a:avLst>
          </a:prstGeom>
          <a:solidFill>
            <a:srgbClr val="FFFFFF"/>
          </a:solidFill>
          <a:ln w="254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Segoe UI" pitchFamily="34" charset="0"/>
            </a:endParaRPr>
          </a:p>
        </p:txBody>
      </p:sp>
      <p:sp>
        <p:nvSpPr>
          <p:cNvPr id="78" name="TextBox 77">
            <a:extLst>
              <a:ext uri="{FF2B5EF4-FFF2-40B4-BE49-F238E27FC236}">
                <a16:creationId xmlns:a16="http://schemas.microsoft.com/office/drawing/2014/main" id="{FFA49979-BC49-40D3-7A00-1B7A824DBD76}"/>
              </a:ext>
            </a:extLst>
          </p:cNvPr>
          <p:cNvSpPr txBox="1"/>
          <p:nvPr/>
        </p:nvSpPr>
        <p:spPr>
          <a:xfrm>
            <a:off x="795337" y="2750648"/>
            <a:ext cx="5343226" cy="1723549"/>
          </a:xfrm>
          <a:prstGeom prst="rect">
            <a:avLst/>
          </a:prstGeom>
          <a:noFill/>
        </p:spPr>
        <p:txBody>
          <a:bodyPr wrap="square" lIns="0" tIns="0" rIns="0" bIns="0" rtlCol="0">
            <a:spAutoFit/>
          </a:bodyPr>
          <a:lstStyle/>
          <a:p>
            <a:pPr marL="0" marR="0" lvl="0" indent="0" algn="ctr" defTabSz="912848" rtl="0" eaLnBrk="1" fontAlgn="auto" latinLnBrk="0" hangingPunct="1">
              <a:lnSpc>
                <a:spcPct val="100000"/>
              </a:lnSpc>
              <a:spcBef>
                <a:spcPts val="0"/>
              </a:spcBef>
              <a:spcAft>
                <a:spcPts val="600"/>
              </a:spcAft>
              <a:buClr>
                <a:srgbClr val="FFFFFF"/>
              </a:buClr>
              <a:buSzTx/>
              <a:buFontTx/>
              <a:buNone/>
              <a:tabLst/>
              <a:defRPr/>
            </a:pPr>
            <a:r>
              <a:rPr kumimoji="0" lang="en-US" sz="2000" i="0" u="none" strike="noStrike" kern="0" cap="none" spc="0" normalizeH="0" baseline="0" noProof="0" dirty="0">
                <a:ln>
                  <a:noFill/>
                </a:ln>
                <a:solidFill>
                  <a:srgbClr val="0070F2"/>
                </a:solidFill>
                <a:effectLst/>
                <a:uLnTx/>
                <a:uFillTx/>
                <a:latin typeface="72 Brand Medium"/>
                <a:ea typeface="+mn-ea"/>
                <a:cs typeface="Arial"/>
              </a:rPr>
              <a:t>Enterprise Planning</a:t>
            </a:r>
            <a:endParaRPr kumimoji="0" lang="en-US" sz="2000" u="none" strike="noStrike" kern="0" cap="none" spc="0" normalizeH="0" baseline="0" noProof="0" dirty="0">
              <a:ln>
                <a:noFill/>
              </a:ln>
              <a:solidFill>
                <a:srgbClr val="000000"/>
              </a:solidFill>
              <a:effectLst/>
              <a:uLnTx/>
              <a:uFillTx/>
              <a:latin typeface="72 Brand"/>
              <a:ea typeface="+mn-ea"/>
              <a:cs typeface="72" panose="020B0503030000000003" pitchFamily="34" charset="0"/>
            </a:endParaRPr>
          </a:p>
          <a:p>
            <a:pPr marL="0" marR="0" lvl="0" indent="0" algn="ctr" defTabSz="912848" rtl="0" eaLnBrk="1" fontAlgn="auto" latinLnBrk="0" hangingPunct="1">
              <a:lnSpc>
                <a:spcPct val="100000"/>
              </a:lnSpc>
              <a:spcBef>
                <a:spcPts val="0"/>
              </a:spcBef>
              <a:spcAft>
                <a:spcPts val="600"/>
              </a:spcAft>
              <a:buClr>
                <a:srgbClr val="FFFFFF"/>
              </a:buClr>
              <a:buSzTx/>
              <a:buFontTx/>
              <a:buNone/>
              <a:tabLst/>
              <a:defRPr/>
            </a:pPr>
            <a:r>
              <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rPr>
              <a:t>Planning &amp; forecasting</a:t>
            </a:r>
          </a:p>
          <a:p>
            <a:pPr marL="0" marR="0" lvl="0" indent="0" algn="ctr" defTabSz="912848" rtl="0" eaLnBrk="1" fontAlgn="auto" latinLnBrk="0" hangingPunct="1">
              <a:lnSpc>
                <a:spcPct val="100000"/>
              </a:lnSpc>
              <a:spcBef>
                <a:spcPts val="0"/>
              </a:spcBef>
              <a:spcAft>
                <a:spcPts val="600"/>
              </a:spcAft>
              <a:buClr>
                <a:srgbClr val="FFFFFF"/>
              </a:buClr>
              <a:buSzTx/>
              <a:buFontTx/>
              <a:buNone/>
              <a:tabLst/>
              <a:defRPr/>
            </a:pPr>
            <a:r>
              <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rPr>
              <a:t>Collaboration &amp; scheduling</a:t>
            </a:r>
          </a:p>
          <a:p>
            <a:pPr marL="0" marR="0" lvl="0" indent="0" algn="ctr" defTabSz="912848" rtl="0" eaLnBrk="1" fontAlgn="auto" latinLnBrk="0" hangingPunct="1">
              <a:lnSpc>
                <a:spcPct val="100000"/>
              </a:lnSpc>
              <a:spcBef>
                <a:spcPts val="0"/>
              </a:spcBef>
              <a:spcAft>
                <a:spcPts val="600"/>
              </a:spcAft>
              <a:buClr>
                <a:srgbClr val="FFFFFF"/>
              </a:buClr>
              <a:buSzTx/>
              <a:buFontTx/>
              <a:buNone/>
              <a:tabLst/>
              <a:defRPr/>
            </a:pPr>
            <a:r>
              <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rPr>
              <a:t>Automated workflows </a:t>
            </a:r>
          </a:p>
          <a:p>
            <a:pPr marL="0" marR="0" lvl="0" indent="0" algn="ctr" defTabSz="912848" rtl="0" eaLnBrk="1" fontAlgn="auto" latinLnBrk="0" hangingPunct="1">
              <a:lnSpc>
                <a:spcPct val="100000"/>
              </a:lnSpc>
              <a:spcBef>
                <a:spcPts val="0"/>
              </a:spcBef>
              <a:spcAft>
                <a:spcPts val="600"/>
              </a:spcAft>
              <a:buClr>
                <a:srgbClr val="FFFFFF"/>
              </a:buClr>
              <a:buSzTx/>
              <a:buFontTx/>
              <a:buNone/>
              <a:tabLst/>
              <a:defRPr/>
            </a:pPr>
            <a:r>
              <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rPr>
              <a:t>Predictive planning</a:t>
            </a:r>
          </a:p>
        </p:txBody>
      </p:sp>
      <p:sp>
        <p:nvSpPr>
          <p:cNvPr id="79" name="TextBox 78">
            <a:extLst>
              <a:ext uri="{FF2B5EF4-FFF2-40B4-BE49-F238E27FC236}">
                <a16:creationId xmlns:a16="http://schemas.microsoft.com/office/drawing/2014/main" id="{EA4E438C-8DB0-3938-966D-7EC8DE7D91B2}"/>
              </a:ext>
            </a:extLst>
          </p:cNvPr>
          <p:cNvSpPr txBox="1"/>
          <p:nvPr/>
        </p:nvSpPr>
        <p:spPr>
          <a:xfrm>
            <a:off x="6608356" y="2750648"/>
            <a:ext cx="4035120" cy="2077492"/>
          </a:xfrm>
          <a:prstGeom prst="rect">
            <a:avLst/>
          </a:prstGeom>
          <a:noFill/>
        </p:spPr>
        <p:txBody>
          <a:bodyPr wrap="square" lIns="0" tIns="0" rIns="0" bIns="0" rtlCol="0">
            <a:spAutoFit/>
          </a:bodyPr>
          <a:lstStyle/>
          <a:p>
            <a:pPr marL="0" marR="0" lvl="0" indent="0" algn="ctr" defTabSz="912848" rtl="0" eaLnBrk="1" fontAlgn="base" latinLnBrk="0" hangingPunct="1">
              <a:lnSpc>
                <a:spcPct val="100000"/>
              </a:lnSpc>
              <a:spcBef>
                <a:spcPts val="0"/>
              </a:spcBef>
              <a:spcAft>
                <a:spcPts val="600"/>
              </a:spcAft>
              <a:buClr>
                <a:srgbClr val="FFFFFF"/>
              </a:buClr>
              <a:buSzPct val="80000"/>
              <a:buFontTx/>
              <a:buNone/>
              <a:tabLst/>
              <a:defRPr/>
            </a:pPr>
            <a:r>
              <a:rPr kumimoji="0" lang="en-US" sz="2000" i="0" u="none" strike="noStrike" kern="0" cap="none" spc="0" normalizeH="0" baseline="0" noProof="0" dirty="0">
                <a:ln>
                  <a:noFill/>
                </a:ln>
                <a:solidFill>
                  <a:srgbClr val="0070F2"/>
                </a:solidFill>
                <a:effectLst/>
                <a:uLnTx/>
                <a:uFillTx/>
                <a:latin typeface="72 Brand Medium"/>
                <a:ea typeface="+mn-ea"/>
                <a:cs typeface="+mn-cs"/>
              </a:rPr>
              <a:t>Analytics &amp; Business Intelligence</a:t>
            </a:r>
            <a:endParaRPr kumimoji="0" lang="en-US" sz="2000" u="none" strike="noStrike" kern="0" cap="none" spc="0" normalizeH="0" baseline="0" noProof="0" dirty="0">
              <a:ln>
                <a:noFill/>
              </a:ln>
              <a:solidFill>
                <a:srgbClr val="000000"/>
              </a:solidFill>
              <a:effectLst/>
              <a:uLnTx/>
              <a:uFillTx/>
              <a:latin typeface="72 Brand"/>
              <a:ea typeface="+mn-ea"/>
              <a:cs typeface="72" panose="020B0503030000000003" pitchFamily="34" charset="0"/>
            </a:endParaRPr>
          </a:p>
          <a:p>
            <a:pPr marL="0" marR="0" lvl="0" indent="0" algn="ctr" defTabSz="912848" rtl="0" eaLnBrk="1" fontAlgn="base" latinLnBrk="0" hangingPunct="1">
              <a:lnSpc>
                <a:spcPct val="100000"/>
              </a:lnSpc>
              <a:spcBef>
                <a:spcPts val="0"/>
              </a:spcBef>
              <a:spcAft>
                <a:spcPts val="600"/>
              </a:spcAft>
              <a:buClr>
                <a:srgbClr val="FFFFFF"/>
              </a:buClr>
              <a:buSzPct val="80000"/>
              <a:buFontTx/>
              <a:buNone/>
              <a:tabLst/>
              <a:defRPr/>
            </a:pPr>
            <a:r>
              <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rPr>
              <a:t>Data exploration</a:t>
            </a:r>
          </a:p>
          <a:p>
            <a:pPr marL="0" marR="0" lvl="0" indent="0" algn="ctr" defTabSz="912848" rtl="0" eaLnBrk="1" fontAlgn="base" latinLnBrk="0" hangingPunct="1">
              <a:lnSpc>
                <a:spcPct val="100000"/>
              </a:lnSpc>
              <a:spcBef>
                <a:spcPts val="0"/>
              </a:spcBef>
              <a:spcAft>
                <a:spcPts val="600"/>
              </a:spcAft>
              <a:buClr>
                <a:srgbClr val="FFFFFF"/>
              </a:buClr>
              <a:buSzPct val="80000"/>
              <a:buFontTx/>
              <a:buNone/>
              <a:tabLst/>
              <a:defRPr/>
            </a:pPr>
            <a:r>
              <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rPr>
              <a:t>Dashboards &amp; visualizations</a:t>
            </a:r>
          </a:p>
          <a:p>
            <a:pPr marL="0" marR="0" lvl="0" indent="0" algn="ctr" defTabSz="912848" rtl="0" eaLnBrk="1" fontAlgn="base" latinLnBrk="0" hangingPunct="1">
              <a:lnSpc>
                <a:spcPct val="100000"/>
              </a:lnSpc>
              <a:spcBef>
                <a:spcPts val="0"/>
              </a:spcBef>
              <a:spcAft>
                <a:spcPts val="600"/>
              </a:spcAft>
              <a:buClr>
                <a:srgbClr val="FFFFFF"/>
              </a:buClr>
              <a:buSzPct val="80000"/>
              <a:buFontTx/>
              <a:buNone/>
              <a:tabLst/>
              <a:defRPr/>
            </a:pPr>
            <a:r>
              <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rPr>
              <a:t>Conversational analytics</a:t>
            </a:r>
          </a:p>
          <a:p>
            <a:pPr marL="0" marR="0" lvl="0" indent="0" algn="ctr" defTabSz="912848" rtl="0" eaLnBrk="1" fontAlgn="base" latinLnBrk="0" hangingPunct="1">
              <a:lnSpc>
                <a:spcPct val="100000"/>
              </a:lnSpc>
              <a:spcBef>
                <a:spcPts val="0"/>
              </a:spcBef>
              <a:spcAft>
                <a:spcPts val="600"/>
              </a:spcAft>
              <a:buClr>
                <a:srgbClr val="FFFFFF"/>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72 Brand"/>
                <a:ea typeface="+mn-ea"/>
                <a:cs typeface="+mn-cs"/>
              </a:rPr>
              <a:t> Insights with ML &amp; generative AI</a:t>
            </a:r>
            <a:endPar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endParaRPr>
          </a:p>
          <a:p>
            <a:pPr marL="0" marR="0" lvl="0" indent="0" algn="ctr" defTabSz="912848" rtl="0" eaLnBrk="1" fontAlgn="base" latinLnBrk="0" hangingPunct="1">
              <a:lnSpc>
                <a:spcPct val="100000"/>
              </a:lnSpc>
              <a:spcBef>
                <a:spcPts val="0"/>
              </a:spcBef>
              <a:spcAft>
                <a:spcPts val="600"/>
              </a:spcAft>
              <a:buClr>
                <a:srgbClr val="FFFFFF"/>
              </a:buClr>
              <a:buSzPct val="80000"/>
              <a:buFontTx/>
              <a:buNone/>
              <a:tabLst/>
              <a:defRPr/>
            </a:pPr>
            <a:r>
              <a:rPr kumimoji="0" lang="en-US" sz="1800" u="none" strike="noStrike" kern="0" cap="none" spc="0" normalizeH="0" baseline="0" noProof="0" dirty="0">
                <a:ln>
                  <a:noFill/>
                </a:ln>
                <a:solidFill>
                  <a:srgbClr val="000000"/>
                </a:solidFill>
                <a:effectLst/>
                <a:uLnTx/>
                <a:uFillTx/>
                <a:latin typeface="72 Brand"/>
                <a:ea typeface="+mn-ea"/>
                <a:cs typeface="72" panose="020B0503030000000003" pitchFamily="34" charset="0"/>
              </a:rPr>
              <a:t>Enterprise reporting</a:t>
            </a:r>
          </a:p>
        </p:txBody>
      </p:sp>
      <p:sp>
        <p:nvSpPr>
          <p:cNvPr id="5" name="Rectangle: Rounded Corners 4">
            <a:extLst>
              <a:ext uri="{FF2B5EF4-FFF2-40B4-BE49-F238E27FC236}">
                <a16:creationId xmlns:a16="http://schemas.microsoft.com/office/drawing/2014/main" id="{B60672EB-F6FA-4BA7-CF8A-186EA1983244}"/>
              </a:ext>
            </a:extLst>
          </p:cNvPr>
          <p:cNvSpPr/>
          <p:nvPr/>
        </p:nvSpPr>
        <p:spPr bwMode="auto">
          <a:xfrm>
            <a:off x="825500" y="5326857"/>
            <a:ext cx="10604500" cy="652291"/>
          </a:xfrm>
          <a:prstGeom prst="roundRect">
            <a:avLst>
              <a:gd name="adj" fmla="val 14084"/>
            </a:avLst>
          </a:prstGeom>
          <a:solidFill>
            <a:srgbClr val="FFFFFF"/>
          </a:solidFill>
          <a:ln w="25400" cap="flat" cmpd="sng" algn="ctr">
            <a:solidFill>
              <a:schemeClr val="bg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Segoe UI" pitchFamily="34" charset="0"/>
            </a:endParaRPr>
          </a:p>
        </p:txBody>
      </p:sp>
      <p:sp>
        <p:nvSpPr>
          <p:cNvPr id="6" name="TextBox 5">
            <a:extLst>
              <a:ext uri="{FF2B5EF4-FFF2-40B4-BE49-F238E27FC236}">
                <a16:creationId xmlns:a16="http://schemas.microsoft.com/office/drawing/2014/main" id="{3E63EE5A-AB09-6859-8F91-C71AB94E41BD}"/>
              </a:ext>
            </a:extLst>
          </p:cNvPr>
          <p:cNvSpPr txBox="1"/>
          <p:nvPr/>
        </p:nvSpPr>
        <p:spPr>
          <a:xfrm>
            <a:off x="847128" y="5529892"/>
            <a:ext cx="2650519" cy="246221"/>
          </a:xfrm>
          <a:prstGeom prst="rect">
            <a:avLst/>
          </a:prstGeom>
          <a:solidFill>
            <a:srgbClr val="FFFFFF"/>
          </a:solidFill>
        </p:spPr>
        <p:txBody>
          <a:bodyPr wrap="square" lIns="0" tIns="0" rIns="0" bIns="0" rtlCol="0" anchor="t">
            <a:noAutofit/>
          </a:bodyPr>
          <a:lstStyle>
            <a:defPPr>
              <a:defRPr lang="de-DE"/>
            </a:defPPr>
            <a:lvl1pPr algn="ctr">
              <a:defRPr sz="1600" b="1">
                <a:gradFill>
                  <a:gsLst>
                    <a:gs pos="0">
                      <a:schemeClr val="accent1"/>
                    </a:gs>
                    <a:gs pos="100000">
                      <a:schemeClr val="accent1">
                        <a:lumMod val="75000"/>
                      </a:schemeClr>
                    </a:gs>
                  </a:gsLst>
                  <a:lin ang="0" scaled="1"/>
                </a:gradFill>
                <a:effectLst/>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70F2"/>
                </a:solidFill>
                <a:effectLst/>
                <a:uLnTx/>
                <a:uFillTx/>
                <a:latin typeface="72 Brand Medium"/>
                <a:ea typeface="+mn-ea"/>
                <a:cs typeface="+mn-cs"/>
              </a:rPr>
              <a:t>SAP &amp; non-SAP data</a:t>
            </a:r>
          </a:p>
        </p:txBody>
      </p:sp>
      <p:sp>
        <p:nvSpPr>
          <p:cNvPr id="7" name="TextBox 6">
            <a:extLst>
              <a:ext uri="{FF2B5EF4-FFF2-40B4-BE49-F238E27FC236}">
                <a16:creationId xmlns:a16="http://schemas.microsoft.com/office/drawing/2014/main" id="{5602B5AA-1527-37D6-27AD-5E79A57FA9CA}"/>
              </a:ext>
            </a:extLst>
          </p:cNvPr>
          <p:cNvSpPr txBox="1"/>
          <p:nvPr/>
        </p:nvSpPr>
        <p:spPr>
          <a:xfrm>
            <a:off x="3478429" y="5529892"/>
            <a:ext cx="2650517" cy="246221"/>
          </a:xfrm>
          <a:prstGeom prst="rect">
            <a:avLst/>
          </a:prstGeom>
          <a:noFill/>
        </p:spPr>
        <p:txBody>
          <a:bodyPr wrap="square" lIns="0" tIns="0" rIns="0" bIns="0" rtlCol="0" anchor="t">
            <a:noAutofit/>
          </a:bodyPr>
          <a:lstStyle>
            <a:defPPr>
              <a:defRPr lang="de-DE"/>
            </a:defPPr>
            <a:lvl1pPr algn="ctr">
              <a:defRPr sz="1200" b="1">
                <a:gradFill>
                  <a:gsLst>
                    <a:gs pos="0">
                      <a:schemeClr val="tx1"/>
                    </a:gs>
                    <a:gs pos="100000">
                      <a:schemeClr val="tx1"/>
                    </a:gs>
                  </a:gsLst>
                  <a:lin ang="0" scaled="1"/>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000000"/>
                    </a:gs>
                    <a:gs pos="100000">
                      <a:srgbClr val="000000"/>
                    </a:gs>
                  </a:gsLst>
                  <a:lin ang="0" scaled="1"/>
                </a:gradFill>
                <a:effectLst/>
                <a:uLnTx/>
                <a:uFillTx/>
                <a:latin typeface="72 Brand Medium"/>
                <a:ea typeface="+mn-ea"/>
                <a:cs typeface="+mn-cs"/>
              </a:rPr>
              <a:t>On-premise</a:t>
            </a:r>
          </a:p>
        </p:txBody>
      </p:sp>
      <p:sp>
        <p:nvSpPr>
          <p:cNvPr id="10" name="TextBox 9">
            <a:extLst>
              <a:ext uri="{FF2B5EF4-FFF2-40B4-BE49-F238E27FC236}">
                <a16:creationId xmlns:a16="http://schemas.microsoft.com/office/drawing/2014/main" id="{A604D743-744A-10A0-544D-2E8611B0F13F}"/>
              </a:ext>
            </a:extLst>
          </p:cNvPr>
          <p:cNvSpPr txBox="1"/>
          <p:nvPr/>
        </p:nvSpPr>
        <p:spPr>
          <a:xfrm>
            <a:off x="6148170" y="5529892"/>
            <a:ext cx="2631298" cy="246221"/>
          </a:xfrm>
          <a:prstGeom prst="rect">
            <a:avLst/>
          </a:prstGeom>
          <a:noFill/>
        </p:spPr>
        <p:txBody>
          <a:bodyPr wrap="square" lIns="0" tIns="0" rIns="0" bIns="0" rtlCol="0" anchor="t">
            <a:noAutofit/>
          </a:bodyPr>
          <a:lstStyle>
            <a:defPPr>
              <a:defRPr lang="de-DE"/>
            </a:defPPr>
            <a:lvl1pPr algn="ctr">
              <a:defRPr sz="1200" b="1">
                <a:gradFill>
                  <a:gsLst>
                    <a:gs pos="0">
                      <a:schemeClr val="tx1"/>
                    </a:gs>
                    <a:gs pos="100000">
                      <a:schemeClr val="tx1"/>
                    </a:gs>
                  </a:gsLst>
                  <a:lin ang="0" scaled="1"/>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000000"/>
                    </a:gs>
                    <a:gs pos="100000">
                      <a:srgbClr val="000000"/>
                    </a:gs>
                  </a:gsLst>
                  <a:lin ang="0" scaled="1"/>
                </a:gradFill>
                <a:effectLst/>
                <a:uLnTx/>
                <a:uFillTx/>
                <a:latin typeface="72 Brand Medium"/>
                <a:ea typeface="+mn-ea"/>
                <a:cs typeface="+mn-cs"/>
              </a:rPr>
              <a:t>Multi-Cloud</a:t>
            </a:r>
          </a:p>
        </p:txBody>
      </p:sp>
      <p:sp>
        <p:nvSpPr>
          <p:cNvPr id="11" name="TextBox 10">
            <a:extLst>
              <a:ext uri="{FF2B5EF4-FFF2-40B4-BE49-F238E27FC236}">
                <a16:creationId xmlns:a16="http://schemas.microsoft.com/office/drawing/2014/main" id="{338B6804-F3BE-4788-6F6C-8E1A2F30EEE7}"/>
              </a:ext>
            </a:extLst>
          </p:cNvPr>
          <p:cNvSpPr txBox="1"/>
          <p:nvPr/>
        </p:nvSpPr>
        <p:spPr>
          <a:xfrm>
            <a:off x="8789074" y="5529892"/>
            <a:ext cx="2660151" cy="246221"/>
          </a:xfrm>
          <a:prstGeom prst="rect">
            <a:avLst/>
          </a:prstGeom>
          <a:noFill/>
        </p:spPr>
        <p:txBody>
          <a:bodyPr wrap="square" lIns="0" tIns="0" rIns="0" bIns="0" rtlCol="0" anchor="t">
            <a:noAutofit/>
          </a:bodyPr>
          <a:lstStyle>
            <a:defPPr>
              <a:defRPr lang="de-DE"/>
            </a:defPPr>
            <a:lvl1pPr algn="ctr">
              <a:defRPr sz="1200" b="1">
                <a:gradFill>
                  <a:gsLst>
                    <a:gs pos="0">
                      <a:schemeClr val="tx1"/>
                    </a:gs>
                    <a:gs pos="100000">
                      <a:schemeClr val="tx1"/>
                    </a:gs>
                  </a:gsLst>
                  <a:lin ang="0" scaled="1"/>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000000"/>
                    </a:gs>
                    <a:gs pos="100000">
                      <a:srgbClr val="000000"/>
                    </a:gs>
                  </a:gsLst>
                  <a:lin ang="0" scaled="1"/>
                </a:gradFill>
                <a:effectLst/>
                <a:uLnTx/>
                <a:uFillTx/>
                <a:latin typeface="72 Brand Medium"/>
                <a:ea typeface="+mn-ea"/>
                <a:cs typeface="+mn-cs"/>
              </a:rPr>
              <a:t>Hybrid</a:t>
            </a:r>
          </a:p>
        </p:txBody>
      </p:sp>
      <p:sp>
        <p:nvSpPr>
          <p:cNvPr id="12" name="TextBox 33">
            <a:extLst>
              <a:ext uri="{FF2B5EF4-FFF2-40B4-BE49-F238E27FC236}">
                <a16:creationId xmlns:a16="http://schemas.microsoft.com/office/drawing/2014/main" id="{41D9A825-47C3-6586-EAAD-483E812ADB0D}"/>
              </a:ext>
            </a:extLst>
          </p:cNvPr>
          <p:cNvSpPr txBox="1"/>
          <p:nvPr/>
        </p:nvSpPr>
        <p:spPr bwMode="gray">
          <a:xfrm>
            <a:off x="6410329" y="6302455"/>
            <a:ext cx="4989508" cy="288047"/>
          </a:xfrm>
          <a:prstGeom prst="rect">
            <a:avLst/>
          </a:prstGeom>
          <a:noFill/>
          <a:ln w="6350" cmpd="thickThin">
            <a:noFill/>
          </a:ln>
          <a:effectLst/>
        </p:spPr>
        <p:txBody>
          <a:bodyPr wrap="square" lIns="35946" rIns="0" rtlCol="0" anchor="ctr" anchorCtr="0">
            <a:noAutofit/>
          </a:bodyPr>
          <a:lstStyle/>
          <a:p>
            <a:pPr marL="156881" marR="0" lvl="0" indent="-156881" algn="r" defTabSz="913304" rtl="0" eaLnBrk="1" fontAlgn="base" latinLnBrk="0" hangingPunct="1">
              <a:lnSpc>
                <a:spcPct val="100000"/>
              </a:lnSpc>
              <a:spcBef>
                <a:spcPct val="50000"/>
              </a:spcBef>
              <a:spcAft>
                <a:spcPct val="0"/>
              </a:spcAft>
              <a:buClr>
                <a:srgbClr val="F0AB00"/>
              </a:buClr>
              <a:buSzPct val="80000"/>
              <a:buFontTx/>
              <a:buNone/>
              <a:tabLst/>
              <a:defRPr/>
            </a:pPr>
            <a:endParaRPr kumimoji="0" lang="en-US" sz="90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72" panose="020B0503030000000003" pitchFamily="34" charset="0"/>
            </a:endParaRPr>
          </a:p>
          <a:p>
            <a:pPr marL="156881" marR="0" lvl="0" indent="-156881" algn="r" defTabSz="913304" rtl="0" eaLnBrk="1" fontAlgn="base" latinLnBrk="0" hangingPunct="1">
              <a:lnSpc>
                <a:spcPct val="100000"/>
              </a:lnSpc>
              <a:spcBef>
                <a:spcPct val="50000"/>
              </a:spcBef>
              <a:spcAft>
                <a:spcPct val="0"/>
              </a:spcAft>
              <a:buClr>
                <a:srgbClr val="F0AB00"/>
              </a:buClr>
              <a:buSzPct val="80000"/>
              <a:buFontTx/>
              <a:buNone/>
              <a:tabLst/>
              <a:defRPr/>
            </a:pPr>
            <a:r>
              <a:rPr kumimoji="0" lang="en-US" sz="90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72" panose="020B0503030000000003" pitchFamily="34" charset="0"/>
              </a:rPr>
              <a:t>*Q2 2024 This is the current state of planning and may be changed by SAP at any time.</a:t>
            </a:r>
          </a:p>
        </p:txBody>
      </p:sp>
      <p:sp>
        <p:nvSpPr>
          <p:cNvPr id="16" name="Rectangle: Rounded Corners 15">
            <a:extLst>
              <a:ext uri="{FF2B5EF4-FFF2-40B4-BE49-F238E27FC236}">
                <a16:creationId xmlns:a16="http://schemas.microsoft.com/office/drawing/2014/main" id="{CE1034CC-544E-8DFA-6108-8FC22AAF6CCF}"/>
              </a:ext>
            </a:extLst>
          </p:cNvPr>
          <p:cNvSpPr/>
          <p:nvPr/>
        </p:nvSpPr>
        <p:spPr bwMode="gray">
          <a:xfrm>
            <a:off x="814215" y="1625706"/>
            <a:ext cx="3508333" cy="548595"/>
          </a:xfrm>
          <a:prstGeom prst="roundRect">
            <a:avLst>
              <a:gd name="adj" fmla="val 0"/>
            </a:avLst>
          </a:prstGeom>
          <a:noFill/>
          <a:ln w="19050" algn="ctr">
            <a:noFill/>
            <a:miter lim="800000"/>
            <a:headEnd/>
            <a:tailEnd/>
          </a:ln>
        </p:spPr>
        <p:txBody>
          <a:bodyPr lIns="0" tIns="0" rIns="0" bIns="0" rtlCol="0" anchor="ctr">
            <a:noAutofit/>
          </a:bodyPr>
          <a:lstStyle/>
          <a:p>
            <a:pPr marL="0" marR="0" lvl="0" indent="0" algn="ctr" defTabSz="913578" rtl="0" eaLnBrk="1" fontAlgn="base" latinLnBrk="0" hangingPunct="1">
              <a:lnSpc>
                <a:spcPct val="100000"/>
              </a:lnSpc>
              <a:spcBef>
                <a:spcPts val="0"/>
              </a:spcBef>
              <a:spcAft>
                <a:spcPct val="0"/>
              </a:spcAft>
              <a:buClr>
                <a:srgbClr val="F0AB00"/>
              </a:buClr>
              <a:buSzPct val="80000"/>
              <a:buFontTx/>
              <a:buNone/>
              <a:tabLst/>
              <a:defRPr/>
            </a:pPr>
            <a:r>
              <a:rPr kumimoji="0" lang="en-US" sz="1400" i="0" u="none" strike="noStrike" kern="0" cap="none" spc="0" normalizeH="0" baseline="0" noProof="0" dirty="0">
                <a:ln>
                  <a:noFill/>
                </a:ln>
                <a:solidFill>
                  <a:srgbClr val="0070F2"/>
                </a:solidFill>
                <a:effectLst/>
                <a:uLnTx/>
                <a:uFillTx/>
                <a:latin typeface="72 Brand Medium"/>
                <a:ea typeface="Arial" panose="020B0604020202020204" pitchFamily="34" charset="0"/>
                <a:cs typeface="Arial" panose="020B0604020202020204" pitchFamily="34" charset="0"/>
              </a:rPr>
              <a:t>Analytics Catalog</a:t>
            </a:r>
          </a:p>
          <a:p>
            <a:pPr marL="0" marR="0" lvl="0" indent="0" algn="ctr" defTabSz="913578" rtl="0" eaLnBrk="1" fontAlgn="base" latinLnBrk="0" hangingPunct="1">
              <a:lnSpc>
                <a:spcPct val="100000"/>
              </a:lnSpc>
              <a:spcBef>
                <a:spcPts val="0"/>
              </a:spcBef>
              <a:spcAft>
                <a:spcPct val="0"/>
              </a:spcAft>
              <a:buClr>
                <a:srgbClr val="F0AB00"/>
              </a:buClr>
              <a:buSzPct val="80000"/>
              <a:buFontTx/>
              <a:buNone/>
              <a:tabLst/>
              <a:defRPr/>
            </a:pPr>
            <a:r>
              <a:rPr kumimoji="0" lang="en-US" sz="1050" b="0" i="0" u="none" strike="noStrike" kern="0" cap="none" spc="0" normalizeH="0" baseline="0" noProof="0" dirty="0">
                <a:ln>
                  <a:noFill/>
                </a:ln>
                <a:solidFill>
                  <a:srgbClr val="000000"/>
                </a:solidFill>
                <a:effectLst/>
                <a:uLnTx/>
                <a:uFillTx/>
                <a:latin typeface="72 Brand"/>
                <a:ea typeface="Arial" panose="020B0604020202020204" pitchFamily="34" charset="0"/>
                <a:cs typeface="Arial" panose="020B0604020202020204" pitchFamily="34" charset="0"/>
              </a:rPr>
              <a:t>Centralized Portal</a:t>
            </a:r>
          </a:p>
        </p:txBody>
      </p:sp>
      <p:sp>
        <p:nvSpPr>
          <p:cNvPr id="17" name="Rectangle 16">
            <a:extLst>
              <a:ext uri="{FF2B5EF4-FFF2-40B4-BE49-F238E27FC236}">
                <a16:creationId xmlns:a16="http://schemas.microsoft.com/office/drawing/2014/main" id="{8EF5E0EE-9551-A698-DD4F-7DC614E6413C}"/>
              </a:ext>
            </a:extLst>
          </p:cNvPr>
          <p:cNvSpPr/>
          <p:nvPr/>
        </p:nvSpPr>
        <p:spPr>
          <a:xfrm>
            <a:off x="4341426" y="1665324"/>
            <a:ext cx="3529871" cy="469359"/>
          </a:xfrm>
          <a:prstGeom prst="rect">
            <a:avLst/>
          </a:prstGeom>
        </p:spPr>
        <p:txBody>
          <a:bodyPr wrap="square" lIns="0" tIns="0" rIns="0" bIns="0">
            <a:noAutofit/>
          </a:bodyPr>
          <a:lstStyle/>
          <a:p>
            <a:pPr marL="0" marR="0" lvl="0" indent="0" algn="ctr" defTabSz="913578" rtl="0" eaLnBrk="1" fontAlgn="base" latinLnBrk="0" hangingPunct="1">
              <a:lnSpc>
                <a:spcPct val="100000"/>
              </a:lnSpc>
              <a:spcBef>
                <a:spcPts val="0"/>
              </a:spcBef>
              <a:spcAft>
                <a:spcPct val="0"/>
              </a:spcAft>
              <a:buClr>
                <a:srgbClr val="F0AB00"/>
              </a:buClr>
              <a:buSzPct val="80000"/>
              <a:buFontTx/>
              <a:buNone/>
              <a:tabLst/>
              <a:defRPr/>
            </a:pPr>
            <a:r>
              <a:rPr kumimoji="0" lang="en-US" sz="1400" i="0" u="none" strike="noStrike" kern="0" cap="none" spc="0" normalizeH="0" baseline="0" noProof="0" dirty="0">
                <a:ln>
                  <a:noFill/>
                </a:ln>
                <a:solidFill>
                  <a:srgbClr val="0070F2"/>
                </a:solidFill>
                <a:effectLst/>
                <a:uLnTx/>
                <a:uFillTx/>
                <a:latin typeface="72 Brand Medium"/>
                <a:ea typeface="Arial" panose="020B0604020202020204" pitchFamily="34" charset="0"/>
                <a:cs typeface="+mn-cs"/>
              </a:rPr>
              <a:t>Mobile</a:t>
            </a:r>
          </a:p>
          <a:p>
            <a:pPr marL="0" marR="0" lvl="0" indent="0" algn="ctr" defTabSz="913578" rtl="0" eaLnBrk="1" fontAlgn="base" latinLnBrk="0" hangingPunct="1">
              <a:lnSpc>
                <a:spcPct val="100000"/>
              </a:lnSpc>
              <a:spcBef>
                <a:spcPts val="0"/>
              </a:spcBef>
              <a:spcAft>
                <a:spcPct val="0"/>
              </a:spcAft>
              <a:buClr>
                <a:srgbClr val="F0AB00"/>
              </a:buClr>
              <a:buSzPct val="80000"/>
              <a:buFontTx/>
              <a:buNone/>
              <a:tabLst/>
              <a:defRPr/>
            </a:pPr>
            <a:r>
              <a:rPr kumimoji="0" lang="en-US" sz="1050" b="0" i="0" u="none" strike="noStrike" kern="0" cap="none" spc="0" normalizeH="0" baseline="0" noProof="0" dirty="0">
                <a:ln>
                  <a:noFill/>
                </a:ln>
                <a:solidFill>
                  <a:srgbClr val="000000"/>
                </a:solidFill>
                <a:effectLst/>
                <a:uLnTx/>
                <a:uFillTx/>
                <a:latin typeface="72 Brand"/>
                <a:ea typeface="Arial" panose="020B0604020202020204" pitchFamily="34" charset="0"/>
                <a:cs typeface="Arial" panose="020B0604020202020204" pitchFamily="34" charset="0"/>
              </a:rPr>
              <a:t>iOS &amp; Android</a:t>
            </a:r>
          </a:p>
        </p:txBody>
      </p:sp>
      <p:sp>
        <p:nvSpPr>
          <p:cNvPr id="18" name="TextBox 17">
            <a:extLst>
              <a:ext uri="{FF2B5EF4-FFF2-40B4-BE49-F238E27FC236}">
                <a16:creationId xmlns:a16="http://schemas.microsoft.com/office/drawing/2014/main" id="{738ED24F-5E84-E4B0-D6F8-C608DC5DC578}"/>
              </a:ext>
            </a:extLst>
          </p:cNvPr>
          <p:cNvSpPr txBox="1"/>
          <p:nvPr/>
        </p:nvSpPr>
        <p:spPr>
          <a:xfrm>
            <a:off x="7890175" y="1665324"/>
            <a:ext cx="3528537" cy="469359"/>
          </a:xfrm>
          <a:prstGeom prst="rect">
            <a:avLst/>
          </a:prstGeom>
          <a:noFill/>
        </p:spPr>
        <p:txBody>
          <a:bodyPr wrap="square" lIns="0" tIns="0" rIns="0" bIns="0">
            <a:noAutofit/>
          </a:bodyPr>
          <a:lstStyle/>
          <a:p>
            <a:pPr marL="0" marR="0" lvl="0" indent="0" algn="ctr" defTabSz="913578" rtl="0" eaLnBrk="1" fontAlgn="base" latinLnBrk="0" hangingPunct="1">
              <a:lnSpc>
                <a:spcPct val="100000"/>
              </a:lnSpc>
              <a:spcBef>
                <a:spcPts val="0"/>
              </a:spcBef>
              <a:spcAft>
                <a:spcPct val="0"/>
              </a:spcAft>
              <a:buClr>
                <a:srgbClr val="F0AB00"/>
              </a:buClr>
              <a:buSzPct val="80000"/>
              <a:buFontTx/>
              <a:buNone/>
              <a:tabLst/>
              <a:defRPr/>
            </a:pPr>
            <a:r>
              <a:rPr kumimoji="0" lang="en-US" sz="1400" i="0" u="none" strike="noStrike" kern="0" cap="none" spc="0" normalizeH="0" baseline="0" noProof="0" dirty="0">
                <a:ln>
                  <a:noFill/>
                </a:ln>
                <a:solidFill>
                  <a:srgbClr val="0070F2"/>
                </a:solidFill>
                <a:effectLst/>
                <a:uLnTx/>
                <a:uFillTx/>
                <a:latin typeface="+mj-lt"/>
                <a:ea typeface="Arial" panose="020B0604020202020204" pitchFamily="34" charset="0"/>
                <a:cs typeface="+mn-cs"/>
              </a:rPr>
              <a:t>Microsoft 365 Integration</a:t>
            </a:r>
          </a:p>
          <a:p>
            <a:pPr marL="0" marR="0" lvl="0" indent="0" algn="ctr" defTabSz="913578" rtl="0" eaLnBrk="1" fontAlgn="base" latinLnBrk="0" hangingPunct="1">
              <a:lnSpc>
                <a:spcPct val="100000"/>
              </a:lnSpc>
              <a:spcBef>
                <a:spcPts val="0"/>
              </a:spcBef>
              <a:spcAft>
                <a:spcPct val="0"/>
              </a:spcAft>
              <a:buClr>
                <a:srgbClr val="F0AB00"/>
              </a:buClr>
              <a:buSzPct val="80000"/>
              <a:buFontTx/>
              <a:buNone/>
              <a:tabLst/>
              <a:defRPr/>
            </a:pPr>
            <a:r>
              <a:rPr kumimoji="0" lang="en-US" sz="1050" b="0" i="0" u="none" strike="noStrike" kern="0" cap="none" spc="0" normalizeH="0" baseline="0" noProof="0" dirty="0">
                <a:ln>
                  <a:noFill/>
                </a:ln>
                <a:solidFill>
                  <a:srgbClr val="000000"/>
                </a:solidFill>
                <a:effectLst/>
                <a:uLnTx/>
                <a:uFillTx/>
                <a:latin typeface="72 Brand"/>
                <a:ea typeface="Arial" panose="020B0604020202020204" pitchFamily="34" charset="0"/>
                <a:cs typeface="+mn-cs"/>
              </a:rPr>
              <a:t>Excel &amp; PowerPoint*</a:t>
            </a:r>
          </a:p>
        </p:txBody>
      </p:sp>
      <p:sp>
        <p:nvSpPr>
          <p:cNvPr id="4" name="Title 3">
            <a:extLst>
              <a:ext uri="{FF2B5EF4-FFF2-40B4-BE49-F238E27FC236}">
                <a16:creationId xmlns:a16="http://schemas.microsoft.com/office/drawing/2014/main" id="{FB51BA55-1010-395A-A22E-4A867905FFC3}"/>
              </a:ext>
            </a:extLst>
          </p:cNvPr>
          <p:cNvSpPr>
            <a:spLocks noGrp="1"/>
          </p:cNvSpPr>
          <p:nvPr>
            <p:ph type="title"/>
          </p:nvPr>
        </p:nvSpPr>
        <p:spPr>
          <a:xfrm>
            <a:off x="504001" y="504000"/>
            <a:ext cx="11186476" cy="677108"/>
          </a:xfrm>
        </p:spPr>
        <p:txBody>
          <a:bodyPr/>
          <a:lstStyle/>
          <a:p>
            <a:r>
              <a:rPr lang="en-US" dirty="0"/>
              <a:t>Deliver data-to-value end-to-end instead of point solutions </a:t>
            </a:r>
            <a:br>
              <a:rPr lang="en-US" dirty="0"/>
            </a:br>
            <a:r>
              <a:rPr lang="en-US" sz="2000" dirty="0">
                <a:latin typeface="+mn-lt"/>
              </a:rPr>
              <a:t>SAP Analytics Cloud</a:t>
            </a:r>
            <a:endParaRPr lang="en-US" dirty="0"/>
          </a:p>
        </p:txBody>
      </p:sp>
      <p:cxnSp>
        <p:nvCxnSpPr>
          <p:cNvPr id="27" name="Straight Connector 26">
            <a:extLst>
              <a:ext uri="{FF2B5EF4-FFF2-40B4-BE49-F238E27FC236}">
                <a16:creationId xmlns:a16="http://schemas.microsoft.com/office/drawing/2014/main" id="{C485EC3A-8656-F9D4-79BF-89F43AE66E86}"/>
              </a:ext>
            </a:extLst>
          </p:cNvPr>
          <p:cNvCxnSpPr/>
          <p:nvPr/>
        </p:nvCxnSpPr>
        <p:spPr>
          <a:xfrm>
            <a:off x="3488039" y="5422342"/>
            <a:ext cx="0" cy="510258"/>
          </a:xfrm>
          <a:prstGeom prst="line">
            <a:avLst/>
          </a:prstGeom>
          <a:ln w="15875" cap="rnd">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8B2305-F76E-97F4-B19B-9BF742CB36A8}"/>
              </a:ext>
            </a:extLst>
          </p:cNvPr>
          <p:cNvCxnSpPr/>
          <p:nvPr/>
        </p:nvCxnSpPr>
        <p:spPr>
          <a:xfrm>
            <a:off x="6138563" y="5422342"/>
            <a:ext cx="0" cy="510258"/>
          </a:xfrm>
          <a:prstGeom prst="line">
            <a:avLst/>
          </a:prstGeom>
          <a:ln w="15875" cap="rnd">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400173-8EEE-DA28-D4C9-BAF4B34F3CD0}"/>
              </a:ext>
            </a:extLst>
          </p:cNvPr>
          <p:cNvCxnSpPr/>
          <p:nvPr/>
        </p:nvCxnSpPr>
        <p:spPr>
          <a:xfrm>
            <a:off x="8789087" y="5422342"/>
            <a:ext cx="0" cy="510258"/>
          </a:xfrm>
          <a:prstGeom prst="line">
            <a:avLst/>
          </a:prstGeom>
          <a:ln w="15875" cap="rnd">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42601F-F3FE-F430-2B49-D11AA4EC21DB}"/>
              </a:ext>
            </a:extLst>
          </p:cNvPr>
          <p:cNvCxnSpPr>
            <a:cxnSpLocks/>
          </p:cNvCxnSpPr>
          <p:nvPr/>
        </p:nvCxnSpPr>
        <p:spPr>
          <a:xfrm>
            <a:off x="6119336" y="2840736"/>
            <a:ext cx="0" cy="1970161"/>
          </a:xfrm>
          <a:prstGeom prst="line">
            <a:avLst/>
          </a:prstGeom>
          <a:ln w="15875" cap="rnd">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07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B806A-09B9-88DF-6125-CDF9DACBCBBC}"/>
              </a:ext>
            </a:extLst>
          </p:cNvPr>
          <p:cNvSpPr>
            <a:spLocks noGrp="1"/>
          </p:cNvSpPr>
          <p:nvPr>
            <p:ph type="ctrTitle"/>
          </p:nvPr>
        </p:nvSpPr>
        <p:spPr/>
        <p:txBody>
          <a:bodyPr/>
          <a:lstStyle/>
          <a:p>
            <a:r>
              <a:rPr lang="en-US" dirty="0">
                <a:solidFill>
                  <a:schemeClr val="bg1"/>
                </a:solidFill>
              </a:rPr>
              <a:t>Analytics and Business Intelligence</a:t>
            </a:r>
            <a:endParaRPr lang="en-CA" dirty="0">
              <a:solidFill>
                <a:schemeClr val="bg1"/>
              </a:solidFill>
            </a:endParaRPr>
          </a:p>
        </p:txBody>
      </p:sp>
    </p:spTree>
    <p:extLst>
      <p:ext uri="{BB962C8B-B14F-4D97-AF65-F5344CB8AC3E}">
        <p14:creationId xmlns:p14="http://schemas.microsoft.com/office/powerpoint/2010/main" val="66614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D4CDA7-42EE-C7E8-0F9A-7F38A7A0DC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40513" y="1849166"/>
            <a:ext cx="5909212" cy="3472342"/>
          </a:xfrm>
          <a:prstGeom prst="rect">
            <a:avLst/>
          </a:prstGeom>
        </p:spPr>
      </p:pic>
      <p:pic>
        <p:nvPicPr>
          <p:cNvPr id="2" name="Picture 1">
            <a:extLst>
              <a:ext uri="{FF2B5EF4-FFF2-40B4-BE49-F238E27FC236}">
                <a16:creationId xmlns:a16="http://schemas.microsoft.com/office/drawing/2014/main" id="{852531A6-79D1-DF23-18D3-8406F1DC13A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5" name="Text Placeholder 4">
            <a:extLst>
              <a:ext uri="{FF2B5EF4-FFF2-40B4-BE49-F238E27FC236}">
                <a16:creationId xmlns:a16="http://schemas.microsoft.com/office/drawing/2014/main" id="{BFC1F2CC-59E5-F89C-B60D-4CD4168E0002}"/>
              </a:ext>
            </a:extLst>
          </p:cNvPr>
          <p:cNvSpPr>
            <a:spLocks noGrp="1"/>
          </p:cNvSpPr>
          <p:nvPr>
            <p:ph type="body" sz="quarter" idx="10"/>
          </p:nvPr>
        </p:nvSpPr>
        <p:spPr>
          <a:xfrm>
            <a:off x="501651" y="1557338"/>
            <a:ext cx="4722282" cy="4787900"/>
          </a:xfrm>
        </p:spPr>
        <p:txBody>
          <a:bodyPr>
            <a:noAutofit/>
          </a:bodyPr>
          <a:lstStyle/>
          <a:p>
            <a:pPr marL="0" marR="0" lvl="0" indent="0" algn="l" defTabSz="1088558" rtl="0" eaLnBrk="1" fontAlgn="auto" latinLnBrk="0" hangingPunct="1">
              <a:lnSpc>
                <a:spcPct val="100000"/>
              </a:lnSpc>
              <a:spcBef>
                <a:spcPts val="1200"/>
              </a:spcBef>
              <a:spcAft>
                <a:spcPts val="1800"/>
              </a:spcAft>
              <a:buClr>
                <a:srgbClr val="F0AB00"/>
              </a:buClr>
              <a:buSzPct val="80000"/>
              <a:buFontTx/>
              <a:buNone/>
              <a:tabLst/>
              <a:defRPr/>
            </a:pPr>
            <a:r>
              <a:rPr kumimoji="0" lang="en-US" i="0" u="none" strike="noStrike" kern="1200" cap="none" spc="0" normalizeH="0" baseline="0" noProof="0" dirty="0">
                <a:ln>
                  <a:noFill/>
                </a:ln>
                <a:solidFill>
                  <a:srgbClr val="000000"/>
                </a:solidFill>
                <a:effectLst/>
                <a:uLnTx/>
                <a:uFillTx/>
                <a:latin typeface="+mj-lt"/>
                <a:ea typeface="+mn-ea"/>
                <a:cs typeface="+mn-cs"/>
              </a:rPr>
              <a:t>Query your data instantly and perform ad-hoc analysis in a pivot-table style analysis view</a:t>
            </a:r>
          </a:p>
          <a:p>
            <a:pPr marL="228600" marR="0" lvl="0" indent="-228600" fontAlgn="base">
              <a:lnSpc>
                <a:spcPct val="100000"/>
              </a:lnSpc>
              <a:spcBef>
                <a:spcPts val="0"/>
              </a:spcBef>
              <a:spcAft>
                <a:spcPts val="1200"/>
              </a:spcAft>
              <a:buClr>
                <a:srgbClr val="0070F2"/>
              </a:buClr>
              <a:buFont typeface="Arial" panose="020B0604020202020204" pitchFamily="34" charset="0"/>
              <a:buChar char="•"/>
              <a:defRPr/>
            </a:pPr>
            <a:r>
              <a:rPr lang="en-US" sz="1800" dirty="0"/>
              <a:t>Standalone exploration tool with easy access from the side navigation bar​</a:t>
            </a:r>
          </a:p>
          <a:p>
            <a:pPr marL="228600" marR="0" lvl="0" indent="-228600" fontAlgn="base">
              <a:lnSpc>
                <a:spcPct val="100000"/>
              </a:lnSpc>
              <a:spcBef>
                <a:spcPts val="0"/>
              </a:spcBef>
              <a:spcAft>
                <a:spcPts val="1200"/>
              </a:spcAft>
              <a:buClr>
                <a:srgbClr val="0070F2"/>
              </a:buClr>
              <a:buFont typeface="Arial" panose="020B0604020202020204" pitchFamily="34" charset="0"/>
              <a:buChar char="•"/>
              <a:defRPr/>
            </a:pPr>
            <a:r>
              <a:rPr lang="en-US" sz="1800" dirty="0"/>
              <a:t>Contextual exploration either in story overlay or new browser window</a:t>
            </a:r>
          </a:p>
          <a:p>
            <a:pPr marL="228600" marR="0" lvl="0" indent="-228600" fontAlgn="auto">
              <a:lnSpc>
                <a:spcPct val="100000"/>
              </a:lnSpc>
              <a:spcBef>
                <a:spcPts val="0"/>
              </a:spcBef>
              <a:spcAft>
                <a:spcPts val="1200"/>
              </a:spcAft>
              <a:buClr>
                <a:srgbClr val="0070F2"/>
              </a:buClr>
              <a:buFont typeface="Arial" panose="020B0604020202020204" pitchFamily="34" charset="0"/>
              <a:buChar char="•"/>
              <a:defRPr/>
            </a:pPr>
            <a:r>
              <a:rPr lang="en-US" sz="1800" dirty="0"/>
              <a:t>Explore your data visually in chart</a:t>
            </a:r>
          </a:p>
          <a:p>
            <a:pPr marL="228600" marR="0" lvl="0" indent="-228600" fontAlgn="auto">
              <a:lnSpc>
                <a:spcPct val="100000"/>
              </a:lnSpc>
              <a:spcBef>
                <a:spcPts val="0"/>
              </a:spcBef>
              <a:spcAft>
                <a:spcPts val="1200"/>
              </a:spcAft>
              <a:buClr>
                <a:srgbClr val="0070F2"/>
              </a:buClr>
              <a:buFont typeface="Arial" panose="020B0604020202020204" pitchFamily="34" charset="0"/>
              <a:buChar char="•"/>
              <a:defRPr/>
            </a:pPr>
            <a:r>
              <a:rPr lang="en-US" sz="1800" dirty="0"/>
              <a:t>Save Insights, share and publish​</a:t>
            </a:r>
          </a:p>
          <a:p>
            <a:pPr marL="228600" marR="0" lvl="0" indent="-228600" fontAlgn="auto">
              <a:lnSpc>
                <a:spcPct val="100000"/>
              </a:lnSpc>
              <a:spcBef>
                <a:spcPts val="0"/>
              </a:spcBef>
              <a:spcAft>
                <a:spcPts val="1200"/>
              </a:spcAft>
              <a:buClr>
                <a:srgbClr val="0070F2"/>
              </a:buClr>
              <a:buFont typeface="Arial" panose="020B0604020202020204" pitchFamily="34" charset="0"/>
              <a:buChar char="•"/>
              <a:defRPr/>
            </a:pPr>
            <a:r>
              <a:rPr lang="en-US" sz="1800" dirty="0"/>
              <a:t>Launch or share your data analysis </a:t>
            </a:r>
            <a:br>
              <a:rPr lang="en-US" sz="1800" dirty="0"/>
            </a:br>
            <a:r>
              <a:rPr lang="en-US" sz="1800" dirty="0"/>
              <a:t>via URL parametrization</a:t>
            </a:r>
          </a:p>
          <a:p>
            <a:endParaRPr lang="en-CA" dirty="0"/>
          </a:p>
        </p:txBody>
      </p:sp>
      <p:sp>
        <p:nvSpPr>
          <p:cNvPr id="3" name="Title 2">
            <a:extLst>
              <a:ext uri="{FF2B5EF4-FFF2-40B4-BE49-F238E27FC236}">
                <a16:creationId xmlns:a16="http://schemas.microsoft.com/office/drawing/2014/main" id="{74CC917D-23B6-D869-A7E0-786B7DB0AB49}"/>
              </a:ext>
            </a:extLst>
          </p:cNvPr>
          <p:cNvSpPr>
            <a:spLocks noGrp="1"/>
          </p:cNvSpPr>
          <p:nvPr>
            <p:ph type="title"/>
          </p:nvPr>
        </p:nvSpPr>
        <p:spPr/>
        <p:txBody>
          <a:bodyPr/>
          <a:lstStyle/>
          <a:p>
            <a:r>
              <a:rPr lang="en-US" dirty="0">
                <a:latin typeface="72 Brand Medium" panose="020B0604030603020204" pitchFamily="34" charset="0"/>
                <a:cs typeface="72" panose="020B0503030000000003" pitchFamily="34" charset="0"/>
              </a:rPr>
              <a:t>Data Analyzer</a:t>
            </a:r>
          </a:p>
        </p:txBody>
      </p:sp>
    </p:spTree>
    <p:extLst>
      <p:ext uri="{BB962C8B-B14F-4D97-AF65-F5344CB8AC3E}">
        <p14:creationId xmlns:p14="http://schemas.microsoft.com/office/powerpoint/2010/main" val="3148626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D716530-6489-D085-A490-C6B39F014E68}"/>
              </a:ext>
            </a:extLst>
          </p:cNvPr>
          <p:cNvGrpSpPr/>
          <p:nvPr/>
        </p:nvGrpSpPr>
        <p:grpSpPr>
          <a:xfrm>
            <a:off x="5936105" y="1836294"/>
            <a:ext cx="5913620" cy="3455233"/>
            <a:chOff x="5164602" y="1644531"/>
            <a:chExt cx="5426475" cy="2917067"/>
          </a:xfrm>
        </p:grpSpPr>
        <p:pic>
          <p:nvPicPr>
            <p:cNvPr id="12" name="Picture 11">
              <a:extLst>
                <a:ext uri="{FF2B5EF4-FFF2-40B4-BE49-F238E27FC236}">
                  <a16:creationId xmlns:a16="http://schemas.microsoft.com/office/drawing/2014/main" id="{5E81A2AA-877F-EEFF-E744-FD6AA3C0D6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08" b="515"/>
            <a:stretch/>
          </p:blipFill>
          <p:spPr>
            <a:xfrm>
              <a:off x="5164602" y="1644531"/>
              <a:ext cx="5426475" cy="2917067"/>
            </a:xfrm>
            <a:prstGeom prst="rect">
              <a:avLst/>
            </a:prstGeom>
          </p:spPr>
        </p:pic>
        <p:pic>
          <p:nvPicPr>
            <p:cNvPr id="13" name="Picture 12">
              <a:extLst>
                <a:ext uri="{FF2B5EF4-FFF2-40B4-BE49-F238E27FC236}">
                  <a16:creationId xmlns:a16="http://schemas.microsoft.com/office/drawing/2014/main" id="{0079C248-8594-E587-BE58-9B26CA013D5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50608" y="3371264"/>
              <a:ext cx="1434213" cy="1078272"/>
            </a:xfrm>
            <a:prstGeom prst="rect">
              <a:avLst/>
            </a:prstGeom>
            <a:effectLst/>
          </p:spPr>
        </p:pic>
      </p:grpSp>
      <p:pic>
        <p:nvPicPr>
          <p:cNvPr id="3" name="Picture 2">
            <a:extLst>
              <a:ext uri="{FF2B5EF4-FFF2-40B4-BE49-F238E27FC236}">
                <a16:creationId xmlns:a16="http://schemas.microsoft.com/office/drawing/2014/main" id="{38234CFA-5D2C-8326-39E3-AF09A01298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14" name="Text Placeholder 15">
            <a:extLst>
              <a:ext uri="{FF2B5EF4-FFF2-40B4-BE49-F238E27FC236}">
                <a16:creationId xmlns:a16="http://schemas.microsoft.com/office/drawing/2014/main" id="{40DEF897-1C11-ABC6-F9C6-7F98ABF2729C}"/>
              </a:ext>
            </a:extLst>
          </p:cNvPr>
          <p:cNvSpPr>
            <a:spLocks noGrp="1"/>
          </p:cNvSpPr>
          <p:nvPr>
            <p:ph type="body" sz="quarter" idx="10"/>
          </p:nvPr>
        </p:nvSpPr>
        <p:spPr>
          <a:xfrm>
            <a:off x="504000" y="1557338"/>
            <a:ext cx="4196338" cy="4716000"/>
          </a:xfrm>
        </p:spPr>
        <p:txBody>
          <a:bodyPr vert="horz" lIns="0" tIns="0" rIns="0" bIns="0" rtlCol="0" anchor="t">
            <a:noAutofit/>
          </a:bodyPr>
          <a:lstStyle/>
          <a:p>
            <a:pPr lvl="0">
              <a:spcBef>
                <a:spcPts val="1200"/>
              </a:spcBef>
              <a:spcAft>
                <a:spcPts val="1800"/>
              </a:spcAft>
            </a:pPr>
            <a:r>
              <a:rPr lang="en-US" dirty="0">
                <a:latin typeface="+mj-lt"/>
              </a:rPr>
              <a:t>Design and deliver stunning, interactive enterprise dashboards across all lines of business</a:t>
            </a:r>
          </a:p>
          <a:p>
            <a:pPr marL="228600" indent="-228600">
              <a:spcBef>
                <a:spcPts val="0"/>
              </a:spcBef>
              <a:spcAft>
                <a:spcPts val="1200"/>
              </a:spcAft>
              <a:buClr>
                <a:srgbClr val="0070F2"/>
              </a:buClr>
              <a:buFont typeface="Arial" panose="020B0604020202020204" pitchFamily="34" charset="0"/>
              <a:buChar char="•"/>
              <a:defRPr/>
            </a:pPr>
            <a:r>
              <a:rPr lang="en-US" sz="1800" dirty="0"/>
              <a:t>Extensive visualization library, </a:t>
            </a:r>
            <a:br>
              <a:rPr lang="en-US" sz="1800" dirty="0"/>
            </a:br>
            <a:r>
              <a:rPr lang="en-US" sz="1800" dirty="0"/>
              <a:t>geo maps</a:t>
            </a:r>
          </a:p>
          <a:p>
            <a:pPr marL="228600" lvl="0" indent="-228600">
              <a:spcBef>
                <a:spcPts val="0"/>
              </a:spcBef>
              <a:spcAft>
                <a:spcPts val="1200"/>
              </a:spcAft>
              <a:buClr>
                <a:srgbClr val="0070F2"/>
              </a:buClr>
              <a:buFont typeface="Arial" panose="020B0604020202020204" pitchFamily="34" charset="0"/>
              <a:buChar char="•"/>
              <a:defRPr/>
            </a:pPr>
            <a:r>
              <a:rPr lang="en-US" sz="1800" dirty="0"/>
              <a:t>Custom calculations, calculated dimensions, aggregations and more</a:t>
            </a:r>
          </a:p>
          <a:p>
            <a:pPr marL="228600" lvl="0" indent="-228600">
              <a:spcBef>
                <a:spcPts val="0"/>
              </a:spcBef>
              <a:spcAft>
                <a:spcPts val="1200"/>
              </a:spcAft>
              <a:buClr>
                <a:srgbClr val="0070F2"/>
              </a:buClr>
              <a:buFont typeface="Arial" panose="020B0604020202020204" pitchFamily="34" charset="0"/>
              <a:buChar char="•"/>
              <a:defRPr/>
            </a:pPr>
            <a:r>
              <a:rPr lang="en-US" sz="1800" dirty="0"/>
              <a:t>Easily comment, collaborate </a:t>
            </a:r>
            <a:br>
              <a:rPr lang="en-US" sz="1800" dirty="0"/>
            </a:br>
            <a:r>
              <a:rPr lang="en-US" sz="1800" dirty="0"/>
              <a:t>and share content</a:t>
            </a:r>
          </a:p>
          <a:p>
            <a:pPr marL="228600" lvl="0" indent="-228600">
              <a:spcBef>
                <a:spcPts val="0"/>
              </a:spcBef>
              <a:spcAft>
                <a:spcPts val="1200"/>
              </a:spcAft>
              <a:buClr>
                <a:srgbClr val="0070F2"/>
              </a:buClr>
              <a:buFont typeface="Arial" panose="020B0604020202020204" pitchFamily="34" charset="0"/>
              <a:buChar char="•"/>
              <a:defRPr/>
            </a:pPr>
            <a:r>
              <a:rPr lang="en-US" sz="1800" dirty="0"/>
              <a:t>Highly Interactive with Linked Analysis, Ranking and Sorting, Filtering and Drill Functionality.</a:t>
            </a:r>
          </a:p>
          <a:p>
            <a:pPr marL="285750" lvl="0" indent="-285750" defTabSz="910038">
              <a:buClr>
                <a:srgbClr val="F0AB00"/>
              </a:buClr>
              <a:buFont typeface="Wingdings" panose="05000000000000000000" pitchFamily="2" charset="2"/>
              <a:buChar char="§"/>
            </a:pPr>
            <a:endParaRPr lang="en-US" kern="0" dirty="0">
              <a:cs typeface="Arial" panose="020B0604020202020204" pitchFamily="34" charset="0"/>
            </a:endParaRPr>
          </a:p>
          <a:p>
            <a:pPr marL="285750" lvl="0" indent="-285750" defTabSz="910038">
              <a:spcBef>
                <a:spcPts val="600"/>
              </a:spcBef>
              <a:spcAft>
                <a:spcPts val="600"/>
              </a:spcAft>
              <a:buClr>
                <a:srgbClr val="F0AB00"/>
              </a:buClr>
              <a:buSzTx/>
              <a:buFont typeface="Arial" panose="020B0604020202020204" pitchFamily="34" charset="0"/>
              <a:buChar char="•"/>
            </a:pPr>
            <a:endParaRPr lang="en-US" kern="0" dirty="0">
              <a:cs typeface="Arial" panose="020B0604020202020204" pitchFamily="34" charset="0"/>
            </a:endParaRPr>
          </a:p>
          <a:p>
            <a:endParaRPr lang="en-US" dirty="0">
              <a:latin typeface="+mn-lt"/>
            </a:endParaRPr>
          </a:p>
        </p:txBody>
      </p:sp>
      <p:sp>
        <p:nvSpPr>
          <p:cNvPr id="15" name="Title 1">
            <a:extLst>
              <a:ext uri="{FF2B5EF4-FFF2-40B4-BE49-F238E27FC236}">
                <a16:creationId xmlns:a16="http://schemas.microsoft.com/office/drawing/2014/main" id="{58786003-16A3-AA7B-EB1D-5CFF4730F37A}"/>
              </a:ext>
            </a:extLst>
          </p:cNvPr>
          <p:cNvSpPr>
            <a:spLocks noGrp="1"/>
          </p:cNvSpPr>
          <p:nvPr>
            <p:ph type="title"/>
          </p:nvPr>
        </p:nvSpPr>
        <p:spPr>
          <a:xfrm>
            <a:off x="504001" y="504000"/>
            <a:ext cx="11186476" cy="369332"/>
          </a:xfrm>
        </p:spPr>
        <p:txBody>
          <a:bodyPr/>
          <a:lstStyle/>
          <a:p>
            <a:r>
              <a:rPr lang="en-US" dirty="0">
                <a:latin typeface="+mj-lt"/>
                <a:cs typeface="72" panose="020B0503030000000003" pitchFamily="34" charset="0"/>
              </a:rPr>
              <a:t>Dashboards &amp; Visualizations</a:t>
            </a:r>
          </a:p>
        </p:txBody>
      </p:sp>
    </p:spTree>
    <p:extLst>
      <p:ext uri="{BB962C8B-B14F-4D97-AF65-F5344CB8AC3E}">
        <p14:creationId xmlns:p14="http://schemas.microsoft.com/office/powerpoint/2010/main" val="293242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70614-DC67-7EFC-84D9-5C0E2CBA45BB}"/>
              </a:ext>
            </a:extLst>
          </p:cNvPr>
          <p:cNvPicPr>
            <a:picLocks noChangeAspect="1"/>
          </p:cNvPicPr>
          <p:nvPr/>
        </p:nvPicPr>
        <p:blipFill>
          <a:blip r:embed="rId2"/>
          <a:stretch>
            <a:fillRect/>
          </a:stretch>
        </p:blipFill>
        <p:spPr>
          <a:xfrm>
            <a:off x="5936105" y="1836295"/>
            <a:ext cx="5876144" cy="3401705"/>
          </a:xfrm>
          <a:prstGeom prst="rect">
            <a:avLst/>
          </a:prstGeom>
        </p:spPr>
      </p:pic>
      <p:pic>
        <p:nvPicPr>
          <p:cNvPr id="7" name="Picture 6">
            <a:extLst>
              <a:ext uri="{FF2B5EF4-FFF2-40B4-BE49-F238E27FC236}">
                <a16:creationId xmlns:a16="http://schemas.microsoft.com/office/drawing/2014/main" id="{DF043C2E-2953-95C9-664E-A4596A8857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2" name="Text Placeholder 1">
            <a:extLst>
              <a:ext uri="{FF2B5EF4-FFF2-40B4-BE49-F238E27FC236}">
                <a16:creationId xmlns:a16="http://schemas.microsoft.com/office/drawing/2014/main" id="{1592DCB4-A862-2E9A-B4C5-6BCDFD532D3E}"/>
              </a:ext>
            </a:extLst>
          </p:cNvPr>
          <p:cNvSpPr>
            <a:spLocks noGrp="1"/>
          </p:cNvSpPr>
          <p:nvPr>
            <p:ph type="body" sz="quarter" idx="10"/>
          </p:nvPr>
        </p:nvSpPr>
        <p:spPr>
          <a:xfrm>
            <a:off x="501651" y="1557338"/>
            <a:ext cx="4583154" cy="4787900"/>
          </a:xfrm>
        </p:spPr>
        <p:txBody>
          <a:bodyPr>
            <a:noAutofit/>
          </a:bodyPr>
          <a:lstStyle/>
          <a:p>
            <a:pPr>
              <a:spcBef>
                <a:spcPts val="1200"/>
              </a:spcBef>
              <a:spcAft>
                <a:spcPts val="1800"/>
              </a:spcAft>
              <a:buClr>
                <a:srgbClr val="F0AB00"/>
              </a:buClr>
              <a:buNone/>
              <a:defRPr/>
            </a:pPr>
            <a:r>
              <a:rPr lang="en-US" dirty="0">
                <a:solidFill>
                  <a:srgbClr val="000000"/>
                </a:solidFill>
                <a:latin typeface="+mj-lt"/>
              </a:rPr>
              <a:t>Fulfill unique and sophisticated use cases and workflows with advanced capabilities to extend stories and visualizations</a:t>
            </a:r>
          </a:p>
          <a:p>
            <a:pPr marL="228600" indent="-228600" fontAlgn="base">
              <a:spcBef>
                <a:spcPts val="0"/>
              </a:spcBef>
              <a:spcAft>
                <a:spcPts val="1200"/>
              </a:spcAft>
              <a:buClr>
                <a:srgbClr val="0070F2"/>
              </a:buClr>
              <a:buFont typeface="Arial" panose="020B0604020202020204" pitchFamily="34" charset="0"/>
              <a:buChar char="•"/>
              <a:defRPr/>
            </a:pPr>
            <a:r>
              <a:rPr lang="en-US" sz="1800" dirty="0"/>
              <a:t>Leverage advanced widgets and scripting capabilities to build flexible, guided reporting and planning applications</a:t>
            </a:r>
          </a:p>
          <a:p>
            <a:pPr marL="228600" indent="-228600" fontAlgn="base">
              <a:spcBef>
                <a:spcPts val="0"/>
              </a:spcBef>
              <a:spcAft>
                <a:spcPts val="1200"/>
              </a:spcAft>
              <a:buClr>
                <a:srgbClr val="0070F2"/>
              </a:buClr>
              <a:buFont typeface="Arial" panose="020B0604020202020204" pitchFamily="34" charset="0"/>
              <a:buChar char="•"/>
              <a:defRPr/>
            </a:pPr>
            <a:r>
              <a:rPr lang="en-US" sz="1800" dirty="0"/>
              <a:t>Define a custom user interface through themes and CSS capability</a:t>
            </a:r>
          </a:p>
          <a:p>
            <a:pPr marL="228600" indent="-228600" fontAlgn="base">
              <a:spcBef>
                <a:spcPts val="0"/>
              </a:spcBef>
              <a:spcAft>
                <a:spcPts val="1200"/>
              </a:spcAft>
              <a:buClr>
                <a:srgbClr val="0070F2"/>
              </a:buClr>
              <a:buFont typeface="Arial" panose="020B0604020202020204" pitchFamily="34" charset="0"/>
              <a:buChar char="•"/>
              <a:defRPr/>
            </a:pPr>
            <a:r>
              <a:rPr lang="en-US" sz="1800" dirty="0"/>
              <a:t>Utilize composites and templates to increase scalability and productivity</a:t>
            </a:r>
          </a:p>
          <a:p>
            <a:pPr marL="228600" indent="-228600" fontAlgn="base">
              <a:spcBef>
                <a:spcPts val="0"/>
              </a:spcBef>
              <a:spcAft>
                <a:spcPts val="1200"/>
              </a:spcAft>
              <a:buClr>
                <a:srgbClr val="0070F2"/>
              </a:buClr>
              <a:buFont typeface="Arial" panose="020B0604020202020204" pitchFamily="34" charset="0"/>
              <a:buChar char="•"/>
              <a:defRPr/>
            </a:pPr>
            <a:r>
              <a:rPr lang="en-US" sz="1800" dirty="0"/>
              <a:t>Extend the variety of story visualizations with custom widgets and widget add-ons</a:t>
            </a:r>
          </a:p>
          <a:p>
            <a:endParaRPr lang="en-CA" dirty="0"/>
          </a:p>
        </p:txBody>
      </p:sp>
      <p:sp>
        <p:nvSpPr>
          <p:cNvPr id="3" name="Title 2">
            <a:extLst>
              <a:ext uri="{FF2B5EF4-FFF2-40B4-BE49-F238E27FC236}">
                <a16:creationId xmlns:a16="http://schemas.microsoft.com/office/drawing/2014/main" id="{8D10A68B-B039-DA8F-125D-7CBAE87EC519}"/>
              </a:ext>
            </a:extLst>
          </p:cNvPr>
          <p:cNvSpPr>
            <a:spLocks noGrp="1"/>
          </p:cNvSpPr>
          <p:nvPr>
            <p:ph type="title"/>
          </p:nvPr>
        </p:nvSpPr>
        <p:spPr/>
        <p:txBody>
          <a:bodyPr/>
          <a:lstStyle/>
          <a:p>
            <a:r>
              <a:rPr lang="en-US" dirty="0"/>
              <a:t>Story Extensibility</a:t>
            </a:r>
            <a:endParaRPr lang="en-CA" dirty="0"/>
          </a:p>
        </p:txBody>
      </p:sp>
    </p:spTree>
    <p:extLst>
      <p:ext uri="{BB962C8B-B14F-4D97-AF65-F5344CB8AC3E}">
        <p14:creationId xmlns:p14="http://schemas.microsoft.com/office/powerpoint/2010/main" val="1120762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42B8B3-FBE0-C618-8399-0F8F58A9A6F1}"/>
              </a:ext>
            </a:extLst>
          </p:cNvPr>
          <p:cNvSpPr>
            <a:spLocks noGrp="1"/>
          </p:cNvSpPr>
          <p:nvPr>
            <p:ph type="title"/>
          </p:nvPr>
        </p:nvSpPr>
        <p:spPr>
          <a:xfrm>
            <a:off x="504001" y="504000"/>
            <a:ext cx="11186476" cy="677108"/>
          </a:xfrm>
        </p:spPr>
        <p:txBody>
          <a:bodyPr/>
          <a:lstStyle/>
          <a:p>
            <a:r>
              <a:rPr lang="en-US" dirty="0">
                <a:latin typeface="+mj-lt"/>
              </a:rPr>
              <a:t>Composable analytics strategy</a:t>
            </a:r>
            <a:br>
              <a:rPr lang="en-US" dirty="0">
                <a:latin typeface="+mj-lt"/>
              </a:rPr>
            </a:br>
            <a:r>
              <a:rPr lang="en-US" sz="2000" b="0" dirty="0">
                <a:latin typeface="+mn-lt"/>
              </a:rPr>
              <a:t>Two complementary options to drive adoption of analytics everywhere</a:t>
            </a:r>
            <a:endParaRPr lang="en-US" sz="1600" b="0" dirty="0">
              <a:latin typeface="+mn-lt"/>
            </a:endParaRPr>
          </a:p>
        </p:txBody>
      </p:sp>
      <p:sp>
        <p:nvSpPr>
          <p:cNvPr id="8" name="Rounded Rectangle 7">
            <a:extLst>
              <a:ext uri="{FF2B5EF4-FFF2-40B4-BE49-F238E27FC236}">
                <a16:creationId xmlns:a16="http://schemas.microsoft.com/office/drawing/2014/main" id="{9D55287E-951C-A45E-4AE3-5D09802287F2}"/>
              </a:ext>
            </a:extLst>
          </p:cNvPr>
          <p:cNvSpPr/>
          <p:nvPr/>
        </p:nvSpPr>
        <p:spPr bwMode="gray">
          <a:xfrm>
            <a:off x="6437395" y="2107580"/>
            <a:ext cx="5081666" cy="2824184"/>
          </a:xfrm>
          <a:prstGeom prst="roundRect">
            <a:avLst>
              <a:gd name="adj" fmla="val 2154"/>
            </a:avLst>
          </a:prstGeom>
          <a:gradFill>
            <a:gsLst>
              <a:gs pos="100000">
                <a:srgbClr val="002A86"/>
              </a:gs>
              <a:gs pos="0">
                <a:schemeClr val="bg2">
                  <a:lumMod val="75000"/>
                </a:schemeClr>
              </a:gs>
              <a:gs pos="46000">
                <a:srgbClr val="0070F2"/>
              </a:gs>
            </a:gsLst>
            <a:lin ang="5400000" scaled="0"/>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8A2A4EA-7583-AD8B-D608-E492F5E96A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59475" y="2193129"/>
            <a:ext cx="4837506" cy="267020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9AE5844-B320-80B8-8C61-27D58882318A}"/>
              </a:ext>
            </a:extLst>
          </p:cNvPr>
          <p:cNvSpPr txBox="1"/>
          <p:nvPr/>
        </p:nvSpPr>
        <p:spPr>
          <a:xfrm>
            <a:off x="6437396" y="1680561"/>
            <a:ext cx="5081665" cy="276999"/>
          </a:xfrm>
          <a:prstGeom prst="rect">
            <a:avLst/>
          </a:prstGeom>
          <a:noFill/>
        </p:spPr>
        <p:txBody>
          <a:bodyPr wrap="square" lIns="0" tIns="0" rIns="0" bIns="0" rtlCol="0">
            <a:no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2000" i="0" u="none" strike="noStrike" kern="0" cap="none" spc="0" normalizeH="0" baseline="0" noProof="0" dirty="0">
                <a:ln>
                  <a:noFill/>
                </a:ln>
                <a:solidFill>
                  <a:srgbClr val="0070F2"/>
                </a:solidFill>
                <a:effectLst/>
                <a:uLnTx/>
                <a:uFillTx/>
                <a:latin typeface="72 Brand Medium"/>
                <a:ea typeface="Arial" panose="020B0604020202020204" pitchFamily="34" charset="0"/>
                <a:cs typeface="Arial" panose="020B0604020202020204" pitchFamily="34" charset="0"/>
              </a:rPr>
              <a:t>Pro-Code Development</a:t>
            </a:r>
          </a:p>
        </p:txBody>
      </p:sp>
      <p:sp>
        <p:nvSpPr>
          <p:cNvPr id="7" name="TextBox 6">
            <a:extLst>
              <a:ext uri="{FF2B5EF4-FFF2-40B4-BE49-F238E27FC236}">
                <a16:creationId xmlns:a16="http://schemas.microsoft.com/office/drawing/2014/main" id="{FDF63571-C213-B0E6-8A9C-2C8FE6A6F16E}"/>
              </a:ext>
            </a:extLst>
          </p:cNvPr>
          <p:cNvSpPr txBox="1"/>
          <p:nvPr/>
        </p:nvSpPr>
        <p:spPr>
          <a:xfrm>
            <a:off x="6906411" y="5168109"/>
            <a:ext cx="4143634" cy="553998"/>
          </a:xfrm>
          <a:prstGeom prst="rect">
            <a:avLst/>
          </a:prstGeom>
          <a:noFill/>
        </p:spPr>
        <p:txBody>
          <a:bodyPr wrap="square" lIns="0" tIns="0" rIns="0" bIns="0" rtlCol="0" anchor="t">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200" b="0" i="0" u="none" strike="noStrike" kern="0" cap="none" spc="0" normalizeH="0" baseline="0" noProof="0" dirty="0">
                <a:ln>
                  <a:noFill/>
                </a:ln>
                <a:solidFill>
                  <a:srgbClr val="000000"/>
                </a:solidFill>
                <a:effectLst/>
                <a:uLnTx/>
                <a:uFillTx/>
                <a:latin typeface="72 Brand"/>
                <a:ea typeface="Arial" panose="020B0604020202020204" pitchFamily="34" charset="0"/>
                <a:cs typeface="Arial" panose="020B0604020202020204" pitchFamily="34" charset="0"/>
              </a:rPr>
              <a:t>Developers can embed analytics in applications using SAPUI5 developer library with no external service dependency.  [Future]</a:t>
            </a:r>
          </a:p>
        </p:txBody>
      </p:sp>
      <p:sp>
        <p:nvSpPr>
          <p:cNvPr id="6" name="Rounded Rectangle 5">
            <a:extLst>
              <a:ext uri="{FF2B5EF4-FFF2-40B4-BE49-F238E27FC236}">
                <a16:creationId xmlns:a16="http://schemas.microsoft.com/office/drawing/2014/main" id="{A87CE364-B21C-740B-7083-4B0DBDD804D4}"/>
              </a:ext>
            </a:extLst>
          </p:cNvPr>
          <p:cNvSpPr/>
          <p:nvPr/>
        </p:nvSpPr>
        <p:spPr bwMode="gray">
          <a:xfrm>
            <a:off x="676113" y="2107580"/>
            <a:ext cx="5081666" cy="2824184"/>
          </a:xfrm>
          <a:prstGeom prst="roundRect">
            <a:avLst>
              <a:gd name="adj" fmla="val 2154"/>
            </a:avLst>
          </a:prstGeom>
          <a:gradFill>
            <a:gsLst>
              <a:gs pos="100000">
                <a:srgbClr val="002A86"/>
              </a:gs>
              <a:gs pos="0">
                <a:schemeClr val="bg2">
                  <a:lumMod val="75000"/>
                </a:schemeClr>
              </a:gs>
              <a:gs pos="46000">
                <a:srgbClr val="0070F2"/>
              </a:gs>
            </a:gsLst>
            <a:lin ang="5400000" scaled="0"/>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D5672727-9408-6B14-9E31-9972CB6616F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0262" y="2189137"/>
            <a:ext cx="4873369" cy="2670200"/>
          </a:xfrm>
          <a:prstGeom prst="rect">
            <a:avLst/>
          </a:prstGeom>
          <a:effectLst/>
        </p:spPr>
      </p:pic>
      <p:sp>
        <p:nvSpPr>
          <p:cNvPr id="10" name="TextBox 9">
            <a:extLst>
              <a:ext uri="{FF2B5EF4-FFF2-40B4-BE49-F238E27FC236}">
                <a16:creationId xmlns:a16="http://schemas.microsoft.com/office/drawing/2014/main" id="{CB9F245E-6A2D-F064-545A-35D963966420}"/>
              </a:ext>
            </a:extLst>
          </p:cNvPr>
          <p:cNvSpPr txBox="1"/>
          <p:nvPr/>
        </p:nvSpPr>
        <p:spPr>
          <a:xfrm>
            <a:off x="676113" y="1680561"/>
            <a:ext cx="5081666" cy="276999"/>
          </a:xfrm>
          <a:prstGeom prst="rect">
            <a:avLst/>
          </a:prstGeom>
          <a:noFill/>
        </p:spPr>
        <p:txBody>
          <a:bodyPr wrap="square" lIns="0" tIns="0" rIns="0" bIns="0" rtlCol="0">
            <a:no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2000" i="0" u="none" strike="noStrike" kern="0" cap="none" spc="0" normalizeH="0" baseline="0" noProof="0" dirty="0">
                <a:ln>
                  <a:noFill/>
                </a:ln>
                <a:solidFill>
                  <a:srgbClr val="0070F2"/>
                </a:solidFill>
                <a:effectLst/>
                <a:uLnTx/>
                <a:uFillTx/>
                <a:latin typeface="72 Brand Medium"/>
                <a:ea typeface="Arial" panose="020B0604020202020204" pitchFamily="34" charset="0"/>
                <a:cs typeface="Arial" panose="020B0604020202020204" pitchFamily="34" charset="0"/>
              </a:rPr>
              <a:t>Low Code Integration</a:t>
            </a:r>
          </a:p>
        </p:txBody>
      </p:sp>
      <p:sp>
        <p:nvSpPr>
          <p:cNvPr id="11" name="TextBox 10">
            <a:extLst>
              <a:ext uri="{FF2B5EF4-FFF2-40B4-BE49-F238E27FC236}">
                <a16:creationId xmlns:a16="http://schemas.microsoft.com/office/drawing/2014/main" id="{3D998D50-5895-5AC9-0092-FB61E8E8A528}"/>
              </a:ext>
            </a:extLst>
          </p:cNvPr>
          <p:cNvSpPr txBox="1"/>
          <p:nvPr/>
        </p:nvSpPr>
        <p:spPr>
          <a:xfrm>
            <a:off x="1285821" y="5168109"/>
            <a:ext cx="3862252" cy="553998"/>
          </a:xfrm>
          <a:prstGeom prst="rect">
            <a:avLst/>
          </a:prstGeom>
          <a:noFill/>
        </p:spPr>
        <p:txBody>
          <a:bodyPr wrap="square" lIns="0" tIns="0" rIns="0" bIns="0" rtlCol="0" anchor="t">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200" b="0" i="0" u="none" strike="noStrike" kern="0" cap="none" spc="0" normalizeH="0" baseline="0" noProof="0" dirty="0">
                <a:ln>
                  <a:noFill/>
                </a:ln>
                <a:solidFill>
                  <a:srgbClr val="000000"/>
                </a:solidFill>
                <a:effectLst/>
                <a:uLnTx/>
                <a:uFillTx/>
                <a:latin typeface="72 Brand"/>
                <a:ea typeface="Arial" panose="020B0604020202020204" pitchFamily="34" charset="0"/>
                <a:cs typeface="Arial" panose="020B0604020202020204" pitchFamily="34" charset="0"/>
              </a:rPr>
              <a:t>SAP Analytics Cloud software as a service can be consumed as a full standalone analytics product or embedded in applications using SAP developer tools. </a:t>
            </a:r>
          </a:p>
        </p:txBody>
      </p:sp>
      <p:cxnSp>
        <p:nvCxnSpPr>
          <p:cNvPr id="14" name="Straight Connector 13">
            <a:extLst>
              <a:ext uri="{FF2B5EF4-FFF2-40B4-BE49-F238E27FC236}">
                <a16:creationId xmlns:a16="http://schemas.microsoft.com/office/drawing/2014/main" id="{E9D807CD-2EE8-6ABB-D273-E7C765382F73}"/>
              </a:ext>
            </a:extLst>
          </p:cNvPr>
          <p:cNvCxnSpPr>
            <a:cxnSpLocks/>
          </p:cNvCxnSpPr>
          <p:nvPr/>
        </p:nvCxnSpPr>
        <p:spPr>
          <a:xfrm>
            <a:off x="6121917" y="1854200"/>
            <a:ext cx="0" cy="3852333"/>
          </a:xfrm>
          <a:prstGeom prst="line">
            <a:avLst/>
          </a:prstGeom>
          <a:ln w="15875" cap="rnd">
            <a:solidFill>
              <a:schemeClr val="bg1">
                <a:lumMod val="8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33">
            <a:extLst>
              <a:ext uri="{FF2B5EF4-FFF2-40B4-BE49-F238E27FC236}">
                <a16:creationId xmlns:a16="http://schemas.microsoft.com/office/drawing/2014/main" id="{99B86C57-114A-6A6A-3ABC-73363D454E8A}"/>
              </a:ext>
            </a:extLst>
          </p:cNvPr>
          <p:cNvSpPr txBox="1"/>
          <p:nvPr/>
        </p:nvSpPr>
        <p:spPr bwMode="gray">
          <a:xfrm>
            <a:off x="3879306" y="6500239"/>
            <a:ext cx="4435865" cy="179901"/>
          </a:xfrm>
          <a:prstGeom prst="rect">
            <a:avLst/>
          </a:prstGeom>
          <a:noFill/>
          <a:ln w="6350" cmpd="thickThin">
            <a:noFill/>
          </a:ln>
          <a:effectLst/>
        </p:spPr>
        <p:txBody>
          <a:bodyPr wrap="square" lIns="35955" tIns="45720" rIns="0" bIns="45720" rtlCol="0" anchor="ctr" anchorCtr="0">
            <a:noAutofit/>
          </a:bodyPr>
          <a:lstStyle/>
          <a:p>
            <a:pPr marL="156845" marR="0" lvl="0" indent="-156845" algn="ctr" defTabSz="913578"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This is the current state of planning and may be changed by SAP at any time.</a:t>
            </a:r>
          </a:p>
        </p:txBody>
      </p:sp>
    </p:spTree>
    <p:extLst>
      <p:ext uri="{BB962C8B-B14F-4D97-AF65-F5344CB8AC3E}">
        <p14:creationId xmlns:p14="http://schemas.microsoft.com/office/powerpoint/2010/main" val="958137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83FC6-51C8-01D0-5AAB-8354C649050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941213" y="1835775"/>
            <a:ext cx="5901018" cy="3402225"/>
          </a:xfrm>
          <a:prstGeom prst="rect">
            <a:avLst/>
          </a:prstGeom>
        </p:spPr>
      </p:pic>
      <p:pic>
        <p:nvPicPr>
          <p:cNvPr id="8" name="Picture 7">
            <a:extLst>
              <a:ext uri="{FF2B5EF4-FFF2-40B4-BE49-F238E27FC236}">
                <a16:creationId xmlns:a16="http://schemas.microsoft.com/office/drawing/2014/main" id="{0A43101D-80FD-03A3-F8FC-E15F2D9B1DE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2" name="Text Placeholder 1">
            <a:extLst>
              <a:ext uri="{FF2B5EF4-FFF2-40B4-BE49-F238E27FC236}">
                <a16:creationId xmlns:a16="http://schemas.microsoft.com/office/drawing/2014/main" id="{C7E12A16-8E72-52E7-ABCA-3A34FA05882A}"/>
              </a:ext>
            </a:extLst>
          </p:cNvPr>
          <p:cNvSpPr>
            <a:spLocks noGrp="1"/>
          </p:cNvSpPr>
          <p:nvPr>
            <p:ph type="body" sz="quarter" idx="10"/>
          </p:nvPr>
        </p:nvSpPr>
        <p:spPr>
          <a:xfrm>
            <a:off x="503999" y="1567023"/>
            <a:ext cx="4923134" cy="4716000"/>
          </a:xfrm>
        </p:spPr>
        <p:txBody>
          <a:bodyPr/>
          <a:lstStyle/>
          <a:p>
            <a:pPr>
              <a:spcBef>
                <a:spcPts val="1200"/>
              </a:spcBef>
              <a:spcAft>
                <a:spcPts val="600"/>
              </a:spcAft>
              <a:buClr>
                <a:srgbClr val="F0AB00"/>
              </a:buClr>
              <a:buNone/>
              <a:defRPr/>
            </a:pPr>
            <a:r>
              <a:rPr lang="en-US" dirty="0">
                <a:solidFill>
                  <a:srgbClr val="000000"/>
                </a:solidFill>
                <a:latin typeface="+mj-lt"/>
              </a:rPr>
              <a:t>Modern in-context user experience with continuous insights and collaboration.</a:t>
            </a:r>
          </a:p>
          <a:p>
            <a:pPr>
              <a:spcBef>
                <a:spcPts val="1200"/>
              </a:spcBef>
              <a:spcAft>
                <a:spcPts val="300"/>
              </a:spcAft>
              <a:buClr>
                <a:srgbClr val="F0AB00"/>
              </a:buClr>
              <a:buNone/>
              <a:defRPr/>
            </a:pPr>
            <a:r>
              <a:rPr lang="en-US" dirty="0">
                <a:solidFill>
                  <a:srgbClr val="000000"/>
                </a:solidFill>
                <a:latin typeface="+mj-lt"/>
              </a:rPr>
              <a:t>Cross story navigation</a:t>
            </a:r>
          </a:p>
          <a:p>
            <a:pPr marL="228600" indent="-228600" fontAlgn="base">
              <a:spcBef>
                <a:spcPts val="0"/>
              </a:spcBef>
              <a:spcAft>
                <a:spcPts val="1200"/>
              </a:spcAft>
              <a:buClr>
                <a:srgbClr val="0070F2"/>
              </a:buClr>
              <a:buFont typeface="Arial" panose="020B0604020202020204" pitchFamily="34" charset="0"/>
              <a:buChar char="•"/>
              <a:defRPr/>
            </a:pPr>
            <a:r>
              <a:rPr lang="en-US" sz="1800" dirty="0"/>
              <a:t>360 degree view of the organization across diverse lines of business that promotes collaborative decision making.</a:t>
            </a:r>
          </a:p>
          <a:p>
            <a:pPr>
              <a:spcBef>
                <a:spcPts val="1200"/>
              </a:spcBef>
              <a:spcAft>
                <a:spcPts val="300"/>
              </a:spcAft>
              <a:buClr>
                <a:srgbClr val="F0AB00"/>
              </a:buClr>
              <a:buNone/>
              <a:defRPr/>
            </a:pPr>
            <a:r>
              <a:rPr lang="en-US" dirty="0">
                <a:solidFill>
                  <a:srgbClr val="000000"/>
                </a:solidFill>
                <a:latin typeface="+mj-lt"/>
              </a:rPr>
              <a:t>Immersive presentation experience</a:t>
            </a:r>
          </a:p>
          <a:p>
            <a:pPr marL="228600" indent="-228600" fontAlgn="base">
              <a:spcBef>
                <a:spcPts val="0"/>
              </a:spcBef>
              <a:spcAft>
                <a:spcPts val="1200"/>
              </a:spcAft>
              <a:buClr>
                <a:srgbClr val="0070F2"/>
              </a:buClr>
              <a:buFont typeface="Arial" panose="020B0604020202020204" pitchFamily="34" charset="0"/>
              <a:buChar char="•"/>
              <a:defRPr/>
            </a:pPr>
            <a:r>
              <a:rPr lang="en-US" sz="1800" dirty="0"/>
              <a:t>Distraction free user interface that enables your users to focus on the insights.</a:t>
            </a:r>
          </a:p>
          <a:p>
            <a:pPr>
              <a:spcBef>
                <a:spcPts val="1200"/>
              </a:spcBef>
              <a:spcAft>
                <a:spcPts val="300"/>
              </a:spcAft>
              <a:buClr>
                <a:srgbClr val="F0AB00"/>
              </a:buClr>
              <a:buNone/>
              <a:defRPr/>
            </a:pPr>
            <a:r>
              <a:rPr lang="en-US" dirty="0">
                <a:solidFill>
                  <a:srgbClr val="000000"/>
                </a:solidFill>
                <a:latin typeface="+mj-lt"/>
              </a:rPr>
              <a:t>Enabling decision makers to </a:t>
            </a:r>
            <a:br>
              <a:rPr lang="en-US" dirty="0">
                <a:solidFill>
                  <a:srgbClr val="000000"/>
                </a:solidFill>
                <a:latin typeface="+mj-lt"/>
              </a:rPr>
            </a:br>
            <a:r>
              <a:rPr lang="en-US" dirty="0">
                <a:solidFill>
                  <a:srgbClr val="000000"/>
                </a:solidFill>
                <a:latin typeface="+mj-lt"/>
              </a:rPr>
              <a:t>steer their business clearly.</a:t>
            </a:r>
          </a:p>
          <a:p>
            <a:endParaRPr lang="en-CA" dirty="0">
              <a:latin typeface="+mn-lt"/>
            </a:endParaRPr>
          </a:p>
        </p:txBody>
      </p:sp>
      <p:sp>
        <p:nvSpPr>
          <p:cNvPr id="3" name="Title 2">
            <a:extLst>
              <a:ext uri="{FF2B5EF4-FFF2-40B4-BE49-F238E27FC236}">
                <a16:creationId xmlns:a16="http://schemas.microsoft.com/office/drawing/2014/main" id="{964FF26D-B3E1-B7F2-69C3-CBAA913FE099}"/>
              </a:ext>
            </a:extLst>
          </p:cNvPr>
          <p:cNvSpPr>
            <a:spLocks noGrp="1"/>
          </p:cNvSpPr>
          <p:nvPr>
            <p:ph type="title"/>
          </p:nvPr>
        </p:nvSpPr>
        <p:spPr/>
        <p:txBody>
          <a:bodyPr/>
          <a:lstStyle/>
          <a:p>
            <a:r>
              <a:rPr lang="en-US" dirty="0">
                <a:latin typeface="+mj-lt"/>
                <a:cs typeface="72" panose="020B0503030000000003" pitchFamily="34" charset="0"/>
              </a:rPr>
              <a:t>Story Presentation</a:t>
            </a:r>
            <a:endParaRPr lang="en-CA" dirty="0">
              <a:latin typeface="+mj-lt"/>
              <a:cs typeface="72" panose="020B0503030000000003" pitchFamily="34" charset="0"/>
            </a:endParaRPr>
          </a:p>
        </p:txBody>
      </p:sp>
      <p:sp>
        <p:nvSpPr>
          <p:cNvPr id="5" name="TextBox 4">
            <a:extLst>
              <a:ext uri="{FF2B5EF4-FFF2-40B4-BE49-F238E27FC236}">
                <a16:creationId xmlns:a16="http://schemas.microsoft.com/office/drawing/2014/main" id="{C8FDB2CE-EE73-B977-57FA-7493AE0F2833}"/>
              </a:ext>
            </a:extLst>
          </p:cNvPr>
          <p:cNvSpPr txBox="1"/>
          <p:nvPr/>
        </p:nvSpPr>
        <p:spPr>
          <a:xfrm>
            <a:off x="503999" y="6046223"/>
            <a:ext cx="4654083" cy="307777"/>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Note: GA is currently planned for Q2 2024 for desktop and H2 2024 for mobile. </a:t>
            </a:r>
            <a:b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mn-cs"/>
              </a:rPr>
              <a:t>This the current state of planning and may be changed by SAP at any time.</a:t>
            </a:r>
            <a:endParaRPr kumimoji="0" lang="en-US" sz="12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mn-cs"/>
            </a:endParaRPr>
          </a:p>
        </p:txBody>
      </p:sp>
    </p:spTree>
    <p:extLst>
      <p:ext uri="{BB962C8B-B14F-4D97-AF65-F5344CB8AC3E}">
        <p14:creationId xmlns:p14="http://schemas.microsoft.com/office/powerpoint/2010/main" val="2345795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Just Ask 20 seconds v2">
            <a:hlinkClick r:id="" action="ppaction://media"/>
            <a:extLst>
              <a:ext uri="{FF2B5EF4-FFF2-40B4-BE49-F238E27FC236}">
                <a16:creationId xmlns:a16="http://schemas.microsoft.com/office/drawing/2014/main" id="{558F5E98-996E-E751-1409-4E5782A934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2063" y="1849846"/>
            <a:ext cx="5905352" cy="3321761"/>
          </a:xfrm>
          <a:prstGeom prst="rect">
            <a:avLst/>
          </a:prstGeom>
        </p:spPr>
      </p:pic>
      <p:pic>
        <p:nvPicPr>
          <p:cNvPr id="9" name="Picture 8">
            <a:extLst>
              <a:ext uri="{FF2B5EF4-FFF2-40B4-BE49-F238E27FC236}">
                <a16:creationId xmlns:a16="http://schemas.microsoft.com/office/drawing/2014/main" id="{19B297FA-E083-A417-F88D-3E3BDE1975B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2" name="Text Placeholder 2">
            <a:extLst>
              <a:ext uri="{FF2B5EF4-FFF2-40B4-BE49-F238E27FC236}">
                <a16:creationId xmlns:a16="http://schemas.microsoft.com/office/drawing/2014/main" id="{EEA517D2-1D88-244D-06B7-1F4D84692918}"/>
              </a:ext>
            </a:extLst>
          </p:cNvPr>
          <p:cNvSpPr txBox="1">
            <a:spLocks/>
          </p:cNvSpPr>
          <p:nvPr/>
        </p:nvSpPr>
        <p:spPr>
          <a:xfrm>
            <a:off x="504000" y="1560205"/>
            <a:ext cx="4443444" cy="4685907"/>
          </a:xfrm>
          <a:prstGeom prst="rect">
            <a:avLst/>
          </a:prstGeom>
        </p:spPr>
        <p:txBody>
          <a:bodyPr vert="horz" lIns="0" tIns="0" rIns="0" bIns="0" rtlCol="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2" indent="0" algn="l" defTabSz="1088558" rtl="0" eaLnBrk="1" fontAlgn="auto" latinLnBrk="0" hangingPunct="1">
              <a:lnSpc>
                <a:spcPct val="100000"/>
              </a:lnSpc>
              <a:spcBef>
                <a:spcPts val="1200"/>
              </a:spcBef>
              <a:spcAft>
                <a:spcPts val="600"/>
              </a:spcAft>
              <a:buClr>
                <a:srgbClr val="F0AB00"/>
              </a:buClr>
              <a:buSzPct val="80000"/>
              <a:buFont typeface="Arial" panose="020B0604020202020204" pitchFamily="34" charset="0"/>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Ask questions in natural language </a:t>
            </a:r>
            <a:br>
              <a:rPr kumimoji="0" lang="en-US" sz="2000" i="0" u="none" strike="noStrike" kern="1200" cap="none" spc="0" normalizeH="0" baseline="0" noProof="0" dirty="0">
                <a:ln>
                  <a:noFill/>
                </a:ln>
                <a:solidFill>
                  <a:srgbClr val="000000"/>
                </a:solidFill>
                <a:effectLst/>
                <a:uLnTx/>
                <a:uFillTx/>
                <a:latin typeface="72 Brand Medium"/>
                <a:ea typeface="+mn-ea"/>
                <a:cs typeface="+mn-cs"/>
              </a:rPr>
            </a:br>
            <a:r>
              <a:rPr kumimoji="0" lang="en-US" sz="2000" i="0" u="none" strike="noStrike" kern="1200" cap="none" spc="0" normalizeH="0" baseline="0" noProof="0" dirty="0">
                <a:ln>
                  <a:noFill/>
                </a:ln>
                <a:solidFill>
                  <a:srgbClr val="000000"/>
                </a:solidFill>
                <a:effectLst/>
                <a:uLnTx/>
                <a:uFillTx/>
                <a:latin typeface="72 Brand Medium"/>
                <a:ea typeface="+mn-ea"/>
                <a:cs typeface="+mn-cs"/>
              </a:rPr>
              <a:t>and get answers Immediately</a:t>
            </a:r>
          </a:p>
          <a:p>
            <a:pPr marL="228600" marR="0" lvl="2" indent="-228600" algn="l" defTabSz="1088558" rtl="0" eaLnBrk="1" fontAlgn="base" latinLnBrk="0" hangingPunct="1">
              <a:lnSpc>
                <a:spcPct val="100000"/>
              </a:lnSpc>
              <a:spcBef>
                <a:spcPts val="0"/>
              </a:spcBef>
              <a:spcAft>
                <a:spcPts val="6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Get answers in charts and tables</a:t>
            </a:r>
          </a:p>
          <a:p>
            <a:pPr marL="228600" marR="0" lvl="2" indent="-228600" algn="l" defTabSz="1088558" rtl="0" eaLnBrk="1" fontAlgn="base" latinLnBrk="0" hangingPunct="1">
              <a:lnSpc>
                <a:spcPct val="100000"/>
              </a:lnSpc>
              <a:spcBef>
                <a:spcPts val="0"/>
              </a:spcBef>
              <a:spcAft>
                <a:spcPts val="6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Leverage autocompletion, recommendation and sample questions</a:t>
            </a:r>
          </a:p>
          <a:p>
            <a:pPr marL="228600" marR="0" lvl="2" indent="-228600" algn="l" defTabSz="1088558" rtl="0" eaLnBrk="1" fontAlgn="base" latinLnBrk="0" hangingPunct="1">
              <a:lnSpc>
                <a:spcPct val="100000"/>
              </a:lnSpc>
              <a:spcBef>
                <a:spcPts val="0"/>
              </a:spcBef>
              <a:spcAft>
                <a:spcPts val="6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Powered by AI, that automatically infer similar words based on meaning and generates query</a:t>
            </a:r>
          </a:p>
          <a:p>
            <a:pPr marL="228600" marR="0" lvl="2" indent="-228600" algn="l" defTabSz="1088558" rtl="0" eaLnBrk="1" fontAlgn="base" latinLnBrk="0" hangingPunct="1">
              <a:lnSpc>
                <a:spcPct val="100000"/>
              </a:lnSpc>
              <a:spcBef>
                <a:spcPts val="0"/>
              </a:spcBef>
              <a:spcAft>
                <a:spcPts val="6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Custom synonyms for metadata and master data</a:t>
            </a:r>
            <a:endParaRPr kumimoji="0" lang="en-US" sz="180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2" indent="0" algn="l" defTabSz="1088558" rtl="0" eaLnBrk="1" fontAlgn="auto" latinLnBrk="0" hangingPunct="1">
              <a:lnSpc>
                <a:spcPct val="100000"/>
              </a:lnSpc>
              <a:spcBef>
                <a:spcPts val="600"/>
              </a:spcBef>
              <a:spcAft>
                <a:spcPts val="600"/>
              </a:spcAft>
              <a:buClr>
                <a:srgbClr val="F0AB00"/>
              </a:buClr>
              <a:buSzPct val="80000"/>
              <a:buFont typeface="Arial" panose="020B0604020202020204" pitchFamily="34" charset="0"/>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Information consumers to </a:t>
            </a:r>
            <a:br>
              <a:rPr kumimoji="0" lang="en-US" sz="2000" i="0" u="none" strike="noStrike" kern="1200" cap="none" spc="0" normalizeH="0" baseline="0" noProof="0" dirty="0">
                <a:ln>
                  <a:noFill/>
                </a:ln>
                <a:solidFill>
                  <a:srgbClr val="000000"/>
                </a:solidFill>
                <a:effectLst/>
                <a:uLnTx/>
                <a:uFillTx/>
                <a:latin typeface="72 Brand Medium"/>
                <a:ea typeface="+mn-ea"/>
                <a:cs typeface="+mn-cs"/>
              </a:rPr>
            </a:br>
            <a:r>
              <a:rPr kumimoji="0" lang="en-US" sz="2000" i="0" u="none" strike="noStrike" kern="1200" cap="none" spc="0" normalizeH="0" baseline="0" noProof="0" dirty="0">
                <a:ln>
                  <a:noFill/>
                </a:ln>
                <a:solidFill>
                  <a:srgbClr val="000000"/>
                </a:solidFill>
                <a:effectLst/>
                <a:uLnTx/>
                <a:uFillTx/>
                <a:latin typeface="72 Brand Medium"/>
                <a:ea typeface="+mn-ea"/>
                <a:cs typeface="+mn-cs"/>
              </a:rPr>
              <a:t>get answers on their own</a:t>
            </a:r>
          </a:p>
        </p:txBody>
      </p:sp>
      <p:sp>
        <p:nvSpPr>
          <p:cNvPr id="8" name="TextBox 7">
            <a:extLst>
              <a:ext uri="{FF2B5EF4-FFF2-40B4-BE49-F238E27FC236}">
                <a16:creationId xmlns:a16="http://schemas.microsoft.com/office/drawing/2014/main" id="{6956E22D-2A96-A6C5-00B2-81F47DF582D5}"/>
              </a:ext>
            </a:extLst>
          </p:cNvPr>
          <p:cNvSpPr txBox="1"/>
          <p:nvPr/>
        </p:nvSpPr>
        <p:spPr>
          <a:xfrm>
            <a:off x="485176" y="6069863"/>
            <a:ext cx="4654083" cy="307777"/>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Note: GA is currently planned for Q1 2024. </a:t>
            </a:r>
            <a:b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mn-cs"/>
              </a:rPr>
              <a:t>This the current state of planning and may be changed by SAP at any time.</a:t>
            </a:r>
            <a:endParaRPr kumimoji="0" lang="en-US" sz="12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mn-cs"/>
            </a:endParaRPr>
          </a:p>
        </p:txBody>
      </p:sp>
      <p:sp>
        <p:nvSpPr>
          <p:cNvPr id="7" name="Title 6">
            <a:extLst>
              <a:ext uri="{FF2B5EF4-FFF2-40B4-BE49-F238E27FC236}">
                <a16:creationId xmlns:a16="http://schemas.microsoft.com/office/drawing/2014/main" id="{8E8A80A8-44C9-2106-F667-B3120CDE7FEA}"/>
              </a:ext>
            </a:extLst>
          </p:cNvPr>
          <p:cNvSpPr>
            <a:spLocks noGrp="1"/>
          </p:cNvSpPr>
          <p:nvPr>
            <p:ph type="title"/>
          </p:nvPr>
        </p:nvSpPr>
        <p:spPr/>
        <p:txBody>
          <a:bodyPr/>
          <a:lstStyle/>
          <a:p>
            <a:r>
              <a:rPr lang="en-US" dirty="0"/>
              <a:t>Just Ask</a:t>
            </a:r>
          </a:p>
        </p:txBody>
      </p:sp>
    </p:spTree>
    <p:extLst>
      <p:ext uri="{BB962C8B-B14F-4D97-AF65-F5344CB8AC3E}">
        <p14:creationId xmlns:p14="http://schemas.microsoft.com/office/powerpoint/2010/main" val="316786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67C3CD-58B5-FAF3-6C34-58E551472516}"/>
              </a:ext>
            </a:extLst>
          </p:cNvPr>
          <p:cNvGrpSpPr/>
          <p:nvPr/>
        </p:nvGrpSpPr>
        <p:grpSpPr>
          <a:xfrm>
            <a:off x="6683166" y="1744491"/>
            <a:ext cx="4201316" cy="4185190"/>
            <a:chOff x="7376848" y="1492243"/>
            <a:chExt cx="4201316" cy="4185190"/>
          </a:xfrm>
        </p:grpSpPr>
        <p:sp>
          <p:nvSpPr>
            <p:cNvPr id="104" name="TextBox 103">
              <a:extLst>
                <a:ext uri="{FF2B5EF4-FFF2-40B4-BE49-F238E27FC236}">
                  <a16:creationId xmlns:a16="http://schemas.microsoft.com/office/drawing/2014/main" id="{6821B8D0-9603-6052-8E25-C4962EE45897}"/>
                </a:ext>
              </a:extLst>
            </p:cNvPr>
            <p:cNvSpPr txBox="1"/>
            <p:nvPr/>
          </p:nvSpPr>
          <p:spPr>
            <a:xfrm>
              <a:off x="9200724" y="1743642"/>
              <a:ext cx="2377440" cy="800219"/>
            </a:xfrm>
            <a:prstGeom prst="rect">
              <a:avLst/>
            </a:prstGeom>
            <a:noFill/>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altLang="en-US" sz="18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From </a:t>
              </a:r>
              <a:r>
                <a:rPr kumimoji="0" lang="en-US" altLang="en-US" sz="24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&lt; </a:t>
              </a:r>
              <a:r>
                <a:rPr kumimoji="0" lang="en-US" altLang="en-US" sz="2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rPr>
                <a:t>20%</a:t>
              </a:r>
              <a:r>
                <a:rPr kumimoji="0" lang="en-US" altLang="en-US" sz="2400" u="none" strike="noStrike" kern="1200" cap="none" spc="0" normalizeH="0" baseline="0" noProof="0" dirty="0">
                  <a:ln>
                    <a:noFill/>
                  </a:ln>
                  <a:solidFill>
                    <a:srgbClr val="0070F2"/>
                  </a:solidFill>
                  <a:effectLst/>
                  <a:uLnTx/>
                  <a:uFillTx/>
                  <a:latin typeface="72 Brand"/>
                  <a:ea typeface="+mn-ea"/>
                  <a:cs typeface="72" panose="020B0503030000000003" pitchFamily="34" charset="0"/>
                </a:rPr>
                <a:t> </a:t>
              </a:r>
              <a:r>
                <a:rPr kumimoji="0" lang="en-US" altLang="en-US" sz="18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adoption in the 90’s…</a:t>
              </a:r>
            </a:p>
          </p:txBody>
        </p:sp>
        <p:sp>
          <p:nvSpPr>
            <p:cNvPr id="209" name="TextBox 208">
              <a:extLst>
                <a:ext uri="{FF2B5EF4-FFF2-40B4-BE49-F238E27FC236}">
                  <a16:creationId xmlns:a16="http://schemas.microsoft.com/office/drawing/2014/main" id="{3281A0FE-23FA-EC1B-AC51-D2D3BD6D325A}"/>
                </a:ext>
              </a:extLst>
            </p:cNvPr>
            <p:cNvSpPr txBox="1"/>
            <p:nvPr/>
          </p:nvSpPr>
          <p:spPr>
            <a:xfrm>
              <a:off x="9475044" y="4625805"/>
              <a:ext cx="1828800" cy="800219"/>
            </a:xfrm>
            <a:prstGeom prst="rect">
              <a:avLst/>
            </a:prstGeom>
            <a:noFill/>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altLang="en-US" sz="18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…to </a:t>
              </a:r>
              <a:r>
                <a:rPr kumimoji="0" lang="en-US" altLang="en-US" sz="24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&lt;</a:t>
              </a:r>
              <a:r>
                <a:rPr kumimoji="0" lang="en-US" altLang="en-US" sz="2400" u="none" strike="noStrike" kern="1200" cap="none" spc="0" normalizeH="0" baseline="0" noProof="0" dirty="0">
                  <a:ln>
                    <a:noFill/>
                  </a:ln>
                  <a:solidFill>
                    <a:srgbClr val="0070F2"/>
                  </a:solidFill>
                  <a:effectLst/>
                  <a:uLnTx/>
                  <a:uFillTx/>
                  <a:latin typeface="72 Brand"/>
                  <a:ea typeface="+mn-ea"/>
                  <a:cs typeface="72" panose="020B0503030000000003" pitchFamily="34" charset="0"/>
                </a:rPr>
                <a:t> </a:t>
              </a:r>
              <a:r>
                <a:rPr kumimoji="0" lang="en-US" altLang="en-US" sz="2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rPr>
                <a:t>35%</a:t>
              </a:r>
              <a:r>
                <a:rPr kumimoji="0" lang="en-US" altLang="en-US" sz="24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rPr>
                <a:t> </a:t>
              </a: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altLang="en-US" sz="18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adoption today</a:t>
              </a:r>
            </a:p>
          </p:txBody>
        </p:sp>
        <p:sp>
          <p:nvSpPr>
            <p:cNvPr id="210" name="Arrow: Right 209">
              <a:extLst>
                <a:ext uri="{FF2B5EF4-FFF2-40B4-BE49-F238E27FC236}">
                  <a16:creationId xmlns:a16="http://schemas.microsoft.com/office/drawing/2014/main" id="{6FBA9D01-BCF8-338D-C139-5C52165CC158}"/>
                </a:ext>
              </a:extLst>
            </p:cNvPr>
            <p:cNvSpPr>
              <a:spLocks noChangeAspect="1"/>
            </p:cNvSpPr>
            <p:nvPr/>
          </p:nvSpPr>
          <p:spPr bwMode="auto">
            <a:xfrm rot="5400000" flipV="1">
              <a:off x="7680324" y="3285475"/>
              <a:ext cx="1013674" cy="609602"/>
            </a:xfrm>
            <a:prstGeom prst="rightArrow">
              <a:avLst/>
            </a:prstGeom>
            <a:gradFill flip="none" rotWithShape="1">
              <a:gsLst>
                <a:gs pos="0">
                  <a:srgbClr val="0070F2"/>
                </a:gs>
                <a:gs pos="100000">
                  <a:srgbClr val="0070F2">
                    <a:lumMod val="75000"/>
                  </a:srgbClr>
                </a:gs>
              </a:gsLst>
              <a:lin ang="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0" fontAlgn="base" latinLnBrk="0" hangingPunct="0">
                <a:lnSpc>
                  <a:spcPct val="90000"/>
                </a:lnSpc>
                <a:spcBef>
                  <a:spcPct val="0"/>
                </a:spcBef>
                <a:spcAft>
                  <a:spcPct val="0"/>
                </a:spcAft>
                <a:buClrTx/>
                <a:buSzTx/>
                <a:buFontTx/>
                <a:buNone/>
                <a:tabLst/>
                <a:defRPr/>
              </a:pPr>
              <a:endParaRPr kumimoji="0" lang="en-US" sz="1800" u="none" strike="noStrike" kern="0" cap="none" spc="0" normalizeH="0" baseline="0" noProof="0" dirty="0" err="1">
                <a:ln>
                  <a:noFill/>
                </a:ln>
                <a:solidFill>
                  <a:srgbClr val="FFFFFF"/>
                </a:solidFill>
                <a:effectLst/>
                <a:uLnTx/>
                <a:uFillTx/>
                <a:latin typeface="72 Brand" panose="020B0504030603020204" pitchFamily="34" charset="0"/>
                <a:ea typeface="+mn-ea"/>
                <a:cs typeface="72" panose="020B0503030000000003" pitchFamily="34" charset="0"/>
              </a:endParaRPr>
            </a:p>
          </p:txBody>
        </p:sp>
        <p:grpSp>
          <p:nvGrpSpPr>
            <p:cNvPr id="2" name="Group 1">
              <a:extLst>
                <a:ext uri="{FF2B5EF4-FFF2-40B4-BE49-F238E27FC236}">
                  <a16:creationId xmlns:a16="http://schemas.microsoft.com/office/drawing/2014/main" id="{140DA2AF-5E08-CCC6-2F58-480EAB68A1B9}"/>
                </a:ext>
              </a:extLst>
            </p:cNvPr>
            <p:cNvGrpSpPr>
              <a:grpSpLocks/>
            </p:cNvGrpSpPr>
            <p:nvPr/>
          </p:nvGrpSpPr>
          <p:grpSpPr>
            <a:xfrm>
              <a:off x="7376848" y="4374406"/>
              <a:ext cx="1620613" cy="1303027"/>
              <a:chOff x="7656244" y="3566156"/>
              <a:chExt cx="2592983" cy="2606046"/>
            </a:xfrm>
          </p:grpSpPr>
          <p:pic>
            <p:nvPicPr>
              <p:cNvPr id="208" name="Graphic 207" descr="User with solid fill">
                <a:extLst>
                  <a:ext uri="{FF2B5EF4-FFF2-40B4-BE49-F238E27FC236}">
                    <a16:creationId xmlns:a16="http://schemas.microsoft.com/office/drawing/2014/main" id="{245239B6-DE29-00F5-886D-81E00738D32B}"/>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56244" y="3566156"/>
                <a:ext cx="320040" cy="320040"/>
              </a:xfrm>
              <a:prstGeom prst="rect">
                <a:avLst/>
              </a:prstGeom>
            </p:spPr>
          </p:pic>
          <p:pic>
            <p:nvPicPr>
              <p:cNvPr id="211" name="Graphic 210" descr="User with solid fill">
                <a:extLst>
                  <a:ext uri="{FF2B5EF4-FFF2-40B4-BE49-F238E27FC236}">
                    <a16:creationId xmlns:a16="http://schemas.microsoft.com/office/drawing/2014/main" id="{4E789D1F-8A1B-78CB-9B28-5FA08711770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8793" y="3566156"/>
                <a:ext cx="320040" cy="320040"/>
              </a:xfrm>
              <a:prstGeom prst="rect">
                <a:avLst/>
              </a:prstGeom>
            </p:spPr>
          </p:pic>
          <p:pic>
            <p:nvPicPr>
              <p:cNvPr id="212" name="Graphic 211" descr="User with solid fill">
                <a:extLst>
                  <a:ext uri="{FF2B5EF4-FFF2-40B4-BE49-F238E27FC236}">
                    <a16:creationId xmlns:a16="http://schemas.microsoft.com/office/drawing/2014/main" id="{65D0DB9D-49C8-D7F8-8EFC-17FF29D38202}"/>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61342" y="3566156"/>
                <a:ext cx="320040" cy="320040"/>
              </a:xfrm>
              <a:prstGeom prst="rect">
                <a:avLst/>
              </a:prstGeom>
            </p:spPr>
          </p:pic>
          <p:pic>
            <p:nvPicPr>
              <p:cNvPr id="213" name="Graphic 212" descr="User with solid fill">
                <a:extLst>
                  <a:ext uri="{FF2B5EF4-FFF2-40B4-BE49-F238E27FC236}">
                    <a16:creationId xmlns:a16="http://schemas.microsoft.com/office/drawing/2014/main" id="{AAA8D887-8E34-CC0C-4742-ED211564C40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3891" y="3566156"/>
                <a:ext cx="320040" cy="320040"/>
              </a:xfrm>
              <a:prstGeom prst="rect">
                <a:avLst/>
              </a:prstGeom>
            </p:spPr>
          </p:pic>
          <p:pic>
            <p:nvPicPr>
              <p:cNvPr id="214" name="Graphic 213" descr="User with solid fill">
                <a:extLst>
                  <a:ext uri="{FF2B5EF4-FFF2-40B4-BE49-F238E27FC236}">
                    <a16:creationId xmlns:a16="http://schemas.microsoft.com/office/drawing/2014/main" id="{1D4500CA-B199-F817-F597-818B44FF684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6440" y="3566156"/>
                <a:ext cx="320040" cy="320040"/>
              </a:xfrm>
              <a:prstGeom prst="rect">
                <a:avLst/>
              </a:prstGeom>
            </p:spPr>
          </p:pic>
          <p:pic>
            <p:nvPicPr>
              <p:cNvPr id="215" name="Graphic 214" descr="User with solid fill">
                <a:extLst>
                  <a:ext uri="{FF2B5EF4-FFF2-40B4-BE49-F238E27FC236}">
                    <a16:creationId xmlns:a16="http://schemas.microsoft.com/office/drawing/2014/main" id="{1C22ADBD-0172-11CE-4576-A775EDEC493D}"/>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18989" y="3566156"/>
                <a:ext cx="320040" cy="320040"/>
              </a:xfrm>
              <a:prstGeom prst="rect">
                <a:avLst/>
              </a:prstGeom>
            </p:spPr>
          </p:pic>
          <p:pic>
            <p:nvPicPr>
              <p:cNvPr id="216" name="Graphic 215" descr="User with solid fill">
                <a:extLst>
                  <a:ext uri="{FF2B5EF4-FFF2-40B4-BE49-F238E27FC236}">
                    <a16:creationId xmlns:a16="http://schemas.microsoft.com/office/drawing/2014/main" id="{EE0A8228-F094-A7B8-94E0-AF71B6FF382D}"/>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1538" y="3566156"/>
                <a:ext cx="320040" cy="320040"/>
              </a:xfrm>
              <a:prstGeom prst="rect">
                <a:avLst/>
              </a:prstGeom>
            </p:spPr>
          </p:pic>
          <p:pic>
            <p:nvPicPr>
              <p:cNvPr id="217" name="Graphic 216" descr="User with solid fill">
                <a:extLst>
                  <a:ext uri="{FF2B5EF4-FFF2-40B4-BE49-F238E27FC236}">
                    <a16:creationId xmlns:a16="http://schemas.microsoft.com/office/drawing/2014/main" id="{477240C6-2371-F395-6E0E-846FDDFD7D67}"/>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4087" y="3566156"/>
                <a:ext cx="320040" cy="320040"/>
              </a:xfrm>
              <a:prstGeom prst="rect">
                <a:avLst/>
              </a:prstGeom>
            </p:spPr>
          </p:pic>
          <p:pic>
            <p:nvPicPr>
              <p:cNvPr id="218" name="Graphic 217" descr="User with solid fill">
                <a:extLst>
                  <a:ext uri="{FF2B5EF4-FFF2-40B4-BE49-F238E27FC236}">
                    <a16:creationId xmlns:a16="http://schemas.microsoft.com/office/drawing/2014/main" id="{BE7622E2-7FAF-8EE3-7B75-002AE23C1B77}"/>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6636" y="3566156"/>
                <a:ext cx="320040" cy="320040"/>
              </a:xfrm>
              <a:prstGeom prst="rect">
                <a:avLst/>
              </a:prstGeom>
            </p:spPr>
          </p:pic>
          <p:pic>
            <p:nvPicPr>
              <p:cNvPr id="219" name="Graphic 218" descr="User with solid fill">
                <a:extLst>
                  <a:ext uri="{FF2B5EF4-FFF2-40B4-BE49-F238E27FC236}">
                    <a16:creationId xmlns:a16="http://schemas.microsoft.com/office/drawing/2014/main" id="{C4244D5C-C943-2A5C-461C-6F7AA17F9C0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9187" y="3566156"/>
                <a:ext cx="320040" cy="320040"/>
              </a:xfrm>
              <a:prstGeom prst="rect">
                <a:avLst/>
              </a:prstGeom>
            </p:spPr>
          </p:pic>
          <p:pic>
            <p:nvPicPr>
              <p:cNvPr id="220" name="Graphic 219" descr="User with solid fill">
                <a:extLst>
                  <a:ext uri="{FF2B5EF4-FFF2-40B4-BE49-F238E27FC236}">
                    <a16:creationId xmlns:a16="http://schemas.microsoft.com/office/drawing/2014/main" id="{1A02D65C-FB01-641D-A9CF-DF3ECB88767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56244" y="3820157"/>
                <a:ext cx="320040" cy="320040"/>
              </a:xfrm>
              <a:prstGeom prst="rect">
                <a:avLst/>
              </a:prstGeom>
            </p:spPr>
          </p:pic>
          <p:pic>
            <p:nvPicPr>
              <p:cNvPr id="221" name="Graphic 220" descr="User with solid fill">
                <a:extLst>
                  <a:ext uri="{FF2B5EF4-FFF2-40B4-BE49-F238E27FC236}">
                    <a16:creationId xmlns:a16="http://schemas.microsoft.com/office/drawing/2014/main" id="{6E07BDEF-32D4-8371-72DC-4BB252F6E3C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8793" y="3820157"/>
                <a:ext cx="320040" cy="320040"/>
              </a:xfrm>
              <a:prstGeom prst="rect">
                <a:avLst/>
              </a:prstGeom>
            </p:spPr>
          </p:pic>
          <p:pic>
            <p:nvPicPr>
              <p:cNvPr id="222" name="Graphic 221" descr="User with solid fill">
                <a:extLst>
                  <a:ext uri="{FF2B5EF4-FFF2-40B4-BE49-F238E27FC236}">
                    <a16:creationId xmlns:a16="http://schemas.microsoft.com/office/drawing/2014/main" id="{F6AEA3E4-CD53-6492-0274-D2ED45728EA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61342" y="3820157"/>
                <a:ext cx="320040" cy="320040"/>
              </a:xfrm>
              <a:prstGeom prst="rect">
                <a:avLst/>
              </a:prstGeom>
            </p:spPr>
          </p:pic>
          <p:pic>
            <p:nvPicPr>
              <p:cNvPr id="223" name="Graphic 222" descr="User with solid fill">
                <a:extLst>
                  <a:ext uri="{FF2B5EF4-FFF2-40B4-BE49-F238E27FC236}">
                    <a16:creationId xmlns:a16="http://schemas.microsoft.com/office/drawing/2014/main" id="{3EC2FAB5-3193-CEF8-2978-4D5239943E2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3891" y="3820157"/>
                <a:ext cx="320040" cy="320040"/>
              </a:xfrm>
              <a:prstGeom prst="rect">
                <a:avLst/>
              </a:prstGeom>
            </p:spPr>
          </p:pic>
          <p:pic>
            <p:nvPicPr>
              <p:cNvPr id="224" name="Graphic 223" descr="User with solid fill">
                <a:extLst>
                  <a:ext uri="{FF2B5EF4-FFF2-40B4-BE49-F238E27FC236}">
                    <a16:creationId xmlns:a16="http://schemas.microsoft.com/office/drawing/2014/main" id="{32696817-D7CE-4792-6E7C-7CF71A8A605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6440" y="3820157"/>
                <a:ext cx="320040" cy="320040"/>
              </a:xfrm>
              <a:prstGeom prst="rect">
                <a:avLst/>
              </a:prstGeom>
            </p:spPr>
          </p:pic>
          <p:pic>
            <p:nvPicPr>
              <p:cNvPr id="225" name="Graphic 224" descr="User with solid fill">
                <a:extLst>
                  <a:ext uri="{FF2B5EF4-FFF2-40B4-BE49-F238E27FC236}">
                    <a16:creationId xmlns:a16="http://schemas.microsoft.com/office/drawing/2014/main" id="{2E4B278F-B4C0-FAA8-9658-04EE24077B5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18989" y="3820157"/>
                <a:ext cx="320040" cy="320040"/>
              </a:xfrm>
              <a:prstGeom prst="rect">
                <a:avLst/>
              </a:prstGeom>
            </p:spPr>
          </p:pic>
          <p:pic>
            <p:nvPicPr>
              <p:cNvPr id="226" name="Graphic 225" descr="User with solid fill">
                <a:extLst>
                  <a:ext uri="{FF2B5EF4-FFF2-40B4-BE49-F238E27FC236}">
                    <a16:creationId xmlns:a16="http://schemas.microsoft.com/office/drawing/2014/main" id="{9B703E00-8FE6-BD88-FE8B-0C7DF90D931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1538" y="3820157"/>
                <a:ext cx="320040" cy="320040"/>
              </a:xfrm>
              <a:prstGeom prst="rect">
                <a:avLst/>
              </a:prstGeom>
            </p:spPr>
          </p:pic>
          <p:pic>
            <p:nvPicPr>
              <p:cNvPr id="227" name="Graphic 226" descr="User with solid fill">
                <a:extLst>
                  <a:ext uri="{FF2B5EF4-FFF2-40B4-BE49-F238E27FC236}">
                    <a16:creationId xmlns:a16="http://schemas.microsoft.com/office/drawing/2014/main" id="{4C274264-F72C-3FBE-4A41-A15F0DEEE51A}"/>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4087" y="3820157"/>
                <a:ext cx="320040" cy="320040"/>
              </a:xfrm>
              <a:prstGeom prst="rect">
                <a:avLst/>
              </a:prstGeom>
            </p:spPr>
          </p:pic>
          <p:pic>
            <p:nvPicPr>
              <p:cNvPr id="228" name="Graphic 227" descr="User with solid fill">
                <a:extLst>
                  <a:ext uri="{FF2B5EF4-FFF2-40B4-BE49-F238E27FC236}">
                    <a16:creationId xmlns:a16="http://schemas.microsoft.com/office/drawing/2014/main" id="{703357C9-47F2-2016-ED1D-D2A53528B08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6636" y="3820157"/>
                <a:ext cx="320040" cy="320040"/>
              </a:xfrm>
              <a:prstGeom prst="rect">
                <a:avLst/>
              </a:prstGeom>
            </p:spPr>
          </p:pic>
          <p:pic>
            <p:nvPicPr>
              <p:cNvPr id="229" name="Graphic 228" descr="User with solid fill">
                <a:extLst>
                  <a:ext uri="{FF2B5EF4-FFF2-40B4-BE49-F238E27FC236}">
                    <a16:creationId xmlns:a16="http://schemas.microsoft.com/office/drawing/2014/main" id="{B2A14393-0186-D2D3-3F17-2BF8AEB367EE}"/>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9187" y="3820157"/>
                <a:ext cx="320040" cy="320040"/>
              </a:xfrm>
              <a:prstGeom prst="rect">
                <a:avLst/>
              </a:prstGeom>
            </p:spPr>
          </p:pic>
          <p:pic>
            <p:nvPicPr>
              <p:cNvPr id="230" name="Graphic 229" descr="User with solid fill">
                <a:extLst>
                  <a:ext uri="{FF2B5EF4-FFF2-40B4-BE49-F238E27FC236}">
                    <a16:creationId xmlns:a16="http://schemas.microsoft.com/office/drawing/2014/main" id="{AA855097-E7EA-7E55-6EB5-85C7607436DD}"/>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56244" y="4074158"/>
                <a:ext cx="320040" cy="320040"/>
              </a:xfrm>
              <a:prstGeom prst="rect">
                <a:avLst/>
              </a:prstGeom>
            </p:spPr>
          </p:pic>
          <p:pic>
            <p:nvPicPr>
              <p:cNvPr id="231" name="Graphic 230" descr="User with solid fill">
                <a:extLst>
                  <a:ext uri="{FF2B5EF4-FFF2-40B4-BE49-F238E27FC236}">
                    <a16:creationId xmlns:a16="http://schemas.microsoft.com/office/drawing/2014/main" id="{F7BF52E2-4533-FAA0-AE88-1DB22AC9D5C6}"/>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8793" y="4074158"/>
                <a:ext cx="320040" cy="320040"/>
              </a:xfrm>
              <a:prstGeom prst="rect">
                <a:avLst/>
              </a:prstGeom>
            </p:spPr>
          </p:pic>
          <p:pic>
            <p:nvPicPr>
              <p:cNvPr id="232" name="Graphic 231" descr="User with solid fill">
                <a:extLst>
                  <a:ext uri="{FF2B5EF4-FFF2-40B4-BE49-F238E27FC236}">
                    <a16:creationId xmlns:a16="http://schemas.microsoft.com/office/drawing/2014/main" id="{1C0C9F4E-F727-07DE-7DDA-6FA93007C37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61342" y="4074158"/>
                <a:ext cx="320040" cy="320040"/>
              </a:xfrm>
              <a:prstGeom prst="rect">
                <a:avLst/>
              </a:prstGeom>
            </p:spPr>
          </p:pic>
          <p:pic>
            <p:nvPicPr>
              <p:cNvPr id="233" name="Graphic 232" descr="User with solid fill">
                <a:extLst>
                  <a:ext uri="{FF2B5EF4-FFF2-40B4-BE49-F238E27FC236}">
                    <a16:creationId xmlns:a16="http://schemas.microsoft.com/office/drawing/2014/main" id="{6B6CD696-502E-60BD-6DB4-5BB02B71687E}"/>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3891" y="4074158"/>
                <a:ext cx="320040" cy="320040"/>
              </a:xfrm>
              <a:prstGeom prst="rect">
                <a:avLst/>
              </a:prstGeom>
            </p:spPr>
          </p:pic>
          <p:pic>
            <p:nvPicPr>
              <p:cNvPr id="234" name="Graphic 233" descr="User with solid fill">
                <a:extLst>
                  <a:ext uri="{FF2B5EF4-FFF2-40B4-BE49-F238E27FC236}">
                    <a16:creationId xmlns:a16="http://schemas.microsoft.com/office/drawing/2014/main" id="{985ABCB1-7107-18C6-9C93-5A396A6CF432}"/>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6440" y="4074158"/>
                <a:ext cx="320040" cy="320040"/>
              </a:xfrm>
              <a:prstGeom prst="rect">
                <a:avLst/>
              </a:prstGeom>
            </p:spPr>
          </p:pic>
          <p:pic>
            <p:nvPicPr>
              <p:cNvPr id="235" name="Graphic 234" descr="User with solid fill">
                <a:extLst>
                  <a:ext uri="{FF2B5EF4-FFF2-40B4-BE49-F238E27FC236}">
                    <a16:creationId xmlns:a16="http://schemas.microsoft.com/office/drawing/2014/main" id="{E5B5FD2D-C98C-6311-C00D-03B53E99C88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18989" y="4074158"/>
                <a:ext cx="320040" cy="320040"/>
              </a:xfrm>
              <a:prstGeom prst="rect">
                <a:avLst/>
              </a:prstGeom>
            </p:spPr>
          </p:pic>
          <p:pic>
            <p:nvPicPr>
              <p:cNvPr id="236" name="Graphic 235" descr="User with solid fill">
                <a:extLst>
                  <a:ext uri="{FF2B5EF4-FFF2-40B4-BE49-F238E27FC236}">
                    <a16:creationId xmlns:a16="http://schemas.microsoft.com/office/drawing/2014/main" id="{80A55620-E21C-8CD3-D773-0C515337BCE9}"/>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1538" y="4074158"/>
                <a:ext cx="320040" cy="320040"/>
              </a:xfrm>
              <a:prstGeom prst="rect">
                <a:avLst/>
              </a:prstGeom>
            </p:spPr>
          </p:pic>
          <p:pic>
            <p:nvPicPr>
              <p:cNvPr id="237" name="Graphic 236" descr="User with solid fill">
                <a:extLst>
                  <a:ext uri="{FF2B5EF4-FFF2-40B4-BE49-F238E27FC236}">
                    <a16:creationId xmlns:a16="http://schemas.microsoft.com/office/drawing/2014/main" id="{3BAD78B5-BD97-FD00-D9C3-CE38984AEA2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4087" y="4074158"/>
                <a:ext cx="320040" cy="320040"/>
              </a:xfrm>
              <a:prstGeom prst="rect">
                <a:avLst/>
              </a:prstGeom>
            </p:spPr>
          </p:pic>
          <p:pic>
            <p:nvPicPr>
              <p:cNvPr id="238" name="Graphic 237" descr="User with solid fill">
                <a:extLst>
                  <a:ext uri="{FF2B5EF4-FFF2-40B4-BE49-F238E27FC236}">
                    <a16:creationId xmlns:a16="http://schemas.microsoft.com/office/drawing/2014/main" id="{DFAACD3D-C10D-303F-4E93-11AAD9F9AEE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6636" y="4074158"/>
                <a:ext cx="320040" cy="320040"/>
              </a:xfrm>
              <a:prstGeom prst="rect">
                <a:avLst/>
              </a:prstGeom>
            </p:spPr>
          </p:pic>
          <p:pic>
            <p:nvPicPr>
              <p:cNvPr id="239" name="Graphic 238" descr="User with solid fill">
                <a:extLst>
                  <a:ext uri="{FF2B5EF4-FFF2-40B4-BE49-F238E27FC236}">
                    <a16:creationId xmlns:a16="http://schemas.microsoft.com/office/drawing/2014/main" id="{9D73AFC7-012A-C0F6-AC3D-D69108271940}"/>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9187" y="4074158"/>
                <a:ext cx="320040" cy="320040"/>
              </a:xfrm>
              <a:prstGeom prst="rect">
                <a:avLst/>
              </a:prstGeom>
            </p:spPr>
          </p:pic>
          <p:pic>
            <p:nvPicPr>
              <p:cNvPr id="240" name="Graphic 239" descr="User with solid fill">
                <a:extLst>
                  <a:ext uri="{FF2B5EF4-FFF2-40B4-BE49-F238E27FC236}">
                    <a16:creationId xmlns:a16="http://schemas.microsoft.com/office/drawing/2014/main" id="{CC9CE4A2-79BF-7A3D-BE8A-380C4F9D2166}"/>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56244" y="4328159"/>
                <a:ext cx="320040" cy="320040"/>
              </a:xfrm>
              <a:prstGeom prst="rect">
                <a:avLst/>
              </a:prstGeom>
            </p:spPr>
          </p:pic>
          <p:pic>
            <p:nvPicPr>
              <p:cNvPr id="241" name="Graphic 240" descr="User with solid fill">
                <a:extLst>
                  <a:ext uri="{FF2B5EF4-FFF2-40B4-BE49-F238E27FC236}">
                    <a16:creationId xmlns:a16="http://schemas.microsoft.com/office/drawing/2014/main" id="{772E45F4-A0D1-17F0-2283-E8121C79D60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8793" y="4328159"/>
                <a:ext cx="320040" cy="320040"/>
              </a:xfrm>
              <a:prstGeom prst="rect">
                <a:avLst/>
              </a:prstGeom>
            </p:spPr>
          </p:pic>
          <p:pic>
            <p:nvPicPr>
              <p:cNvPr id="242" name="Graphic 241" descr="User with solid fill">
                <a:extLst>
                  <a:ext uri="{FF2B5EF4-FFF2-40B4-BE49-F238E27FC236}">
                    <a16:creationId xmlns:a16="http://schemas.microsoft.com/office/drawing/2014/main" id="{DA6CBE68-59EC-82F8-25A4-ACFC6154392E}"/>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61342" y="4328159"/>
                <a:ext cx="320040" cy="320040"/>
              </a:xfrm>
              <a:prstGeom prst="rect">
                <a:avLst/>
              </a:prstGeom>
            </p:spPr>
          </p:pic>
          <p:pic>
            <p:nvPicPr>
              <p:cNvPr id="243" name="Graphic 242" descr="User with solid fill">
                <a:extLst>
                  <a:ext uri="{FF2B5EF4-FFF2-40B4-BE49-F238E27FC236}">
                    <a16:creationId xmlns:a16="http://schemas.microsoft.com/office/drawing/2014/main" id="{65C6C879-EE99-DDFC-FA3B-8EE9F99868A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3891" y="4328159"/>
                <a:ext cx="320040" cy="320040"/>
              </a:xfrm>
              <a:prstGeom prst="rect">
                <a:avLst/>
              </a:prstGeom>
            </p:spPr>
          </p:pic>
          <p:pic>
            <p:nvPicPr>
              <p:cNvPr id="244" name="Graphic 243" descr="User with solid fill">
                <a:extLst>
                  <a:ext uri="{FF2B5EF4-FFF2-40B4-BE49-F238E27FC236}">
                    <a16:creationId xmlns:a16="http://schemas.microsoft.com/office/drawing/2014/main" id="{496BFAD0-3357-5DD0-7218-167A3EABD0E8}"/>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6440" y="4328159"/>
                <a:ext cx="320040" cy="320040"/>
              </a:xfrm>
              <a:prstGeom prst="rect">
                <a:avLst/>
              </a:prstGeom>
            </p:spPr>
          </p:pic>
          <p:pic>
            <p:nvPicPr>
              <p:cNvPr id="245" name="Graphic 244" descr="User with solid fill">
                <a:extLst>
                  <a:ext uri="{FF2B5EF4-FFF2-40B4-BE49-F238E27FC236}">
                    <a16:creationId xmlns:a16="http://schemas.microsoft.com/office/drawing/2014/main" id="{5E6D5B0B-D3F4-D26B-68A9-A34D9774A40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8989" y="4328159"/>
                <a:ext cx="320040" cy="320040"/>
              </a:xfrm>
              <a:prstGeom prst="rect">
                <a:avLst/>
              </a:prstGeom>
            </p:spPr>
          </p:pic>
          <p:pic>
            <p:nvPicPr>
              <p:cNvPr id="246" name="Graphic 245" descr="User with solid fill">
                <a:extLst>
                  <a:ext uri="{FF2B5EF4-FFF2-40B4-BE49-F238E27FC236}">
                    <a16:creationId xmlns:a16="http://schemas.microsoft.com/office/drawing/2014/main" id="{2D3C63A0-9FE1-3EDB-ADFF-656C2BFEC9E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1538" y="4328159"/>
                <a:ext cx="320040" cy="320040"/>
              </a:xfrm>
              <a:prstGeom prst="rect">
                <a:avLst/>
              </a:prstGeom>
            </p:spPr>
          </p:pic>
          <p:pic>
            <p:nvPicPr>
              <p:cNvPr id="247" name="Graphic 246" descr="User with solid fill">
                <a:extLst>
                  <a:ext uri="{FF2B5EF4-FFF2-40B4-BE49-F238E27FC236}">
                    <a16:creationId xmlns:a16="http://schemas.microsoft.com/office/drawing/2014/main" id="{12C67AEA-C307-1A71-2131-FE1AAB92EC4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24087" y="4328159"/>
                <a:ext cx="320040" cy="320040"/>
              </a:xfrm>
              <a:prstGeom prst="rect">
                <a:avLst/>
              </a:prstGeom>
            </p:spPr>
          </p:pic>
          <p:pic>
            <p:nvPicPr>
              <p:cNvPr id="248" name="Graphic 247" descr="User with solid fill">
                <a:extLst>
                  <a:ext uri="{FF2B5EF4-FFF2-40B4-BE49-F238E27FC236}">
                    <a16:creationId xmlns:a16="http://schemas.microsoft.com/office/drawing/2014/main" id="{308FAB33-0CCA-72EA-9519-0124D1AACBF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636" y="4328159"/>
                <a:ext cx="320040" cy="320040"/>
              </a:xfrm>
              <a:prstGeom prst="rect">
                <a:avLst/>
              </a:prstGeom>
            </p:spPr>
          </p:pic>
          <p:pic>
            <p:nvPicPr>
              <p:cNvPr id="249" name="Graphic 248" descr="User with solid fill">
                <a:extLst>
                  <a:ext uri="{FF2B5EF4-FFF2-40B4-BE49-F238E27FC236}">
                    <a16:creationId xmlns:a16="http://schemas.microsoft.com/office/drawing/2014/main" id="{60E3D079-5C48-6F84-6FCE-01304E6D7377}"/>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9187" y="4328159"/>
                <a:ext cx="320040" cy="320040"/>
              </a:xfrm>
              <a:prstGeom prst="rect">
                <a:avLst/>
              </a:prstGeom>
            </p:spPr>
          </p:pic>
          <p:pic>
            <p:nvPicPr>
              <p:cNvPr id="250" name="Graphic 249" descr="User with solid fill">
                <a:extLst>
                  <a:ext uri="{FF2B5EF4-FFF2-40B4-BE49-F238E27FC236}">
                    <a16:creationId xmlns:a16="http://schemas.microsoft.com/office/drawing/2014/main" id="{E37D8EF3-905A-0466-1B04-A236C66C643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56244" y="4582160"/>
                <a:ext cx="320040" cy="320040"/>
              </a:xfrm>
              <a:prstGeom prst="rect">
                <a:avLst/>
              </a:prstGeom>
            </p:spPr>
          </p:pic>
          <p:pic>
            <p:nvPicPr>
              <p:cNvPr id="251" name="Graphic 250" descr="User with solid fill">
                <a:extLst>
                  <a:ext uri="{FF2B5EF4-FFF2-40B4-BE49-F238E27FC236}">
                    <a16:creationId xmlns:a16="http://schemas.microsoft.com/office/drawing/2014/main" id="{9147D8E4-2136-0C3C-812E-3FE58C41D35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8793" y="4582160"/>
                <a:ext cx="320040" cy="320040"/>
              </a:xfrm>
              <a:prstGeom prst="rect">
                <a:avLst/>
              </a:prstGeom>
            </p:spPr>
          </p:pic>
          <p:pic>
            <p:nvPicPr>
              <p:cNvPr id="252" name="Graphic 251" descr="User with solid fill">
                <a:extLst>
                  <a:ext uri="{FF2B5EF4-FFF2-40B4-BE49-F238E27FC236}">
                    <a16:creationId xmlns:a16="http://schemas.microsoft.com/office/drawing/2014/main" id="{09FDFA71-6A4D-216E-0A3F-39B2844FC3E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1342" y="4582160"/>
                <a:ext cx="320040" cy="320040"/>
              </a:xfrm>
              <a:prstGeom prst="rect">
                <a:avLst/>
              </a:prstGeom>
            </p:spPr>
          </p:pic>
          <p:pic>
            <p:nvPicPr>
              <p:cNvPr id="253" name="Graphic 252" descr="User with solid fill">
                <a:extLst>
                  <a:ext uri="{FF2B5EF4-FFF2-40B4-BE49-F238E27FC236}">
                    <a16:creationId xmlns:a16="http://schemas.microsoft.com/office/drawing/2014/main" id="{4F0D5CDA-00D4-6211-854C-59C52443392F}"/>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3891" y="4582160"/>
                <a:ext cx="320040" cy="320040"/>
              </a:xfrm>
              <a:prstGeom prst="rect">
                <a:avLst/>
              </a:prstGeom>
            </p:spPr>
          </p:pic>
          <p:pic>
            <p:nvPicPr>
              <p:cNvPr id="254" name="Graphic 253" descr="User with solid fill">
                <a:extLst>
                  <a:ext uri="{FF2B5EF4-FFF2-40B4-BE49-F238E27FC236}">
                    <a16:creationId xmlns:a16="http://schemas.microsoft.com/office/drawing/2014/main" id="{7FEF2062-51AD-7038-D1E2-A2AC53F058A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66440" y="4582160"/>
                <a:ext cx="320040" cy="320040"/>
              </a:xfrm>
              <a:prstGeom prst="rect">
                <a:avLst/>
              </a:prstGeom>
            </p:spPr>
          </p:pic>
          <p:pic>
            <p:nvPicPr>
              <p:cNvPr id="255" name="Graphic 254" descr="User with solid fill">
                <a:extLst>
                  <a:ext uri="{FF2B5EF4-FFF2-40B4-BE49-F238E27FC236}">
                    <a16:creationId xmlns:a16="http://schemas.microsoft.com/office/drawing/2014/main" id="{C3431A77-D14C-E0CF-4C14-2FE907F17D9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8989" y="4582160"/>
                <a:ext cx="320040" cy="320040"/>
              </a:xfrm>
              <a:prstGeom prst="rect">
                <a:avLst/>
              </a:prstGeom>
            </p:spPr>
          </p:pic>
          <p:pic>
            <p:nvPicPr>
              <p:cNvPr id="256" name="Graphic 255" descr="User with solid fill">
                <a:extLst>
                  <a:ext uri="{FF2B5EF4-FFF2-40B4-BE49-F238E27FC236}">
                    <a16:creationId xmlns:a16="http://schemas.microsoft.com/office/drawing/2014/main" id="{04094954-9560-1D16-3B6F-A5FB97BA694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1538" y="4582160"/>
                <a:ext cx="320040" cy="320040"/>
              </a:xfrm>
              <a:prstGeom prst="rect">
                <a:avLst/>
              </a:prstGeom>
            </p:spPr>
          </p:pic>
          <p:pic>
            <p:nvPicPr>
              <p:cNvPr id="257" name="Graphic 256" descr="User with solid fill">
                <a:extLst>
                  <a:ext uri="{FF2B5EF4-FFF2-40B4-BE49-F238E27FC236}">
                    <a16:creationId xmlns:a16="http://schemas.microsoft.com/office/drawing/2014/main" id="{4BDB4018-784C-5A63-6D5C-16B7CC48C56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24087" y="4582160"/>
                <a:ext cx="320040" cy="320040"/>
              </a:xfrm>
              <a:prstGeom prst="rect">
                <a:avLst/>
              </a:prstGeom>
            </p:spPr>
          </p:pic>
          <p:pic>
            <p:nvPicPr>
              <p:cNvPr id="258" name="Graphic 257" descr="User with solid fill">
                <a:extLst>
                  <a:ext uri="{FF2B5EF4-FFF2-40B4-BE49-F238E27FC236}">
                    <a16:creationId xmlns:a16="http://schemas.microsoft.com/office/drawing/2014/main" id="{001D2827-CE0E-E3E4-D03D-7E45037C77D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636" y="4582160"/>
                <a:ext cx="320040" cy="320040"/>
              </a:xfrm>
              <a:prstGeom prst="rect">
                <a:avLst/>
              </a:prstGeom>
            </p:spPr>
          </p:pic>
          <p:pic>
            <p:nvPicPr>
              <p:cNvPr id="259" name="Graphic 258" descr="User with solid fill">
                <a:extLst>
                  <a:ext uri="{FF2B5EF4-FFF2-40B4-BE49-F238E27FC236}">
                    <a16:creationId xmlns:a16="http://schemas.microsoft.com/office/drawing/2014/main" id="{F128BE97-3743-21D5-B2A3-0710BF1733F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9187" y="4582160"/>
                <a:ext cx="320040" cy="320040"/>
              </a:xfrm>
              <a:prstGeom prst="rect">
                <a:avLst/>
              </a:prstGeom>
            </p:spPr>
          </p:pic>
          <p:pic>
            <p:nvPicPr>
              <p:cNvPr id="260" name="Graphic 259" descr="User with solid fill">
                <a:extLst>
                  <a:ext uri="{FF2B5EF4-FFF2-40B4-BE49-F238E27FC236}">
                    <a16:creationId xmlns:a16="http://schemas.microsoft.com/office/drawing/2014/main" id="{4610E675-4D4E-A3F1-03CA-555418E5C15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56244" y="4836161"/>
                <a:ext cx="320040" cy="320040"/>
              </a:xfrm>
              <a:prstGeom prst="rect">
                <a:avLst/>
              </a:prstGeom>
            </p:spPr>
          </p:pic>
          <p:pic>
            <p:nvPicPr>
              <p:cNvPr id="261" name="Graphic 260" descr="User with solid fill">
                <a:extLst>
                  <a:ext uri="{FF2B5EF4-FFF2-40B4-BE49-F238E27FC236}">
                    <a16:creationId xmlns:a16="http://schemas.microsoft.com/office/drawing/2014/main" id="{5A57E87F-5324-85A4-0CED-3BAA78C99789}"/>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8793" y="4836161"/>
                <a:ext cx="320040" cy="320040"/>
              </a:xfrm>
              <a:prstGeom prst="rect">
                <a:avLst/>
              </a:prstGeom>
            </p:spPr>
          </p:pic>
          <p:pic>
            <p:nvPicPr>
              <p:cNvPr id="262" name="Graphic 261" descr="User with solid fill">
                <a:extLst>
                  <a:ext uri="{FF2B5EF4-FFF2-40B4-BE49-F238E27FC236}">
                    <a16:creationId xmlns:a16="http://schemas.microsoft.com/office/drawing/2014/main" id="{76A58466-4504-A0E1-7572-89ABA62A533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1342" y="4836161"/>
                <a:ext cx="320040" cy="320040"/>
              </a:xfrm>
              <a:prstGeom prst="rect">
                <a:avLst/>
              </a:prstGeom>
            </p:spPr>
          </p:pic>
          <p:pic>
            <p:nvPicPr>
              <p:cNvPr id="263" name="Graphic 262" descr="User with solid fill">
                <a:extLst>
                  <a:ext uri="{FF2B5EF4-FFF2-40B4-BE49-F238E27FC236}">
                    <a16:creationId xmlns:a16="http://schemas.microsoft.com/office/drawing/2014/main" id="{73796C5D-CC2E-A222-EF5B-22ACED69EA6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3891" y="4836161"/>
                <a:ext cx="320040" cy="320040"/>
              </a:xfrm>
              <a:prstGeom prst="rect">
                <a:avLst/>
              </a:prstGeom>
            </p:spPr>
          </p:pic>
          <p:pic>
            <p:nvPicPr>
              <p:cNvPr id="264" name="Graphic 263" descr="User with solid fill">
                <a:extLst>
                  <a:ext uri="{FF2B5EF4-FFF2-40B4-BE49-F238E27FC236}">
                    <a16:creationId xmlns:a16="http://schemas.microsoft.com/office/drawing/2014/main" id="{64935A45-8E5E-88CB-6883-41CECAE7409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66440" y="4836161"/>
                <a:ext cx="320040" cy="320040"/>
              </a:xfrm>
              <a:prstGeom prst="rect">
                <a:avLst/>
              </a:prstGeom>
            </p:spPr>
          </p:pic>
          <p:pic>
            <p:nvPicPr>
              <p:cNvPr id="265" name="Graphic 264" descr="User with solid fill">
                <a:extLst>
                  <a:ext uri="{FF2B5EF4-FFF2-40B4-BE49-F238E27FC236}">
                    <a16:creationId xmlns:a16="http://schemas.microsoft.com/office/drawing/2014/main" id="{52CD9A09-EFB4-1447-6B65-21CBEA7B089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8989" y="4836161"/>
                <a:ext cx="320040" cy="320040"/>
              </a:xfrm>
              <a:prstGeom prst="rect">
                <a:avLst/>
              </a:prstGeom>
            </p:spPr>
          </p:pic>
          <p:pic>
            <p:nvPicPr>
              <p:cNvPr id="266" name="Graphic 265" descr="User with solid fill">
                <a:extLst>
                  <a:ext uri="{FF2B5EF4-FFF2-40B4-BE49-F238E27FC236}">
                    <a16:creationId xmlns:a16="http://schemas.microsoft.com/office/drawing/2014/main" id="{D21E2DE8-FBDD-F8CD-219A-9D188052A09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1538" y="4836161"/>
                <a:ext cx="320040" cy="320040"/>
              </a:xfrm>
              <a:prstGeom prst="rect">
                <a:avLst/>
              </a:prstGeom>
            </p:spPr>
          </p:pic>
          <p:pic>
            <p:nvPicPr>
              <p:cNvPr id="267" name="Graphic 266" descr="User with solid fill">
                <a:extLst>
                  <a:ext uri="{FF2B5EF4-FFF2-40B4-BE49-F238E27FC236}">
                    <a16:creationId xmlns:a16="http://schemas.microsoft.com/office/drawing/2014/main" id="{B80145F3-3522-592E-AE98-58C7414524A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24087" y="4836161"/>
                <a:ext cx="320040" cy="320040"/>
              </a:xfrm>
              <a:prstGeom prst="rect">
                <a:avLst/>
              </a:prstGeom>
            </p:spPr>
          </p:pic>
          <p:pic>
            <p:nvPicPr>
              <p:cNvPr id="268" name="Graphic 267" descr="User with solid fill">
                <a:extLst>
                  <a:ext uri="{FF2B5EF4-FFF2-40B4-BE49-F238E27FC236}">
                    <a16:creationId xmlns:a16="http://schemas.microsoft.com/office/drawing/2014/main" id="{2FF7B96F-301F-B2E8-6D2C-DB830A97226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636" y="4836161"/>
                <a:ext cx="320040" cy="320040"/>
              </a:xfrm>
              <a:prstGeom prst="rect">
                <a:avLst/>
              </a:prstGeom>
            </p:spPr>
          </p:pic>
          <p:pic>
            <p:nvPicPr>
              <p:cNvPr id="269" name="Graphic 268" descr="User with solid fill">
                <a:extLst>
                  <a:ext uri="{FF2B5EF4-FFF2-40B4-BE49-F238E27FC236}">
                    <a16:creationId xmlns:a16="http://schemas.microsoft.com/office/drawing/2014/main" id="{78BAE555-029B-B387-58EE-943DB6661F8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9187" y="4836161"/>
                <a:ext cx="320040" cy="320040"/>
              </a:xfrm>
              <a:prstGeom prst="rect">
                <a:avLst/>
              </a:prstGeom>
            </p:spPr>
          </p:pic>
          <p:pic>
            <p:nvPicPr>
              <p:cNvPr id="270" name="Graphic 269" descr="User with solid fill">
                <a:extLst>
                  <a:ext uri="{FF2B5EF4-FFF2-40B4-BE49-F238E27FC236}">
                    <a16:creationId xmlns:a16="http://schemas.microsoft.com/office/drawing/2014/main" id="{C85AC744-03B1-A8DB-A337-3016B8B1DAB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56244" y="5090162"/>
                <a:ext cx="320040" cy="320040"/>
              </a:xfrm>
              <a:prstGeom prst="rect">
                <a:avLst/>
              </a:prstGeom>
            </p:spPr>
          </p:pic>
          <p:pic>
            <p:nvPicPr>
              <p:cNvPr id="271" name="Graphic 270" descr="User with solid fill">
                <a:extLst>
                  <a:ext uri="{FF2B5EF4-FFF2-40B4-BE49-F238E27FC236}">
                    <a16:creationId xmlns:a16="http://schemas.microsoft.com/office/drawing/2014/main" id="{B550F636-AEA1-772C-6F7B-AA41E1B5B70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8793" y="5090162"/>
                <a:ext cx="320040" cy="320040"/>
              </a:xfrm>
              <a:prstGeom prst="rect">
                <a:avLst/>
              </a:prstGeom>
            </p:spPr>
          </p:pic>
          <p:pic>
            <p:nvPicPr>
              <p:cNvPr id="272" name="Graphic 271" descr="User with solid fill">
                <a:extLst>
                  <a:ext uri="{FF2B5EF4-FFF2-40B4-BE49-F238E27FC236}">
                    <a16:creationId xmlns:a16="http://schemas.microsoft.com/office/drawing/2014/main" id="{E98561DA-B7BF-D128-DA97-4F1C2DA1B96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1342" y="5090162"/>
                <a:ext cx="320040" cy="320040"/>
              </a:xfrm>
              <a:prstGeom prst="rect">
                <a:avLst/>
              </a:prstGeom>
            </p:spPr>
          </p:pic>
          <p:pic>
            <p:nvPicPr>
              <p:cNvPr id="273" name="Graphic 272" descr="User with solid fill">
                <a:extLst>
                  <a:ext uri="{FF2B5EF4-FFF2-40B4-BE49-F238E27FC236}">
                    <a16:creationId xmlns:a16="http://schemas.microsoft.com/office/drawing/2014/main" id="{9009FAC0-CD2D-A28C-F9AD-58DEE371BC4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3891" y="5090162"/>
                <a:ext cx="320040" cy="320040"/>
              </a:xfrm>
              <a:prstGeom prst="rect">
                <a:avLst/>
              </a:prstGeom>
            </p:spPr>
          </p:pic>
          <p:pic>
            <p:nvPicPr>
              <p:cNvPr id="274" name="Graphic 273" descr="User with solid fill">
                <a:extLst>
                  <a:ext uri="{FF2B5EF4-FFF2-40B4-BE49-F238E27FC236}">
                    <a16:creationId xmlns:a16="http://schemas.microsoft.com/office/drawing/2014/main" id="{7F63293D-BA73-04BF-44D2-F24C9C903BB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66440" y="5090162"/>
                <a:ext cx="320040" cy="320040"/>
              </a:xfrm>
              <a:prstGeom prst="rect">
                <a:avLst/>
              </a:prstGeom>
            </p:spPr>
          </p:pic>
          <p:pic>
            <p:nvPicPr>
              <p:cNvPr id="275" name="Graphic 274" descr="User with solid fill">
                <a:extLst>
                  <a:ext uri="{FF2B5EF4-FFF2-40B4-BE49-F238E27FC236}">
                    <a16:creationId xmlns:a16="http://schemas.microsoft.com/office/drawing/2014/main" id="{9DA798B8-C3AC-2D01-C69F-08B07B60DAE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8989" y="5090162"/>
                <a:ext cx="320040" cy="320040"/>
              </a:xfrm>
              <a:prstGeom prst="rect">
                <a:avLst/>
              </a:prstGeom>
            </p:spPr>
          </p:pic>
          <p:pic>
            <p:nvPicPr>
              <p:cNvPr id="276" name="Graphic 275" descr="User with solid fill">
                <a:extLst>
                  <a:ext uri="{FF2B5EF4-FFF2-40B4-BE49-F238E27FC236}">
                    <a16:creationId xmlns:a16="http://schemas.microsoft.com/office/drawing/2014/main" id="{68F204B1-F7DE-658E-7FB2-5CE4F8495E2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1538" y="5090162"/>
                <a:ext cx="320040" cy="320040"/>
              </a:xfrm>
              <a:prstGeom prst="rect">
                <a:avLst/>
              </a:prstGeom>
            </p:spPr>
          </p:pic>
          <p:pic>
            <p:nvPicPr>
              <p:cNvPr id="277" name="Graphic 276" descr="User with solid fill">
                <a:extLst>
                  <a:ext uri="{FF2B5EF4-FFF2-40B4-BE49-F238E27FC236}">
                    <a16:creationId xmlns:a16="http://schemas.microsoft.com/office/drawing/2014/main" id="{53E054DD-E0DE-7788-4FA5-935027CDB9E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24087" y="5090162"/>
                <a:ext cx="320040" cy="320040"/>
              </a:xfrm>
              <a:prstGeom prst="rect">
                <a:avLst/>
              </a:prstGeom>
            </p:spPr>
          </p:pic>
          <p:pic>
            <p:nvPicPr>
              <p:cNvPr id="278" name="Graphic 277" descr="User with solid fill">
                <a:extLst>
                  <a:ext uri="{FF2B5EF4-FFF2-40B4-BE49-F238E27FC236}">
                    <a16:creationId xmlns:a16="http://schemas.microsoft.com/office/drawing/2014/main" id="{2FB4721A-E725-C084-C27E-4DD7142F62B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636" y="5090162"/>
                <a:ext cx="320040" cy="320040"/>
              </a:xfrm>
              <a:prstGeom prst="rect">
                <a:avLst/>
              </a:prstGeom>
            </p:spPr>
          </p:pic>
          <p:pic>
            <p:nvPicPr>
              <p:cNvPr id="279" name="Graphic 278" descr="User with solid fill">
                <a:extLst>
                  <a:ext uri="{FF2B5EF4-FFF2-40B4-BE49-F238E27FC236}">
                    <a16:creationId xmlns:a16="http://schemas.microsoft.com/office/drawing/2014/main" id="{ABA44895-EDE8-FC67-C4CB-97C22D003AC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9187" y="5090162"/>
                <a:ext cx="320040" cy="320040"/>
              </a:xfrm>
              <a:prstGeom prst="rect">
                <a:avLst/>
              </a:prstGeom>
            </p:spPr>
          </p:pic>
          <p:pic>
            <p:nvPicPr>
              <p:cNvPr id="280" name="Graphic 279" descr="User with solid fill">
                <a:extLst>
                  <a:ext uri="{FF2B5EF4-FFF2-40B4-BE49-F238E27FC236}">
                    <a16:creationId xmlns:a16="http://schemas.microsoft.com/office/drawing/2014/main" id="{07F2901B-CB8E-604E-17AE-5D4A7A2E030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56244" y="5344163"/>
                <a:ext cx="320040" cy="320040"/>
              </a:xfrm>
              <a:prstGeom prst="rect">
                <a:avLst/>
              </a:prstGeom>
            </p:spPr>
          </p:pic>
          <p:pic>
            <p:nvPicPr>
              <p:cNvPr id="281" name="Graphic 280" descr="User with solid fill">
                <a:extLst>
                  <a:ext uri="{FF2B5EF4-FFF2-40B4-BE49-F238E27FC236}">
                    <a16:creationId xmlns:a16="http://schemas.microsoft.com/office/drawing/2014/main" id="{EA7B6766-0935-DEF6-C28F-58B28112FC59}"/>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8793" y="5344163"/>
                <a:ext cx="320040" cy="320040"/>
              </a:xfrm>
              <a:prstGeom prst="rect">
                <a:avLst/>
              </a:prstGeom>
            </p:spPr>
          </p:pic>
          <p:pic>
            <p:nvPicPr>
              <p:cNvPr id="282" name="Graphic 281" descr="User with solid fill">
                <a:extLst>
                  <a:ext uri="{FF2B5EF4-FFF2-40B4-BE49-F238E27FC236}">
                    <a16:creationId xmlns:a16="http://schemas.microsoft.com/office/drawing/2014/main" id="{5C1E9198-F329-1327-D00C-803F95E6150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1342" y="5344163"/>
                <a:ext cx="320040" cy="320040"/>
              </a:xfrm>
              <a:prstGeom prst="rect">
                <a:avLst/>
              </a:prstGeom>
            </p:spPr>
          </p:pic>
          <p:pic>
            <p:nvPicPr>
              <p:cNvPr id="283" name="Graphic 282" descr="User with solid fill">
                <a:extLst>
                  <a:ext uri="{FF2B5EF4-FFF2-40B4-BE49-F238E27FC236}">
                    <a16:creationId xmlns:a16="http://schemas.microsoft.com/office/drawing/2014/main" id="{BD2D5634-1FDB-0AE5-9D62-956E158CBB1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3891" y="5344163"/>
                <a:ext cx="320040" cy="320040"/>
              </a:xfrm>
              <a:prstGeom prst="rect">
                <a:avLst/>
              </a:prstGeom>
            </p:spPr>
          </p:pic>
          <p:pic>
            <p:nvPicPr>
              <p:cNvPr id="284" name="Graphic 283" descr="User with solid fill">
                <a:extLst>
                  <a:ext uri="{FF2B5EF4-FFF2-40B4-BE49-F238E27FC236}">
                    <a16:creationId xmlns:a16="http://schemas.microsoft.com/office/drawing/2014/main" id="{635B5B96-CC3E-4F94-C284-4F864DA8228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66440" y="5344163"/>
                <a:ext cx="320040" cy="320040"/>
              </a:xfrm>
              <a:prstGeom prst="rect">
                <a:avLst/>
              </a:prstGeom>
            </p:spPr>
          </p:pic>
          <p:pic>
            <p:nvPicPr>
              <p:cNvPr id="285" name="Graphic 284" descr="User with solid fill">
                <a:extLst>
                  <a:ext uri="{FF2B5EF4-FFF2-40B4-BE49-F238E27FC236}">
                    <a16:creationId xmlns:a16="http://schemas.microsoft.com/office/drawing/2014/main" id="{346459A0-D881-1B50-E349-9B543A09605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8989" y="5344163"/>
                <a:ext cx="320040" cy="320040"/>
              </a:xfrm>
              <a:prstGeom prst="rect">
                <a:avLst/>
              </a:prstGeom>
            </p:spPr>
          </p:pic>
          <p:pic>
            <p:nvPicPr>
              <p:cNvPr id="286" name="Graphic 285" descr="User with solid fill">
                <a:extLst>
                  <a:ext uri="{FF2B5EF4-FFF2-40B4-BE49-F238E27FC236}">
                    <a16:creationId xmlns:a16="http://schemas.microsoft.com/office/drawing/2014/main" id="{6D05A47F-DDD4-80E5-B10B-E4B07A919D3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1538" y="5344163"/>
                <a:ext cx="320040" cy="320040"/>
              </a:xfrm>
              <a:prstGeom prst="rect">
                <a:avLst/>
              </a:prstGeom>
            </p:spPr>
          </p:pic>
          <p:pic>
            <p:nvPicPr>
              <p:cNvPr id="287" name="Graphic 286" descr="User with solid fill">
                <a:extLst>
                  <a:ext uri="{FF2B5EF4-FFF2-40B4-BE49-F238E27FC236}">
                    <a16:creationId xmlns:a16="http://schemas.microsoft.com/office/drawing/2014/main" id="{5400912E-96AD-E8D7-4B62-FFE7C9CFFFD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24087" y="5344163"/>
                <a:ext cx="320040" cy="320040"/>
              </a:xfrm>
              <a:prstGeom prst="rect">
                <a:avLst/>
              </a:prstGeom>
            </p:spPr>
          </p:pic>
          <p:pic>
            <p:nvPicPr>
              <p:cNvPr id="288" name="Graphic 287" descr="User with solid fill">
                <a:extLst>
                  <a:ext uri="{FF2B5EF4-FFF2-40B4-BE49-F238E27FC236}">
                    <a16:creationId xmlns:a16="http://schemas.microsoft.com/office/drawing/2014/main" id="{BE117C96-2F9E-5FA9-0E10-29EDE5A42E3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636" y="5344163"/>
                <a:ext cx="320040" cy="320040"/>
              </a:xfrm>
              <a:prstGeom prst="rect">
                <a:avLst/>
              </a:prstGeom>
            </p:spPr>
          </p:pic>
          <p:pic>
            <p:nvPicPr>
              <p:cNvPr id="289" name="Graphic 288" descr="User with solid fill">
                <a:extLst>
                  <a:ext uri="{FF2B5EF4-FFF2-40B4-BE49-F238E27FC236}">
                    <a16:creationId xmlns:a16="http://schemas.microsoft.com/office/drawing/2014/main" id="{8BE329FC-B3DD-C4F2-CD04-705B22C5B18F}"/>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9187" y="5344163"/>
                <a:ext cx="320040" cy="320040"/>
              </a:xfrm>
              <a:prstGeom prst="rect">
                <a:avLst/>
              </a:prstGeom>
            </p:spPr>
          </p:pic>
          <p:pic>
            <p:nvPicPr>
              <p:cNvPr id="290" name="Graphic 289" descr="User with solid fill">
                <a:extLst>
                  <a:ext uri="{FF2B5EF4-FFF2-40B4-BE49-F238E27FC236}">
                    <a16:creationId xmlns:a16="http://schemas.microsoft.com/office/drawing/2014/main" id="{6EB037E2-CA30-14EC-59BA-B1F06133757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56244" y="5598164"/>
                <a:ext cx="320040" cy="320040"/>
              </a:xfrm>
              <a:prstGeom prst="rect">
                <a:avLst/>
              </a:prstGeom>
            </p:spPr>
          </p:pic>
          <p:pic>
            <p:nvPicPr>
              <p:cNvPr id="291" name="Graphic 290" descr="User with solid fill">
                <a:extLst>
                  <a:ext uri="{FF2B5EF4-FFF2-40B4-BE49-F238E27FC236}">
                    <a16:creationId xmlns:a16="http://schemas.microsoft.com/office/drawing/2014/main" id="{243F4C9A-3EFC-CCD6-D7FE-707AB74F8CD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8793" y="5598164"/>
                <a:ext cx="320040" cy="320040"/>
              </a:xfrm>
              <a:prstGeom prst="rect">
                <a:avLst/>
              </a:prstGeom>
            </p:spPr>
          </p:pic>
          <p:pic>
            <p:nvPicPr>
              <p:cNvPr id="292" name="Graphic 291" descr="User with solid fill">
                <a:extLst>
                  <a:ext uri="{FF2B5EF4-FFF2-40B4-BE49-F238E27FC236}">
                    <a16:creationId xmlns:a16="http://schemas.microsoft.com/office/drawing/2014/main" id="{6B45DF2B-4740-5116-463E-5116179E86C9}"/>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1342" y="5598164"/>
                <a:ext cx="320040" cy="320040"/>
              </a:xfrm>
              <a:prstGeom prst="rect">
                <a:avLst/>
              </a:prstGeom>
            </p:spPr>
          </p:pic>
          <p:pic>
            <p:nvPicPr>
              <p:cNvPr id="293" name="Graphic 292" descr="User with solid fill">
                <a:extLst>
                  <a:ext uri="{FF2B5EF4-FFF2-40B4-BE49-F238E27FC236}">
                    <a16:creationId xmlns:a16="http://schemas.microsoft.com/office/drawing/2014/main" id="{0B4C470C-DFE6-0061-9870-2E2E5481E42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3891" y="5598164"/>
                <a:ext cx="320040" cy="320040"/>
              </a:xfrm>
              <a:prstGeom prst="rect">
                <a:avLst/>
              </a:prstGeom>
            </p:spPr>
          </p:pic>
          <p:pic>
            <p:nvPicPr>
              <p:cNvPr id="294" name="Graphic 293" descr="User with solid fill">
                <a:extLst>
                  <a:ext uri="{FF2B5EF4-FFF2-40B4-BE49-F238E27FC236}">
                    <a16:creationId xmlns:a16="http://schemas.microsoft.com/office/drawing/2014/main" id="{2FEEC0C5-8F90-175C-76DB-59D8BACFB69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66440" y="5598164"/>
                <a:ext cx="320040" cy="320040"/>
              </a:xfrm>
              <a:prstGeom prst="rect">
                <a:avLst/>
              </a:prstGeom>
            </p:spPr>
          </p:pic>
          <p:pic>
            <p:nvPicPr>
              <p:cNvPr id="295" name="Graphic 294" descr="User with solid fill">
                <a:extLst>
                  <a:ext uri="{FF2B5EF4-FFF2-40B4-BE49-F238E27FC236}">
                    <a16:creationId xmlns:a16="http://schemas.microsoft.com/office/drawing/2014/main" id="{74E9E869-9E69-2380-C250-6CDCF6DCFB07}"/>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8989" y="5598164"/>
                <a:ext cx="320040" cy="320040"/>
              </a:xfrm>
              <a:prstGeom prst="rect">
                <a:avLst/>
              </a:prstGeom>
            </p:spPr>
          </p:pic>
          <p:pic>
            <p:nvPicPr>
              <p:cNvPr id="296" name="Graphic 295" descr="User with solid fill">
                <a:extLst>
                  <a:ext uri="{FF2B5EF4-FFF2-40B4-BE49-F238E27FC236}">
                    <a16:creationId xmlns:a16="http://schemas.microsoft.com/office/drawing/2014/main" id="{14F73039-5EED-B3EB-FA6F-1C0AB16D0B5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1538" y="5598164"/>
                <a:ext cx="320040" cy="320040"/>
              </a:xfrm>
              <a:prstGeom prst="rect">
                <a:avLst/>
              </a:prstGeom>
            </p:spPr>
          </p:pic>
          <p:pic>
            <p:nvPicPr>
              <p:cNvPr id="297" name="Graphic 296" descr="User with solid fill">
                <a:extLst>
                  <a:ext uri="{FF2B5EF4-FFF2-40B4-BE49-F238E27FC236}">
                    <a16:creationId xmlns:a16="http://schemas.microsoft.com/office/drawing/2014/main" id="{0646B650-FC2B-510C-BC99-D6806469B61F}"/>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24087" y="5598164"/>
                <a:ext cx="320040" cy="320040"/>
              </a:xfrm>
              <a:prstGeom prst="rect">
                <a:avLst/>
              </a:prstGeom>
            </p:spPr>
          </p:pic>
          <p:pic>
            <p:nvPicPr>
              <p:cNvPr id="298" name="Graphic 297" descr="User with solid fill">
                <a:extLst>
                  <a:ext uri="{FF2B5EF4-FFF2-40B4-BE49-F238E27FC236}">
                    <a16:creationId xmlns:a16="http://schemas.microsoft.com/office/drawing/2014/main" id="{DBD34AC8-8BDB-6222-3623-A0228397F60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636" y="5598164"/>
                <a:ext cx="320040" cy="320040"/>
              </a:xfrm>
              <a:prstGeom prst="rect">
                <a:avLst/>
              </a:prstGeom>
            </p:spPr>
          </p:pic>
          <p:pic>
            <p:nvPicPr>
              <p:cNvPr id="299" name="Graphic 298" descr="User with solid fill">
                <a:extLst>
                  <a:ext uri="{FF2B5EF4-FFF2-40B4-BE49-F238E27FC236}">
                    <a16:creationId xmlns:a16="http://schemas.microsoft.com/office/drawing/2014/main" id="{B40350A5-D723-D7FB-104D-3FADB151B6F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9187" y="5598164"/>
                <a:ext cx="320040" cy="320040"/>
              </a:xfrm>
              <a:prstGeom prst="rect">
                <a:avLst/>
              </a:prstGeom>
            </p:spPr>
          </p:pic>
          <p:pic>
            <p:nvPicPr>
              <p:cNvPr id="300" name="Graphic 299" descr="User with solid fill">
                <a:extLst>
                  <a:ext uri="{FF2B5EF4-FFF2-40B4-BE49-F238E27FC236}">
                    <a16:creationId xmlns:a16="http://schemas.microsoft.com/office/drawing/2014/main" id="{0150A8B0-CAED-EC04-8B3A-21DFDE316E9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56244" y="5852162"/>
                <a:ext cx="320040" cy="320040"/>
              </a:xfrm>
              <a:prstGeom prst="rect">
                <a:avLst/>
              </a:prstGeom>
            </p:spPr>
          </p:pic>
          <p:pic>
            <p:nvPicPr>
              <p:cNvPr id="301" name="Graphic 300" descr="User with solid fill">
                <a:extLst>
                  <a:ext uri="{FF2B5EF4-FFF2-40B4-BE49-F238E27FC236}">
                    <a16:creationId xmlns:a16="http://schemas.microsoft.com/office/drawing/2014/main" id="{C50A97AD-B01D-A557-9D9C-B7A906EE088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8793" y="5852162"/>
                <a:ext cx="320040" cy="320040"/>
              </a:xfrm>
              <a:prstGeom prst="rect">
                <a:avLst/>
              </a:prstGeom>
            </p:spPr>
          </p:pic>
          <p:pic>
            <p:nvPicPr>
              <p:cNvPr id="302" name="Graphic 301" descr="User with solid fill">
                <a:extLst>
                  <a:ext uri="{FF2B5EF4-FFF2-40B4-BE49-F238E27FC236}">
                    <a16:creationId xmlns:a16="http://schemas.microsoft.com/office/drawing/2014/main" id="{93D3818F-BEC6-1C0E-73EE-85F088242987}"/>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61342" y="5852162"/>
                <a:ext cx="320040" cy="320040"/>
              </a:xfrm>
              <a:prstGeom prst="rect">
                <a:avLst/>
              </a:prstGeom>
            </p:spPr>
          </p:pic>
          <p:pic>
            <p:nvPicPr>
              <p:cNvPr id="303" name="Graphic 302" descr="User with solid fill">
                <a:extLst>
                  <a:ext uri="{FF2B5EF4-FFF2-40B4-BE49-F238E27FC236}">
                    <a16:creationId xmlns:a16="http://schemas.microsoft.com/office/drawing/2014/main" id="{9955241F-AB91-D49A-C63F-8F7E16799189}"/>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3891" y="5852162"/>
                <a:ext cx="320040" cy="320040"/>
              </a:xfrm>
              <a:prstGeom prst="rect">
                <a:avLst/>
              </a:prstGeom>
            </p:spPr>
          </p:pic>
          <p:pic>
            <p:nvPicPr>
              <p:cNvPr id="304" name="Graphic 303" descr="User with solid fill">
                <a:extLst>
                  <a:ext uri="{FF2B5EF4-FFF2-40B4-BE49-F238E27FC236}">
                    <a16:creationId xmlns:a16="http://schemas.microsoft.com/office/drawing/2014/main" id="{4AEB48F6-0432-54FF-A909-EBADAB6E69B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66440" y="5852162"/>
                <a:ext cx="320040" cy="320040"/>
              </a:xfrm>
              <a:prstGeom prst="rect">
                <a:avLst/>
              </a:prstGeom>
            </p:spPr>
          </p:pic>
          <p:pic>
            <p:nvPicPr>
              <p:cNvPr id="305" name="Graphic 304" descr="User with solid fill">
                <a:extLst>
                  <a:ext uri="{FF2B5EF4-FFF2-40B4-BE49-F238E27FC236}">
                    <a16:creationId xmlns:a16="http://schemas.microsoft.com/office/drawing/2014/main" id="{9C13938E-48D4-2947-9F42-213D1B277E5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8989" y="5852162"/>
                <a:ext cx="320040" cy="320040"/>
              </a:xfrm>
              <a:prstGeom prst="rect">
                <a:avLst/>
              </a:prstGeom>
            </p:spPr>
          </p:pic>
          <p:pic>
            <p:nvPicPr>
              <p:cNvPr id="306" name="Graphic 305" descr="User with solid fill">
                <a:extLst>
                  <a:ext uri="{FF2B5EF4-FFF2-40B4-BE49-F238E27FC236}">
                    <a16:creationId xmlns:a16="http://schemas.microsoft.com/office/drawing/2014/main" id="{508372C3-AB3B-2808-73E2-D0F01CC15DE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1538" y="5852162"/>
                <a:ext cx="320040" cy="320040"/>
              </a:xfrm>
              <a:prstGeom prst="rect">
                <a:avLst/>
              </a:prstGeom>
            </p:spPr>
          </p:pic>
          <p:pic>
            <p:nvPicPr>
              <p:cNvPr id="307" name="Graphic 306" descr="User with solid fill">
                <a:extLst>
                  <a:ext uri="{FF2B5EF4-FFF2-40B4-BE49-F238E27FC236}">
                    <a16:creationId xmlns:a16="http://schemas.microsoft.com/office/drawing/2014/main" id="{471B0B2B-84CB-BEF4-79E4-F67B4CB8CB8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24087" y="5852162"/>
                <a:ext cx="320040" cy="320040"/>
              </a:xfrm>
              <a:prstGeom prst="rect">
                <a:avLst/>
              </a:prstGeom>
            </p:spPr>
          </p:pic>
          <p:pic>
            <p:nvPicPr>
              <p:cNvPr id="308" name="Graphic 307" descr="User with solid fill">
                <a:extLst>
                  <a:ext uri="{FF2B5EF4-FFF2-40B4-BE49-F238E27FC236}">
                    <a16:creationId xmlns:a16="http://schemas.microsoft.com/office/drawing/2014/main" id="{9B2AA174-F78C-7306-2133-31C9E9F3C56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636" y="5852162"/>
                <a:ext cx="320040" cy="320040"/>
              </a:xfrm>
              <a:prstGeom prst="rect">
                <a:avLst/>
              </a:prstGeom>
            </p:spPr>
          </p:pic>
          <p:pic>
            <p:nvPicPr>
              <p:cNvPr id="309" name="Graphic 308" descr="User with solid fill">
                <a:extLst>
                  <a:ext uri="{FF2B5EF4-FFF2-40B4-BE49-F238E27FC236}">
                    <a16:creationId xmlns:a16="http://schemas.microsoft.com/office/drawing/2014/main" id="{DE9342F5-E0C9-F573-9376-4FDCE6C1EB0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9187" y="5852162"/>
                <a:ext cx="320040" cy="320040"/>
              </a:xfrm>
              <a:prstGeom prst="rect">
                <a:avLst/>
              </a:prstGeom>
            </p:spPr>
          </p:pic>
        </p:grpSp>
        <p:grpSp>
          <p:nvGrpSpPr>
            <p:cNvPr id="310" name="Group 309">
              <a:extLst>
                <a:ext uri="{FF2B5EF4-FFF2-40B4-BE49-F238E27FC236}">
                  <a16:creationId xmlns:a16="http://schemas.microsoft.com/office/drawing/2014/main" id="{56F47558-53B6-0A22-D1B1-F3C0791B161C}"/>
                </a:ext>
              </a:extLst>
            </p:cNvPr>
            <p:cNvGrpSpPr>
              <a:grpSpLocks/>
            </p:cNvGrpSpPr>
            <p:nvPr/>
          </p:nvGrpSpPr>
          <p:grpSpPr>
            <a:xfrm>
              <a:off x="7376855" y="1492243"/>
              <a:ext cx="1620613" cy="1303027"/>
              <a:chOff x="1865164" y="3566156"/>
              <a:chExt cx="2592983" cy="2606046"/>
            </a:xfrm>
          </p:grpSpPr>
          <p:pic>
            <p:nvPicPr>
              <p:cNvPr id="311" name="Graphic 310" descr="User with solid fill">
                <a:extLst>
                  <a:ext uri="{FF2B5EF4-FFF2-40B4-BE49-F238E27FC236}">
                    <a16:creationId xmlns:a16="http://schemas.microsoft.com/office/drawing/2014/main" id="{4C498E91-E4D3-9526-C1D2-BF1BABEEB8D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5164" y="3566156"/>
                <a:ext cx="320040" cy="320040"/>
              </a:xfrm>
              <a:prstGeom prst="rect">
                <a:avLst/>
              </a:prstGeom>
            </p:spPr>
          </p:pic>
          <p:pic>
            <p:nvPicPr>
              <p:cNvPr id="312" name="Graphic 311" descr="User with solid fill">
                <a:extLst>
                  <a:ext uri="{FF2B5EF4-FFF2-40B4-BE49-F238E27FC236}">
                    <a16:creationId xmlns:a16="http://schemas.microsoft.com/office/drawing/2014/main" id="{1746C811-A700-40DF-6A9B-5D12B5BDC0AA}"/>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17713" y="3566156"/>
                <a:ext cx="320040" cy="320040"/>
              </a:xfrm>
              <a:prstGeom prst="rect">
                <a:avLst/>
              </a:prstGeom>
            </p:spPr>
          </p:pic>
          <p:pic>
            <p:nvPicPr>
              <p:cNvPr id="313" name="Graphic 312" descr="User with solid fill">
                <a:extLst>
                  <a:ext uri="{FF2B5EF4-FFF2-40B4-BE49-F238E27FC236}">
                    <a16:creationId xmlns:a16="http://schemas.microsoft.com/office/drawing/2014/main" id="{EB4B09A7-57E2-B929-D2ED-B17767178020}"/>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70262" y="3566156"/>
                <a:ext cx="320040" cy="320040"/>
              </a:xfrm>
              <a:prstGeom prst="rect">
                <a:avLst/>
              </a:prstGeom>
            </p:spPr>
          </p:pic>
          <p:pic>
            <p:nvPicPr>
              <p:cNvPr id="314" name="Graphic 313" descr="User with solid fill">
                <a:extLst>
                  <a:ext uri="{FF2B5EF4-FFF2-40B4-BE49-F238E27FC236}">
                    <a16:creationId xmlns:a16="http://schemas.microsoft.com/office/drawing/2014/main" id="{98AFB391-8CB9-CE54-108B-9B6586AA06D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22811" y="3566156"/>
                <a:ext cx="320040" cy="320040"/>
              </a:xfrm>
              <a:prstGeom prst="rect">
                <a:avLst/>
              </a:prstGeom>
            </p:spPr>
          </p:pic>
          <p:pic>
            <p:nvPicPr>
              <p:cNvPr id="315" name="Graphic 314" descr="User with solid fill">
                <a:extLst>
                  <a:ext uri="{FF2B5EF4-FFF2-40B4-BE49-F238E27FC236}">
                    <a16:creationId xmlns:a16="http://schemas.microsoft.com/office/drawing/2014/main" id="{9A89D059-6056-7D1C-E291-FCEEE80429D2}"/>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75360" y="3566156"/>
                <a:ext cx="320040" cy="320040"/>
              </a:xfrm>
              <a:prstGeom prst="rect">
                <a:avLst/>
              </a:prstGeom>
            </p:spPr>
          </p:pic>
          <p:pic>
            <p:nvPicPr>
              <p:cNvPr id="316" name="Graphic 315" descr="User with solid fill">
                <a:extLst>
                  <a:ext uri="{FF2B5EF4-FFF2-40B4-BE49-F238E27FC236}">
                    <a16:creationId xmlns:a16="http://schemas.microsoft.com/office/drawing/2014/main" id="{5EA77A3E-1E12-AC11-0411-9E074357CE5D}"/>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27909" y="3566156"/>
                <a:ext cx="320040" cy="320040"/>
              </a:xfrm>
              <a:prstGeom prst="rect">
                <a:avLst/>
              </a:prstGeom>
            </p:spPr>
          </p:pic>
          <p:pic>
            <p:nvPicPr>
              <p:cNvPr id="317" name="Graphic 316" descr="User with solid fill">
                <a:extLst>
                  <a:ext uri="{FF2B5EF4-FFF2-40B4-BE49-F238E27FC236}">
                    <a16:creationId xmlns:a16="http://schemas.microsoft.com/office/drawing/2014/main" id="{22F4AB79-6C8E-46CB-F413-3D021B40FBF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80458" y="3566156"/>
                <a:ext cx="320040" cy="320040"/>
              </a:xfrm>
              <a:prstGeom prst="rect">
                <a:avLst/>
              </a:prstGeom>
            </p:spPr>
          </p:pic>
          <p:pic>
            <p:nvPicPr>
              <p:cNvPr id="318" name="Graphic 317" descr="User with solid fill">
                <a:extLst>
                  <a:ext uri="{FF2B5EF4-FFF2-40B4-BE49-F238E27FC236}">
                    <a16:creationId xmlns:a16="http://schemas.microsoft.com/office/drawing/2014/main" id="{2E302B7F-5C27-45DE-1C06-B487CEEB0129}"/>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33007" y="3566156"/>
                <a:ext cx="320040" cy="320040"/>
              </a:xfrm>
              <a:prstGeom prst="rect">
                <a:avLst/>
              </a:prstGeom>
            </p:spPr>
          </p:pic>
          <p:pic>
            <p:nvPicPr>
              <p:cNvPr id="319" name="Graphic 318" descr="User with solid fill">
                <a:extLst>
                  <a:ext uri="{FF2B5EF4-FFF2-40B4-BE49-F238E27FC236}">
                    <a16:creationId xmlns:a16="http://schemas.microsoft.com/office/drawing/2014/main" id="{7EC9E146-55A7-8F91-053C-E53B82FFEEDF}"/>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85556" y="3566156"/>
                <a:ext cx="320040" cy="320040"/>
              </a:xfrm>
              <a:prstGeom prst="rect">
                <a:avLst/>
              </a:prstGeom>
            </p:spPr>
          </p:pic>
          <p:pic>
            <p:nvPicPr>
              <p:cNvPr id="320" name="Graphic 319" descr="User with solid fill">
                <a:extLst>
                  <a:ext uri="{FF2B5EF4-FFF2-40B4-BE49-F238E27FC236}">
                    <a16:creationId xmlns:a16="http://schemas.microsoft.com/office/drawing/2014/main" id="{7E5D1A3F-408D-36AF-A0C6-50E5D526FF4D}"/>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38107" y="3566156"/>
                <a:ext cx="320040" cy="320040"/>
              </a:xfrm>
              <a:prstGeom prst="rect">
                <a:avLst/>
              </a:prstGeom>
            </p:spPr>
          </p:pic>
          <p:pic>
            <p:nvPicPr>
              <p:cNvPr id="321" name="Graphic 320" descr="User with solid fill">
                <a:extLst>
                  <a:ext uri="{FF2B5EF4-FFF2-40B4-BE49-F238E27FC236}">
                    <a16:creationId xmlns:a16="http://schemas.microsoft.com/office/drawing/2014/main" id="{9675C308-2DE4-1DEC-0387-9EFB787519C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5164" y="3820157"/>
                <a:ext cx="320040" cy="320040"/>
              </a:xfrm>
              <a:prstGeom prst="rect">
                <a:avLst/>
              </a:prstGeom>
            </p:spPr>
          </p:pic>
          <p:pic>
            <p:nvPicPr>
              <p:cNvPr id="322" name="Graphic 321" descr="User with solid fill">
                <a:extLst>
                  <a:ext uri="{FF2B5EF4-FFF2-40B4-BE49-F238E27FC236}">
                    <a16:creationId xmlns:a16="http://schemas.microsoft.com/office/drawing/2014/main" id="{9355C6E7-1ABB-F200-1214-A12C05B511D2}"/>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17713" y="3820157"/>
                <a:ext cx="320040" cy="320040"/>
              </a:xfrm>
              <a:prstGeom prst="rect">
                <a:avLst/>
              </a:prstGeom>
            </p:spPr>
          </p:pic>
          <p:pic>
            <p:nvPicPr>
              <p:cNvPr id="323" name="Graphic 322" descr="User with solid fill">
                <a:extLst>
                  <a:ext uri="{FF2B5EF4-FFF2-40B4-BE49-F238E27FC236}">
                    <a16:creationId xmlns:a16="http://schemas.microsoft.com/office/drawing/2014/main" id="{5621F98B-0878-5417-7258-D864EBEC6E3D}"/>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70262" y="3820157"/>
                <a:ext cx="320040" cy="320040"/>
              </a:xfrm>
              <a:prstGeom prst="rect">
                <a:avLst/>
              </a:prstGeom>
            </p:spPr>
          </p:pic>
          <p:pic>
            <p:nvPicPr>
              <p:cNvPr id="324" name="Graphic 323" descr="User with solid fill">
                <a:extLst>
                  <a:ext uri="{FF2B5EF4-FFF2-40B4-BE49-F238E27FC236}">
                    <a16:creationId xmlns:a16="http://schemas.microsoft.com/office/drawing/2014/main" id="{01EBA77F-8531-350D-9EB8-D8A9D193822F}"/>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22811" y="3820157"/>
                <a:ext cx="320040" cy="320040"/>
              </a:xfrm>
              <a:prstGeom prst="rect">
                <a:avLst/>
              </a:prstGeom>
            </p:spPr>
          </p:pic>
          <p:pic>
            <p:nvPicPr>
              <p:cNvPr id="325" name="Graphic 324" descr="User with solid fill">
                <a:extLst>
                  <a:ext uri="{FF2B5EF4-FFF2-40B4-BE49-F238E27FC236}">
                    <a16:creationId xmlns:a16="http://schemas.microsoft.com/office/drawing/2014/main" id="{CE618C53-263A-B06F-74D9-FCADAFCE256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75360" y="3820157"/>
                <a:ext cx="320040" cy="320040"/>
              </a:xfrm>
              <a:prstGeom prst="rect">
                <a:avLst/>
              </a:prstGeom>
            </p:spPr>
          </p:pic>
          <p:pic>
            <p:nvPicPr>
              <p:cNvPr id="326" name="Graphic 325" descr="User with solid fill">
                <a:extLst>
                  <a:ext uri="{FF2B5EF4-FFF2-40B4-BE49-F238E27FC236}">
                    <a16:creationId xmlns:a16="http://schemas.microsoft.com/office/drawing/2014/main" id="{3C522F08-EEF7-A149-0C2E-388B81D6FD2B}"/>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27909" y="3820157"/>
                <a:ext cx="320040" cy="320040"/>
              </a:xfrm>
              <a:prstGeom prst="rect">
                <a:avLst/>
              </a:prstGeom>
            </p:spPr>
          </p:pic>
          <p:pic>
            <p:nvPicPr>
              <p:cNvPr id="327" name="Graphic 326" descr="User with solid fill">
                <a:extLst>
                  <a:ext uri="{FF2B5EF4-FFF2-40B4-BE49-F238E27FC236}">
                    <a16:creationId xmlns:a16="http://schemas.microsoft.com/office/drawing/2014/main" id="{83548C59-BA5F-AAD5-CB3F-3E0934AC88A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80458" y="3820157"/>
                <a:ext cx="320040" cy="320040"/>
              </a:xfrm>
              <a:prstGeom prst="rect">
                <a:avLst/>
              </a:prstGeom>
            </p:spPr>
          </p:pic>
          <p:pic>
            <p:nvPicPr>
              <p:cNvPr id="328" name="Graphic 327" descr="User with solid fill">
                <a:extLst>
                  <a:ext uri="{FF2B5EF4-FFF2-40B4-BE49-F238E27FC236}">
                    <a16:creationId xmlns:a16="http://schemas.microsoft.com/office/drawing/2014/main" id="{EBE24C5F-2CF3-70A4-C634-C81FBEA6BBFB}"/>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33007" y="3820157"/>
                <a:ext cx="320040" cy="320040"/>
              </a:xfrm>
              <a:prstGeom prst="rect">
                <a:avLst/>
              </a:prstGeom>
            </p:spPr>
          </p:pic>
          <p:pic>
            <p:nvPicPr>
              <p:cNvPr id="329" name="Graphic 328" descr="User with solid fill">
                <a:extLst>
                  <a:ext uri="{FF2B5EF4-FFF2-40B4-BE49-F238E27FC236}">
                    <a16:creationId xmlns:a16="http://schemas.microsoft.com/office/drawing/2014/main" id="{A155572D-4DF1-5E36-2240-DF59A027E89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85556" y="3820157"/>
                <a:ext cx="320040" cy="320040"/>
              </a:xfrm>
              <a:prstGeom prst="rect">
                <a:avLst/>
              </a:prstGeom>
            </p:spPr>
          </p:pic>
          <p:pic>
            <p:nvPicPr>
              <p:cNvPr id="330" name="Graphic 329" descr="User with solid fill">
                <a:extLst>
                  <a:ext uri="{FF2B5EF4-FFF2-40B4-BE49-F238E27FC236}">
                    <a16:creationId xmlns:a16="http://schemas.microsoft.com/office/drawing/2014/main" id="{67B42DE2-0FF6-89DE-1F77-419B2674AAEB}"/>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38107" y="3820157"/>
                <a:ext cx="320040" cy="320040"/>
              </a:xfrm>
              <a:prstGeom prst="rect">
                <a:avLst/>
              </a:prstGeom>
            </p:spPr>
          </p:pic>
          <p:pic>
            <p:nvPicPr>
              <p:cNvPr id="331" name="Graphic 330" descr="User with solid fill">
                <a:extLst>
                  <a:ext uri="{FF2B5EF4-FFF2-40B4-BE49-F238E27FC236}">
                    <a16:creationId xmlns:a16="http://schemas.microsoft.com/office/drawing/2014/main" id="{B166D905-0F0E-9C7C-1B3C-D2521B710D6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5164" y="4074158"/>
                <a:ext cx="320040" cy="320040"/>
              </a:xfrm>
              <a:prstGeom prst="rect">
                <a:avLst/>
              </a:prstGeom>
            </p:spPr>
          </p:pic>
          <p:pic>
            <p:nvPicPr>
              <p:cNvPr id="332" name="Graphic 331" descr="User with solid fill">
                <a:extLst>
                  <a:ext uri="{FF2B5EF4-FFF2-40B4-BE49-F238E27FC236}">
                    <a16:creationId xmlns:a16="http://schemas.microsoft.com/office/drawing/2014/main" id="{0B6198FF-B8A9-AE56-9522-9B33A387D89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7713" y="4074158"/>
                <a:ext cx="320040" cy="320040"/>
              </a:xfrm>
              <a:prstGeom prst="rect">
                <a:avLst/>
              </a:prstGeom>
            </p:spPr>
          </p:pic>
          <p:pic>
            <p:nvPicPr>
              <p:cNvPr id="333" name="Graphic 332" descr="User with solid fill">
                <a:extLst>
                  <a:ext uri="{FF2B5EF4-FFF2-40B4-BE49-F238E27FC236}">
                    <a16:creationId xmlns:a16="http://schemas.microsoft.com/office/drawing/2014/main" id="{8AEDD86D-9292-E3F5-8596-1B794CBFBB4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0262" y="4074158"/>
                <a:ext cx="320040" cy="320040"/>
              </a:xfrm>
              <a:prstGeom prst="rect">
                <a:avLst/>
              </a:prstGeom>
            </p:spPr>
          </p:pic>
          <p:pic>
            <p:nvPicPr>
              <p:cNvPr id="334" name="Graphic 333" descr="User with solid fill">
                <a:extLst>
                  <a:ext uri="{FF2B5EF4-FFF2-40B4-BE49-F238E27FC236}">
                    <a16:creationId xmlns:a16="http://schemas.microsoft.com/office/drawing/2014/main" id="{A7C5AF75-CC3F-3EFF-C216-26C2C8FA5E1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11" y="4074158"/>
                <a:ext cx="320040" cy="320040"/>
              </a:xfrm>
              <a:prstGeom prst="rect">
                <a:avLst/>
              </a:prstGeom>
            </p:spPr>
          </p:pic>
          <p:pic>
            <p:nvPicPr>
              <p:cNvPr id="335" name="Graphic 334" descr="User with solid fill">
                <a:extLst>
                  <a:ext uri="{FF2B5EF4-FFF2-40B4-BE49-F238E27FC236}">
                    <a16:creationId xmlns:a16="http://schemas.microsoft.com/office/drawing/2014/main" id="{56A54242-FD50-C65D-D126-FC73D702FEA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75360" y="4074158"/>
                <a:ext cx="320040" cy="320040"/>
              </a:xfrm>
              <a:prstGeom prst="rect">
                <a:avLst/>
              </a:prstGeom>
            </p:spPr>
          </p:pic>
          <p:pic>
            <p:nvPicPr>
              <p:cNvPr id="336" name="Graphic 335" descr="User with solid fill">
                <a:extLst>
                  <a:ext uri="{FF2B5EF4-FFF2-40B4-BE49-F238E27FC236}">
                    <a16:creationId xmlns:a16="http://schemas.microsoft.com/office/drawing/2014/main" id="{5EE379E2-D41B-D21F-EA8D-F1DE9EE5B23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27909" y="4074158"/>
                <a:ext cx="320040" cy="320040"/>
              </a:xfrm>
              <a:prstGeom prst="rect">
                <a:avLst/>
              </a:prstGeom>
            </p:spPr>
          </p:pic>
          <p:pic>
            <p:nvPicPr>
              <p:cNvPr id="337" name="Graphic 336" descr="User with solid fill">
                <a:extLst>
                  <a:ext uri="{FF2B5EF4-FFF2-40B4-BE49-F238E27FC236}">
                    <a16:creationId xmlns:a16="http://schemas.microsoft.com/office/drawing/2014/main" id="{D14A50CD-1B40-EF8D-3E21-95D61199CF1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80458" y="4074158"/>
                <a:ext cx="320040" cy="320040"/>
              </a:xfrm>
              <a:prstGeom prst="rect">
                <a:avLst/>
              </a:prstGeom>
            </p:spPr>
          </p:pic>
          <p:pic>
            <p:nvPicPr>
              <p:cNvPr id="338" name="Graphic 337" descr="User with solid fill">
                <a:extLst>
                  <a:ext uri="{FF2B5EF4-FFF2-40B4-BE49-F238E27FC236}">
                    <a16:creationId xmlns:a16="http://schemas.microsoft.com/office/drawing/2014/main" id="{B0019F41-BDEA-5F66-29AB-669DBCBF692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3007" y="4074158"/>
                <a:ext cx="320040" cy="320040"/>
              </a:xfrm>
              <a:prstGeom prst="rect">
                <a:avLst/>
              </a:prstGeom>
            </p:spPr>
          </p:pic>
          <p:pic>
            <p:nvPicPr>
              <p:cNvPr id="339" name="Graphic 338" descr="User with solid fill">
                <a:extLst>
                  <a:ext uri="{FF2B5EF4-FFF2-40B4-BE49-F238E27FC236}">
                    <a16:creationId xmlns:a16="http://schemas.microsoft.com/office/drawing/2014/main" id="{E49137BB-AFDF-9B2B-06DD-2E05F058758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5556" y="4074158"/>
                <a:ext cx="320040" cy="320040"/>
              </a:xfrm>
              <a:prstGeom prst="rect">
                <a:avLst/>
              </a:prstGeom>
            </p:spPr>
          </p:pic>
          <p:pic>
            <p:nvPicPr>
              <p:cNvPr id="340" name="Graphic 339" descr="User with solid fill">
                <a:extLst>
                  <a:ext uri="{FF2B5EF4-FFF2-40B4-BE49-F238E27FC236}">
                    <a16:creationId xmlns:a16="http://schemas.microsoft.com/office/drawing/2014/main" id="{B6CC67E2-3112-219E-FF15-6CDDCB824B7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07" y="4074158"/>
                <a:ext cx="320040" cy="320040"/>
              </a:xfrm>
              <a:prstGeom prst="rect">
                <a:avLst/>
              </a:prstGeom>
            </p:spPr>
          </p:pic>
          <p:pic>
            <p:nvPicPr>
              <p:cNvPr id="341" name="Graphic 340" descr="User with solid fill">
                <a:extLst>
                  <a:ext uri="{FF2B5EF4-FFF2-40B4-BE49-F238E27FC236}">
                    <a16:creationId xmlns:a16="http://schemas.microsoft.com/office/drawing/2014/main" id="{FF80AB89-9C03-25CE-CE09-B92F835404B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5164" y="4328159"/>
                <a:ext cx="320040" cy="320040"/>
              </a:xfrm>
              <a:prstGeom prst="rect">
                <a:avLst/>
              </a:prstGeom>
            </p:spPr>
          </p:pic>
          <p:pic>
            <p:nvPicPr>
              <p:cNvPr id="342" name="Graphic 341" descr="User with solid fill">
                <a:extLst>
                  <a:ext uri="{FF2B5EF4-FFF2-40B4-BE49-F238E27FC236}">
                    <a16:creationId xmlns:a16="http://schemas.microsoft.com/office/drawing/2014/main" id="{23BD1B8F-80C8-0BDF-72E7-4CC1619CB56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7713" y="4328159"/>
                <a:ext cx="320040" cy="320040"/>
              </a:xfrm>
              <a:prstGeom prst="rect">
                <a:avLst/>
              </a:prstGeom>
            </p:spPr>
          </p:pic>
          <p:pic>
            <p:nvPicPr>
              <p:cNvPr id="343" name="Graphic 342" descr="User with solid fill">
                <a:extLst>
                  <a:ext uri="{FF2B5EF4-FFF2-40B4-BE49-F238E27FC236}">
                    <a16:creationId xmlns:a16="http://schemas.microsoft.com/office/drawing/2014/main" id="{C2A7505F-D9D8-BDDD-8DE7-CB82F8034E2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0262" y="4328159"/>
                <a:ext cx="320040" cy="320040"/>
              </a:xfrm>
              <a:prstGeom prst="rect">
                <a:avLst/>
              </a:prstGeom>
            </p:spPr>
          </p:pic>
          <p:pic>
            <p:nvPicPr>
              <p:cNvPr id="344" name="Graphic 343" descr="User with solid fill">
                <a:extLst>
                  <a:ext uri="{FF2B5EF4-FFF2-40B4-BE49-F238E27FC236}">
                    <a16:creationId xmlns:a16="http://schemas.microsoft.com/office/drawing/2014/main" id="{A853B93F-F6B3-7A3B-12D7-576F7B143DB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11" y="4328159"/>
                <a:ext cx="320040" cy="320040"/>
              </a:xfrm>
              <a:prstGeom prst="rect">
                <a:avLst/>
              </a:prstGeom>
            </p:spPr>
          </p:pic>
          <p:pic>
            <p:nvPicPr>
              <p:cNvPr id="345" name="Graphic 344" descr="User with solid fill">
                <a:extLst>
                  <a:ext uri="{FF2B5EF4-FFF2-40B4-BE49-F238E27FC236}">
                    <a16:creationId xmlns:a16="http://schemas.microsoft.com/office/drawing/2014/main" id="{6A745595-2112-F0F1-0D8E-AE0333C2EBE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75360" y="4328159"/>
                <a:ext cx="320040" cy="320040"/>
              </a:xfrm>
              <a:prstGeom prst="rect">
                <a:avLst/>
              </a:prstGeom>
            </p:spPr>
          </p:pic>
          <p:pic>
            <p:nvPicPr>
              <p:cNvPr id="346" name="Graphic 345" descr="User with solid fill">
                <a:extLst>
                  <a:ext uri="{FF2B5EF4-FFF2-40B4-BE49-F238E27FC236}">
                    <a16:creationId xmlns:a16="http://schemas.microsoft.com/office/drawing/2014/main" id="{031FD3D5-D4BA-C4ED-AB38-C414270B74C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27909" y="4328159"/>
                <a:ext cx="320040" cy="320040"/>
              </a:xfrm>
              <a:prstGeom prst="rect">
                <a:avLst/>
              </a:prstGeom>
            </p:spPr>
          </p:pic>
          <p:pic>
            <p:nvPicPr>
              <p:cNvPr id="347" name="Graphic 346" descr="User with solid fill">
                <a:extLst>
                  <a:ext uri="{FF2B5EF4-FFF2-40B4-BE49-F238E27FC236}">
                    <a16:creationId xmlns:a16="http://schemas.microsoft.com/office/drawing/2014/main" id="{109C1A6C-98EF-278C-05C1-EA9505E2F69D}"/>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80458" y="4328159"/>
                <a:ext cx="320040" cy="320040"/>
              </a:xfrm>
              <a:prstGeom prst="rect">
                <a:avLst/>
              </a:prstGeom>
            </p:spPr>
          </p:pic>
          <p:pic>
            <p:nvPicPr>
              <p:cNvPr id="348" name="Graphic 347" descr="User with solid fill">
                <a:extLst>
                  <a:ext uri="{FF2B5EF4-FFF2-40B4-BE49-F238E27FC236}">
                    <a16:creationId xmlns:a16="http://schemas.microsoft.com/office/drawing/2014/main" id="{0C91FACE-01E0-AFE2-4B90-674E40F3F46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3007" y="4328159"/>
                <a:ext cx="320040" cy="320040"/>
              </a:xfrm>
              <a:prstGeom prst="rect">
                <a:avLst/>
              </a:prstGeom>
            </p:spPr>
          </p:pic>
          <p:pic>
            <p:nvPicPr>
              <p:cNvPr id="349" name="Graphic 348" descr="User with solid fill">
                <a:extLst>
                  <a:ext uri="{FF2B5EF4-FFF2-40B4-BE49-F238E27FC236}">
                    <a16:creationId xmlns:a16="http://schemas.microsoft.com/office/drawing/2014/main" id="{E6231B23-6515-7907-EE87-30D1993041D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5556" y="4328159"/>
                <a:ext cx="320040" cy="320040"/>
              </a:xfrm>
              <a:prstGeom prst="rect">
                <a:avLst/>
              </a:prstGeom>
            </p:spPr>
          </p:pic>
          <p:pic>
            <p:nvPicPr>
              <p:cNvPr id="350" name="Graphic 349" descr="User with solid fill">
                <a:extLst>
                  <a:ext uri="{FF2B5EF4-FFF2-40B4-BE49-F238E27FC236}">
                    <a16:creationId xmlns:a16="http://schemas.microsoft.com/office/drawing/2014/main" id="{47A5E97A-B94E-9CAF-9A14-0E01E41A0FA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07" y="4328159"/>
                <a:ext cx="320040" cy="320040"/>
              </a:xfrm>
              <a:prstGeom prst="rect">
                <a:avLst/>
              </a:prstGeom>
            </p:spPr>
          </p:pic>
          <p:pic>
            <p:nvPicPr>
              <p:cNvPr id="351" name="Graphic 350" descr="User with solid fill">
                <a:extLst>
                  <a:ext uri="{FF2B5EF4-FFF2-40B4-BE49-F238E27FC236}">
                    <a16:creationId xmlns:a16="http://schemas.microsoft.com/office/drawing/2014/main" id="{118D4B05-5DE0-B977-84E2-DB79B46F8CC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5164" y="4582160"/>
                <a:ext cx="320040" cy="320040"/>
              </a:xfrm>
              <a:prstGeom prst="rect">
                <a:avLst/>
              </a:prstGeom>
            </p:spPr>
          </p:pic>
          <p:pic>
            <p:nvPicPr>
              <p:cNvPr id="352" name="Graphic 351" descr="User with solid fill">
                <a:extLst>
                  <a:ext uri="{FF2B5EF4-FFF2-40B4-BE49-F238E27FC236}">
                    <a16:creationId xmlns:a16="http://schemas.microsoft.com/office/drawing/2014/main" id="{F824786C-D950-0E23-E42A-4379DA3AF3F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7713" y="4582160"/>
                <a:ext cx="320040" cy="320040"/>
              </a:xfrm>
              <a:prstGeom prst="rect">
                <a:avLst/>
              </a:prstGeom>
            </p:spPr>
          </p:pic>
          <p:pic>
            <p:nvPicPr>
              <p:cNvPr id="353" name="Graphic 352" descr="User with solid fill">
                <a:extLst>
                  <a:ext uri="{FF2B5EF4-FFF2-40B4-BE49-F238E27FC236}">
                    <a16:creationId xmlns:a16="http://schemas.microsoft.com/office/drawing/2014/main" id="{7B353B58-DAB9-7E8D-0F67-6C9632EDA98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0262" y="4582160"/>
                <a:ext cx="320040" cy="320040"/>
              </a:xfrm>
              <a:prstGeom prst="rect">
                <a:avLst/>
              </a:prstGeom>
            </p:spPr>
          </p:pic>
          <p:pic>
            <p:nvPicPr>
              <p:cNvPr id="354" name="Graphic 353" descr="User with solid fill">
                <a:extLst>
                  <a:ext uri="{FF2B5EF4-FFF2-40B4-BE49-F238E27FC236}">
                    <a16:creationId xmlns:a16="http://schemas.microsoft.com/office/drawing/2014/main" id="{7DE7105C-C270-C867-19AA-C7165780125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11" y="4582160"/>
                <a:ext cx="320040" cy="320040"/>
              </a:xfrm>
              <a:prstGeom prst="rect">
                <a:avLst/>
              </a:prstGeom>
            </p:spPr>
          </p:pic>
          <p:pic>
            <p:nvPicPr>
              <p:cNvPr id="355" name="Graphic 354" descr="User with solid fill">
                <a:extLst>
                  <a:ext uri="{FF2B5EF4-FFF2-40B4-BE49-F238E27FC236}">
                    <a16:creationId xmlns:a16="http://schemas.microsoft.com/office/drawing/2014/main" id="{99D8A99E-F329-9A1B-8742-BAF07931CEC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75360" y="4582160"/>
                <a:ext cx="320040" cy="320040"/>
              </a:xfrm>
              <a:prstGeom prst="rect">
                <a:avLst/>
              </a:prstGeom>
            </p:spPr>
          </p:pic>
          <p:pic>
            <p:nvPicPr>
              <p:cNvPr id="356" name="Graphic 355" descr="User with solid fill">
                <a:extLst>
                  <a:ext uri="{FF2B5EF4-FFF2-40B4-BE49-F238E27FC236}">
                    <a16:creationId xmlns:a16="http://schemas.microsoft.com/office/drawing/2014/main" id="{E2E8360D-097B-CD84-90CF-5FB40454FE4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27909" y="4582160"/>
                <a:ext cx="320040" cy="320040"/>
              </a:xfrm>
              <a:prstGeom prst="rect">
                <a:avLst/>
              </a:prstGeom>
            </p:spPr>
          </p:pic>
          <p:pic>
            <p:nvPicPr>
              <p:cNvPr id="357" name="Graphic 356" descr="User with solid fill">
                <a:extLst>
                  <a:ext uri="{FF2B5EF4-FFF2-40B4-BE49-F238E27FC236}">
                    <a16:creationId xmlns:a16="http://schemas.microsoft.com/office/drawing/2014/main" id="{FA29F0E0-09DE-A693-6845-C3E44393BFC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80458" y="4582160"/>
                <a:ext cx="320040" cy="320040"/>
              </a:xfrm>
              <a:prstGeom prst="rect">
                <a:avLst/>
              </a:prstGeom>
            </p:spPr>
          </p:pic>
          <p:pic>
            <p:nvPicPr>
              <p:cNvPr id="358" name="Graphic 357" descr="User with solid fill">
                <a:extLst>
                  <a:ext uri="{FF2B5EF4-FFF2-40B4-BE49-F238E27FC236}">
                    <a16:creationId xmlns:a16="http://schemas.microsoft.com/office/drawing/2014/main" id="{C7EC1743-7789-B17E-F044-4D69D0271F3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3007" y="4582160"/>
                <a:ext cx="320040" cy="320040"/>
              </a:xfrm>
              <a:prstGeom prst="rect">
                <a:avLst/>
              </a:prstGeom>
            </p:spPr>
          </p:pic>
          <p:pic>
            <p:nvPicPr>
              <p:cNvPr id="359" name="Graphic 358" descr="User with solid fill">
                <a:extLst>
                  <a:ext uri="{FF2B5EF4-FFF2-40B4-BE49-F238E27FC236}">
                    <a16:creationId xmlns:a16="http://schemas.microsoft.com/office/drawing/2014/main" id="{0A903DF0-A5D0-B231-707F-BCDE4243FDC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5556" y="4582160"/>
                <a:ext cx="320040" cy="320040"/>
              </a:xfrm>
              <a:prstGeom prst="rect">
                <a:avLst/>
              </a:prstGeom>
            </p:spPr>
          </p:pic>
          <p:pic>
            <p:nvPicPr>
              <p:cNvPr id="360" name="Graphic 359" descr="User with solid fill">
                <a:extLst>
                  <a:ext uri="{FF2B5EF4-FFF2-40B4-BE49-F238E27FC236}">
                    <a16:creationId xmlns:a16="http://schemas.microsoft.com/office/drawing/2014/main" id="{64133C6B-E745-AAA7-6DF0-4F8213F5885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07" y="4582160"/>
                <a:ext cx="320040" cy="320040"/>
              </a:xfrm>
              <a:prstGeom prst="rect">
                <a:avLst/>
              </a:prstGeom>
            </p:spPr>
          </p:pic>
          <p:pic>
            <p:nvPicPr>
              <p:cNvPr id="361" name="Graphic 360" descr="User with solid fill">
                <a:extLst>
                  <a:ext uri="{FF2B5EF4-FFF2-40B4-BE49-F238E27FC236}">
                    <a16:creationId xmlns:a16="http://schemas.microsoft.com/office/drawing/2014/main" id="{9A5ACA0A-A797-44D8-A807-B2AD1FB4390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5164" y="4836161"/>
                <a:ext cx="320040" cy="320040"/>
              </a:xfrm>
              <a:prstGeom prst="rect">
                <a:avLst/>
              </a:prstGeom>
            </p:spPr>
          </p:pic>
          <p:pic>
            <p:nvPicPr>
              <p:cNvPr id="362" name="Graphic 361" descr="User with solid fill">
                <a:extLst>
                  <a:ext uri="{FF2B5EF4-FFF2-40B4-BE49-F238E27FC236}">
                    <a16:creationId xmlns:a16="http://schemas.microsoft.com/office/drawing/2014/main" id="{C8290C2E-038B-50A9-551A-D6579AA8E08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7713" y="4836161"/>
                <a:ext cx="320040" cy="320040"/>
              </a:xfrm>
              <a:prstGeom prst="rect">
                <a:avLst/>
              </a:prstGeom>
            </p:spPr>
          </p:pic>
          <p:pic>
            <p:nvPicPr>
              <p:cNvPr id="363" name="Graphic 362" descr="User with solid fill">
                <a:extLst>
                  <a:ext uri="{FF2B5EF4-FFF2-40B4-BE49-F238E27FC236}">
                    <a16:creationId xmlns:a16="http://schemas.microsoft.com/office/drawing/2014/main" id="{66C0BBF0-ECCC-7006-778C-55D73CF8F8C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0262" y="4836161"/>
                <a:ext cx="320040" cy="320040"/>
              </a:xfrm>
              <a:prstGeom prst="rect">
                <a:avLst/>
              </a:prstGeom>
            </p:spPr>
          </p:pic>
          <p:pic>
            <p:nvPicPr>
              <p:cNvPr id="364" name="Graphic 363" descr="User with solid fill">
                <a:extLst>
                  <a:ext uri="{FF2B5EF4-FFF2-40B4-BE49-F238E27FC236}">
                    <a16:creationId xmlns:a16="http://schemas.microsoft.com/office/drawing/2014/main" id="{769195A1-7710-85B9-7084-01408CFC19C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11" y="4836161"/>
                <a:ext cx="320040" cy="320040"/>
              </a:xfrm>
              <a:prstGeom prst="rect">
                <a:avLst/>
              </a:prstGeom>
            </p:spPr>
          </p:pic>
          <p:pic>
            <p:nvPicPr>
              <p:cNvPr id="365" name="Graphic 364" descr="User with solid fill">
                <a:extLst>
                  <a:ext uri="{FF2B5EF4-FFF2-40B4-BE49-F238E27FC236}">
                    <a16:creationId xmlns:a16="http://schemas.microsoft.com/office/drawing/2014/main" id="{8126BB13-C6DD-E458-F3DC-60AD8842C289}"/>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75360" y="4836161"/>
                <a:ext cx="320040" cy="320040"/>
              </a:xfrm>
              <a:prstGeom prst="rect">
                <a:avLst/>
              </a:prstGeom>
            </p:spPr>
          </p:pic>
          <p:pic>
            <p:nvPicPr>
              <p:cNvPr id="366" name="Graphic 365" descr="User with solid fill">
                <a:extLst>
                  <a:ext uri="{FF2B5EF4-FFF2-40B4-BE49-F238E27FC236}">
                    <a16:creationId xmlns:a16="http://schemas.microsoft.com/office/drawing/2014/main" id="{6086C236-DA0A-EFE1-BAAF-3E5853E2690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27909" y="4836161"/>
                <a:ext cx="320040" cy="320040"/>
              </a:xfrm>
              <a:prstGeom prst="rect">
                <a:avLst/>
              </a:prstGeom>
            </p:spPr>
          </p:pic>
          <p:pic>
            <p:nvPicPr>
              <p:cNvPr id="367" name="Graphic 366" descr="User with solid fill">
                <a:extLst>
                  <a:ext uri="{FF2B5EF4-FFF2-40B4-BE49-F238E27FC236}">
                    <a16:creationId xmlns:a16="http://schemas.microsoft.com/office/drawing/2014/main" id="{595747EF-F143-4C42-3229-F38B8602DE17}"/>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80458" y="4836161"/>
                <a:ext cx="320040" cy="320040"/>
              </a:xfrm>
              <a:prstGeom prst="rect">
                <a:avLst/>
              </a:prstGeom>
            </p:spPr>
          </p:pic>
          <p:pic>
            <p:nvPicPr>
              <p:cNvPr id="368" name="Graphic 367" descr="User with solid fill">
                <a:extLst>
                  <a:ext uri="{FF2B5EF4-FFF2-40B4-BE49-F238E27FC236}">
                    <a16:creationId xmlns:a16="http://schemas.microsoft.com/office/drawing/2014/main" id="{5E822D9C-60B5-FE8D-BCC0-8F338A2E25E9}"/>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3007" y="4836161"/>
                <a:ext cx="320040" cy="320040"/>
              </a:xfrm>
              <a:prstGeom prst="rect">
                <a:avLst/>
              </a:prstGeom>
            </p:spPr>
          </p:pic>
          <p:pic>
            <p:nvPicPr>
              <p:cNvPr id="369" name="Graphic 368" descr="User with solid fill">
                <a:extLst>
                  <a:ext uri="{FF2B5EF4-FFF2-40B4-BE49-F238E27FC236}">
                    <a16:creationId xmlns:a16="http://schemas.microsoft.com/office/drawing/2014/main" id="{F78CD454-3A5A-57D0-CB08-58CF533F64A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5556" y="4836161"/>
                <a:ext cx="320040" cy="320040"/>
              </a:xfrm>
              <a:prstGeom prst="rect">
                <a:avLst/>
              </a:prstGeom>
            </p:spPr>
          </p:pic>
          <p:pic>
            <p:nvPicPr>
              <p:cNvPr id="370" name="Graphic 369" descr="User with solid fill">
                <a:extLst>
                  <a:ext uri="{FF2B5EF4-FFF2-40B4-BE49-F238E27FC236}">
                    <a16:creationId xmlns:a16="http://schemas.microsoft.com/office/drawing/2014/main" id="{CEFF9B72-E115-DFA5-46C8-CB27D2D4F6B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07" y="4836161"/>
                <a:ext cx="320040" cy="320040"/>
              </a:xfrm>
              <a:prstGeom prst="rect">
                <a:avLst/>
              </a:prstGeom>
            </p:spPr>
          </p:pic>
          <p:pic>
            <p:nvPicPr>
              <p:cNvPr id="371" name="Graphic 370" descr="User with solid fill">
                <a:extLst>
                  <a:ext uri="{FF2B5EF4-FFF2-40B4-BE49-F238E27FC236}">
                    <a16:creationId xmlns:a16="http://schemas.microsoft.com/office/drawing/2014/main" id="{7F16F22D-05A7-3777-B354-1FBF55B4B71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5164" y="5090162"/>
                <a:ext cx="320040" cy="320040"/>
              </a:xfrm>
              <a:prstGeom prst="rect">
                <a:avLst/>
              </a:prstGeom>
            </p:spPr>
          </p:pic>
          <p:pic>
            <p:nvPicPr>
              <p:cNvPr id="372" name="Graphic 371" descr="User with solid fill">
                <a:extLst>
                  <a:ext uri="{FF2B5EF4-FFF2-40B4-BE49-F238E27FC236}">
                    <a16:creationId xmlns:a16="http://schemas.microsoft.com/office/drawing/2014/main" id="{EFFBE5B2-F312-6C25-E663-575741F8DFDF}"/>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7713" y="5090162"/>
                <a:ext cx="320040" cy="320040"/>
              </a:xfrm>
              <a:prstGeom prst="rect">
                <a:avLst/>
              </a:prstGeom>
            </p:spPr>
          </p:pic>
          <p:pic>
            <p:nvPicPr>
              <p:cNvPr id="373" name="Graphic 372" descr="User with solid fill">
                <a:extLst>
                  <a:ext uri="{FF2B5EF4-FFF2-40B4-BE49-F238E27FC236}">
                    <a16:creationId xmlns:a16="http://schemas.microsoft.com/office/drawing/2014/main" id="{03523D4E-C9E6-8E74-0EEE-424848A079A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0262" y="5090162"/>
                <a:ext cx="320040" cy="320040"/>
              </a:xfrm>
              <a:prstGeom prst="rect">
                <a:avLst/>
              </a:prstGeom>
            </p:spPr>
          </p:pic>
          <p:pic>
            <p:nvPicPr>
              <p:cNvPr id="374" name="Graphic 373" descr="User with solid fill">
                <a:extLst>
                  <a:ext uri="{FF2B5EF4-FFF2-40B4-BE49-F238E27FC236}">
                    <a16:creationId xmlns:a16="http://schemas.microsoft.com/office/drawing/2014/main" id="{1559267A-9769-10ED-F60B-CB45FBD434F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11" y="5090162"/>
                <a:ext cx="320040" cy="320040"/>
              </a:xfrm>
              <a:prstGeom prst="rect">
                <a:avLst/>
              </a:prstGeom>
            </p:spPr>
          </p:pic>
          <p:pic>
            <p:nvPicPr>
              <p:cNvPr id="375" name="Graphic 374" descr="User with solid fill">
                <a:extLst>
                  <a:ext uri="{FF2B5EF4-FFF2-40B4-BE49-F238E27FC236}">
                    <a16:creationId xmlns:a16="http://schemas.microsoft.com/office/drawing/2014/main" id="{F6565035-DE53-EE9E-CA2C-7186B0EC3CAF}"/>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75360" y="5090162"/>
                <a:ext cx="320040" cy="320040"/>
              </a:xfrm>
              <a:prstGeom prst="rect">
                <a:avLst/>
              </a:prstGeom>
            </p:spPr>
          </p:pic>
          <p:pic>
            <p:nvPicPr>
              <p:cNvPr id="376" name="Graphic 375" descr="User with solid fill">
                <a:extLst>
                  <a:ext uri="{FF2B5EF4-FFF2-40B4-BE49-F238E27FC236}">
                    <a16:creationId xmlns:a16="http://schemas.microsoft.com/office/drawing/2014/main" id="{A793FCD3-C131-AEE5-7BB1-3CE2E1767AB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27909" y="5090162"/>
                <a:ext cx="320040" cy="320040"/>
              </a:xfrm>
              <a:prstGeom prst="rect">
                <a:avLst/>
              </a:prstGeom>
            </p:spPr>
          </p:pic>
          <p:pic>
            <p:nvPicPr>
              <p:cNvPr id="377" name="Graphic 376" descr="User with solid fill">
                <a:extLst>
                  <a:ext uri="{FF2B5EF4-FFF2-40B4-BE49-F238E27FC236}">
                    <a16:creationId xmlns:a16="http://schemas.microsoft.com/office/drawing/2014/main" id="{C59ECF09-5FC7-1833-807B-7E615E4989F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80458" y="5090162"/>
                <a:ext cx="320040" cy="320040"/>
              </a:xfrm>
              <a:prstGeom prst="rect">
                <a:avLst/>
              </a:prstGeom>
            </p:spPr>
          </p:pic>
          <p:pic>
            <p:nvPicPr>
              <p:cNvPr id="378" name="Graphic 377" descr="User with solid fill">
                <a:extLst>
                  <a:ext uri="{FF2B5EF4-FFF2-40B4-BE49-F238E27FC236}">
                    <a16:creationId xmlns:a16="http://schemas.microsoft.com/office/drawing/2014/main" id="{2EFC9AC0-FE91-8820-C786-BEC097405AD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3007" y="5090162"/>
                <a:ext cx="320040" cy="320040"/>
              </a:xfrm>
              <a:prstGeom prst="rect">
                <a:avLst/>
              </a:prstGeom>
            </p:spPr>
          </p:pic>
          <p:pic>
            <p:nvPicPr>
              <p:cNvPr id="379" name="Graphic 378" descr="User with solid fill">
                <a:extLst>
                  <a:ext uri="{FF2B5EF4-FFF2-40B4-BE49-F238E27FC236}">
                    <a16:creationId xmlns:a16="http://schemas.microsoft.com/office/drawing/2014/main" id="{184B23AA-3403-4272-464C-0D6FE01F985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5556" y="5090162"/>
                <a:ext cx="320040" cy="320040"/>
              </a:xfrm>
              <a:prstGeom prst="rect">
                <a:avLst/>
              </a:prstGeom>
            </p:spPr>
          </p:pic>
          <p:pic>
            <p:nvPicPr>
              <p:cNvPr id="380" name="Graphic 379" descr="User with solid fill">
                <a:extLst>
                  <a:ext uri="{FF2B5EF4-FFF2-40B4-BE49-F238E27FC236}">
                    <a16:creationId xmlns:a16="http://schemas.microsoft.com/office/drawing/2014/main" id="{A04303FB-6E0C-AB8E-45F2-FAD5C6D521F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07" y="5090162"/>
                <a:ext cx="320040" cy="320040"/>
              </a:xfrm>
              <a:prstGeom prst="rect">
                <a:avLst/>
              </a:prstGeom>
            </p:spPr>
          </p:pic>
          <p:pic>
            <p:nvPicPr>
              <p:cNvPr id="381" name="Graphic 380" descr="User with solid fill">
                <a:extLst>
                  <a:ext uri="{FF2B5EF4-FFF2-40B4-BE49-F238E27FC236}">
                    <a16:creationId xmlns:a16="http://schemas.microsoft.com/office/drawing/2014/main" id="{27897EA3-18F5-7538-B322-FC8BA7636F7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5164" y="5344163"/>
                <a:ext cx="320040" cy="320040"/>
              </a:xfrm>
              <a:prstGeom prst="rect">
                <a:avLst/>
              </a:prstGeom>
            </p:spPr>
          </p:pic>
          <p:pic>
            <p:nvPicPr>
              <p:cNvPr id="382" name="Graphic 381" descr="User with solid fill">
                <a:extLst>
                  <a:ext uri="{FF2B5EF4-FFF2-40B4-BE49-F238E27FC236}">
                    <a16:creationId xmlns:a16="http://schemas.microsoft.com/office/drawing/2014/main" id="{22B4BADE-1436-A604-A47B-49E21CC8851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7713" y="5344163"/>
                <a:ext cx="320040" cy="320040"/>
              </a:xfrm>
              <a:prstGeom prst="rect">
                <a:avLst/>
              </a:prstGeom>
            </p:spPr>
          </p:pic>
          <p:pic>
            <p:nvPicPr>
              <p:cNvPr id="383" name="Graphic 382" descr="User with solid fill">
                <a:extLst>
                  <a:ext uri="{FF2B5EF4-FFF2-40B4-BE49-F238E27FC236}">
                    <a16:creationId xmlns:a16="http://schemas.microsoft.com/office/drawing/2014/main" id="{8EAD6113-3CC9-4CB7-38E5-9B4201D6FCD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0262" y="5344163"/>
                <a:ext cx="320040" cy="320040"/>
              </a:xfrm>
              <a:prstGeom prst="rect">
                <a:avLst/>
              </a:prstGeom>
            </p:spPr>
          </p:pic>
          <p:pic>
            <p:nvPicPr>
              <p:cNvPr id="384" name="Graphic 383" descr="User with solid fill">
                <a:extLst>
                  <a:ext uri="{FF2B5EF4-FFF2-40B4-BE49-F238E27FC236}">
                    <a16:creationId xmlns:a16="http://schemas.microsoft.com/office/drawing/2014/main" id="{7CCA5A24-579C-23EE-2CD3-DCFA572B9EE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11" y="5344163"/>
                <a:ext cx="320040" cy="320040"/>
              </a:xfrm>
              <a:prstGeom prst="rect">
                <a:avLst/>
              </a:prstGeom>
            </p:spPr>
          </p:pic>
          <p:pic>
            <p:nvPicPr>
              <p:cNvPr id="385" name="Graphic 384" descr="User with solid fill">
                <a:extLst>
                  <a:ext uri="{FF2B5EF4-FFF2-40B4-BE49-F238E27FC236}">
                    <a16:creationId xmlns:a16="http://schemas.microsoft.com/office/drawing/2014/main" id="{274B94BB-99F2-98C5-4E56-E5FC53D1F77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75360" y="5344163"/>
                <a:ext cx="320040" cy="320040"/>
              </a:xfrm>
              <a:prstGeom prst="rect">
                <a:avLst/>
              </a:prstGeom>
            </p:spPr>
          </p:pic>
          <p:pic>
            <p:nvPicPr>
              <p:cNvPr id="386" name="Graphic 385" descr="User with solid fill">
                <a:extLst>
                  <a:ext uri="{FF2B5EF4-FFF2-40B4-BE49-F238E27FC236}">
                    <a16:creationId xmlns:a16="http://schemas.microsoft.com/office/drawing/2014/main" id="{319B90FA-2DCE-97E7-38B9-7EECAEF0F0D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27909" y="5344163"/>
                <a:ext cx="320040" cy="320040"/>
              </a:xfrm>
              <a:prstGeom prst="rect">
                <a:avLst/>
              </a:prstGeom>
            </p:spPr>
          </p:pic>
          <p:pic>
            <p:nvPicPr>
              <p:cNvPr id="387" name="Graphic 386" descr="User with solid fill">
                <a:extLst>
                  <a:ext uri="{FF2B5EF4-FFF2-40B4-BE49-F238E27FC236}">
                    <a16:creationId xmlns:a16="http://schemas.microsoft.com/office/drawing/2014/main" id="{6664B731-3F05-8407-2D4C-690205836D4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80458" y="5344163"/>
                <a:ext cx="320040" cy="320040"/>
              </a:xfrm>
              <a:prstGeom prst="rect">
                <a:avLst/>
              </a:prstGeom>
            </p:spPr>
          </p:pic>
          <p:pic>
            <p:nvPicPr>
              <p:cNvPr id="388" name="Graphic 387" descr="User with solid fill">
                <a:extLst>
                  <a:ext uri="{FF2B5EF4-FFF2-40B4-BE49-F238E27FC236}">
                    <a16:creationId xmlns:a16="http://schemas.microsoft.com/office/drawing/2014/main" id="{827FBF66-8088-7E6A-C2FF-3FFA5D7A2F1C}"/>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3007" y="5344163"/>
                <a:ext cx="320040" cy="320040"/>
              </a:xfrm>
              <a:prstGeom prst="rect">
                <a:avLst/>
              </a:prstGeom>
            </p:spPr>
          </p:pic>
          <p:pic>
            <p:nvPicPr>
              <p:cNvPr id="389" name="Graphic 388" descr="User with solid fill">
                <a:extLst>
                  <a:ext uri="{FF2B5EF4-FFF2-40B4-BE49-F238E27FC236}">
                    <a16:creationId xmlns:a16="http://schemas.microsoft.com/office/drawing/2014/main" id="{227B8605-C949-3FD2-4D2F-A153E8E7EC5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5556" y="5344163"/>
                <a:ext cx="320040" cy="320040"/>
              </a:xfrm>
              <a:prstGeom prst="rect">
                <a:avLst/>
              </a:prstGeom>
            </p:spPr>
          </p:pic>
          <p:pic>
            <p:nvPicPr>
              <p:cNvPr id="390" name="Graphic 389" descr="User with solid fill">
                <a:extLst>
                  <a:ext uri="{FF2B5EF4-FFF2-40B4-BE49-F238E27FC236}">
                    <a16:creationId xmlns:a16="http://schemas.microsoft.com/office/drawing/2014/main" id="{FE1591EC-6B3F-091F-F9B1-DA0D0506604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07" y="5344163"/>
                <a:ext cx="320040" cy="320040"/>
              </a:xfrm>
              <a:prstGeom prst="rect">
                <a:avLst/>
              </a:prstGeom>
            </p:spPr>
          </p:pic>
          <p:pic>
            <p:nvPicPr>
              <p:cNvPr id="391" name="Graphic 390" descr="User with solid fill">
                <a:extLst>
                  <a:ext uri="{FF2B5EF4-FFF2-40B4-BE49-F238E27FC236}">
                    <a16:creationId xmlns:a16="http://schemas.microsoft.com/office/drawing/2014/main" id="{98CF26E5-172A-45FD-D0B8-300B979512B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5164" y="5598164"/>
                <a:ext cx="320040" cy="320040"/>
              </a:xfrm>
              <a:prstGeom prst="rect">
                <a:avLst/>
              </a:prstGeom>
            </p:spPr>
          </p:pic>
          <p:pic>
            <p:nvPicPr>
              <p:cNvPr id="392" name="Graphic 391" descr="User with solid fill">
                <a:extLst>
                  <a:ext uri="{FF2B5EF4-FFF2-40B4-BE49-F238E27FC236}">
                    <a16:creationId xmlns:a16="http://schemas.microsoft.com/office/drawing/2014/main" id="{60267EDE-9CD0-D945-5E31-45ACE429629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7713" y="5598164"/>
                <a:ext cx="320040" cy="320040"/>
              </a:xfrm>
              <a:prstGeom prst="rect">
                <a:avLst/>
              </a:prstGeom>
            </p:spPr>
          </p:pic>
          <p:pic>
            <p:nvPicPr>
              <p:cNvPr id="393" name="Graphic 392" descr="User with solid fill">
                <a:extLst>
                  <a:ext uri="{FF2B5EF4-FFF2-40B4-BE49-F238E27FC236}">
                    <a16:creationId xmlns:a16="http://schemas.microsoft.com/office/drawing/2014/main" id="{6479E24A-B148-3C5B-3BBC-DB6AAF45B12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0262" y="5598164"/>
                <a:ext cx="320040" cy="320040"/>
              </a:xfrm>
              <a:prstGeom prst="rect">
                <a:avLst/>
              </a:prstGeom>
            </p:spPr>
          </p:pic>
          <p:pic>
            <p:nvPicPr>
              <p:cNvPr id="394" name="Graphic 393" descr="User with solid fill">
                <a:extLst>
                  <a:ext uri="{FF2B5EF4-FFF2-40B4-BE49-F238E27FC236}">
                    <a16:creationId xmlns:a16="http://schemas.microsoft.com/office/drawing/2014/main" id="{7C4B8DDD-432C-E223-BA84-F87BC960750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11" y="5598164"/>
                <a:ext cx="320040" cy="320040"/>
              </a:xfrm>
              <a:prstGeom prst="rect">
                <a:avLst/>
              </a:prstGeom>
            </p:spPr>
          </p:pic>
          <p:pic>
            <p:nvPicPr>
              <p:cNvPr id="395" name="Graphic 394" descr="User with solid fill">
                <a:extLst>
                  <a:ext uri="{FF2B5EF4-FFF2-40B4-BE49-F238E27FC236}">
                    <a16:creationId xmlns:a16="http://schemas.microsoft.com/office/drawing/2014/main" id="{8B919845-6E0A-82AB-4141-94B90FAD1A2F}"/>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75360" y="5598164"/>
                <a:ext cx="320040" cy="320040"/>
              </a:xfrm>
              <a:prstGeom prst="rect">
                <a:avLst/>
              </a:prstGeom>
            </p:spPr>
          </p:pic>
          <p:pic>
            <p:nvPicPr>
              <p:cNvPr id="396" name="Graphic 395" descr="User with solid fill">
                <a:extLst>
                  <a:ext uri="{FF2B5EF4-FFF2-40B4-BE49-F238E27FC236}">
                    <a16:creationId xmlns:a16="http://schemas.microsoft.com/office/drawing/2014/main" id="{E788492B-91DD-260A-64D2-72D2F0770AB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27909" y="5598164"/>
                <a:ext cx="320040" cy="320040"/>
              </a:xfrm>
              <a:prstGeom prst="rect">
                <a:avLst/>
              </a:prstGeom>
            </p:spPr>
          </p:pic>
          <p:pic>
            <p:nvPicPr>
              <p:cNvPr id="397" name="Graphic 396" descr="User with solid fill">
                <a:extLst>
                  <a:ext uri="{FF2B5EF4-FFF2-40B4-BE49-F238E27FC236}">
                    <a16:creationId xmlns:a16="http://schemas.microsoft.com/office/drawing/2014/main" id="{3FBD64D3-1860-5CD0-CAED-99852E31B899}"/>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80458" y="5598164"/>
                <a:ext cx="320040" cy="320040"/>
              </a:xfrm>
              <a:prstGeom prst="rect">
                <a:avLst/>
              </a:prstGeom>
            </p:spPr>
          </p:pic>
          <p:pic>
            <p:nvPicPr>
              <p:cNvPr id="398" name="Graphic 397" descr="User with solid fill">
                <a:extLst>
                  <a:ext uri="{FF2B5EF4-FFF2-40B4-BE49-F238E27FC236}">
                    <a16:creationId xmlns:a16="http://schemas.microsoft.com/office/drawing/2014/main" id="{A0972EE8-59CD-B1AC-6BA0-5B5FDBAA5EF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3007" y="5598164"/>
                <a:ext cx="320040" cy="320040"/>
              </a:xfrm>
              <a:prstGeom prst="rect">
                <a:avLst/>
              </a:prstGeom>
            </p:spPr>
          </p:pic>
          <p:pic>
            <p:nvPicPr>
              <p:cNvPr id="399" name="Graphic 398" descr="User with solid fill">
                <a:extLst>
                  <a:ext uri="{FF2B5EF4-FFF2-40B4-BE49-F238E27FC236}">
                    <a16:creationId xmlns:a16="http://schemas.microsoft.com/office/drawing/2014/main" id="{8171C63E-0307-A67A-6E7B-87C3CFDB43E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5556" y="5598164"/>
                <a:ext cx="320040" cy="320040"/>
              </a:xfrm>
              <a:prstGeom prst="rect">
                <a:avLst/>
              </a:prstGeom>
            </p:spPr>
          </p:pic>
          <p:pic>
            <p:nvPicPr>
              <p:cNvPr id="400" name="Graphic 399" descr="User with solid fill">
                <a:extLst>
                  <a:ext uri="{FF2B5EF4-FFF2-40B4-BE49-F238E27FC236}">
                    <a16:creationId xmlns:a16="http://schemas.microsoft.com/office/drawing/2014/main" id="{BCF0542E-977C-9F30-7DE1-570DEDA4133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07" y="5598164"/>
                <a:ext cx="320040" cy="320040"/>
              </a:xfrm>
              <a:prstGeom prst="rect">
                <a:avLst/>
              </a:prstGeom>
            </p:spPr>
          </p:pic>
          <p:pic>
            <p:nvPicPr>
              <p:cNvPr id="401" name="Graphic 400" descr="User with solid fill">
                <a:extLst>
                  <a:ext uri="{FF2B5EF4-FFF2-40B4-BE49-F238E27FC236}">
                    <a16:creationId xmlns:a16="http://schemas.microsoft.com/office/drawing/2014/main" id="{2B345C79-A6A9-78A1-721B-C40F1F7AC414}"/>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5164" y="5852162"/>
                <a:ext cx="320040" cy="320040"/>
              </a:xfrm>
              <a:prstGeom prst="rect">
                <a:avLst/>
              </a:prstGeom>
            </p:spPr>
          </p:pic>
          <p:pic>
            <p:nvPicPr>
              <p:cNvPr id="402" name="Graphic 401" descr="User with solid fill">
                <a:extLst>
                  <a:ext uri="{FF2B5EF4-FFF2-40B4-BE49-F238E27FC236}">
                    <a16:creationId xmlns:a16="http://schemas.microsoft.com/office/drawing/2014/main" id="{2C7206AD-C116-35C6-C475-7DEAF2E20D9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7713" y="5852162"/>
                <a:ext cx="320040" cy="320040"/>
              </a:xfrm>
              <a:prstGeom prst="rect">
                <a:avLst/>
              </a:prstGeom>
            </p:spPr>
          </p:pic>
          <p:pic>
            <p:nvPicPr>
              <p:cNvPr id="403" name="Graphic 402" descr="User with solid fill">
                <a:extLst>
                  <a:ext uri="{FF2B5EF4-FFF2-40B4-BE49-F238E27FC236}">
                    <a16:creationId xmlns:a16="http://schemas.microsoft.com/office/drawing/2014/main" id="{1D0CDA15-B4AC-8569-D557-14232B5E068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0262" y="5852162"/>
                <a:ext cx="320040" cy="320040"/>
              </a:xfrm>
              <a:prstGeom prst="rect">
                <a:avLst/>
              </a:prstGeom>
            </p:spPr>
          </p:pic>
          <p:pic>
            <p:nvPicPr>
              <p:cNvPr id="404" name="Graphic 403" descr="User with solid fill">
                <a:extLst>
                  <a:ext uri="{FF2B5EF4-FFF2-40B4-BE49-F238E27FC236}">
                    <a16:creationId xmlns:a16="http://schemas.microsoft.com/office/drawing/2014/main" id="{BCE52628-1A9D-9F8F-698C-6DE6D98BCAE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11" y="5852162"/>
                <a:ext cx="320040" cy="320040"/>
              </a:xfrm>
              <a:prstGeom prst="rect">
                <a:avLst/>
              </a:prstGeom>
            </p:spPr>
          </p:pic>
          <p:pic>
            <p:nvPicPr>
              <p:cNvPr id="405" name="Graphic 404" descr="User with solid fill">
                <a:extLst>
                  <a:ext uri="{FF2B5EF4-FFF2-40B4-BE49-F238E27FC236}">
                    <a16:creationId xmlns:a16="http://schemas.microsoft.com/office/drawing/2014/main" id="{FB762918-0820-87C7-162C-0B8270F4D86B}"/>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75360" y="5852162"/>
                <a:ext cx="320040" cy="320040"/>
              </a:xfrm>
              <a:prstGeom prst="rect">
                <a:avLst/>
              </a:prstGeom>
            </p:spPr>
          </p:pic>
          <p:pic>
            <p:nvPicPr>
              <p:cNvPr id="406" name="Graphic 405" descr="User with solid fill">
                <a:extLst>
                  <a:ext uri="{FF2B5EF4-FFF2-40B4-BE49-F238E27FC236}">
                    <a16:creationId xmlns:a16="http://schemas.microsoft.com/office/drawing/2014/main" id="{62921BF4-A74E-5604-43B6-5F2470C34FD6}"/>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27909" y="5852162"/>
                <a:ext cx="320040" cy="320040"/>
              </a:xfrm>
              <a:prstGeom prst="rect">
                <a:avLst/>
              </a:prstGeom>
            </p:spPr>
          </p:pic>
          <p:pic>
            <p:nvPicPr>
              <p:cNvPr id="407" name="Graphic 406" descr="User with solid fill">
                <a:extLst>
                  <a:ext uri="{FF2B5EF4-FFF2-40B4-BE49-F238E27FC236}">
                    <a16:creationId xmlns:a16="http://schemas.microsoft.com/office/drawing/2014/main" id="{53B5B3AA-3F65-3402-95F0-0C7573516CB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80458" y="5852162"/>
                <a:ext cx="320040" cy="320040"/>
              </a:xfrm>
              <a:prstGeom prst="rect">
                <a:avLst/>
              </a:prstGeom>
            </p:spPr>
          </p:pic>
          <p:pic>
            <p:nvPicPr>
              <p:cNvPr id="408" name="Graphic 407" descr="User with solid fill">
                <a:extLst>
                  <a:ext uri="{FF2B5EF4-FFF2-40B4-BE49-F238E27FC236}">
                    <a16:creationId xmlns:a16="http://schemas.microsoft.com/office/drawing/2014/main" id="{A42EA387-BAD3-8838-3A13-78F1BF94B00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3007" y="5852162"/>
                <a:ext cx="320040" cy="320040"/>
              </a:xfrm>
              <a:prstGeom prst="rect">
                <a:avLst/>
              </a:prstGeom>
            </p:spPr>
          </p:pic>
          <p:pic>
            <p:nvPicPr>
              <p:cNvPr id="409" name="Graphic 408" descr="User with solid fill">
                <a:extLst>
                  <a:ext uri="{FF2B5EF4-FFF2-40B4-BE49-F238E27FC236}">
                    <a16:creationId xmlns:a16="http://schemas.microsoft.com/office/drawing/2014/main" id="{55D84E80-CA2D-0AAB-36DE-6AADF02BD67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5556" y="5852162"/>
                <a:ext cx="320040" cy="320040"/>
              </a:xfrm>
              <a:prstGeom prst="rect">
                <a:avLst/>
              </a:prstGeom>
            </p:spPr>
          </p:pic>
          <p:pic>
            <p:nvPicPr>
              <p:cNvPr id="410" name="Graphic 409" descr="User with solid fill">
                <a:extLst>
                  <a:ext uri="{FF2B5EF4-FFF2-40B4-BE49-F238E27FC236}">
                    <a16:creationId xmlns:a16="http://schemas.microsoft.com/office/drawing/2014/main" id="{1C23CE19-D661-3A25-A947-996E6A94740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07" y="5852162"/>
                <a:ext cx="320040" cy="320040"/>
              </a:xfrm>
              <a:prstGeom prst="rect">
                <a:avLst/>
              </a:prstGeom>
            </p:spPr>
          </p:pic>
        </p:grpSp>
      </p:grpSp>
      <p:sp>
        <p:nvSpPr>
          <p:cNvPr id="4" name="Title 3">
            <a:extLst>
              <a:ext uri="{FF2B5EF4-FFF2-40B4-BE49-F238E27FC236}">
                <a16:creationId xmlns:a16="http://schemas.microsoft.com/office/drawing/2014/main" id="{1BE65364-BE8D-8208-8F02-96605086EC6F}"/>
              </a:ext>
            </a:extLst>
          </p:cNvPr>
          <p:cNvSpPr>
            <a:spLocks noGrp="1"/>
          </p:cNvSpPr>
          <p:nvPr>
            <p:ph type="title"/>
          </p:nvPr>
        </p:nvSpPr>
        <p:spPr>
          <a:xfrm>
            <a:off x="504001" y="504000"/>
            <a:ext cx="11186476" cy="369332"/>
          </a:xfrm>
        </p:spPr>
        <p:txBody>
          <a:bodyPr/>
          <a:lstStyle/>
          <a:p>
            <a:r>
              <a:rPr lang="en-US"/>
              <a:t>Analytics and BI adoption is limited to analysts and power users</a:t>
            </a:r>
          </a:p>
        </p:txBody>
      </p:sp>
      <p:sp>
        <p:nvSpPr>
          <p:cNvPr id="5" name="Text Placeholder 3">
            <a:extLst>
              <a:ext uri="{FF2B5EF4-FFF2-40B4-BE49-F238E27FC236}">
                <a16:creationId xmlns:a16="http://schemas.microsoft.com/office/drawing/2014/main" id="{39E2025C-9B51-AA0E-CA8B-711B23544ADC}"/>
              </a:ext>
            </a:extLst>
          </p:cNvPr>
          <p:cNvSpPr txBox="1">
            <a:spLocks/>
          </p:cNvSpPr>
          <p:nvPr/>
        </p:nvSpPr>
        <p:spPr bwMode="black">
          <a:xfrm>
            <a:off x="658368" y="2274838"/>
            <a:ext cx="4937760" cy="2308324"/>
          </a:xfrm>
          <a:prstGeom prst="rect">
            <a:avLst/>
          </a:prstGeom>
        </p:spPr>
        <p:txBody>
          <a:bodyPr vert="horz" lIns="0" tIns="0" rIns="0" bIns="0" rtlCol="0" anchor="t">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More focus on the needs of the analytics consumers and decision makers is needed</a:t>
            </a:r>
          </a:p>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Enterprise-wide adoption requires closing the last mile of consumerization </a:t>
            </a:r>
          </a:p>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Embedding analytics and BI in all business and productivity applications is needed</a:t>
            </a:r>
          </a:p>
        </p:txBody>
      </p:sp>
    </p:spTree>
    <p:extLst>
      <p:ext uri="{BB962C8B-B14F-4D97-AF65-F5344CB8AC3E}">
        <p14:creationId xmlns:p14="http://schemas.microsoft.com/office/powerpoint/2010/main" val="2091859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4D93A7-4425-A9E9-E270-743D5021AC24}"/>
              </a:ext>
            </a:extLst>
          </p:cNvPr>
          <p:cNvPicPr>
            <a:picLocks noChangeAspect="1"/>
          </p:cNvPicPr>
          <p:nvPr/>
        </p:nvPicPr>
        <p:blipFill>
          <a:blip r:embed="rId3"/>
          <a:stretch>
            <a:fillRect/>
          </a:stretch>
        </p:blipFill>
        <p:spPr>
          <a:xfrm>
            <a:off x="5944484" y="1829843"/>
            <a:ext cx="5867765" cy="3326773"/>
          </a:xfrm>
          <a:prstGeom prst="rect">
            <a:avLst/>
          </a:prstGeom>
        </p:spPr>
      </p:pic>
      <p:pic>
        <p:nvPicPr>
          <p:cNvPr id="9" name="Picture 8">
            <a:extLst>
              <a:ext uri="{FF2B5EF4-FFF2-40B4-BE49-F238E27FC236}">
                <a16:creationId xmlns:a16="http://schemas.microsoft.com/office/drawing/2014/main" id="{AB0E0290-7B27-D11E-53C3-D405ADEAEAF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6" name="Text Placeholder 1">
            <a:extLst>
              <a:ext uri="{FF2B5EF4-FFF2-40B4-BE49-F238E27FC236}">
                <a16:creationId xmlns:a16="http://schemas.microsoft.com/office/drawing/2014/main" id="{487DC2B4-87E9-232F-5F4B-A9B4B9F21E82}"/>
              </a:ext>
            </a:extLst>
          </p:cNvPr>
          <p:cNvSpPr>
            <a:spLocks noGrp="1"/>
          </p:cNvSpPr>
          <p:nvPr>
            <p:ph type="body" sz="quarter" idx="10"/>
          </p:nvPr>
        </p:nvSpPr>
        <p:spPr>
          <a:xfrm>
            <a:off x="504000" y="1557338"/>
            <a:ext cx="4203467" cy="4679819"/>
          </a:xfrm>
        </p:spPr>
        <p:txBody>
          <a:bodyPr vert="horz" lIns="0" tIns="0" rIns="0" bIns="0" rtlCol="0" anchor="t">
            <a:normAutofit/>
          </a:bodyPr>
          <a:lstStyle/>
          <a:p>
            <a:pPr>
              <a:spcBef>
                <a:spcPts val="1200"/>
              </a:spcBef>
              <a:spcAft>
                <a:spcPts val="600"/>
              </a:spcAft>
              <a:buClr>
                <a:srgbClr val="F0AB00"/>
              </a:buClr>
              <a:buNone/>
              <a:defRPr/>
            </a:pPr>
            <a:r>
              <a:rPr lang="en-US" dirty="0">
                <a:solidFill>
                  <a:srgbClr val="000000"/>
                </a:solidFill>
                <a:latin typeface="+mj-lt"/>
              </a:rPr>
              <a:t>Explain a data point or its variance </a:t>
            </a:r>
            <a:br>
              <a:rPr lang="en-US" dirty="0">
                <a:solidFill>
                  <a:srgbClr val="000000"/>
                </a:solidFill>
                <a:latin typeface="+mj-lt"/>
              </a:rPr>
            </a:br>
            <a:r>
              <a:rPr lang="en-US" dirty="0">
                <a:solidFill>
                  <a:srgbClr val="000000"/>
                </a:solidFill>
                <a:latin typeface="+mj-lt"/>
              </a:rPr>
              <a:t>with top contributors</a:t>
            </a:r>
          </a:p>
          <a:p>
            <a:pPr marL="228600" indent="-228600" fontAlgn="base">
              <a:spcBef>
                <a:spcPts val="0"/>
              </a:spcBef>
              <a:spcAft>
                <a:spcPts val="1200"/>
              </a:spcAft>
              <a:buClr>
                <a:srgbClr val="0070F2"/>
              </a:buClr>
              <a:buFont typeface="Arial" panose="020B0604020202020204" pitchFamily="34" charset="0"/>
              <a:buChar char="•"/>
              <a:defRPr/>
            </a:pPr>
            <a:r>
              <a:rPr lang="en-US" sz="1800" dirty="0"/>
              <a:t>Deviation analysis across the data model</a:t>
            </a:r>
          </a:p>
          <a:p>
            <a:pPr marL="228600" indent="-228600" fontAlgn="base">
              <a:spcBef>
                <a:spcPts val="0"/>
              </a:spcBef>
              <a:spcAft>
                <a:spcPts val="1200"/>
              </a:spcAft>
              <a:buClr>
                <a:srgbClr val="0070F2"/>
              </a:buClr>
              <a:buFont typeface="Arial" panose="020B0604020202020204" pitchFamily="34" charset="0"/>
              <a:buChar char="•"/>
              <a:defRPr/>
            </a:pPr>
            <a:r>
              <a:rPr lang="en-US" sz="1800" dirty="0"/>
              <a:t>Based on dimensions cardinality </a:t>
            </a:r>
            <a:br>
              <a:rPr lang="en-US" sz="1800" dirty="0"/>
            </a:br>
            <a:r>
              <a:rPr lang="en-US" sz="1800" dirty="0"/>
              <a:t>&amp; hierarchies stats</a:t>
            </a:r>
            <a:endParaRPr lang="en-US" sz="1800" dirty="0">
              <a:ea typeface="+mn-lt"/>
              <a:cs typeface="+mn-lt"/>
            </a:endParaRPr>
          </a:p>
          <a:p>
            <a:pPr>
              <a:spcBef>
                <a:spcPts val="1200"/>
              </a:spcBef>
              <a:spcAft>
                <a:spcPts val="300"/>
              </a:spcAft>
              <a:buClr>
                <a:srgbClr val="F0AB00"/>
              </a:buClr>
              <a:buNone/>
              <a:defRPr/>
            </a:pPr>
            <a:r>
              <a:rPr lang="en-US" dirty="0">
                <a:solidFill>
                  <a:srgbClr val="000000"/>
                </a:solidFill>
                <a:latin typeface="+mj-lt"/>
              </a:rPr>
              <a:t>In Context Insights for Businesspeople</a:t>
            </a:r>
          </a:p>
          <a:p>
            <a:pPr marL="228600" indent="-228600" fontAlgn="base">
              <a:spcBef>
                <a:spcPts val="0"/>
              </a:spcBef>
              <a:spcAft>
                <a:spcPts val="1200"/>
              </a:spcAft>
              <a:buClr>
                <a:srgbClr val="0070F2"/>
              </a:buClr>
              <a:buFont typeface="Arial" panose="020B0604020202020204" pitchFamily="34" charset="0"/>
              <a:buChar char="•"/>
              <a:defRPr/>
            </a:pPr>
            <a:r>
              <a:rPr lang="en-US" sz="1800" dirty="0"/>
              <a:t>Open up data exploration beyond </a:t>
            </a:r>
            <a:br>
              <a:rPr lang="en-US" sz="1800" dirty="0"/>
            </a:br>
            <a:r>
              <a:rPr lang="en-US" sz="1800" dirty="0"/>
              <a:t>filter &amp; drill</a:t>
            </a:r>
          </a:p>
          <a:p>
            <a:pPr marL="228600" indent="-228600" fontAlgn="base">
              <a:spcBef>
                <a:spcPts val="0"/>
              </a:spcBef>
              <a:spcAft>
                <a:spcPts val="1200"/>
              </a:spcAft>
              <a:buClr>
                <a:srgbClr val="0070F2"/>
              </a:buClr>
              <a:buFont typeface="Arial" panose="020B0604020202020204" pitchFamily="34" charset="0"/>
              <a:buChar char="•"/>
              <a:defRPr/>
            </a:pPr>
            <a:r>
              <a:rPr lang="en-US" sz="1800" dirty="0"/>
              <a:t>Natural language explains top contributors</a:t>
            </a:r>
          </a:p>
          <a:p>
            <a:pPr marL="285750" indent="-285750">
              <a:buFont typeface="Wingdings" panose="05000000000000000000" pitchFamily="2" charset="2"/>
              <a:buChar char="§"/>
            </a:pPr>
            <a:endParaRPr lang="en-US" dirty="0">
              <a:cs typeface="Arial" panose="020B0604020202020204" pitchFamily="34" charset="0"/>
            </a:endParaRPr>
          </a:p>
          <a:p>
            <a:pPr marL="285750" indent="-285750">
              <a:buFont typeface="Wingdings" panose="05000000000000000000" pitchFamily="2" charset="2"/>
              <a:buChar char="§"/>
            </a:pPr>
            <a:endParaRPr lang="en-US" dirty="0">
              <a:latin typeface="+mn-lt"/>
            </a:endParaRPr>
          </a:p>
        </p:txBody>
      </p:sp>
      <p:sp>
        <p:nvSpPr>
          <p:cNvPr id="7" name="Title 2">
            <a:extLst>
              <a:ext uri="{FF2B5EF4-FFF2-40B4-BE49-F238E27FC236}">
                <a16:creationId xmlns:a16="http://schemas.microsoft.com/office/drawing/2014/main" id="{6FBC78D9-89C5-0037-5FD1-7C1815911265}"/>
              </a:ext>
            </a:extLst>
          </p:cNvPr>
          <p:cNvSpPr>
            <a:spLocks noGrp="1"/>
          </p:cNvSpPr>
          <p:nvPr>
            <p:ph type="title"/>
          </p:nvPr>
        </p:nvSpPr>
        <p:spPr>
          <a:xfrm>
            <a:off x="504001" y="504000"/>
            <a:ext cx="11186476" cy="369332"/>
          </a:xfrm>
        </p:spPr>
        <p:txBody>
          <a:bodyPr/>
          <a:lstStyle/>
          <a:p>
            <a:r>
              <a:rPr lang="en-US" dirty="0">
                <a:latin typeface="+mj-lt"/>
                <a:cs typeface="72" panose="020B0503030000000003" pitchFamily="34" charset="0"/>
              </a:rPr>
              <a:t>Smart Insights</a:t>
            </a:r>
          </a:p>
        </p:txBody>
      </p:sp>
      <p:sp>
        <p:nvSpPr>
          <p:cNvPr id="8" name="TextBox 7">
            <a:extLst>
              <a:ext uri="{FF2B5EF4-FFF2-40B4-BE49-F238E27FC236}">
                <a16:creationId xmlns:a16="http://schemas.microsoft.com/office/drawing/2014/main" id="{CC1B3307-2815-CF5F-7378-9A388DC645E2}"/>
              </a:ext>
            </a:extLst>
          </p:cNvPr>
          <p:cNvSpPr txBox="1"/>
          <p:nvPr/>
        </p:nvSpPr>
        <p:spPr>
          <a:xfrm>
            <a:off x="411912" y="6302249"/>
            <a:ext cx="2762609" cy="230832"/>
          </a:xfrm>
          <a:prstGeom prst="rect">
            <a:avLst/>
          </a:prstGeom>
          <a:noFill/>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hlinkClick r:id="rId5"/>
              </a:rPr>
              <a:t>Smart Insights</a:t>
            </a: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 </a:t>
            </a:r>
          </a:p>
        </p:txBody>
      </p:sp>
    </p:spTree>
    <p:extLst>
      <p:ext uri="{BB962C8B-B14F-4D97-AF65-F5344CB8AC3E}">
        <p14:creationId xmlns:p14="http://schemas.microsoft.com/office/powerpoint/2010/main" val="2883340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6DE20-22F0-34E4-1FDA-E267367A4C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79F54F-69E3-7464-E68F-5484CA03CF90}"/>
              </a:ext>
            </a:extLst>
          </p:cNvPr>
          <p:cNvSpPr>
            <a:spLocks noGrp="1"/>
          </p:cNvSpPr>
          <p:nvPr>
            <p:ph type="title"/>
          </p:nvPr>
        </p:nvSpPr>
        <p:spPr>
          <a:xfrm>
            <a:off x="504001" y="504000"/>
            <a:ext cx="11186476" cy="646331"/>
          </a:xfrm>
        </p:spPr>
        <p:txBody>
          <a:bodyPr/>
          <a:lstStyle/>
          <a:p>
            <a:r>
              <a:rPr lang="en-US" dirty="0">
                <a:latin typeface="72 Brand Medium" panose="020B0604030603020204" pitchFamily="34" charset="0"/>
                <a:cs typeface="Arial"/>
              </a:rPr>
              <a:t>Generative AI is transforming analytics and planning</a:t>
            </a:r>
            <a:br>
              <a:rPr lang="en-US" dirty="0">
                <a:latin typeface="72 Brand Medium" panose="020B0604030603020204" pitchFamily="34" charset="0"/>
                <a:cs typeface="Arial"/>
              </a:rPr>
            </a:br>
            <a:r>
              <a:rPr lang="en-US" sz="1800" b="0" dirty="0">
                <a:latin typeface="+mn-lt"/>
                <a:cs typeface="Arial"/>
                <a:hlinkClick r:id="rId3"/>
              </a:rPr>
              <a:t>Generative AI for analytics and planning – statement of direction</a:t>
            </a:r>
            <a:endParaRPr lang="en-US" b="0" dirty="0">
              <a:latin typeface="+mn-lt"/>
            </a:endParaRPr>
          </a:p>
        </p:txBody>
      </p:sp>
      <p:pic>
        <p:nvPicPr>
          <p:cNvPr id="35" name="Graphic 34">
            <a:extLst>
              <a:ext uri="{FF2B5EF4-FFF2-40B4-BE49-F238E27FC236}">
                <a16:creationId xmlns:a16="http://schemas.microsoft.com/office/drawing/2014/main" id="{77B16FF1-118C-82A8-10E7-30B624F66F2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09973" y="1631776"/>
            <a:ext cx="11391308" cy="3400611"/>
          </a:xfrm>
          <a:prstGeom prst="rect">
            <a:avLst/>
          </a:prstGeom>
        </p:spPr>
      </p:pic>
      <p:pic>
        <p:nvPicPr>
          <p:cNvPr id="36" name="Picture 35">
            <a:extLst>
              <a:ext uri="{FF2B5EF4-FFF2-40B4-BE49-F238E27FC236}">
                <a16:creationId xmlns:a16="http://schemas.microsoft.com/office/drawing/2014/main" id="{3D2C018B-7E53-3040-5D60-A4CFCA2078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9155" y="2677649"/>
            <a:ext cx="2293176" cy="1342490"/>
          </a:xfrm>
          <a:prstGeom prst="rect">
            <a:avLst/>
          </a:prstGeom>
          <a:ln>
            <a:solidFill>
              <a:srgbClr val="008FD3"/>
            </a:solidFill>
          </a:ln>
          <a:effectLst/>
        </p:spPr>
      </p:pic>
      <p:pic>
        <p:nvPicPr>
          <p:cNvPr id="37" name="Picture 36">
            <a:extLst>
              <a:ext uri="{FF2B5EF4-FFF2-40B4-BE49-F238E27FC236}">
                <a16:creationId xmlns:a16="http://schemas.microsoft.com/office/drawing/2014/main" id="{CBAF017E-AC3A-381A-4F12-B16167CF15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935454" y="2713817"/>
            <a:ext cx="2301886" cy="1356409"/>
          </a:xfrm>
          <a:prstGeom prst="rect">
            <a:avLst/>
          </a:prstGeom>
          <a:ln>
            <a:solidFill>
              <a:srgbClr val="008FD3"/>
            </a:solidFill>
          </a:ln>
          <a:effectLst/>
        </p:spPr>
      </p:pic>
      <p:pic>
        <p:nvPicPr>
          <p:cNvPr id="38" name="Picture 37">
            <a:extLst>
              <a:ext uri="{FF2B5EF4-FFF2-40B4-BE49-F238E27FC236}">
                <a16:creationId xmlns:a16="http://schemas.microsoft.com/office/drawing/2014/main" id="{2D1EB360-C484-8E96-893B-34C0BFE585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957963" y="2701491"/>
            <a:ext cx="2293176" cy="1340883"/>
          </a:xfrm>
          <a:prstGeom prst="rect">
            <a:avLst/>
          </a:prstGeom>
          <a:ln>
            <a:solidFill>
              <a:srgbClr val="008FD3"/>
            </a:solidFill>
          </a:ln>
          <a:effectLst/>
        </p:spPr>
      </p:pic>
      <p:sp>
        <p:nvSpPr>
          <p:cNvPr id="40" name="TextBox 39">
            <a:extLst>
              <a:ext uri="{FF2B5EF4-FFF2-40B4-BE49-F238E27FC236}">
                <a16:creationId xmlns:a16="http://schemas.microsoft.com/office/drawing/2014/main" id="{7A987D37-8D4A-1508-E288-DCC4B4B074B5}"/>
              </a:ext>
            </a:extLst>
          </p:cNvPr>
          <p:cNvSpPr txBox="1"/>
          <p:nvPr/>
        </p:nvSpPr>
        <p:spPr>
          <a:xfrm>
            <a:off x="4342363" y="2063225"/>
            <a:ext cx="3525625" cy="461665"/>
          </a:xfrm>
          <a:prstGeom prst="rect">
            <a:avLst/>
          </a:prstGeom>
          <a:noFill/>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70F2"/>
                </a:solidFill>
                <a:effectLst/>
                <a:uLnTx/>
                <a:uFillTx/>
                <a:latin typeface="72 Brand Medium"/>
                <a:ea typeface="+mn-ea"/>
                <a:cs typeface="Segoe UI" panose="020B0502040204020203" pitchFamily="34" charset="0"/>
              </a:rPr>
              <a:t>Analyze</a:t>
            </a:r>
            <a:endParaRPr kumimoji="0" lang="en-US" sz="2100" i="0" u="none" strike="noStrike" kern="1200" cap="none" spc="0" normalizeH="0" baseline="0" noProof="0" dirty="0">
              <a:ln>
                <a:noFill/>
              </a:ln>
              <a:solidFill>
                <a:srgbClr val="0070F2"/>
              </a:solidFill>
              <a:effectLst/>
              <a:uLnTx/>
              <a:uFillTx/>
              <a:latin typeface="Arial"/>
              <a:ea typeface="+mn-ea"/>
              <a:cs typeface="+mn-cs"/>
            </a:endParaRPr>
          </a:p>
        </p:txBody>
      </p:sp>
      <p:sp>
        <p:nvSpPr>
          <p:cNvPr id="41" name="TextBox 40">
            <a:extLst>
              <a:ext uri="{FF2B5EF4-FFF2-40B4-BE49-F238E27FC236}">
                <a16:creationId xmlns:a16="http://schemas.microsoft.com/office/drawing/2014/main" id="{844905C3-22E9-0583-D4D9-106687845985}"/>
              </a:ext>
            </a:extLst>
          </p:cNvPr>
          <p:cNvSpPr txBox="1"/>
          <p:nvPr/>
        </p:nvSpPr>
        <p:spPr>
          <a:xfrm>
            <a:off x="353411" y="2063225"/>
            <a:ext cx="3525625" cy="461665"/>
          </a:xfrm>
          <a:prstGeom prst="rect">
            <a:avLst/>
          </a:prstGeom>
          <a:noFill/>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89D1FF">
                    <a:lumMod val="75000"/>
                  </a:srgbClr>
                </a:solidFill>
                <a:effectLst/>
                <a:uLnTx/>
                <a:uFillTx/>
                <a:latin typeface="72 Brand Medium"/>
                <a:ea typeface="+mn-ea"/>
                <a:cs typeface="Segoe UI" panose="020B0502040204020203" pitchFamily="34" charset="0"/>
              </a:rPr>
              <a:t>Ask</a:t>
            </a:r>
            <a:endParaRPr kumimoji="0" lang="en-US" sz="2100" i="0" u="none" strike="noStrike" kern="1200" cap="none" spc="0" normalizeH="0" baseline="0" noProof="0" dirty="0">
              <a:ln>
                <a:noFill/>
              </a:ln>
              <a:solidFill>
                <a:srgbClr val="89D1FF">
                  <a:lumMod val="75000"/>
                </a:srgbClr>
              </a:solidFill>
              <a:effectLst/>
              <a:uLnTx/>
              <a:uFillTx/>
              <a:latin typeface="Arial"/>
              <a:ea typeface="+mn-ea"/>
              <a:cs typeface="+mn-cs"/>
            </a:endParaRPr>
          </a:p>
        </p:txBody>
      </p:sp>
      <p:sp>
        <p:nvSpPr>
          <p:cNvPr id="42" name="TextBox 41">
            <a:extLst>
              <a:ext uri="{FF2B5EF4-FFF2-40B4-BE49-F238E27FC236}">
                <a16:creationId xmlns:a16="http://schemas.microsoft.com/office/drawing/2014/main" id="{569E097C-4190-91CB-C139-2BDDB56E34D1}"/>
              </a:ext>
            </a:extLst>
          </p:cNvPr>
          <p:cNvSpPr txBox="1"/>
          <p:nvPr/>
        </p:nvSpPr>
        <p:spPr>
          <a:xfrm>
            <a:off x="8323585" y="2063225"/>
            <a:ext cx="3525625" cy="461665"/>
          </a:xfrm>
          <a:prstGeom prst="rect">
            <a:avLst/>
          </a:prstGeom>
          <a:noFill/>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A86"/>
                </a:solidFill>
                <a:effectLst/>
                <a:uLnTx/>
                <a:uFillTx/>
                <a:latin typeface="72 Brand Medium"/>
                <a:ea typeface="+mn-ea"/>
                <a:cs typeface="Segoe UI" panose="020B0502040204020203" pitchFamily="34" charset="0"/>
              </a:rPr>
              <a:t>Create</a:t>
            </a:r>
            <a:endParaRPr kumimoji="0" lang="en-US" sz="2100" i="0" u="none" strike="noStrike" kern="1200" cap="none" spc="0" normalizeH="0" baseline="0" noProof="0" dirty="0">
              <a:ln>
                <a:noFill/>
              </a:ln>
              <a:solidFill>
                <a:srgbClr val="002A86"/>
              </a:solidFill>
              <a:effectLst/>
              <a:uLnTx/>
              <a:uFillTx/>
              <a:latin typeface="Arial"/>
              <a:ea typeface="+mn-ea"/>
              <a:cs typeface="+mn-cs"/>
            </a:endParaRPr>
          </a:p>
        </p:txBody>
      </p:sp>
      <p:sp>
        <p:nvSpPr>
          <p:cNvPr id="52" name="Right Arrow 51">
            <a:extLst>
              <a:ext uri="{FF2B5EF4-FFF2-40B4-BE49-F238E27FC236}">
                <a16:creationId xmlns:a16="http://schemas.microsoft.com/office/drawing/2014/main" id="{F360C2FC-3FFA-F4BC-DB8F-B72928AD3840}"/>
              </a:ext>
            </a:extLst>
          </p:cNvPr>
          <p:cNvSpPr/>
          <p:nvPr/>
        </p:nvSpPr>
        <p:spPr bwMode="gray">
          <a:xfrm>
            <a:off x="749588" y="5486401"/>
            <a:ext cx="3154263" cy="686426"/>
          </a:xfrm>
          <a:prstGeom prst="rightArrow">
            <a:avLst>
              <a:gd name="adj1" fmla="val 100000"/>
              <a:gd name="adj2" fmla="val 38739"/>
            </a:avLst>
          </a:prstGeom>
          <a:solidFill>
            <a:schemeClr val="bg2">
              <a:lumMod val="75000"/>
            </a:schemeClr>
          </a:soli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53" name="TextBox 52">
            <a:extLst>
              <a:ext uri="{FF2B5EF4-FFF2-40B4-BE49-F238E27FC236}">
                <a16:creationId xmlns:a16="http://schemas.microsoft.com/office/drawing/2014/main" id="{723A7F06-27A6-24A9-1218-606E847D720E}"/>
              </a:ext>
            </a:extLst>
          </p:cNvPr>
          <p:cNvSpPr txBox="1"/>
          <p:nvPr/>
        </p:nvSpPr>
        <p:spPr>
          <a:xfrm>
            <a:off x="914180" y="5136980"/>
            <a:ext cx="2697480" cy="338554"/>
          </a:xfrm>
          <a:prstGeom prst="rect">
            <a:avLst/>
          </a:prstGeom>
          <a:noFill/>
        </p:spPr>
        <p:txBody>
          <a:bodyPr wrap="square">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72 Brand Medium"/>
                <a:ea typeface="Arial" panose="020B0604020202020204" pitchFamily="34" charset="0"/>
                <a:cs typeface="Arial" panose="020B0604020202020204" pitchFamily="34" charset="0"/>
              </a:rPr>
              <a:t>Q1 2024 (GA)</a:t>
            </a:r>
          </a:p>
        </p:txBody>
      </p:sp>
      <p:sp>
        <p:nvSpPr>
          <p:cNvPr id="54" name="TextBox 53">
            <a:extLst>
              <a:ext uri="{FF2B5EF4-FFF2-40B4-BE49-F238E27FC236}">
                <a16:creationId xmlns:a16="http://schemas.microsoft.com/office/drawing/2014/main" id="{28DD8641-52E3-1A4A-F4A8-A7BF1232A607}"/>
              </a:ext>
            </a:extLst>
          </p:cNvPr>
          <p:cNvSpPr txBox="1"/>
          <p:nvPr/>
        </p:nvSpPr>
        <p:spPr>
          <a:xfrm>
            <a:off x="841445" y="5528374"/>
            <a:ext cx="2761071" cy="584775"/>
          </a:xfrm>
          <a:prstGeom prst="rect">
            <a:avLst/>
          </a:prstGeom>
          <a:noFill/>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72 Brand"/>
                <a:ea typeface="+mn-ea"/>
                <a:cs typeface="+mn-cs"/>
              </a:rPr>
              <a:t>New NLQ experience, surpassing existing solutions</a:t>
            </a:r>
          </a:p>
        </p:txBody>
      </p:sp>
      <p:sp>
        <p:nvSpPr>
          <p:cNvPr id="55" name="Right Arrow 54">
            <a:extLst>
              <a:ext uri="{FF2B5EF4-FFF2-40B4-BE49-F238E27FC236}">
                <a16:creationId xmlns:a16="http://schemas.microsoft.com/office/drawing/2014/main" id="{A2DD842D-7A98-E8A1-C8F3-D56949B25476}"/>
              </a:ext>
            </a:extLst>
          </p:cNvPr>
          <p:cNvSpPr/>
          <p:nvPr/>
        </p:nvSpPr>
        <p:spPr bwMode="gray">
          <a:xfrm>
            <a:off x="4754660" y="5486401"/>
            <a:ext cx="2761071" cy="686426"/>
          </a:xfrm>
          <a:prstGeom prst="rightArrow">
            <a:avLst>
              <a:gd name="adj1" fmla="val 100000"/>
              <a:gd name="adj2" fmla="val 38739"/>
            </a:avLst>
          </a:prstGeom>
          <a:solidFill>
            <a:srgbClr val="0070F2"/>
          </a:soli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56" name="TextBox 55">
            <a:extLst>
              <a:ext uri="{FF2B5EF4-FFF2-40B4-BE49-F238E27FC236}">
                <a16:creationId xmlns:a16="http://schemas.microsoft.com/office/drawing/2014/main" id="{F1C46F64-92A2-A419-4D89-57814A01C966}"/>
              </a:ext>
            </a:extLst>
          </p:cNvPr>
          <p:cNvSpPr txBox="1"/>
          <p:nvPr/>
        </p:nvSpPr>
        <p:spPr>
          <a:xfrm>
            <a:off x="4754660" y="5136980"/>
            <a:ext cx="2496312" cy="338554"/>
          </a:xfrm>
          <a:prstGeom prst="rect">
            <a:avLst/>
          </a:prstGeom>
          <a:noFill/>
        </p:spPr>
        <p:txBody>
          <a:bodyPr wrap="square">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72 Brand Medium"/>
                <a:ea typeface="Arial" panose="020B0604020202020204" pitchFamily="34" charset="0"/>
                <a:cs typeface="Arial" panose="020B0604020202020204" pitchFamily="34" charset="0"/>
              </a:rPr>
              <a:t>Q2 2024</a:t>
            </a:r>
          </a:p>
        </p:txBody>
      </p:sp>
      <p:sp>
        <p:nvSpPr>
          <p:cNvPr id="57" name="TextBox 56">
            <a:extLst>
              <a:ext uri="{FF2B5EF4-FFF2-40B4-BE49-F238E27FC236}">
                <a16:creationId xmlns:a16="http://schemas.microsoft.com/office/drawing/2014/main" id="{DA4CE2B4-37D1-DEFD-C9BE-4BA6F2087991}"/>
              </a:ext>
            </a:extLst>
          </p:cNvPr>
          <p:cNvSpPr txBox="1"/>
          <p:nvPr/>
        </p:nvSpPr>
        <p:spPr>
          <a:xfrm>
            <a:off x="4868960" y="5528374"/>
            <a:ext cx="2382012" cy="584775"/>
          </a:xfrm>
          <a:prstGeom prst="rect">
            <a:avLst/>
          </a:prstGeom>
          <a:noFill/>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72 Brand"/>
                <a:ea typeface="+mn-ea"/>
                <a:cs typeface="+mn-cs"/>
              </a:rPr>
              <a:t>Joule AI assistant</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72 Brand"/>
                <a:ea typeface="+mn-ea"/>
                <a:cs typeface="+mn-cs"/>
              </a:rPr>
              <a:t>for analytics use cases</a:t>
            </a:r>
          </a:p>
        </p:txBody>
      </p:sp>
      <p:sp>
        <p:nvSpPr>
          <p:cNvPr id="58" name="Right Arrow 57">
            <a:extLst>
              <a:ext uri="{FF2B5EF4-FFF2-40B4-BE49-F238E27FC236}">
                <a16:creationId xmlns:a16="http://schemas.microsoft.com/office/drawing/2014/main" id="{73AC90D4-B4DF-AEAD-7466-292858304712}"/>
              </a:ext>
            </a:extLst>
          </p:cNvPr>
          <p:cNvSpPr/>
          <p:nvPr/>
        </p:nvSpPr>
        <p:spPr bwMode="gray">
          <a:xfrm>
            <a:off x="8658732" y="5486401"/>
            <a:ext cx="2761071" cy="686426"/>
          </a:xfrm>
          <a:prstGeom prst="rightArrow">
            <a:avLst>
              <a:gd name="adj1" fmla="val 100000"/>
              <a:gd name="adj2" fmla="val 38739"/>
            </a:avLst>
          </a:prstGeom>
          <a:solidFill>
            <a:srgbClr val="002A86"/>
          </a:soli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59" name="TextBox 58">
            <a:extLst>
              <a:ext uri="{FF2B5EF4-FFF2-40B4-BE49-F238E27FC236}">
                <a16:creationId xmlns:a16="http://schemas.microsoft.com/office/drawing/2014/main" id="{98C56CA7-D060-95CA-959C-C1BE2563B20A}"/>
              </a:ext>
            </a:extLst>
          </p:cNvPr>
          <p:cNvSpPr txBox="1"/>
          <p:nvPr/>
        </p:nvSpPr>
        <p:spPr>
          <a:xfrm>
            <a:off x="8658731" y="5136980"/>
            <a:ext cx="2496311" cy="338554"/>
          </a:xfrm>
          <a:prstGeom prst="rect">
            <a:avLst/>
          </a:prstGeom>
          <a:noFill/>
        </p:spPr>
        <p:txBody>
          <a:bodyPr wrap="square">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72 Brand Medium"/>
                <a:ea typeface="Arial" panose="020B0604020202020204" pitchFamily="34" charset="0"/>
                <a:cs typeface="Arial" panose="020B0604020202020204" pitchFamily="34" charset="0"/>
              </a:rPr>
              <a:t>H2 2024</a:t>
            </a:r>
          </a:p>
        </p:txBody>
      </p:sp>
      <p:sp>
        <p:nvSpPr>
          <p:cNvPr id="60" name="TextBox 59">
            <a:extLst>
              <a:ext uri="{FF2B5EF4-FFF2-40B4-BE49-F238E27FC236}">
                <a16:creationId xmlns:a16="http://schemas.microsoft.com/office/drawing/2014/main" id="{4208E929-A5FA-30C9-4013-D38FFE956355}"/>
              </a:ext>
            </a:extLst>
          </p:cNvPr>
          <p:cNvSpPr txBox="1"/>
          <p:nvPr/>
        </p:nvSpPr>
        <p:spPr>
          <a:xfrm>
            <a:off x="8773032" y="5528374"/>
            <a:ext cx="2382012" cy="584775"/>
          </a:xfrm>
          <a:prstGeom prst="rect">
            <a:avLst/>
          </a:prstGeom>
          <a:noFill/>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72 Brand"/>
                <a:ea typeface="+mn-ea"/>
                <a:cs typeface="+mn-cs"/>
              </a:rPr>
              <a:t>Joule AI assistant for planning use cases</a:t>
            </a:r>
          </a:p>
        </p:txBody>
      </p:sp>
    </p:spTree>
    <p:extLst>
      <p:ext uri="{BB962C8B-B14F-4D97-AF65-F5344CB8AC3E}">
        <p14:creationId xmlns:p14="http://schemas.microsoft.com/office/powerpoint/2010/main" val="3743169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E99BCF-2600-3A3F-CA57-902109C290F0}"/>
              </a:ext>
            </a:extLst>
          </p:cNvPr>
          <p:cNvSpPr>
            <a:spLocks noGrp="1"/>
          </p:cNvSpPr>
          <p:nvPr>
            <p:ph type="title"/>
          </p:nvPr>
        </p:nvSpPr>
        <p:spPr>
          <a:xfrm>
            <a:off x="504001" y="504000"/>
            <a:ext cx="11186476" cy="369332"/>
          </a:xfrm>
        </p:spPr>
        <p:txBody>
          <a:bodyPr/>
          <a:lstStyle/>
          <a:p>
            <a:r>
              <a:rPr lang="en-US" dirty="0"/>
              <a:t>Smart Discovery</a:t>
            </a:r>
          </a:p>
        </p:txBody>
      </p:sp>
      <p:sp>
        <p:nvSpPr>
          <p:cNvPr id="4" name="Text Placeholder 2">
            <a:extLst>
              <a:ext uri="{FF2B5EF4-FFF2-40B4-BE49-F238E27FC236}">
                <a16:creationId xmlns:a16="http://schemas.microsoft.com/office/drawing/2014/main" id="{643A89E2-BDC7-0C20-573C-32C668B27A26}"/>
              </a:ext>
            </a:extLst>
          </p:cNvPr>
          <p:cNvSpPr txBox="1">
            <a:spLocks/>
          </p:cNvSpPr>
          <p:nvPr/>
        </p:nvSpPr>
        <p:spPr>
          <a:xfrm>
            <a:off x="504000" y="1558931"/>
            <a:ext cx="4255569" cy="3307600"/>
          </a:xfrm>
          <a:prstGeom prst="rect">
            <a:avLst/>
          </a:prstGeom>
        </p:spPr>
        <p:txBody>
          <a:bodyPr vert="horz" lIns="0" tIns="0" rIns="0" bIns="0" rtlCol="0" anchor="t">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
                <a:srgbClr val="E76500"/>
              </a:buClr>
              <a:buSzPct val="80000"/>
              <a:buFontTx/>
              <a:buNone/>
              <a:tabLst/>
              <a:defRPr/>
            </a:pPr>
            <a:r>
              <a:rPr kumimoji="0" lang="en-US" sz="1800" i="0" u="none" strike="noStrike" kern="1200" cap="none" spc="0" normalizeH="0" baseline="0" noProof="0" dirty="0">
                <a:ln>
                  <a:noFill/>
                </a:ln>
                <a:solidFill>
                  <a:srgbClr val="000000"/>
                </a:solidFill>
                <a:effectLst/>
                <a:uLnTx/>
                <a:uFillTx/>
                <a:latin typeface="+mj-lt"/>
                <a:ea typeface="+mn-ea"/>
                <a:cs typeface="+mn-cs"/>
              </a:rPr>
              <a:t>Leverage automated machine learning to discover patterns and relations in your data</a:t>
            </a:r>
          </a:p>
          <a:p>
            <a:pPr marL="236538" marR="0" lvl="0" indent="-236538" algn="l" defTabSz="1088558" rtl="0" eaLnBrk="1" fontAlgn="auto" latinLnBrk="0" hangingPunct="1">
              <a:lnSpc>
                <a:spcPct val="100000"/>
              </a:lnSpc>
              <a:spcBef>
                <a:spcPts val="1200"/>
              </a:spcBef>
              <a:spcAft>
                <a:spcPts val="0"/>
              </a:spcAft>
              <a:buClr>
                <a:srgbClr val="0070F2"/>
              </a:buClr>
              <a:buSzPct val="80000"/>
              <a:buFont typeface="Arial" panose="020B0604020202020204" pitchFamily="34" charset="0"/>
              <a:buChar char="•"/>
              <a:tabLst/>
              <a:defRPr/>
            </a:pPr>
            <a:r>
              <a:rPr kumimoji="0" lang="en-US" altLang="en-US" sz="1800" i="0" u="none" strike="noStrike" kern="1200" cap="none" spc="0" normalizeH="0" baseline="0" noProof="0" dirty="0">
                <a:ln>
                  <a:noFill/>
                </a:ln>
                <a:solidFill>
                  <a:srgbClr val="000000"/>
                </a:solidFill>
                <a:effectLst/>
                <a:uLnTx/>
                <a:uFillTx/>
                <a:latin typeface="72 Brand"/>
                <a:ea typeface="+mn-lt"/>
                <a:cs typeface="+mn-lt"/>
              </a:rPr>
              <a:t>Generates a dashboard based on </a:t>
            </a:r>
            <a:br>
              <a:rPr kumimoji="0" lang="en-US" altLang="en-US" sz="1800" i="0" u="none" strike="noStrike" kern="1200" cap="none" spc="0" normalizeH="0" baseline="0" noProof="0" dirty="0">
                <a:ln>
                  <a:noFill/>
                </a:ln>
                <a:solidFill>
                  <a:srgbClr val="000000"/>
                </a:solidFill>
                <a:effectLst/>
                <a:uLnTx/>
                <a:uFillTx/>
                <a:latin typeface="72 Brand"/>
                <a:ea typeface="+mn-lt"/>
                <a:cs typeface="+mn-lt"/>
              </a:rPr>
            </a:br>
            <a:r>
              <a:rPr kumimoji="0" lang="en-US" altLang="en-US" sz="1800" i="0" u="none" strike="noStrike" kern="1200" cap="none" spc="0" normalizeH="0" baseline="0" noProof="0" dirty="0">
                <a:ln>
                  <a:noFill/>
                </a:ln>
                <a:solidFill>
                  <a:srgbClr val="000000"/>
                </a:solidFill>
                <a:effectLst/>
                <a:uLnTx/>
                <a:uFillTx/>
                <a:latin typeface="72 Brand"/>
                <a:ea typeface="+mn-lt"/>
                <a:cs typeface="+mn-lt"/>
              </a:rPr>
              <a:t>ML-driven insights</a:t>
            </a:r>
            <a:endParaRPr kumimoji="0" lang="en-US" altLang="en-US" sz="1800" i="0" u="none" strike="noStrike" kern="1200" cap="none" spc="0" normalizeH="0" baseline="0" noProof="0" dirty="0">
              <a:ln>
                <a:noFill/>
              </a:ln>
              <a:solidFill>
                <a:srgbClr val="000000"/>
              </a:solidFill>
              <a:effectLst/>
              <a:uLnTx/>
              <a:uFillTx/>
              <a:latin typeface="72 Brand"/>
              <a:ea typeface="BentonSans Medium" panose="02000603000000020004" pitchFamily="2" charset="0"/>
              <a:cs typeface="Arial"/>
            </a:endParaRPr>
          </a:p>
          <a:p>
            <a:pPr marL="236538" marR="0" lvl="0" indent="-236538" algn="l" defTabSz="1088558" rtl="0" eaLnBrk="1" fontAlgn="auto" latinLnBrk="0" hangingPunct="1">
              <a:lnSpc>
                <a:spcPct val="110000"/>
              </a:lnSpc>
              <a:spcBef>
                <a:spcPts val="1200"/>
              </a:spcBef>
              <a:spcAft>
                <a:spcPts val="0"/>
              </a:spcAft>
              <a:buClr>
                <a:srgbClr val="0070F2"/>
              </a:buClr>
              <a:buSzPct val="80000"/>
              <a:buFont typeface="Arial" panose="020B0604020202020204" pitchFamily="34" charset="0"/>
              <a:buChar char="•"/>
              <a:tabLst/>
              <a:defRPr/>
            </a:pPr>
            <a:r>
              <a:rPr kumimoji="0" lang="en-US" altLang="en-US" sz="1800" i="0" u="none" strike="noStrike" kern="1200" cap="none" spc="0" normalizeH="0" baseline="0" noProof="0" dirty="0">
                <a:ln>
                  <a:noFill/>
                </a:ln>
                <a:solidFill>
                  <a:srgbClr val="000000"/>
                </a:solidFill>
                <a:effectLst/>
                <a:uLnTx/>
                <a:uFillTx/>
                <a:latin typeface="72 Brand"/>
                <a:ea typeface="BentonSans Medium" panose="02000603000000020004" pitchFamily="2" charset="0"/>
                <a:cs typeface="Arial"/>
              </a:rPr>
              <a:t>Uncovers </a:t>
            </a:r>
            <a:r>
              <a:rPr kumimoji="0" lang="en-US" sz="1800" i="0" u="none" strike="noStrike" kern="1200" cap="none" spc="0" normalizeH="0" baseline="0" noProof="0" dirty="0">
                <a:ln>
                  <a:noFill/>
                </a:ln>
                <a:solidFill>
                  <a:srgbClr val="000000"/>
                </a:solidFill>
                <a:effectLst/>
                <a:uLnTx/>
                <a:uFillTx/>
                <a:latin typeface="72 Brand"/>
                <a:ea typeface="+mn-ea"/>
                <a:cs typeface="Arial"/>
              </a:rPr>
              <a:t>trends, </a:t>
            </a:r>
            <a:r>
              <a:rPr kumimoji="0" lang="en-US" sz="1800" i="0" u="none" strike="noStrike" kern="1200" cap="none" spc="0" normalizeH="0" baseline="0" noProof="0" dirty="0">
                <a:ln>
                  <a:noFill/>
                </a:ln>
                <a:solidFill>
                  <a:srgbClr val="000000"/>
                </a:solidFill>
                <a:effectLst/>
                <a:uLnTx/>
                <a:uFillTx/>
                <a:latin typeface="72 Brand"/>
                <a:ea typeface="+mn-ea"/>
                <a:cs typeface="+mn-cs"/>
              </a:rPr>
              <a:t>key influencers, </a:t>
            </a:r>
            <a:br>
              <a:rPr kumimoji="0" lang="en-US" sz="1800" i="0" u="none" strike="noStrike" kern="1200" cap="none" spc="0" normalizeH="0" baseline="0" noProof="0" dirty="0">
                <a:ln>
                  <a:noFill/>
                </a:ln>
                <a:solidFill>
                  <a:srgbClr val="000000"/>
                </a:solidFill>
                <a:effectLst/>
                <a:uLnTx/>
                <a:uFillTx/>
                <a:latin typeface="72 Brand"/>
                <a:ea typeface="+mn-ea"/>
                <a:cs typeface="+mn-cs"/>
              </a:rPr>
            </a:br>
            <a:r>
              <a:rPr kumimoji="0" lang="en-US" sz="1800" i="0" u="none" strike="noStrike" kern="1200" cap="none" spc="0" normalizeH="0" baseline="0" noProof="0" dirty="0">
                <a:ln>
                  <a:noFill/>
                </a:ln>
                <a:solidFill>
                  <a:srgbClr val="000000"/>
                </a:solidFill>
                <a:effectLst/>
                <a:uLnTx/>
                <a:uFillTx/>
                <a:latin typeface="72 Brand"/>
                <a:ea typeface="+mn-ea"/>
                <a:cs typeface="+mn-cs"/>
              </a:rPr>
              <a:t>outliers and data distribution</a:t>
            </a:r>
            <a:endParaRPr kumimoji="0" lang="en-US" altLang="en-US" sz="1800" i="0" u="none" strike="noStrike" kern="1200" cap="none" spc="0" normalizeH="0" baseline="0" noProof="0" dirty="0">
              <a:ln>
                <a:noFill/>
              </a:ln>
              <a:solidFill>
                <a:srgbClr val="000000"/>
              </a:solidFill>
              <a:effectLst/>
              <a:uLnTx/>
              <a:uFillTx/>
              <a:latin typeface="72 Brand"/>
              <a:ea typeface="+mn-ea"/>
              <a:cs typeface="+mn-cs"/>
            </a:endParaRPr>
          </a:p>
          <a:p>
            <a:pPr marL="0" marR="0" lvl="0" indent="0" algn="l" defTabSz="1088558" rtl="0" eaLnBrk="1" fontAlgn="auto" latinLnBrk="0" hangingPunct="1">
              <a:lnSpc>
                <a:spcPct val="100000"/>
              </a:lnSpc>
              <a:spcBef>
                <a:spcPts val="1200"/>
              </a:spcBef>
              <a:spcAft>
                <a:spcPts val="0"/>
              </a:spcAft>
              <a:buClr>
                <a:srgbClr val="E76500"/>
              </a:buClr>
              <a:buSzPct val="80000"/>
              <a:buFontTx/>
              <a:buNone/>
              <a:tabLst/>
              <a:defRPr/>
            </a:pPr>
            <a:r>
              <a:rPr kumimoji="0" lang="en-US" sz="1800" i="0" u="none" strike="noStrike" kern="1200" cap="none" spc="0" normalizeH="0" baseline="0" noProof="0" dirty="0">
                <a:ln>
                  <a:noFill/>
                </a:ln>
                <a:solidFill>
                  <a:srgbClr val="000000"/>
                </a:solidFill>
                <a:effectLst/>
                <a:uLnTx/>
                <a:uFillTx/>
                <a:latin typeface="+mj-lt"/>
                <a:ea typeface="+mn-ea"/>
                <a:cs typeface="+mn-cs"/>
              </a:rPr>
              <a:t>Augments traditional data exploration, with a 360 degree analysis of your data</a:t>
            </a:r>
          </a:p>
          <a:p>
            <a:pPr marL="0" marR="0" lvl="0" indent="0" algn="l" defTabSz="1088558" rtl="0" eaLnBrk="1" fontAlgn="auto" latinLnBrk="0" hangingPunct="1">
              <a:lnSpc>
                <a:spcPct val="110000"/>
              </a:lnSpc>
              <a:spcBef>
                <a:spcPts val="1800"/>
              </a:spcBef>
              <a:spcAft>
                <a:spcPts val="0"/>
              </a:spcAft>
              <a:buClr>
                <a:srgbClr val="E76500"/>
              </a:buClr>
              <a:buSzPct val="80000"/>
              <a:buFontTx/>
              <a:buNone/>
              <a:tabLst/>
              <a:defRPr/>
            </a:pPr>
            <a:endParaRPr kumimoji="0" lang="en-US" sz="1800" i="0" u="none" strike="noStrike" kern="1200" cap="none" spc="0" normalizeH="0" baseline="0" noProof="0" dirty="0">
              <a:ln>
                <a:noFill/>
              </a:ln>
              <a:solidFill>
                <a:srgbClr val="000000"/>
              </a:solidFill>
              <a:effectLst/>
              <a:uLnTx/>
              <a:uFillTx/>
              <a:latin typeface="72 Brand"/>
              <a:ea typeface="+mn-ea"/>
              <a:cs typeface="Arial"/>
            </a:endParaRPr>
          </a:p>
          <a:p>
            <a:pPr marL="0" marR="0" lvl="0" indent="0" algn="l" defTabSz="1088558" rtl="0" eaLnBrk="1" fontAlgn="auto" latinLnBrk="0" hangingPunct="1">
              <a:lnSpc>
                <a:spcPct val="100000"/>
              </a:lnSpc>
              <a:spcBef>
                <a:spcPts val="1800"/>
              </a:spcBef>
              <a:spcAft>
                <a:spcPts val="0"/>
              </a:spcAft>
              <a:buClr>
                <a:srgbClr val="E76500"/>
              </a:buClr>
              <a:buSzPct val="80000"/>
              <a:buFontTx/>
              <a:buNone/>
              <a:tabLst/>
              <a:defRPr/>
            </a:pPr>
            <a:endParaRPr kumimoji="0" lang="en-US" sz="1800" i="0" u="none" strike="noStrike" kern="1200" cap="none" spc="0" normalizeH="0" baseline="0" noProof="0" dirty="0">
              <a:ln>
                <a:noFill/>
              </a:ln>
              <a:solidFill>
                <a:srgbClr val="000000"/>
              </a:solidFill>
              <a:effectLst/>
              <a:uLnTx/>
              <a:uFillTx/>
              <a:latin typeface="72 Brand"/>
              <a:ea typeface="+mn-ea"/>
              <a:cs typeface="+mn-cs"/>
            </a:endParaRPr>
          </a:p>
        </p:txBody>
      </p:sp>
      <p:pic>
        <p:nvPicPr>
          <p:cNvPr id="6" name="Picture 5">
            <a:extLst>
              <a:ext uri="{FF2B5EF4-FFF2-40B4-BE49-F238E27FC236}">
                <a16:creationId xmlns:a16="http://schemas.microsoft.com/office/drawing/2014/main" id="{B10F8137-2F38-402A-5BD7-2467DE8303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90"/>
          <a:stretch/>
        </p:blipFill>
        <p:spPr>
          <a:xfrm>
            <a:off x="4893615" y="1620000"/>
            <a:ext cx="7480303" cy="4248658"/>
          </a:xfrm>
          <a:prstGeom prst="rect">
            <a:avLst/>
          </a:prstGeom>
        </p:spPr>
      </p:pic>
      <p:pic>
        <p:nvPicPr>
          <p:cNvPr id="7" name="Picture 6">
            <a:hlinkClick r:id="" action="ppaction://noaction"/>
            <a:extLst>
              <a:ext uri="{FF2B5EF4-FFF2-40B4-BE49-F238E27FC236}">
                <a16:creationId xmlns:a16="http://schemas.microsoft.com/office/drawing/2014/main" id="{9F5237B2-A9D0-B062-36A6-8A8DA01878A6}"/>
              </a:ext>
            </a:extLst>
          </p:cNvPr>
          <p:cNvPicPr>
            <a:picLocks noChangeAspect="1"/>
          </p:cNvPicPr>
          <p:nvPr/>
        </p:nvPicPr>
        <p:blipFill rotWithShape="1">
          <a:blip r:embed="rId4" cstate="hqprint">
            <a:extLst>
              <a:ext uri="{28A0092B-C50C-407E-A947-70E740481C1C}">
                <a14:useLocalDpi xmlns:a14="http://schemas.microsoft.com/office/drawing/2010/main"/>
              </a:ext>
            </a:extLst>
          </a:blip>
          <a:stretch/>
        </p:blipFill>
        <p:spPr>
          <a:xfrm>
            <a:off x="5862261" y="1854348"/>
            <a:ext cx="6015383" cy="3383652"/>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BF26C96-F42D-D6F0-C893-08A13E098320}"/>
              </a:ext>
            </a:extLst>
          </p:cNvPr>
          <p:cNvSpPr txBox="1"/>
          <p:nvPr/>
        </p:nvSpPr>
        <p:spPr>
          <a:xfrm>
            <a:off x="411912" y="6302249"/>
            <a:ext cx="2762609" cy="230832"/>
          </a:xfrm>
          <a:prstGeom prst="rect">
            <a:avLst/>
          </a:prstGeom>
          <a:noFill/>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hlinkClick r:id="rId5"/>
              </a:rPr>
              <a:t>Smart Discovery</a:t>
            </a: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 </a:t>
            </a:r>
          </a:p>
        </p:txBody>
      </p:sp>
    </p:spTree>
    <p:extLst>
      <p:ext uri="{BB962C8B-B14F-4D97-AF65-F5344CB8AC3E}">
        <p14:creationId xmlns:p14="http://schemas.microsoft.com/office/powerpoint/2010/main" val="2078702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0D44A5DB-9BC6-4E83-FFB6-60AA87AB89EA}"/>
              </a:ext>
            </a:extLst>
          </p:cNvPr>
          <p:cNvSpPr>
            <a:spLocks noGrp="1"/>
          </p:cNvSpPr>
          <p:nvPr>
            <p:ph type="body" sz="quarter" idx="10"/>
          </p:nvPr>
        </p:nvSpPr>
        <p:spPr>
          <a:xfrm>
            <a:off x="504000" y="1557338"/>
            <a:ext cx="4891784" cy="4716000"/>
          </a:xfrm>
        </p:spPr>
        <p:txBody>
          <a:bodyPr vert="horz" lIns="0" tIns="0" rIns="0" bIns="0" rtlCol="0" anchor="t">
            <a:noAutofit/>
          </a:bodyPr>
          <a:lstStyle/>
          <a:p>
            <a:pPr>
              <a:spcBef>
                <a:spcPts val="1200"/>
              </a:spcBef>
              <a:spcAft>
                <a:spcPts val="600"/>
              </a:spcAft>
              <a:buClr>
                <a:srgbClr val="F0AB00"/>
              </a:buClr>
              <a:buNone/>
              <a:defRPr/>
            </a:pPr>
            <a:r>
              <a:rPr lang="en-US" dirty="0">
                <a:solidFill>
                  <a:srgbClr val="000000"/>
                </a:solidFill>
                <a:latin typeface="+mj-lt"/>
              </a:rPr>
              <a:t>Design reports and distribute to the workforce on-demand or scheduled</a:t>
            </a:r>
          </a:p>
          <a:p>
            <a:pPr>
              <a:spcBef>
                <a:spcPts val="1200"/>
              </a:spcBef>
              <a:spcAft>
                <a:spcPts val="300"/>
              </a:spcAft>
              <a:buClr>
                <a:srgbClr val="F0AB00"/>
              </a:buClr>
              <a:buNone/>
              <a:defRPr/>
            </a:pPr>
            <a:r>
              <a:rPr lang="en-US" dirty="0">
                <a:solidFill>
                  <a:srgbClr val="000000"/>
                </a:solidFill>
                <a:latin typeface="+mj-lt"/>
              </a:rPr>
              <a:t>Report Formatting</a:t>
            </a:r>
          </a:p>
          <a:p>
            <a:pPr marL="228600" lvl="0" indent="-228600" fontAlgn="base">
              <a:spcBef>
                <a:spcPts val="0"/>
              </a:spcBef>
              <a:spcAft>
                <a:spcPts val="600"/>
              </a:spcAft>
              <a:buClr>
                <a:srgbClr val="0070F2"/>
              </a:buClr>
              <a:buFont typeface="Arial" panose="020B0604020202020204" pitchFamily="34" charset="0"/>
              <a:buChar char="•"/>
              <a:defRPr/>
            </a:pPr>
            <a:r>
              <a:rPr lang="en-US" sz="1800" dirty="0"/>
              <a:t>Multi-page reports</a:t>
            </a:r>
          </a:p>
          <a:p>
            <a:pPr marL="228600" lvl="0" indent="-228600" fontAlgn="base">
              <a:spcBef>
                <a:spcPts val="0"/>
              </a:spcBef>
              <a:spcAft>
                <a:spcPts val="600"/>
              </a:spcAft>
              <a:buClr>
                <a:srgbClr val="0070F2"/>
              </a:buClr>
              <a:buFont typeface="Arial" panose="020B0604020202020204" pitchFamily="34" charset="0"/>
              <a:buChar char="•"/>
              <a:defRPr/>
            </a:pPr>
            <a:r>
              <a:rPr lang="en-US" sz="1800" dirty="0"/>
              <a:t>Report sections, headers and footers</a:t>
            </a:r>
          </a:p>
          <a:p>
            <a:pPr marL="228600" lvl="0" indent="-228600" fontAlgn="base">
              <a:spcBef>
                <a:spcPts val="0"/>
              </a:spcBef>
              <a:spcAft>
                <a:spcPts val="600"/>
              </a:spcAft>
              <a:buClr>
                <a:srgbClr val="0070F2"/>
              </a:buClr>
              <a:buFont typeface="Arial" panose="020B0604020202020204" pitchFamily="34" charset="0"/>
              <a:buChar char="•"/>
              <a:defRPr/>
            </a:pPr>
            <a:r>
              <a:rPr lang="en-US" sz="1800" dirty="0"/>
              <a:t>Paginated export to pdf and pptx</a:t>
            </a:r>
          </a:p>
          <a:p>
            <a:pPr lvl="0">
              <a:spcBef>
                <a:spcPts val="1200"/>
              </a:spcBef>
              <a:spcAft>
                <a:spcPts val="300"/>
              </a:spcAft>
              <a:buClr>
                <a:srgbClr val="F0AB00"/>
              </a:buClr>
              <a:buNone/>
              <a:defRPr/>
            </a:pPr>
            <a:r>
              <a:rPr lang="en-US" dirty="0">
                <a:solidFill>
                  <a:srgbClr val="000000"/>
                </a:solidFill>
                <a:latin typeface="+mj-lt"/>
              </a:rPr>
              <a:t>Report Delivery</a:t>
            </a:r>
          </a:p>
          <a:p>
            <a:pPr marL="228600" indent="-228600" fontAlgn="base">
              <a:spcBef>
                <a:spcPts val="0"/>
              </a:spcBef>
              <a:spcAft>
                <a:spcPts val="600"/>
              </a:spcAft>
              <a:buClr>
                <a:srgbClr val="0070F2"/>
              </a:buClr>
              <a:buFont typeface="Arial" panose="020B0604020202020204" pitchFamily="34" charset="0"/>
              <a:buChar char="•"/>
              <a:defRPr/>
            </a:pPr>
            <a:r>
              <a:rPr lang="en-US" sz="1800" dirty="0"/>
              <a:t>Schedule and distribute reports to SAP Analytics Cloud and non-SAP Analytics Cloud recipients</a:t>
            </a:r>
          </a:p>
          <a:p>
            <a:pPr marL="228600" indent="-228600" fontAlgn="base">
              <a:spcBef>
                <a:spcPts val="0"/>
              </a:spcBef>
              <a:spcAft>
                <a:spcPts val="600"/>
              </a:spcAft>
              <a:buClr>
                <a:srgbClr val="0070F2"/>
              </a:buClr>
              <a:buFont typeface="Arial" panose="020B0604020202020204" pitchFamily="34" charset="0"/>
              <a:buChar char="•"/>
              <a:defRPr/>
            </a:pPr>
            <a:r>
              <a:rPr lang="en-US" sz="1800" dirty="0"/>
              <a:t>Burst personalized content to SAP Analytics Cloud recipients based on recipient authorization</a:t>
            </a:r>
          </a:p>
        </p:txBody>
      </p:sp>
      <p:sp>
        <p:nvSpPr>
          <p:cNvPr id="5" name="Title 3">
            <a:extLst>
              <a:ext uri="{FF2B5EF4-FFF2-40B4-BE49-F238E27FC236}">
                <a16:creationId xmlns:a16="http://schemas.microsoft.com/office/drawing/2014/main" id="{D142224D-AD45-E61B-F332-A6C39D8F3898}"/>
              </a:ext>
            </a:extLst>
          </p:cNvPr>
          <p:cNvSpPr>
            <a:spLocks noGrp="1"/>
          </p:cNvSpPr>
          <p:nvPr>
            <p:ph type="title"/>
          </p:nvPr>
        </p:nvSpPr>
        <p:spPr>
          <a:xfrm>
            <a:off x="504001" y="504000"/>
            <a:ext cx="11186476" cy="369332"/>
          </a:xfrm>
        </p:spPr>
        <p:txBody>
          <a:bodyPr/>
          <a:lstStyle/>
          <a:p>
            <a:r>
              <a:rPr lang="en-US" dirty="0">
                <a:latin typeface="+mj-lt"/>
                <a:cs typeface="72" panose="020B0503030000000003" pitchFamily="34" charset="0"/>
              </a:rPr>
              <a:t>Enterprise Reporting</a:t>
            </a:r>
          </a:p>
        </p:txBody>
      </p:sp>
      <p:grpSp>
        <p:nvGrpSpPr>
          <p:cNvPr id="6" name="Group 5">
            <a:extLst>
              <a:ext uri="{FF2B5EF4-FFF2-40B4-BE49-F238E27FC236}">
                <a16:creationId xmlns:a16="http://schemas.microsoft.com/office/drawing/2014/main" id="{E5B5BB4B-CFF5-FD98-4BC4-21F73B7C199B}"/>
              </a:ext>
            </a:extLst>
          </p:cNvPr>
          <p:cNvGrpSpPr/>
          <p:nvPr/>
        </p:nvGrpSpPr>
        <p:grpSpPr>
          <a:xfrm>
            <a:off x="7112501" y="1537678"/>
            <a:ext cx="5082674" cy="4311280"/>
            <a:chOff x="7172323" y="1016385"/>
            <a:chExt cx="5082674" cy="4311280"/>
          </a:xfrm>
        </p:grpSpPr>
        <p:pic>
          <p:nvPicPr>
            <p:cNvPr id="7" name="Picture 6">
              <a:extLst>
                <a:ext uri="{FF2B5EF4-FFF2-40B4-BE49-F238E27FC236}">
                  <a16:creationId xmlns:a16="http://schemas.microsoft.com/office/drawing/2014/main" id="{91892A26-5872-9F31-8A50-7DC8F759D5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72323" y="1016385"/>
              <a:ext cx="5078317" cy="4212840"/>
            </a:xfrm>
            <a:prstGeom prst="rect">
              <a:avLst/>
            </a:prstGeom>
            <a:ln>
              <a:noFill/>
            </a:ln>
            <a:effectLst>
              <a:outerShdw blurRad="317500" dist="38100" dir="2700000" algn="tl" rotWithShape="0">
                <a:prstClr val="black">
                  <a:alpha val="40000"/>
                </a:prstClr>
              </a:outerShdw>
            </a:effectLst>
          </p:spPr>
        </p:pic>
        <p:pic>
          <p:nvPicPr>
            <p:cNvPr id="8" name="Picture 7">
              <a:extLst>
                <a:ext uri="{FF2B5EF4-FFF2-40B4-BE49-F238E27FC236}">
                  <a16:creationId xmlns:a16="http://schemas.microsoft.com/office/drawing/2014/main" id="{EA5F2254-470A-4D46-69AE-946335350A4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33332" y="1432762"/>
              <a:ext cx="2421665" cy="3894903"/>
            </a:xfrm>
            <a:prstGeom prst="rect">
              <a:avLst/>
            </a:prstGeom>
            <a:ln>
              <a:noFill/>
            </a:ln>
            <a:effectLst>
              <a:outerShdw blurRad="317500" dist="38100" dir="2700000" algn="tl" rotWithShape="0">
                <a:prstClr val="black">
                  <a:alpha val="40000"/>
                </a:prstClr>
              </a:outerShdw>
            </a:effectLst>
          </p:spPr>
        </p:pic>
      </p:grpSp>
      <p:pic>
        <p:nvPicPr>
          <p:cNvPr id="9" name="Picture 8" descr="A picture containing text, electronics, display, screenshot&#10;&#10;Description automatically generated">
            <a:extLst>
              <a:ext uri="{FF2B5EF4-FFF2-40B4-BE49-F238E27FC236}">
                <a16:creationId xmlns:a16="http://schemas.microsoft.com/office/drawing/2014/main" id="{09BFA51B-C37F-1429-5B88-D1747DD8C9F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69587" y="1243749"/>
            <a:ext cx="6225588" cy="5315517"/>
          </a:xfrm>
          <a:prstGeom prst="rect">
            <a:avLst/>
          </a:prstGeom>
        </p:spPr>
      </p:pic>
    </p:spTree>
    <p:extLst>
      <p:ext uri="{BB962C8B-B14F-4D97-AF65-F5344CB8AC3E}">
        <p14:creationId xmlns:p14="http://schemas.microsoft.com/office/powerpoint/2010/main" val="2496754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B806A-09B9-88DF-6125-CDF9DACBCBBC}"/>
              </a:ext>
            </a:extLst>
          </p:cNvPr>
          <p:cNvSpPr>
            <a:spLocks noGrp="1"/>
          </p:cNvSpPr>
          <p:nvPr>
            <p:ph type="ctrTitle"/>
          </p:nvPr>
        </p:nvSpPr>
        <p:spPr/>
        <p:txBody>
          <a:bodyPr/>
          <a:lstStyle/>
          <a:p>
            <a:r>
              <a:rPr lang="en-US" dirty="0">
                <a:solidFill>
                  <a:schemeClr val="bg1"/>
                </a:solidFill>
              </a:rPr>
              <a:t>Enterprise Planning</a:t>
            </a:r>
            <a:endParaRPr lang="en-CA" dirty="0">
              <a:solidFill>
                <a:schemeClr val="bg1"/>
              </a:solidFill>
            </a:endParaRPr>
          </a:p>
        </p:txBody>
      </p:sp>
    </p:spTree>
    <p:extLst>
      <p:ext uri="{BB962C8B-B14F-4D97-AF65-F5344CB8AC3E}">
        <p14:creationId xmlns:p14="http://schemas.microsoft.com/office/powerpoint/2010/main" val="18887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FC342C-CC37-96F7-37EB-BB9F01FDAB26}"/>
              </a:ext>
            </a:extLst>
          </p:cNvPr>
          <p:cNvSpPr>
            <a:spLocks noGrp="1"/>
          </p:cNvSpPr>
          <p:nvPr>
            <p:ph type="title"/>
          </p:nvPr>
        </p:nvSpPr>
        <p:spPr>
          <a:xfrm>
            <a:off x="504001" y="504000"/>
            <a:ext cx="5147156" cy="646331"/>
          </a:xfrm>
        </p:spPr>
        <p:txBody>
          <a:bodyPr/>
          <a:lstStyle/>
          <a:p>
            <a:r>
              <a:rPr lang="en-US" dirty="0"/>
              <a:t>Enterprise Planning</a:t>
            </a:r>
            <a:br>
              <a:rPr lang="en-US" dirty="0"/>
            </a:br>
            <a:r>
              <a:rPr lang="en-US" sz="1800" dirty="0">
                <a:latin typeface="+mn-lt"/>
              </a:rPr>
              <a:t>Intelligent planning for the modern enterprise</a:t>
            </a:r>
            <a:endParaRPr lang="en-CA" dirty="0">
              <a:latin typeface="+mn-lt"/>
            </a:endParaRPr>
          </a:p>
        </p:txBody>
      </p:sp>
      <p:sp>
        <p:nvSpPr>
          <p:cNvPr id="2" name="Text Placeholder 1">
            <a:extLst>
              <a:ext uri="{FF2B5EF4-FFF2-40B4-BE49-F238E27FC236}">
                <a16:creationId xmlns:a16="http://schemas.microsoft.com/office/drawing/2014/main" id="{3019AF6B-B6A8-853C-6DDA-60EDA256F424}"/>
              </a:ext>
            </a:extLst>
          </p:cNvPr>
          <p:cNvSpPr txBox="1">
            <a:spLocks/>
          </p:cNvSpPr>
          <p:nvPr/>
        </p:nvSpPr>
        <p:spPr>
          <a:xfrm>
            <a:off x="504000" y="1555706"/>
            <a:ext cx="4876081" cy="4716000"/>
          </a:xfrm>
          <a:prstGeom prst="rect">
            <a:avLst/>
          </a:prstGeom>
        </p:spPr>
        <p:txBody>
          <a:bodyPr>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8260" marR="0" lvl="2" indent="-179388" algn="l" defTabSz="1088558" rtl="0" eaLnBrk="1" fontAlgn="base" latinLnBrk="0" hangingPunct="1">
              <a:lnSpc>
                <a:spcPct val="100000"/>
              </a:lnSpc>
              <a:spcBef>
                <a:spcPts val="200"/>
              </a:spcBef>
              <a:spcAft>
                <a:spcPts val="0"/>
              </a:spcAft>
              <a:buClr>
                <a:srgbClr val="F0AB00"/>
              </a:buClr>
              <a:buSzPct val="100000"/>
              <a:buFont typeface="Arial" panose="020B0604020202020204" pitchFamily="34" charset="0"/>
              <a:buNone/>
              <a:tabLst/>
              <a:defRPr/>
            </a:pPr>
            <a:r>
              <a:rPr kumimoji="0" lang="en-US" sz="1600" i="0" u="none" strike="noStrike" kern="1200" cap="none" spc="0" normalizeH="0" baseline="0" noProof="0" dirty="0">
                <a:ln>
                  <a:noFill/>
                </a:ln>
                <a:solidFill>
                  <a:srgbClr val="000000"/>
                </a:solidFill>
                <a:effectLst/>
                <a:uLnTx/>
                <a:uFillTx/>
                <a:latin typeface="72 Brand Medium"/>
                <a:ea typeface="+mn-ea"/>
                <a:cs typeface="+mn-cs"/>
              </a:rPr>
              <a:t>Planning &amp; Analysis on a single platform</a:t>
            </a:r>
          </a:p>
          <a:p>
            <a:pPr marL="171450" marR="0" lvl="1" indent="-171450" algn="l" defTabSz="1088558" rtl="0" eaLnBrk="1" fontAlgn="base" latinLnBrk="0" hangingPunct="1">
              <a:lnSpc>
                <a:spcPct val="100000"/>
              </a:lnSpc>
              <a:spcBef>
                <a:spcPts val="600"/>
              </a:spcBef>
              <a:spcAft>
                <a:spcPts val="1200"/>
              </a:spcAft>
              <a:buClr>
                <a:srgbClr val="0070F2"/>
              </a:buClr>
              <a:buSzPct val="100000"/>
              <a:buFont typeface="Arial" panose="020B0604020202020204" pitchFamily="34" charset="0"/>
              <a:buChar char="•"/>
              <a:tabLst/>
              <a:defRPr/>
            </a:pPr>
            <a:r>
              <a:rPr kumimoji="0" lang="en-US" sz="1400" i="0" u="none" strike="noStrike" kern="1200" cap="none" spc="0" normalizeH="0" baseline="0" noProof="0" dirty="0">
                <a:ln>
                  <a:noFill/>
                </a:ln>
                <a:solidFill>
                  <a:srgbClr val="000000"/>
                </a:solidFill>
                <a:effectLst/>
                <a:uLnTx/>
                <a:uFillTx/>
                <a:latin typeface="72 Brand"/>
                <a:ea typeface="+mn-ea"/>
                <a:cs typeface="+mn-cs"/>
              </a:rPr>
              <a:t>Enterprise BI, Planning, and Predictive capabilities are augmented with rich collaboration capabilities to provide a full end-to-end Planning &amp; Analysis experience</a:t>
            </a:r>
            <a:endParaRPr kumimoji="0" lang="en-US" sz="1800" i="0" u="none" strike="noStrike" kern="1200" cap="none" spc="0" normalizeH="0" baseline="0" noProof="0" dirty="0">
              <a:ln>
                <a:noFill/>
              </a:ln>
              <a:solidFill>
                <a:srgbClr val="000000"/>
              </a:solidFill>
              <a:effectLst/>
              <a:uLnTx/>
              <a:uFillTx/>
              <a:latin typeface="72 Brand"/>
              <a:ea typeface="+mn-ea"/>
              <a:cs typeface="+mn-cs"/>
            </a:endParaRPr>
          </a:p>
          <a:p>
            <a:pPr marL="48260" marR="0" lvl="2" indent="-179388" algn="l" defTabSz="1088558" rtl="0" eaLnBrk="1" fontAlgn="base" latinLnBrk="0" hangingPunct="1">
              <a:lnSpc>
                <a:spcPct val="100000"/>
              </a:lnSpc>
              <a:spcBef>
                <a:spcPts val="200"/>
              </a:spcBef>
              <a:spcAft>
                <a:spcPts val="0"/>
              </a:spcAft>
              <a:buClr>
                <a:srgbClr val="F0AB00"/>
              </a:buClr>
              <a:buSzPct val="100000"/>
              <a:buFont typeface="Arial" panose="020B0604020202020204" pitchFamily="34" charset="0"/>
              <a:buNone/>
              <a:tabLst/>
              <a:defRPr/>
            </a:pPr>
            <a:r>
              <a:rPr kumimoji="0" lang="en-US" sz="1600" i="0" u="none" strike="noStrike" kern="1200" cap="none" spc="0" normalizeH="0" baseline="0" noProof="0" dirty="0">
                <a:ln>
                  <a:noFill/>
                </a:ln>
                <a:solidFill>
                  <a:srgbClr val="000000"/>
                </a:solidFill>
                <a:effectLst/>
                <a:uLnTx/>
                <a:uFillTx/>
                <a:latin typeface="72 Brand Medium"/>
                <a:ea typeface="+mn-ea"/>
                <a:cs typeface="+mn-cs"/>
              </a:rPr>
              <a:t>Powerful planning capabilities with a few clicks</a:t>
            </a:r>
          </a:p>
          <a:p>
            <a:pPr marL="171450" marR="0" lvl="1" indent="-171450" algn="l" defTabSz="1088558" rtl="0" eaLnBrk="1" fontAlgn="base" latinLnBrk="0" hangingPunct="1">
              <a:lnSpc>
                <a:spcPct val="100000"/>
              </a:lnSpc>
              <a:spcBef>
                <a:spcPts val="600"/>
              </a:spcBef>
              <a:spcAft>
                <a:spcPts val="1200"/>
              </a:spcAft>
              <a:buClr>
                <a:srgbClr val="0070F2"/>
              </a:buClr>
              <a:buSzPct val="100000"/>
              <a:buFont typeface="Arial" panose="020B0604020202020204" pitchFamily="34" charset="0"/>
              <a:buChar char="•"/>
              <a:tabLst/>
              <a:defRPr/>
            </a:pPr>
            <a:r>
              <a:rPr kumimoji="0" lang="en-US" sz="1400" i="0" u="none" strike="noStrike" kern="1200" cap="none" spc="0" normalizeH="0" baseline="0" noProof="0" dirty="0">
                <a:ln>
                  <a:noFill/>
                </a:ln>
                <a:solidFill>
                  <a:srgbClr val="000000"/>
                </a:solidFill>
                <a:effectLst/>
                <a:uLnTx/>
                <a:uFillTx/>
                <a:latin typeface="72 Brand"/>
                <a:ea typeface="+mn-ea"/>
                <a:cs typeface="+mn-cs"/>
              </a:rPr>
              <a:t>Rich driver based planning, end-user versioning and simulations, robust scenario analysis, and end-to-end process management all combine to facilitate a more considered planning process</a:t>
            </a:r>
          </a:p>
          <a:p>
            <a:pPr marL="48260" marR="0" lvl="2" indent="-179388" algn="l" defTabSz="1088558" rtl="0" eaLnBrk="1" fontAlgn="base" latinLnBrk="0" hangingPunct="1">
              <a:lnSpc>
                <a:spcPct val="100000"/>
              </a:lnSpc>
              <a:spcBef>
                <a:spcPts val="200"/>
              </a:spcBef>
              <a:spcAft>
                <a:spcPts val="0"/>
              </a:spcAft>
              <a:buClr>
                <a:srgbClr val="F0AB00"/>
              </a:buClr>
              <a:buSzPct val="100000"/>
              <a:buFont typeface="Arial" panose="020B0604020202020204" pitchFamily="34" charset="0"/>
              <a:buNone/>
              <a:tabLst/>
              <a:defRPr/>
            </a:pPr>
            <a:r>
              <a:rPr kumimoji="0" lang="en-US" sz="1600" i="0" u="none" strike="noStrike" kern="1200" cap="none" spc="0" normalizeH="0" baseline="0" noProof="0" dirty="0" err="1">
                <a:ln>
                  <a:noFill/>
                </a:ln>
                <a:solidFill>
                  <a:srgbClr val="000000"/>
                </a:solidFill>
                <a:effectLst/>
                <a:uLnTx/>
                <a:uFillTx/>
                <a:latin typeface="72 Brand Medium"/>
                <a:ea typeface="+mn-ea"/>
                <a:cs typeface="+mn-cs"/>
              </a:rPr>
              <a:t>xP&amp;A</a:t>
            </a:r>
            <a:r>
              <a:rPr kumimoji="0" lang="en-US" sz="1600" i="0" u="none" strike="noStrike" kern="1200" cap="none" spc="0" normalizeH="0" baseline="0" noProof="0" dirty="0">
                <a:ln>
                  <a:noFill/>
                </a:ln>
                <a:solidFill>
                  <a:srgbClr val="000000"/>
                </a:solidFill>
                <a:effectLst/>
                <a:uLnTx/>
                <a:uFillTx/>
                <a:latin typeface="72 Brand Medium"/>
                <a:ea typeface="+mn-ea"/>
                <a:cs typeface="+mn-cs"/>
              </a:rPr>
              <a:t> for an Intelligent Enterprise</a:t>
            </a:r>
          </a:p>
          <a:p>
            <a:pPr marL="171450" marR="0" lvl="1" indent="-171450" algn="l" defTabSz="1088558" rtl="0" eaLnBrk="1" fontAlgn="base" latinLnBrk="0" hangingPunct="1">
              <a:lnSpc>
                <a:spcPct val="100000"/>
              </a:lnSpc>
              <a:spcBef>
                <a:spcPts val="600"/>
              </a:spcBef>
              <a:spcAft>
                <a:spcPts val="1200"/>
              </a:spcAft>
              <a:buClr>
                <a:srgbClr val="0070F2"/>
              </a:buClr>
              <a:buSzPct val="100000"/>
              <a:buFont typeface="Arial" panose="020B0604020202020204" pitchFamily="34" charset="0"/>
              <a:buChar char="•"/>
              <a:tabLst/>
              <a:defRPr/>
            </a:pPr>
            <a:r>
              <a:rPr kumimoji="0" lang="en-US" sz="1400" i="0" u="none" strike="noStrike" kern="1200" cap="none" spc="0" normalizeH="0" baseline="0" noProof="0" dirty="0">
                <a:ln>
                  <a:noFill/>
                </a:ln>
                <a:solidFill>
                  <a:srgbClr val="000000"/>
                </a:solidFill>
                <a:effectLst/>
                <a:uLnTx/>
                <a:uFillTx/>
                <a:latin typeface="72 Brand"/>
                <a:ea typeface="+mn-ea"/>
                <a:cs typeface="+mn-cs"/>
              </a:rPr>
              <a:t>Best-in-class connectivity to SAP solutions, including SAP S/4HANA and SAP Datasphere, with pre-delivered XP&amp;A planning content allow all planning on a single platform with accelerated time-to-value</a:t>
            </a:r>
          </a:p>
        </p:txBody>
      </p:sp>
      <p:sp>
        <p:nvSpPr>
          <p:cNvPr id="3" name="Anvil" descr="preencoded.png">
            <a:extLst>
              <a:ext uri="{FF2B5EF4-FFF2-40B4-BE49-F238E27FC236}">
                <a16:creationId xmlns:a16="http://schemas.microsoft.com/office/drawing/2014/main" id="{2572437C-ACD9-9862-A462-4CFC157D1634}"/>
              </a:ext>
            </a:extLst>
          </p:cNvPr>
          <p:cNvSpPr/>
          <p:nvPr/>
        </p:nvSpPr>
        <p:spPr>
          <a:xfrm>
            <a:off x="6909955" y="612087"/>
            <a:ext cx="4469493" cy="2203123"/>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chemeClr val="bg2"/>
          </a:solidFill>
          <a:ln w="7155"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a:ea typeface="+mn-ea"/>
              <a:cs typeface="+mn-cs"/>
            </a:endParaRPr>
          </a:p>
        </p:txBody>
      </p:sp>
      <p:pic>
        <p:nvPicPr>
          <p:cNvPr id="9" name="Picture 8">
            <a:extLst>
              <a:ext uri="{FF2B5EF4-FFF2-40B4-BE49-F238E27FC236}">
                <a16:creationId xmlns:a16="http://schemas.microsoft.com/office/drawing/2014/main" id="{7A393B2F-A9FB-AC5A-D181-B6F2095B9D7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907561" y="618387"/>
            <a:ext cx="3237140" cy="2185921"/>
          </a:xfrm>
          <a:prstGeom prst="roundRect">
            <a:avLst>
              <a:gd name="adj" fmla="val 518"/>
            </a:avLst>
          </a:prstGeom>
          <a:solidFill>
            <a:srgbClr val="FFFFFF">
              <a:shade val="85000"/>
            </a:srgbClr>
          </a:solidFill>
          <a:ln w="6350">
            <a:solidFill>
              <a:schemeClr val="bg1"/>
            </a:solidFill>
          </a:ln>
          <a:effectLst>
            <a:outerShdw blurRad="76200" dist="101600" dir="2700000" algn="tl" rotWithShape="0">
              <a:prstClr val="black">
                <a:alpha val="27000"/>
              </a:prstClr>
            </a:outerShdw>
            <a:reflection endPos="0" dir="5400000" sy="-100000" algn="bl" rotWithShape="0"/>
          </a:effectLst>
        </p:spPr>
      </p:pic>
      <p:sp>
        <p:nvSpPr>
          <p:cNvPr id="15" name="Anvil" descr="preencoded.png">
            <a:extLst>
              <a:ext uri="{FF2B5EF4-FFF2-40B4-BE49-F238E27FC236}">
                <a16:creationId xmlns:a16="http://schemas.microsoft.com/office/drawing/2014/main" id="{6A908414-459B-30F1-898B-EC8CA37436E9}"/>
              </a:ext>
            </a:extLst>
          </p:cNvPr>
          <p:cNvSpPr/>
          <p:nvPr/>
        </p:nvSpPr>
        <p:spPr>
          <a:xfrm>
            <a:off x="7520641" y="2362770"/>
            <a:ext cx="4387593" cy="2144139"/>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0070F2"/>
          </a:solidFill>
          <a:ln w="7155"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C8116846-C649-E2EB-9BA1-EA8E48FA618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53942" y="2351090"/>
            <a:ext cx="3323827" cy="2138692"/>
          </a:xfrm>
          <a:prstGeom prst="roundRect">
            <a:avLst>
              <a:gd name="adj" fmla="val 518"/>
            </a:avLst>
          </a:prstGeom>
          <a:solidFill>
            <a:srgbClr val="FFFFFF">
              <a:shade val="85000"/>
            </a:srgbClr>
          </a:solidFill>
          <a:ln w="6350">
            <a:solidFill>
              <a:schemeClr val="bg1"/>
            </a:solidFill>
          </a:ln>
          <a:effectLst>
            <a:outerShdw blurRad="76200" dist="101600" dir="2700000" algn="tl" rotWithShape="0">
              <a:prstClr val="black">
                <a:alpha val="27000"/>
              </a:prstClr>
            </a:outerShdw>
            <a:reflection endPos="0" dir="5400000" sy="-100000" algn="bl" rotWithShape="0"/>
          </a:effectLst>
        </p:spPr>
      </p:pic>
      <p:sp>
        <p:nvSpPr>
          <p:cNvPr id="14" name="Anvil" descr="preencoded.png">
            <a:extLst>
              <a:ext uri="{FF2B5EF4-FFF2-40B4-BE49-F238E27FC236}">
                <a16:creationId xmlns:a16="http://schemas.microsoft.com/office/drawing/2014/main" id="{82E9C17C-58C9-3A38-0CA9-4A2750DFEF90}"/>
              </a:ext>
            </a:extLst>
          </p:cNvPr>
          <p:cNvSpPr/>
          <p:nvPr/>
        </p:nvSpPr>
        <p:spPr>
          <a:xfrm>
            <a:off x="6730888" y="4260459"/>
            <a:ext cx="4387593" cy="2150400"/>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002A86"/>
          </a:solidFill>
          <a:ln w="7155"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B143489E-57F4-1ACC-2917-F2F40222972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51157" y="4260460"/>
            <a:ext cx="3323827" cy="2138691"/>
          </a:xfrm>
          <a:prstGeom prst="roundRect">
            <a:avLst>
              <a:gd name="adj" fmla="val 518"/>
            </a:avLst>
          </a:prstGeom>
          <a:solidFill>
            <a:srgbClr val="FFFFFF">
              <a:shade val="85000"/>
            </a:srgbClr>
          </a:solidFill>
          <a:ln w="6350">
            <a:solidFill>
              <a:schemeClr val="bg1"/>
            </a:solidFill>
          </a:ln>
          <a:effectLst>
            <a:outerShdw blurRad="76200" dist="101600" dir="2700000" algn="tl" rotWithShape="0">
              <a:prstClr val="black">
                <a:alpha val="27000"/>
              </a:prstClr>
            </a:outerShdw>
            <a:reflection endPos="0" dir="5400000" sy="-100000" algn="bl" rotWithShape="0"/>
          </a:effectLst>
        </p:spPr>
      </p:pic>
    </p:spTree>
    <p:extLst>
      <p:ext uri="{BB962C8B-B14F-4D97-AF65-F5344CB8AC3E}">
        <p14:creationId xmlns:p14="http://schemas.microsoft.com/office/powerpoint/2010/main" val="3030725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FCD32BD8-7FB1-9BF1-2C37-72F36FD820AF}"/>
              </a:ext>
            </a:extLst>
          </p:cNvPr>
          <p:cNvGrpSpPr/>
          <p:nvPr/>
        </p:nvGrpSpPr>
        <p:grpSpPr>
          <a:xfrm>
            <a:off x="453000" y="1310349"/>
            <a:ext cx="6589882" cy="3069711"/>
            <a:chOff x="449943" y="1309796"/>
            <a:chExt cx="6591598" cy="3070510"/>
          </a:xfrm>
        </p:grpSpPr>
        <p:sp>
          <p:nvSpPr>
            <p:cNvPr id="4" name="TextBox 3">
              <a:extLst>
                <a:ext uri="{FF2B5EF4-FFF2-40B4-BE49-F238E27FC236}">
                  <a16:creationId xmlns:a16="http://schemas.microsoft.com/office/drawing/2014/main" id="{B01ADA11-BF26-09AA-E174-E58D65327270}"/>
                </a:ext>
              </a:extLst>
            </p:cNvPr>
            <p:cNvSpPr txBox="1"/>
            <p:nvPr/>
          </p:nvSpPr>
          <p:spPr>
            <a:xfrm>
              <a:off x="449943" y="1309796"/>
              <a:ext cx="6591598" cy="3070510"/>
            </a:xfrm>
            <a:prstGeom prst="rect">
              <a:avLst/>
            </a:prstGeom>
            <a:solidFill>
              <a:schemeClr val="bg1"/>
            </a:solidFill>
            <a:ln w="19050">
              <a:solidFill>
                <a:srgbClr val="0057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ctr" anchorCtr="0" forceAA="0" compatLnSpc="1">
              <a:prstTxWarp prst="textNoShape">
                <a:avLst/>
              </a:prstTxWarp>
              <a:noAutofit/>
            </a:bodyPr>
            <a:lstStyle>
              <a:defPPr>
                <a:defRPr lang="de-DE"/>
              </a:defPPr>
              <a:lvl1pPr defTabSz="932472" fontAlgn="base">
                <a:lnSpc>
                  <a:spcPct val="90000"/>
                </a:lnSpc>
                <a:spcBef>
                  <a:spcPct val="0"/>
                </a:spcBef>
                <a:spcAft>
                  <a:spcPct val="0"/>
                </a:spcAft>
                <a:defRPr sz="2000">
                  <a:gradFill>
                    <a:gsLst>
                      <a:gs pos="0">
                        <a:schemeClr val="bg1"/>
                      </a:gs>
                      <a:gs pos="100000">
                        <a:schemeClr val="bg1"/>
                      </a:gs>
                    </a:gsLst>
                    <a:lin ang="5400000" scaled="1"/>
                  </a:gradFill>
                  <a:latin typeface="+mn-lt"/>
                  <a:cs typeface="Segoe UI"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1632" rtl="0" eaLnBrk="1" fontAlgn="base" latinLnBrk="0" hangingPunct="1">
                <a:lnSpc>
                  <a:spcPct val="9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72 Brand" panose="020B0504030603020204" pitchFamily="34" charset="0"/>
                <a:ea typeface="+mn-ea"/>
                <a:cs typeface="Segoe UI" pitchFamily="34" charset="0"/>
              </a:endParaRPr>
            </a:p>
          </p:txBody>
        </p:sp>
        <p:sp>
          <p:nvSpPr>
            <p:cNvPr id="29" name="Rectangle 28">
              <a:extLst>
                <a:ext uri="{FF2B5EF4-FFF2-40B4-BE49-F238E27FC236}">
                  <a16:creationId xmlns:a16="http://schemas.microsoft.com/office/drawing/2014/main" id="{FB95652B-3E93-2581-AF7F-DADD64C49C0F}"/>
                </a:ext>
              </a:extLst>
            </p:cNvPr>
            <p:cNvSpPr/>
            <p:nvPr/>
          </p:nvSpPr>
          <p:spPr bwMode="gray">
            <a:xfrm>
              <a:off x="449945" y="1315233"/>
              <a:ext cx="6591596" cy="437457"/>
            </a:xfrm>
            <a:prstGeom prst="rect">
              <a:avLst/>
            </a:prstGeom>
            <a:solidFill>
              <a:srgbClr val="0057D2"/>
            </a:solidFill>
            <a:ln w="25400" algn="ctr">
              <a:solidFill>
                <a:srgbClr val="0057D2"/>
              </a:solid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r>
                <a:rPr kumimoji="0" lang="en-US" sz="1400" b="1"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Planning and Analytics</a:t>
              </a:r>
            </a:p>
          </p:txBody>
        </p:sp>
      </p:grpSp>
      <p:sp>
        <p:nvSpPr>
          <p:cNvPr id="5" name="Trapezoid 4">
            <a:extLst>
              <a:ext uri="{FF2B5EF4-FFF2-40B4-BE49-F238E27FC236}">
                <a16:creationId xmlns:a16="http://schemas.microsoft.com/office/drawing/2014/main" id="{6BCE6BEB-9696-A327-B434-26C3870DB221}"/>
              </a:ext>
            </a:extLst>
          </p:cNvPr>
          <p:cNvSpPr/>
          <p:nvPr/>
        </p:nvSpPr>
        <p:spPr bwMode="gray">
          <a:xfrm rot="5400000">
            <a:off x="1538091" y="2608394"/>
            <a:ext cx="1396633" cy="1069866"/>
          </a:xfrm>
          <a:prstGeom prst="trapezoid">
            <a:avLst>
              <a:gd name="adj" fmla="val 41691"/>
            </a:avLst>
          </a:prstGeom>
          <a:gradFill flip="none" rotWithShape="1">
            <a:gsLst>
              <a:gs pos="100000">
                <a:schemeClr val="bg2"/>
              </a:gs>
              <a:gs pos="0">
                <a:schemeClr val="bg2">
                  <a:alpha val="0"/>
                </a:schemeClr>
              </a:gs>
            </a:gsLst>
            <a:lin ang="5400000" scaled="0"/>
            <a:tileRect/>
          </a:gradFill>
          <a:ln w="25400" algn="ctr">
            <a:no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endParaRPr kumimoji="0" lang="en-US" sz="1797"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B549FF27-956D-9521-4AFA-7B665E98466C}"/>
              </a:ext>
            </a:extLst>
          </p:cNvPr>
          <p:cNvGrpSpPr/>
          <p:nvPr/>
        </p:nvGrpSpPr>
        <p:grpSpPr>
          <a:xfrm>
            <a:off x="4760905" y="2408599"/>
            <a:ext cx="2105610" cy="1471080"/>
            <a:chOff x="4758970" y="2408332"/>
            <a:chExt cx="2106158" cy="1471463"/>
          </a:xfrm>
        </p:grpSpPr>
        <p:sp>
          <p:nvSpPr>
            <p:cNvPr id="6" name="Trapezoid 5">
              <a:extLst>
                <a:ext uri="{FF2B5EF4-FFF2-40B4-BE49-F238E27FC236}">
                  <a16:creationId xmlns:a16="http://schemas.microsoft.com/office/drawing/2014/main" id="{6187F5EC-7BA9-CC41-BDD3-5D75E2FBB059}"/>
                </a:ext>
              </a:extLst>
            </p:cNvPr>
            <p:cNvSpPr/>
            <p:nvPr/>
          </p:nvSpPr>
          <p:spPr bwMode="gray">
            <a:xfrm rot="16200000">
              <a:off x="4630113" y="2604436"/>
              <a:ext cx="1327860" cy="1070145"/>
            </a:xfrm>
            <a:prstGeom prst="trapezoid">
              <a:avLst>
                <a:gd name="adj" fmla="val 41691"/>
              </a:avLst>
            </a:prstGeom>
            <a:gradFill flip="none" rotWithShape="1">
              <a:gsLst>
                <a:gs pos="100000">
                  <a:schemeClr val="bg2"/>
                </a:gs>
                <a:gs pos="0">
                  <a:schemeClr val="bg2">
                    <a:alpha val="0"/>
                  </a:schemeClr>
                </a:gs>
              </a:gsLst>
              <a:lin ang="5400000" scaled="0"/>
              <a:tileRect/>
            </a:gradFill>
            <a:ln w="25400" algn="ctr">
              <a:no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endParaRPr kumimoji="0" lang="en-US" sz="1797"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4199A537-2518-FEA4-AFC8-4933E0EC8982}"/>
                </a:ext>
              </a:extLst>
            </p:cNvPr>
            <p:cNvSpPr/>
            <p:nvPr/>
          </p:nvSpPr>
          <p:spPr bwMode="gray">
            <a:xfrm>
              <a:off x="5393665" y="2408332"/>
              <a:ext cx="1471463" cy="1471463"/>
            </a:xfrm>
            <a:prstGeom prst="ellipse">
              <a:avLst/>
            </a:prstGeom>
            <a:solidFill>
              <a:schemeClr val="bg2"/>
            </a:solidFill>
            <a:ln w="25400" algn="ctr">
              <a:noFill/>
              <a:miter lim="800000"/>
              <a:headEnd/>
              <a:tailEnd/>
            </a:ln>
          </p:spPr>
          <p:txBody>
            <a:bodyPr lIns="89954" tIns="71962" rIns="89954" bIns="71962" rtlCol="0" anchor="ctr"/>
            <a:lstStyle/>
            <a:p>
              <a:pPr marL="0" marR="0" lvl="0" indent="0" algn="ctr" defTabSz="913852" rtl="0" eaLnBrk="1" fontAlgn="auto" latinLnBrk="0" hangingPunct="1">
                <a:lnSpc>
                  <a:spcPct val="100000"/>
                </a:lnSpc>
                <a:spcBef>
                  <a:spcPct val="50000"/>
                </a:spcBef>
                <a:spcAft>
                  <a:spcPts val="0"/>
                </a:spcAft>
                <a:buClr>
                  <a:srgbClr val="F0AB00"/>
                </a:buClr>
                <a:buSzPct val="80000"/>
                <a:buFontTx/>
                <a:buNone/>
                <a:tabLst/>
                <a:defRPr/>
              </a:pPr>
              <a:endParaRPr kumimoji="0" lang="en-US" sz="1798"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18F006E-AEDE-EB50-886D-CA3136DA9015}"/>
                </a:ext>
              </a:extLst>
            </p:cNvPr>
            <p:cNvSpPr txBox="1"/>
            <p:nvPr/>
          </p:nvSpPr>
          <p:spPr>
            <a:xfrm>
              <a:off x="5682246" y="3185822"/>
              <a:ext cx="935541" cy="375878"/>
            </a:xfrm>
            <a:prstGeom prst="roundRect">
              <a:avLst>
                <a:gd name="adj" fmla="val 50000"/>
              </a:avLst>
            </a:prstGeom>
            <a:solidFill>
              <a:schemeClr val="bg1"/>
            </a:solidFill>
            <a:ln>
              <a:noFill/>
            </a:ln>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800" b="0" i="0" u="none" strike="noStrike" kern="0" cap="none" spc="0" normalizeH="0" baseline="0" noProof="0" dirty="0">
                  <a:ln>
                    <a:noFill/>
                  </a:ln>
                  <a:solidFill>
                    <a:srgbClr val="666666"/>
                  </a:solidFill>
                  <a:effectLst/>
                  <a:uLnTx/>
                  <a:uFillTx/>
                  <a:latin typeface="72 Brand" panose="020B0504030603020204" pitchFamily="34" charset="0"/>
                  <a:ea typeface="Arial" panose="020B0604020202020204" pitchFamily="34" charset="0"/>
                  <a:cs typeface="Arial" panose="020B0604020202020204" pitchFamily="34" charset="0"/>
                </a:rPr>
                <a:t>Modular Packages</a:t>
              </a:r>
            </a:p>
          </p:txBody>
        </p:sp>
        <p:sp>
          <p:nvSpPr>
            <p:cNvPr id="14" name="TextBox 13">
              <a:extLst>
                <a:ext uri="{FF2B5EF4-FFF2-40B4-BE49-F238E27FC236}">
                  <a16:creationId xmlns:a16="http://schemas.microsoft.com/office/drawing/2014/main" id="{F7D61E85-9895-541F-EB69-A70244F7940A}"/>
                </a:ext>
              </a:extLst>
            </p:cNvPr>
            <p:cNvSpPr txBox="1"/>
            <p:nvPr/>
          </p:nvSpPr>
          <p:spPr>
            <a:xfrm>
              <a:off x="5682246" y="2733279"/>
              <a:ext cx="935541" cy="375878"/>
            </a:xfrm>
            <a:prstGeom prst="roundRect">
              <a:avLst>
                <a:gd name="adj" fmla="val 50000"/>
              </a:avLst>
            </a:prstGeom>
            <a:solidFill>
              <a:schemeClr val="bg1"/>
            </a:solidFill>
            <a:ln>
              <a:noFill/>
            </a:ln>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800" b="0" i="0" u="none" strike="noStrike" kern="0" cap="none" spc="0" normalizeH="0" baseline="0" noProof="0" dirty="0">
                  <a:ln>
                    <a:noFill/>
                  </a:ln>
                  <a:solidFill>
                    <a:srgbClr val="666666"/>
                  </a:solidFill>
                  <a:effectLst/>
                  <a:uLnTx/>
                  <a:uFillTx/>
                  <a:latin typeface="72 Brand" panose="020B0504030603020204" pitchFamily="34" charset="0"/>
                  <a:ea typeface="Arial" panose="020B0604020202020204" pitchFamily="34" charset="0"/>
                  <a:cs typeface="Arial" panose="020B0604020202020204" pitchFamily="34" charset="0"/>
                </a:rPr>
                <a:t>Proven Industry</a:t>
              </a:r>
            </a:p>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800" b="0" i="0" u="none" strike="noStrike" kern="0" cap="none" spc="0" normalizeH="0" baseline="0" noProof="0" dirty="0">
                  <a:ln>
                    <a:noFill/>
                  </a:ln>
                  <a:solidFill>
                    <a:srgbClr val="666666"/>
                  </a:solidFill>
                  <a:effectLst/>
                  <a:uLnTx/>
                  <a:uFillTx/>
                  <a:latin typeface="72 Brand" panose="020B0504030603020204" pitchFamily="34" charset="0"/>
                  <a:ea typeface="Arial" panose="020B0604020202020204" pitchFamily="34" charset="0"/>
                  <a:cs typeface="Arial" panose="020B0604020202020204" pitchFamily="34" charset="0"/>
                </a:rPr>
                <a:t>Practices</a:t>
              </a:r>
            </a:p>
          </p:txBody>
        </p:sp>
      </p:grpSp>
      <p:grpSp>
        <p:nvGrpSpPr>
          <p:cNvPr id="11" name="Planning Processes Lines">
            <a:extLst>
              <a:ext uri="{FF2B5EF4-FFF2-40B4-BE49-F238E27FC236}">
                <a16:creationId xmlns:a16="http://schemas.microsoft.com/office/drawing/2014/main" id="{B54A1170-8B97-19E2-E427-B1B721C7838A}"/>
              </a:ext>
            </a:extLst>
          </p:cNvPr>
          <p:cNvGrpSpPr/>
          <p:nvPr/>
        </p:nvGrpSpPr>
        <p:grpSpPr>
          <a:xfrm>
            <a:off x="2681081" y="2278770"/>
            <a:ext cx="2133944" cy="1669117"/>
            <a:chOff x="2678604" y="2278469"/>
            <a:chExt cx="2134500" cy="1669552"/>
          </a:xfrm>
        </p:grpSpPr>
        <p:cxnSp>
          <p:nvCxnSpPr>
            <p:cNvPr id="70" name="Straight Arrow Connector 69">
              <a:extLst>
                <a:ext uri="{FF2B5EF4-FFF2-40B4-BE49-F238E27FC236}">
                  <a16:creationId xmlns:a16="http://schemas.microsoft.com/office/drawing/2014/main" id="{633107D0-CF5E-45AF-5454-0CBA08AC6E62}"/>
                </a:ext>
              </a:extLst>
            </p:cNvPr>
            <p:cNvCxnSpPr>
              <a:cxnSpLocks/>
            </p:cNvCxnSpPr>
            <p:nvPr/>
          </p:nvCxnSpPr>
          <p:spPr>
            <a:xfrm flipV="1">
              <a:off x="2678604" y="2493911"/>
              <a:ext cx="2134500" cy="1260270"/>
            </a:xfrm>
            <a:prstGeom prst="straightConnector1">
              <a:avLst/>
            </a:prstGeom>
            <a:ln w="19050" cap="rnd">
              <a:solidFill>
                <a:schemeClr val="bg2"/>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F74E18B-3403-A86D-AE6C-7A28F95CE76F}"/>
                </a:ext>
              </a:extLst>
            </p:cNvPr>
            <p:cNvCxnSpPr>
              <a:cxnSpLocks/>
            </p:cNvCxnSpPr>
            <p:nvPr/>
          </p:nvCxnSpPr>
          <p:spPr>
            <a:xfrm flipH="1" flipV="1">
              <a:off x="2696081" y="2492722"/>
              <a:ext cx="2088936" cy="1264466"/>
            </a:xfrm>
            <a:prstGeom prst="straightConnector1">
              <a:avLst/>
            </a:prstGeom>
            <a:ln w="19050" cap="rnd">
              <a:solidFill>
                <a:schemeClr val="bg2"/>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FD0AA9A-FF66-3CCC-812C-6BCAED548426}"/>
                </a:ext>
              </a:extLst>
            </p:cNvPr>
            <p:cNvCxnSpPr>
              <a:cxnSpLocks/>
              <a:stCxn id="68" idx="4"/>
              <a:endCxn id="64" idx="0"/>
            </p:cNvCxnSpPr>
            <p:nvPr/>
          </p:nvCxnSpPr>
          <p:spPr>
            <a:xfrm>
              <a:off x="2692713" y="2930778"/>
              <a:ext cx="0" cy="358515"/>
            </a:xfrm>
            <a:prstGeom prst="straightConnector1">
              <a:avLst/>
            </a:prstGeom>
            <a:ln w="19050" cap="rnd">
              <a:solidFill>
                <a:schemeClr val="bg2"/>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4A65BD1F-E140-D09A-4DAF-E5FD69FECAAF}"/>
                </a:ext>
              </a:extLst>
            </p:cNvPr>
            <p:cNvCxnSpPr>
              <a:cxnSpLocks/>
            </p:cNvCxnSpPr>
            <p:nvPr/>
          </p:nvCxnSpPr>
          <p:spPr>
            <a:xfrm flipH="1">
              <a:off x="3066252" y="2278469"/>
              <a:ext cx="1319506" cy="0"/>
            </a:xfrm>
            <a:prstGeom prst="straightConnector1">
              <a:avLst/>
            </a:prstGeom>
            <a:ln w="19050" cap="rnd">
              <a:solidFill>
                <a:schemeClr val="bg2"/>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3811CEB-C732-FF3F-7EDB-354425362B0A}"/>
                </a:ext>
              </a:extLst>
            </p:cNvPr>
            <p:cNvCxnSpPr>
              <a:cxnSpLocks/>
              <a:stCxn id="66" idx="4"/>
              <a:endCxn id="62" idx="0"/>
            </p:cNvCxnSpPr>
            <p:nvPr/>
          </p:nvCxnSpPr>
          <p:spPr>
            <a:xfrm>
              <a:off x="4785018" y="2930778"/>
              <a:ext cx="0" cy="358515"/>
            </a:xfrm>
            <a:prstGeom prst="straightConnector1">
              <a:avLst/>
            </a:prstGeom>
            <a:ln w="19050" cap="rnd">
              <a:solidFill>
                <a:schemeClr val="bg2"/>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DD13A745-44EC-A786-B677-E8E4DD25834D}"/>
                </a:ext>
              </a:extLst>
            </p:cNvPr>
            <p:cNvCxnSpPr>
              <a:cxnSpLocks/>
            </p:cNvCxnSpPr>
            <p:nvPr/>
          </p:nvCxnSpPr>
          <p:spPr>
            <a:xfrm rot="10800000" flipH="1">
              <a:off x="3091972" y="3948021"/>
              <a:ext cx="1319506" cy="0"/>
            </a:xfrm>
            <a:prstGeom prst="straightConnector1">
              <a:avLst/>
            </a:prstGeom>
            <a:ln w="19050" cap="rnd">
              <a:solidFill>
                <a:schemeClr val="bg2"/>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10EA03E-8C18-5AC9-59CD-5F28D982650A}"/>
              </a:ext>
            </a:extLst>
          </p:cNvPr>
          <p:cNvGrpSpPr/>
          <p:nvPr/>
        </p:nvGrpSpPr>
        <p:grpSpPr>
          <a:xfrm>
            <a:off x="4343628" y="2055027"/>
            <a:ext cx="881263" cy="875883"/>
            <a:chOff x="4341583" y="2054667"/>
            <a:chExt cx="881492" cy="876111"/>
          </a:xfrm>
        </p:grpSpPr>
        <p:sp>
          <p:nvSpPr>
            <p:cNvPr id="66" name="Rounded Rectangle 138">
              <a:extLst>
                <a:ext uri="{FF2B5EF4-FFF2-40B4-BE49-F238E27FC236}">
                  <a16:creationId xmlns:a16="http://schemas.microsoft.com/office/drawing/2014/main" id="{0818C5FD-071F-137D-6BA8-1176E0D852C0}"/>
                </a:ext>
              </a:extLst>
            </p:cNvPr>
            <p:cNvSpPr/>
            <p:nvPr/>
          </p:nvSpPr>
          <p:spPr bwMode="gray">
            <a:xfrm>
              <a:off x="4346962" y="2054667"/>
              <a:ext cx="876113" cy="876111"/>
            </a:xfrm>
            <a:prstGeom prst="ellipse">
              <a:avLst/>
            </a:prstGeom>
            <a:solidFill>
              <a:srgbClr val="0057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82DE56E-99C4-1900-7F6E-1CD3856F0540}"/>
                </a:ext>
              </a:extLst>
            </p:cNvPr>
            <p:cNvSpPr txBox="1"/>
            <p:nvPr/>
          </p:nvSpPr>
          <p:spPr>
            <a:xfrm>
              <a:off x="4341583" y="2332673"/>
              <a:ext cx="874411" cy="290773"/>
            </a:xfrm>
            <a:prstGeom prst="rect">
              <a:avLst/>
            </a:prstGeom>
            <a:noFill/>
            <a:effectLst/>
          </p:spPr>
          <p:txBody>
            <a:bodyPr wrap="square" lIns="0" tIns="0" rIns="0" bIns="0"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Sales &amp; Marketing</a:t>
              </a:r>
            </a:p>
          </p:txBody>
        </p:sp>
      </p:grpSp>
      <p:grpSp>
        <p:nvGrpSpPr>
          <p:cNvPr id="16" name="Group 15">
            <a:extLst>
              <a:ext uri="{FF2B5EF4-FFF2-40B4-BE49-F238E27FC236}">
                <a16:creationId xmlns:a16="http://schemas.microsoft.com/office/drawing/2014/main" id="{C7026125-694F-8E31-1506-F2E616A699CC}"/>
              </a:ext>
            </a:extLst>
          </p:cNvPr>
          <p:cNvGrpSpPr/>
          <p:nvPr/>
        </p:nvGrpSpPr>
        <p:grpSpPr>
          <a:xfrm>
            <a:off x="3299942" y="2678791"/>
            <a:ext cx="876378" cy="875883"/>
            <a:chOff x="3297627" y="2678593"/>
            <a:chExt cx="876606" cy="876111"/>
          </a:xfrm>
        </p:grpSpPr>
        <p:sp>
          <p:nvSpPr>
            <p:cNvPr id="60" name="Rounded Rectangle 138">
              <a:extLst>
                <a:ext uri="{FF2B5EF4-FFF2-40B4-BE49-F238E27FC236}">
                  <a16:creationId xmlns:a16="http://schemas.microsoft.com/office/drawing/2014/main" id="{7FF32B61-9224-DFF1-372F-E8C8C938FA1E}"/>
                </a:ext>
              </a:extLst>
            </p:cNvPr>
            <p:cNvSpPr/>
            <p:nvPr/>
          </p:nvSpPr>
          <p:spPr bwMode="gray">
            <a:xfrm>
              <a:off x="3298120" y="2678593"/>
              <a:ext cx="876113" cy="876111"/>
            </a:xfrm>
            <a:prstGeom prst="ellipse">
              <a:avLst/>
            </a:prstGeom>
            <a:solidFill>
              <a:srgbClr val="0057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E432422-629E-E094-D7FC-FB9A75AD76B2}"/>
                </a:ext>
              </a:extLst>
            </p:cNvPr>
            <p:cNvSpPr txBox="1"/>
            <p:nvPr/>
          </p:nvSpPr>
          <p:spPr>
            <a:xfrm>
              <a:off x="3297627" y="3040239"/>
              <a:ext cx="876113" cy="145386"/>
            </a:xfrm>
            <a:prstGeom prst="rect">
              <a:avLst/>
            </a:prstGeom>
            <a:noFill/>
            <a:effectLst/>
          </p:spPr>
          <p:txBody>
            <a:bodyPr wrap="square" lIns="0" tIns="0" rIns="0" bIns="0"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Finance</a:t>
              </a:r>
            </a:p>
          </p:txBody>
        </p:sp>
      </p:grpSp>
      <p:grpSp>
        <p:nvGrpSpPr>
          <p:cNvPr id="15" name="Group 14">
            <a:extLst>
              <a:ext uri="{FF2B5EF4-FFF2-40B4-BE49-F238E27FC236}">
                <a16:creationId xmlns:a16="http://schemas.microsoft.com/office/drawing/2014/main" id="{687749C8-7FA7-FCC5-B2B3-E24A11FA5E68}"/>
              </a:ext>
            </a:extLst>
          </p:cNvPr>
          <p:cNvGrpSpPr/>
          <p:nvPr/>
        </p:nvGrpSpPr>
        <p:grpSpPr>
          <a:xfrm>
            <a:off x="2257247" y="3289331"/>
            <a:ext cx="875885" cy="875883"/>
            <a:chOff x="2254657" y="3289292"/>
            <a:chExt cx="876113" cy="876111"/>
          </a:xfrm>
        </p:grpSpPr>
        <p:sp>
          <p:nvSpPr>
            <p:cNvPr id="64" name="Rounded Rectangle 138">
              <a:extLst>
                <a:ext uri="{FF2B5EF4-FFF2-40B4-BE49-F238E27FC236}">
                  <a16:creationId xmlns:a16="http://schemas.microsoft.com/office/drawing/2014/main" id="{5AC3DA80-4341-10E3-3595-B403DCFC42EC}"/>
                </a:ext>
              </a:extLst>
            </p:cNvPr>
            <p:cNvSpPr/>
            <p:nvPr/>
          </p:nvSpPr>
          <p:spPr bwMode="gray">
            <a:xfrm>
              <a:off x="2254657" y="3289292"/>
              <a:ext cx="876113" cy="876111"/>
            </a:xfrm>
            <a:prstGeom prst="ellipse">
              <a:avLst/>
            </a:prstGeom>
            <a:solidFill>
              <a:srgbClr val="0057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FD09A7C-F6D8-08F3-21A1-112CE65AA7CE}"/>
                </a:ext>
              </a:extLst>
            </p:cNvPr>
            <p:cNvSpPr txBox="1"/>
            <p:nvPr/>
          </p:nvSpPr>
          <p:spPr>
            <a:xfrm>
              <a:off x="2255047" y="3664348"/>
              <a:ext cx="875230" cy="145386"/>
            </a:xfrm>
            <a:prstGeom prst="rect">
              <a:avLst/>
            </a:prstGeom>
            <a:noFill/>
            <a:effectLst/>
          </p:spPr>
          <p:txBody>
            <a:bodyPr wrap="square" lIns="0" tIns="0" rIns="0" bIns="0"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Workforce</a:t>
              </a:r>
            </a:p>
          </p:txBody>
        </p:sp>
      </p:grpSp>
      <p:grpSp>
        <p:nvGrpSpPr>
          <p:cNvPr id="19" name="Group 18">
            <a:extLst>
              <a:ext uri="{FF2B5EF4-FFF2-40B4-BE49-F238E27FC236}">
                <a16:creationId xmlns:a16="http://schemas.microsoft.com/office/drawing/2014/main" id="{110A9DE9-D59E-93C2-BAA6-18C1121CBC19}"/>
              </a:ext>
            </a:extLst>
          </p:cNvPr>
          <p:cNvGrpSpPr/>
          <p:nvPr/>
        </p:nvGrpSpPr>
        <p:grpSpPr>
          <a:xfrm>
            <a:off x="4343629" y="3289331"/>
            <a:ext cx="881262" cy="875883"/>
            <a:chOff x="4341584" y="3289292"/>
            <a:chExt cx="881491" cy="876111"/>
          </a:xfrm>
        </p:grpSpPr>
        <p:sp>
          <p:nvSpPr>
            <p:cNvPr id="62" name="Rounded Rectangle 138">
              <a:extLst>
                <a:ext uri="{FF2B5EF4-FFF2-40B4-BE49-F238E27FC236}">
                  <a16:creationId xmlns:a16="http://schemas.microsoft.com/office/drawing/2014/main" id="{BB07AEFA-F5E8-171A-9CC6-9BB15367980F}"/>
                </a:ext>
              </a:extLst>
            </p:cNvPr>
            <p:cNvSpPr/>
            <p:nvPr/>
          </p:nvSpPr>
          <p:spPr bwMode="gray">
            <a:xfrm>
              <a:off x="4346962" y="3289292"/>
              <a:ext cx="876113" cy="876111"/>
            </a:xfrm>
            <a:prstGeom prst="ellipse">
              <a:avLst/>
            </a:prstGeom>
            <a:solidFill>
              <a:srgbClr val="0057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25CA20A-BC4C-5FD2-EC4C-9740A021E8B7}"/>
                </a:ext>
              </a:extLst>
            </p:cNvPr>
            <p:cNvSpPr txBox="1"/>
            <p:nvPr/>
          </p:nvSpPr>
          <p:spPr>
            <a:xfrm>
              <a:off x="4341584" y="3588319"/>
              <a:ext cx="874411" cy="290773"/>
            </a:xfrm>
            <a:prstGeom prst="rect">
              <a:avLst/>
            </a:prstGeom>
            <a:noFill/>
            <a:effectLst/>
          </p:spPr>
          <p:txBody>
            <a:bodyPr wrap="square" lIns="0" tIns="0" rIns="0" bIns="0"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Supply</a:t>
              </a:r>
              <a:b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Chain</a:t>
              </a:r>
            </a:p>
          </p:txBody>
        </p:sp>
      </p:grpSp>
      <p:grpSp>
        <p:nvGrpSpPr>
          <p:cNvPr id="12" name="Group 11">
            <a:extLst>
              <a:ext uri="{FF2B5EF4-FFF2-40B4-BE49-F238E27FC236}">
                <a16:creationId xmlns:a16="http://schemas.microsoft.com/office/drawing/2014/main" id="{4AA08C34-0903-1294-4C92-CECD201A9624}"/>
              </a:ext>
            </a:extLst>
          </p:cNvPr>
          <p:cNvGrpSpPr/>
          <p:nvPr/>
        </p:nvGrpSpPr>
        <p:grpSpPr>
          <a:xfrm>
            <a:off x="2257247" y="2055027"/>
            <a:ext cx="875885" cy="875883"/>
            <a:chOff x="2254657" y="2054667"/>
            <a:chExt cx="876113" cy="876111"/>
          </a:xfrm>
        </p:grpSpPr>
        <p:sp>
          <p:nvSpPr>
            <p:cNvPr id="68" name="Rounded Rectangle 138">
              <a:extLst>
                <a:ext uri="{FF2B5EF4-FFF2-40B4-BE49-F238E27FC236}">
                  <a16:creationId xmlns:a16="http://schemas.microsoft.com/office/drawing/2014/main" id="{D5C2E7D2-3A74-F4AD-49C7-A49F624F0BB4}"/>
                </a:ext>
              </a:extLst>
            </p:cNvPr>
            <p:cNvSpPr/>
            <p:nvPr/>
          </p:nvSpPr>
          <p:spPr bwMode="gray">
            <a:xfrm>
              <a:off x="2254657" y="2054667"/>
              <a:ext cx="876113" cy="876111"/>
            </a:xfrm>
            <a:prstGeom prst="ellipse">
              <a:avLst/>
            </a:prstGeom>
            <a:solidFill>
              <a:srgbClr val="0057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C6C277FD-3A70-4025-14C9-4E359AFF6DFA}"/>
                </a:ext>
              </a:extLst>
            </p:cNvPr>
            <p:cNvSpPr txBox="1"/>
            <p:nvPr/>
          </p:nvSpPr>
          <p:spPr>
            <a:xfrm>
              <a:off x="2255048" y="2371836"/>
              <a:ext cx="864660" cy="207681"/>
            </a:xfrm>
            <a:prstGeom prst="rect">
              <a:avLst/>
            </a:prstGeom>
            <a:noFill/>
            <a:effectLst/>
          </p:spPr>
          <p:txBody>
            <a:bodyPr wrap="square" lIns="0" tIns="27411" rIns="0" bIns="27411"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Strategy</a:t>
              </a:r>
            </a:p>
          </p:txBody>
        </p:sp>
      </p:grpSp>
      <p:sp>
        <p:nvSpPr>
          <p:cNvPr id="8" name="WHITE CIRCLE">
            <a:extLst>
              <a:ext uri="{FF2B5EF4-FFF2-40B4-BE49-F238E27FC236}">
                <a16:creationId xmlns:a16="http://schemas.microsoft.com/office/drawing/2014/main" id="{80056B2B-893F-3A58-37B2-C8FC070BB391}"/>
              </a:ext>
            </a:extLst>
          </p:cNvPr>
          <p:cNvSpPr/>
          <p:nvPr/>
        </p:nvSpPr>
        <p:spPr bwMode="gray">
          <a:xfrm>
            <a:off x="640703" y="2387873"/>
            <a:ext cx="1517709" cy="151770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pic>
        <p:nvPicPr>
          <p:cNvPr id="9" name="SIX ARROWS IN CIRCLE">
            <a:extLst>
              <a:ext uri="{FF2B5EF4-FFF2-40B4-BE49-F238E27FC236}">
                <a16:creationId xmlns:a16="http://schemas.microsoft.com/office/drawing/2014/main" id="{CA780319-BF39-D3B8-4EED-4094733D2F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290" y="2383977"/>
            <a:ext cx="1520322" cy="1520320"/>
          </a:xfrm>
          <a:prstGeom prst="rect">
            <a:avLst/>
          </a:prstGeom>
        </p:spPr>
      </p:pic>
      <p:sp>
        <p:nvSpPr>
          <p:cNvPr id="18" name="TextBox 17">
            <a:extLst>
              <a:ext uri="{FF2B5EF4-FFF2-40B4-BE49-F238E27FC236}">
                <a16:creationId xmlns:a16="http://schemas.microsoft.com/office/drawing/2014/main" id="{D720D0D1-E734-982F-24AE-AC95BE647CC9}"/>
              </a:ext>
            </a:extLst>
          </p:cNvPr>
          <p:cNvSpPr txBox="1"/>
          <p:nvPr/>
        </p:nvSpPr>
        <p:spPr>
          <a:xfrm>
            <a:off x="8248401" y="1310349"/>
            <a:ext cx="3460585" cy="3069711"/>
          </a:xfrm>
          <a:prstGeom prst="rect">
            <a:avLst/>
          </a:prstGeom>
          <a:solidFill>
            <a:schemeClr val="bg1"/>
          </a:solidFill>
          <a:ln w="19050">
            <a:solidFill>
              <a:srgbClr val="002A8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ctr" anchorCtr="0" forceAA="0" compatLnSpc="1">
            <a:prstTxWarp prst="textNoShape">
              <a:avLst/>
            </a:prstTxWarp>
            <a:noAutofit/>
          </a:bodyPr>
          <a:lstStyle>
            <a:defPPr>
              <a:defRPr lang="de-DE"/>
            </a:defPPr>
            <a:lvl1pPr algn="ctr" defTabSz="932192" fontAlgn="base">
              <a:lnSpc>
                <a:spcPct val="90000"/>
              </a:lnSpc>
              <a:spcBef>
                <a:spcPct val="0"/>
              </a:spcBef>
              <a:spcAft>
                <a:spcPct val="0"/>
              </a:spcAft>
              <a:defRPr sz="1000" b="1">
                <a:solidFill>
                  <a:srgbClr val="000000"/>
                </a:solidFill>
                <a:latin typeface="Arial"/>
                <a:cs typeface="Segoe UI"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1632" rtl="0" eaLnBrk="1" fontAlgn="base" latinLnBrk="0" hangingPunct="1">
              <a:lnSpc>
                <a:spcPct val="9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72 Brand" panose="020B0504030603020204" pitchFamily="34" charset="0"/>
              <a:ea typeface="+mn-ea"/>
              <a:cs typeface="Segoe UI" pitchFamily="34" charset="0"/>
            </a:endParaRPr>
          </a:p>
        </p:txBody>
      </p:sp>
      <p:grpSp>
        <p:nvGrpSpPr>
          <p:cNvPr id="21" name="Group 20">
            <a:extLst>
              <a:ext uri="{FF2B5EF4-FFF2-40B4-BE49-F238E27FC236}">
                <a16:creationId xmlns:a16="http://schemas.microsoft.com/office/drawing/2014/main" id="{BFE75633-553E-8672-0156-69C9108858D4}"/>
              </a:ext>
            </a:extLst>
          </p:cNvPr>
          <p:cNvGrpSpPr/>
          <p:nvPr/>
        </p:nvGrpSpPr>
        <p:grpSpPr>
          <a:xfrm>
            <a:off x="828513" y="2367611"/>
            <a:ext cx="519055" cy="486565"/>
            <a:chOff x="946380" y="2535392"/>
            <a:chExt cx="408465" cy="382899"/>
          </a:xfrm>
        </p:grpSpPr>
        <p:sp>
          <p:nvSpPr>
            <p:cNvPr id="34" name="Oval 33">
              <a:extLst>
                <a:ext uri="{FF2B5EF4-FFF2-40B4-BE49-F238E27FC236}">
                  <a16:creationId xmlns:a16="http://schemas.microsoft.com/office/drawing/2014/main" id="{C37ADAF3-EA3D-9C5A-D60E-1BBE7FE9136E}"/>
                </a:ext>
              </a:extLst>
            </p:cNvPr>
            <p:cNvSpPr/>
            <p:nvPr/>
          </p:nvSpPr>
          <p:spPr bwMode="gray">
            <a:xfrm>
              <a:off x="960895" y="2535392"/>
              <a:ext cx="382899" cy="382899"/>
            </a:xfrm>
            <a:prstGeom prst="ellipse">
              <a:avLst/>
            </a:prstGeom>
            <a:solidFill>
              <a:schemeClr val="bg1"/>
            </a:solidFill>
            <a:ln w="12700" algn="ctr">
              <a:solidFill>
                <a:schemeClr val="bg2"/>
              </a:solid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endParaRPr kumimoji="0" lang="en-US" sz="625"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6C49CD6-9FB3-65E9-AE7F-E286B9E44C02}"/>
                </a:ext>
              </a:extLst>
            </p:cNvPr>
            <p:cNvSpPr txBox="1"/>
            <p:nvPr/>
          </p:nvSpPr>
          <p:spPr>
            <a:xfrm>
              <a:off x="946380" y="2638340"/>
              <a:ext cx="408465" cy="159301"/>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625"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Collaborate</a:t>
              </a:r>
            </a:p>
          </p:txBody>
        </p:sp>
      </p:grpSp>
      <p:grpSp>
        <p:nvGrpSpPr>
          <p:cNvPr id="22" name="Group 21">
            <a:extLst>
              <a:ext uri="{FF2B5EF4-FFF2-40B4-BE49-F238E27FC236}">
                <a16:creationId xmlns:a16="http://schemas.microsoft.com/office/drawing/2014/main" id="{0AF62145-5820-FBAD-7B69-30ED4C126035}"/>
              </a:ext>
            </a:extLst>
          </p:cNvPr>
          <p:cNvGrpSpPr/>
          <p:nvPr/>
        </p:nvGrpSpPr>
        <p:grpSpPr>
          <a:xfrm>
            <a:off x="1470913" y="2367611"/>
            <a:ext cx="519055" cy="486565"/>
            <a:chOff x="1441986" y="2535392"/>
            <a:chExt cx="408465" cy="382899"/>
          </a:xfrm>
        </p:grpSpPr>
        <p:sp>
          <p:nvSpPr>
            <p:cNvPr id="36" name="Oval 35">
              <a:extLst>
                <a:ext uri="{FF2B5EF4-FFF2-40B4-BE49-F238E27FC236}">
                  <a16:creationId xmlns:a16="http://schemas.microsoft.com/office/drawing/2014/main" id="{A36C108F-E0E3-56CB-B74E-48669A737720}"/>
                </a:ext>
              </a:extLst>
            </p:cNvPr>
            <p:cNvSpPr/>
            <p:nvPr/>
          </p:nvSpPr>
          <p:spPr bwMode="gray">
            <a:xfrm>
              <a:off x="1453551" y="2535392"/>
              <a:ext cx="382899" cy="382899"/>
            </a:xfrm>
            <a:prstGeom prst="ellipse">
              <a:avLst/>
            </a:prstGeom>
            <a:solidFill>
              <a:schemeClr val="bg1"/>
            </a:solidFill>
            <a:ln w="12700" algn="ctr">
              <a:solidFill>
                <a:schemeClr val="bg2"/>
              </a:solid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endParaRPr kumimoji="0" lang="en-US" sz="625"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F0203D7C-ED6A-722C-D74E-6055C17B1FE4}"/>
                </a:ext>
              </a:extLst>
            </p:cNvPr>
            <p:cNvSpPr txBox="1"/>
            <p:nvPr/>
          </p:nvSpPr>
          <p:spPr>
            <a:xfrm>
              <a:off x="1441986" y="2638340"/>
              <a:ext cx="408465" cy="159301"/>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625"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Model</a:t>
              </a:r>
            </a:p>
          </p:txBody>
        </p:sp>
      </p:grpSp>
      <p:grpSp>
        <p:nvGrpSpPr>
          <p:cNvPr id="25" name="Group 24">
            <a:extLst>
              <a:ext uri="{FF2B5EF4-FFF2-40B4-BE49-F238E27FC236}">
                <a16:creationId xmlns:a16="http://schemas.microsoft.com/office/drawing/2014/main" id="{686F9F03-E54A-3C0D-B2E2-79D73708E163}"/>
              </a:ext>
            </a:extLst>
          </p:cNvPr>
          <p:cNvGrpSpPr/>
          <p:nvPr/>
        </p:nvGrpSpPr>
        <p:grpSpPr>
          <a:xfrm>
            <a:off x="810068" y="3449785"/>
            <a:ext cx="519055" cy="486565"/>
            <a:chOff x="946380" y="3385002"/>
            <a:chExt cx="408465" cy="382899"/>
          </a:xfrm>
        </p:grpSpPr>
        <p:sp>
          <p:nvSpPr>
            <p:cNvPr id="38" name="Oval 37">
              <a:extLst>
                <a:ext uri="{FF2B5EF4-FFF2-40B4-BE49-F238E27FC236}">
                  <a16:creationId xmlns:a16="http://schemas.microsoft.com/office/drawing/2014/main" id="{EE29F685-7735-F4DE-77C7-B68BA04C3473}"/>
                </a:ext>
              </a:extLst>
            </p:cNvPr>
            <p:cNvSpPr/>
            <p:nvPr/>
          </p:nvSpPr>
          <p:spPr bwMode="gray">
            <a:xfrm>
              <a:off x="960895" y="3385002"/>
              <a:ext cx="382899" cy="382899"/>
            </a:xfrm>
            <a:prstGeom prst="ellipse">
              <a:avLst/>
            </a:prstGeom>
            <a:solidFill>
              <a:schemeClr val="bg1"/>
            </a:solidFill>
            <a:ln w="12700" algn="ctr">
              <a:solidFill>
                <a:schemeClr val="bg2"/>
              </a:solid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endParaRPr kumimoji="0" lang="en-US" sz="625"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BAA4444-9FDB-E050-4980-278988AE6E75}"/>
                </a:ext>
              </a:extLst>
            </p:cNvPr>
            <p:cNvSpPr txBox="1"/>
            <p:nvPr/>
          </p:nvSpPr>
          <p:spPr>
            <a:xfrm>
              <a:off x="946380" y="3493850"/>
              <a:ext cx="408465" cy="159301"/>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625"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Plan &amp; Forecast</a:t>
              </a:r>
            </a:p>
          </p:txBody>
        </p:sp>
      </p:grpSp>
      <p:grpSp>
        <p:nvGrpSpPr>
          <p:cNvPr id="24" name="Group 23">
            <a:extLst>
              <a:ext uri="{FF2B5EF4-FFF2-40B4-BE49-F238E27FC236}">
                <a16:creationId xmlns:a16="http://schemas.microsoft.com/office/drawing/2014/main" id="{B896F1FF-DDE8-BDB3-5E16-D78B42AC6137}"/>
              </a:ext>
            </a:extLst>
          </p:cNvPr>
          <p:cNvGrpSpPr/>
          <p:nvPr/>
        </p:nvGrpSpPr>
        <p:grpSpPr>
          <a:xfrm>
            <a:off x="1449785" y="3456442"/>
            <a:ext cx="519055" cy="486565"/>
            <a:chOff x="1441986" y="3385002"/>
            <a:chExt cx="408465" cy="382899"/>
          </a:xfrm>
        </p:grpSpPr>
        <p:sp>
          <p:nvSpPr>
            <p:cNvPr id="40" name="Oval 39">
              <a:extLst>
                <a:ext uri="{FF2B5EF4-FFF2-40B4-BE49-F238E27FC236}">
                  <a16:creationId xmlns:a16="http://schemas.microsoft.com/office/drawing/2014/main" id="{5C31EAE2-CF8C-A5A3-B1BD-93FC827BF658}"/>
                </a:ext>
              </a:extLst>
            </p:cNvPr>
            <p:cNvSpPr/>
            <p:nvPr/>
          </p:nvSpPr>
          <p:spPr bwMode="gray">
            <a:xfrm>
              <a:off x="1453551" y="3385002"/>
              <a:ext cx="382899" cy="382899"/>
            </a:xfrm>
            <a:prstGeom prst="ellipse">
              <a:avLst/>
            </a:prstGeom>
            <a:solidFill>
              <a:schemeClr val="bg1"/>
            </a:solidFill>
            <a:ln w="12700" algn="ctr">
              <a:solidFill>
                <a:schemeClr val="bg2"/>
              </a:solid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endParaRPr kumimoji="0" lang="en-US" sz="625"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47EC8EA-450B-78DA-86C6-0A747271940E}"/>
                </a:ext>
              </a:extLst>
            </p:cNvPr>
            <p:cNvSpPr txBox="1"/>
            <p:nvPr/>
          </p:nvSpPr>
          <p:spPr>
            <a:xfrm>
              <a:off x="1441986" y="3493850"/>
              <a:ext cx="408465" cy="159301"/>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625"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Predict</a:t>
              </a:r>
            </a:p>
          </p:txBody>
        </p:sp>
      </p:grpSp>
      <p:grpSp>
        <p:nvGrpSpPr>
          <p:cNvPr id="47" name="Group 46">
            <a:extLst>
              <a:ext uri="{FF2B5EF4-FFF2-40B4-BE49-F238E27FC236}">
                <a16:creationId xmlns:a16="http://schemas.microsoft.com/office/drawing/2014/main" id="{3CF6EDD1-FD62-FB97-3875-65BD8A761C58}"/>
              </a:ext>
            </a:extLst>
          </p:cNvPr>
          <p:cNvGrpSpPr/>
          <p:nvPr/>
        </p:nvGrpSpPr>
        <p:grpSpPr>
          <a:xfrm>
            <a:off x="499946" y="2912691"/>
            <a:ext cx="519055" cy="486565"/>
            <a:chOff x="709655" y="2960197"/>
            <a:chExt cx="408465" cy="382899"/>
          </a:xfrm>
        </p:grpSpPr>
        <p:sp>
          <p:nvSpPr>
            <p:cNvPr id="42" name="Oval 41">
              <a:extLst>
                <a:ext uri="{FF2B5EF4-FFF2-40B4-BE49-F238E27FC236}">
                  <a16:creationId xmlns:a16="http://schemas.microsoft.com/office/drawing/2014/main" id="{7D70DD79-DA3D-0F9F-570E-A7280B79DDE8}"/>
                </a:ext>
              </a:extLst>
            </p:cNvPr>
            <p:cNvSpPr/>
            <p:nvPr/>
          </p:nvSpPr>
          <p:spPr bwMode="gray">
            <a:xfrm>
              <a:off x="727120" y="2960197"/>
              <a:ext cx="382899" cy="382899"/>
            </a:xfrm>
            <a:prstGeom prst="ellipse">
              <a:avLst/>
            </a:prstGeom>
            <a:solidFill>
              <a:schemeClr val="bg1"/>
            </a:solidFill>
            <a:ln w="12700" algn="ctr">
              <a:solidFill>
                <a:schemeClr val="bg2"/>
              </a:solid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endParaRPr kumimoji="0" lang="en-US" sz="625"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5F66E99C-60BB-2C78-1927-0E6DFE9805B3}"/>
                </a:ext>
              </a:extLst>
            </p:cNvPr>
            <p:cNvSpPr txBox="1"/>
            <p:nvPr/>
          </p:nvSpPr>
          <p:spPr>
            <a:xfrm>
              <a:off x="709655" y="3074945"/>
              <a:ext cx="408465" cy="159301"/>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625"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Visualize</a:t>
              </a:r>
            </a:p>
          </p:txBody>
        </p:sp>
      </p:grpSp>
      <p:grpSp>
        <p:nvGrpSpPr>
          <p:cNvPr id="23" name="Group 22">
            <a:extLst>
              <a:ext uri="{FF2B5EF4-FFF2-40B4-BE49-F238E27FC236}">
                <a16:creationId xmlns:a16="http://schemas.microsoft.com/office/drawing/2014/main" id="{9A843AE3-B790-3ED2-C244-84CC4886DA00}"/>
              </a:ext>
            </a:extLst>
          </p:cNvPr>
          <p:cNvGrpSpPr/>
          <p:nvPr/>
        </p:nvGrpSpPr>
        <p:grpSpPr>
          <a:xfrm>
            <a:off x="1755933" y="2912691"/>
            <a:ext cx="519055" cy="486565"/>
            <a:chOff x="1654747" y="2960197"/>
            <a:chExt cx="408465" cy="382899"/>
          </a:xfrm>
        </p:grpSpPr>
        <p:sp>
          <p:nvSpPr>
            <p:cNvPr id="44" name="Oval 43">
              <a:extLst>
                <a:ext uri="{FF2B5EF4-FFF2-40B4-BE49-F238E27FC236}">
                  <a16:creationId xmlns:a16="http://schemas.microsoft.com/office/drawing/2014/main" id="{598AF195-EAD3-40B9-6F94-1500ABDC9E3E}"/>
                </a:ext>
              </a:extLst>
            </p:cNvPr>
            <p:cNvSpPr/>
            <p:nvPr/>
          </p:nvSpPr>
          <p:spPr bwMode="gray">
            <a:xfrm>
              <a:off x="1666311" y="2960197"/>
              <a:ext cx="382899" cy="382899"/>
            </a:xfrm>
            <a:prstGeom prst="ellipse">
              <a:avLst/>
            </a:prstGeom>
            <a:solidFill>
              <a:schemeClr val="bg1"/>
            </a:solidFill>
            <a:ln w="12700" algn="ctr">
              <a:solidFill>
                <a:schemeClr val="bg2"/>
              </a:solid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endParaRPr kumimoji="0" lang="en-US" sz="625"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FC977369-C9E9-4A5A-C3A0-4301B0349407}"/>
                </a:ext>
              </a:extLst>
            </p:cNvPr>
            <p:cNvSpPr txBox="1"/>
            <p:nvPr/>
          </p:nvSpPr>
          <p:spPr>
            <a:xfrm>
              <a:off x="1654747" y="3074945"/>
              <a:ext cx="408465" cy="159301"/>
            </a:xfrm>
            <a:prstGeom prst="rect">
              <a:avLst/>
            </a:prstGeom>
            <a:noFill/>
          </p:spPr>
          <p:txBody>
            <a:bodyPr wrap="square" lIns="0" tIns="0" rIns="0" bIns="0" rtlCol="0" anchor="ctr" anchorCtr="0">
              <a:noAutofit/>
            </a:bodyPr>
            <a:lstStyle/>
            <a:p>
              <a:pPr marL="0" marR="0" lvl="0" indent="0" algn="ctr" defTabSz="913578" rtl="0" eaLnBrk="1" fontAlgn="auto" latinLnBrk="0" hangingPunct="1">
                <a:lnSpc>
                  <a:spcPct val="90000"/>
                </a:lnSpc>
                <a:spcBef>
                  <a:spcPts val="0"/>
                </a:spcBef>
                <a:spcAft>
                  <a:spcPts val="0"/>
                </a:spcAft>
                <a:buClr>
                  <a:srgbClr val="F0AB00"/>
                </a:buClr>
                <a:buSzPct val="80000"/>
                <a:buFontTx/>
                <a:buNone/>
                <a:tabLst/>
                <a:defRPr/>
              </a:pPr>
              <a:r>
                <a:rPr kumimoji="0" lang="en-US" sz="625"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Analyze</a:t>
              </a:r>
            </a:p>
          </p:txBody>
        </p:sp>
      </p:grpSp>
      <p:sp>
        <p:nvSpPr>
          <p:cNvPr id="10" name="TextBox 9">
            <a:extLst>
              <a:ext uri="{FF2B5EF4-FFF2-40B4-BE49-F238E27FC236}">
                <a16:creationId xmlns:a16="http://schemas.microsoft.com/office/drawing/2014/main" id="{AA4E29DD-E99D-D884-8196-91B42043D2B8}"/>
              </a:ext>
            </a:extLst>
          </p:cNvPr>
          <p:cNvSpPr txBox="1"/>
          <p:nvPr/>
        </p:nvSpPr>
        <p:spPr>
          <a:xfrm>
            <a:off x="688996" y="2195392"/>
            <a:ext cx="1395815" cy="110737"/>
          </a:xfrm>
          <a:prstGeom prst="rect">
            <a:avLst/>
          </a:prstGeom>
          <a:noFill/>
        </p:spPr>
        <p:txBody>
          <a:bodyPr wrap="square" lIns="0" tIns="18273" rIns="0" bIns="0" rtlCol="0" anchor="ctr" anchorCtr="0">
            <a:noAutofit/>
          </a:bodyPr>
          <a:lstStyle/>
          <a:p>
            <a:pPr marL="0" marR="0" lvl="0" indent="0" algn="ctr" defTabSz="1087796" rtl="0" eaLnBrk="1" fontAlgn="auto" latinLnBrk="0" hangingPunct="1">
              <a:lnSpc>
                <a:spcPct val="80000"/>
              </a:lnSpc>
              <a:spcBef>
                <a:spcPct val="50000"/>
              </a:spcBef>
              <a:spcAft>
                <a:spcPts val="0"/>
              </a:spcAft>
              <a:buClr>
                <a:srgbClr val="F0AB00"/>
              </a:buClr>
              <a:buSzPct val="80000"/>
              <a:buFontTx/>
              <a:buNone/>
              <a:tabLst/>
              <a:defRPr/>
            </a:pPr>
            <a:r>
              <a:rPr kumimoji="0" lang="en-US" sz="900" b="1" i="0" u="none" strike="noStrike" kern="0" cap="none" spc="0" normalizeH="0" baseline="0" noProof="0" dirty="0">
                <a:ln>
                  <a:noFill/>
                </a:ln>
                <a:solidFill>
                  <a:srgbClr val="999999"/>
                </a:solidFill>
                <a:effectLst/>
                <a:uLnTx/>
                <a:uFillTx/>
                <a:latin typeface="72 Brand" panose="020B0504030603020204" pitchFamily="34" charset="0"/>
                <a:ea typeface="Arial" panose="020B0604020202020204" pitchFamily="34" charset="0"/>
                <a:cs typeface="Arial" panose="020B0604020202020204" pitchFamily="34" charset="0"/>
              </a:rPr>
              <a:t>CAPABILITIES</a:t>
            </a:r>
          </a:p>
        </p:txBody>
      </p:sp>
      <p:sp>
        <p:nvSpPr>
          <p:cNvPr id="26" name="TextBox 25">
            <a:extLst>
              <a:ext uri="{FF2B5EF4-FFF2-40B4-BE49-F238E27FC236}">
                <a16:creationId xmlns:a16="http://schemas.microsoft.com/office/drawing/2014/main" id="{C78A6A38-C439-E72E-83EE-CA952FC14BFC}"/>
              </a:ext>
            </a:extLst>
          </p:cNvPr>
          <p:cNvSpPr txBox="1"/>
          <p:nvPr/>
        </p:nvSpPr>
        <p:spPr>
          <a:xfrm>
            <a:off x="513693" y="5082806"/>
            <a:ext cx="11234565" cy="7513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defPPr>
              <a:defRPr lang="de-DE"/>
            </a:defPPr>
            <a:lvl1pPr defTabSz="932472" fontAlgn="base">
              <a:lnSpc>
                <a:spcPct val="90000"/>
              </a:lnSpc>
              <a:spcBef>
                <a:spcPct val="0"/>
              </a:spcBef>
              <a:spcAft>
                <a:spcPct val="0"/>
              </a:spcAft>
              <a:defRPr sz="2000">
                <a:gradFill>
                  <a:gsLst>
                    <a:gs pos="0">
                      <a:schemeClr val="bg1"/>
                    </a:gs>
                    <a:gs pos="100000">
                      <a:schemeClr val="bg1"/>
                    </a:gs>
                  </a:gsLst>
                  <a:lin ang="5400000" scaled="1"/>
                </a:gradFill>
                <a:latin typeface="+mn-lt"/>
                <a:cs typeface="Segoe UI"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1632" rtl="0" eaLnBrk="1" fontAlgn="base" latinLnBrk="0" hangingPunct="1">
              <a:lnSpc>
                <a:spcPct val="9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0179F5"/>
                </a:solidFill>
                <a:effectLst/>
                <a:uLnTx/>
                <a:uFillTx/>
                <a:latin typeface="72 Brand" panose="020B0504030603020204" pitchFamily="34" charset="0"/>
                <a:ea typeface="Calibri"/>
                <a:cs typeface="72" panose="020B0503030000000003" pitchFamily="34" charset="0"/>
              </a:rPr>
              <a:t>SAP Datasphere</a:t>
            </a:r>
            <a:r>
              <a:rPr kumimoji="0" lang="en-US" sz="2000" u="none" strike="noStrike" kern="1200" cap="none" spc="0" normalizeH="0" baseline="0" noProof="0" dirty="0">
                <a:ln>
                  <a:noFill/>
                </a:ln>
                <a:solidFill>
                  <a:srgbClr val="0070C0"/>
                </a:solidFill>
                <a:effectLst/>
                <a:uLnTx/>
                <a:uFillTx/>
                <a:latin typeface="72 Brand" panose="020B0504030603020204" pitchFamily="34" charset="0"/>
                <a:ea typeface="Calibri"/>
                <a:cs typeface="72" panose="020B0503030000000003" pitchFamily="34" charset="0"/>
              </a:rPr>
              <a:t> </a:t>
            </a:r>
            <a:r>
              <a:rPr kumimoji="0" lang="en-US" sz="2000" u="none" strike="noStrike" kern="1200" cap="none" spc="0" normalizeH="0" baseline="0" noProof="0" dirty="0">
                <a:ln>
                  <a:noFill/>
                </a:ln>
                <a:solidFill>
                  <a:srgbClr val="000000"/>
                </a:solidFill>
                <a:effectLst/>
                <a:uLnTx/>
                <a:uFillTx/>
                <a:latin typeface="72 Brand" panose="020B0504030603020204" pitchFamily="34" charset="0"/>
                <a:ea typeface="Calibri"/>
                <a:cs typeface="72" panose="020B0503030000000003" pitchFamily="34" charset="0"/>
              </a:rPr>
              <a:t>is the foundation for a business data fabric architecture. </a:t>
            </a:r>
            <a:r>
              <a:rPr kumimoji="0" lang="en-US" sz="2000" b="0" i="0" u="none" strike="noStrike" kern="1200" cap="none" spc="0" normalizeH="0" baseline="0" noProof="0" dirty="0">
                <a:ln>
                  <a:noFill/>
                </a:ln>
                <a:solidFill>
                  <a:srgbClr val="F0AB00"/>
                </a:solidFill>
                <a:effectLst/>
                <a:uLnTx/>
                <a:uFillTx/>
                <a:latin typeface="72 Brand" panose="020B0504030603020204" pitchFamily="34" charset="0"/>
                <a:ea typeface="+mn-lt"/>
                <a:cs typeface="Arial" panose="020B0604020202020204"/>
              </a:rPr>
              <a:t>SAP Analytics Cloud</a:t>
            </a:r>
            <a:r>
              <a:rPr kumimoji="0" lang="en-US" sz="2000" b="0" i="0" u="none" strike="noStrike" kern="1200" cap="none" spc="0" normalizeH="0" baseline="0" noProof="0" dirty="0">
                <a:ln>
                  <a:noFill/>
                </a:ln>
                <a:solidFill>
                  <a:srgbClr val="000000"/>
                </a:solidFill>
                <a:effectLst/>
                <a:uLnTx/>
                <a:uFillTx/>
                <a:latin typeface="72 Brand" panose="020B0504030603020204" pitchFamily="34" charset="0"/>
                <a:ea typeface="+mn-lt"/>
                <a:cs typeface="Arial" panose="020B0604020202020204"/>
              </a:rPr>
              <a:t> complements it by providing a complete planning and analytics solution augmented by AI to transform data-driven decision-making using the data and semantics provided.</a:t>
            </a:r>
            <a:r>
              <a:rPr kumimoji="0" lang="en-US" sz="2000" u="none" strike="noStrike" kern="1200" cap="none" spc="0" normalizeH="0" baseline="0" noProof="0" dirty="0">
                <a:ln>
                  <a:noFill/>
                </a:ln>
                <a:solidFill>
                  <a:srgbClr val="000000"/>
                </a:solidFill>
                <a:effectLst/>
                <a:uLnTx/>
                <a:uFillTx/>
                <a:latin typeface="72 Brand" panose="020B0504030603020204" pitchFamily="34" charset="0"/>
                <a:ea typeface="Calibri"/>
                <a:cs typeface="72" panose="020B0503030000000003" pitchFamily="34" charset="0"/>
              </a:rPr>
              <a:t> </a:t>
            </a:r>
            <a:endParaRPr kumimoji="0" lang="en-US" sz="2000" b="0" i="0" u="none" strike="noStrike" kern="1200" cap="none" spc="0" normalizeH="0" baseline="0" noProof="0" dirty="0">
              <a:ln>
                <a:noFill/>
              </a:ln>
              <a:gradFill>
                <a:gsLst>
                  <a:gs pos="0">
                    <a:srgbClr val="FFFFFF"/>
                  </a:gs>
                  <a:gs pos="100000">
                    <a:srgbClr val="FFFFFF"/>
                  </a:gs>
                </a:gsLst>
                <a:lin ang="5400000" scaled="1"/>
              </a:gradFill>
              <a:effectLst/>
              <a:uLnTx/>
              <a:uFillTx/>
              <a:latin typeface="72 Brand" panose="020B0504030603020204" pitchFamily="34" charset="0"/>
              <a:ea typeface="+mn-ea"/>
              <a:cs typeface="Segoe UI" pitchFamily="34" charset="0"/>
            </a:endParaRPr>
          </a:p>
        </p:txBody>
      </p:sp>
      <p:sp>
        <p:nvSpPr>
          <p:cNvPr id="27" name="TextBox 26">
            <a:extLst>
              <a:ext uri="{FF2B5EF4-FFF2-40B4-BE49-F238E27FC236}">
                <a16:creationId xmlns:a16="http://schemas.microsoft.com/office/drawing/2014/main" id="{653895F1-A0E5-D072-CFA9-C35931C4EE60}"/>
              </a:ext>
            </a:extLst>
          </p:cNvPr>
          <p:cNvSpPr txBox="1"/>
          <p:nvPr/>
        </p:nvSpPr>
        <p:spPr>
          <a:xfrm>
            <a:off x="2326581" y="1711214"/>
            <a:ext cx="3280728" cy="394776"/>
          </a:xfrm>
          <a:prstGeom prst="rect">
            <a:avLst/>
          </a:prstGeom>
          <a:noFill/>
        </p:spPr>
        <p:txBody>
          <a:bodyPr wrap="square" lIns="0" tIns="18273" rIns="0" bIns="0" rtlCol="0" anchor="ctr" anchorCtr="0">
            <a:noAutofit/>
          </a:bodyPr>
          <a:lstStyle/>
          <a:p>
            <a:pPr marL="0" marR="0" lvl="0" indent="0" algn="ctr" defTabSz="1087796" rtl="0" eaLnBrk="1" fontAlgn="auto" latinLnBrk="0" hangingPunct="1">
              <a:lnSpc>
                <a:spcPct val="80000"/>
              </a:lnSpc>
              <a:spcBef>
                <a:spcPct val="50000"/>
              </a:spcBef>
              <a:spcAft>
                <a:spcPts val="0"/>
              </a:spcAft>
              <a:buClr>
                <a:srgbClr val="F0AB00"/>
              </a:buClr>
              <a:buSzPct val="80000"/>
              <a:buFontTx/>
              <a:buNone/>
              <a:tabLst/>
              <a:defRPr/>
            </a:pPr>
            <a:r>
              <a:rPr kumimoji="0" lang="en-US" sz="1000" b="1" i="0" u="none" strike="noStrike" kern="0" cap="none" spc="0" normalizeH="0" baseline="0" noProof="0" dirty="0">
                <a:ln>
                  <a:noFill/>
                </a:ln>
                <a:solidFill>
                  <a:srgbClr val="003283"/>
                </a:solidFill>
                <a:effectLst/>
                <a:uLnTx/>
                <a:uFillTx/>
                <a:latin typeface="72 Brand" panose="020B0504030603020204" pitchFamily="34" charset="0"/>
                <a:ea typeface="Arial" panose="020B0604020202020204" pitchFamily="34" charset="0"/>
                <a:cs typeface="Arial" panose="020B0604020202020204" pitchFamily="34" charset="0"/>
              </a:rPr>
              <a:t>BUSINESS INSIGHTS &amp; PLANNING PROCESSES</a:t>
            </a:r>
          </a:p>
        </p:txBody>
      </p:sp>
      <p:cxnSp>
        <p:nvCxnSpPr>
          <p:cNvPr id="28" name="Straight Connector 27">
            <a:extLst>
              <a:ext uri="{FF2B5EF4-FFF2-40B4-BE49-F238E27FC236}">
                <a16:creationId xmlns:a16="http://schemas.microsoft.com/office/drawing/2014/main" id="{F9F06426-CB41-5C43-30AE-44AF3279A235}"/>
              </a:ext>
            </a:extLst>
          </p:cNvPr>
          <p:cNvCxnSpPr>
            <a:cxnSpLocks/>
          </p:cNvCxnSpPr>
          <p:nvPr/>
        </p:nvCxnSpPr>
        <p:spPr>
          <a:xfrm>
            <a:off x="7179614" y="2503864"/>
            <a:ext cx="924513" cy="0"/>
          </a:xfrm>
          <a:prstGeom prst="line">
            <a:avLst/>
          </a:prstGeom>
          <a:noFill/>
          <a:ln w="34925" cap="rnd" cmpd="sng" algn="ctr">
            <a:solidFill>
              <a:schemeClr val="bg2"/>
            </a:solidFill>
            <a:prstDash val="sysDot"/>
            <a:headEnd type="none" w="lg" len="med"/>
            <a:tailEnd type="triangle" w="lg" len="med"/>
          </a:ln>
          <a:effectLst/>
        </p:spPr>
      </p:cxnSp>
      <p:sp>
        <p:nvSpPr>
          <p:cNvPr id="48" name="TextBox 47">
            <a:extLst>
              <a:ext uri="{FF2B5EF4-FFF2-40B4-BE49-F238E27FC236}">
                <a16:creationId xmlns:a16="http://schemas.microsoft.com/office/drawing/2014/main" id="{8A966754-E6CD-E7B5-DDD9-262AF7771010}"/>
              </a:ext>
            </a:extLst>
          </p:cNvPr>
          <p:cNvSpPr txBox="1"/>
          <p:nvPr/>
        </p:nvSpPr>
        <p:spPr>
          <a:xfrm>
            <a:off x="5433068" y="2195392"/>
            <a:ext cx="1395815" cy="110737"/>
          </a:xfrm>
          <a:prstGeom prst="rect">
            <a:avLst/>
          </a:prstGeom>
          <a:noFill/>
        </p:spPr>
        <p:txBody>
          <a:bodyPr wrap="square" lIns="0" tIns="18273" rIns="0" bIns="0" rtlCol="0" anchor="ctr" anchorCtr="0">
            <a:noAutofit/>
          </a:bodyPr>
          <a:lstStyle/>
          <a:p>
            <a:pPr marL="0" marR="0" lvl="0" indent="0" algn="ctr" defTabSz="1087796" rtl="0" eaLnBrk="1" fontAlgn="auto" latinLnBrk="0" hangingPunct="1">
              <a:lnSpc>
                <a:spcPct val="80000"/>
              </a:lnSpc>
              <a:spcBef>
                <a:spcPct val="50000"/>
              </a:spcBef>
              <a:spcAft>
                <a:spcPts val="0"/>
              </a:spcAft>
              <a:buClr>
                <a:srgbClr val="F0AB00"/>
              </a:buClr>
              <a:buSzPct val="80000"/>
              <a:buFontTx/>
              <a:buNone/>
              <a:tabLst/>
              <a:defRPr/>
            </a:pPr>
            <a:r>
              <a:rPr kumimoji="0" lang="en-US" sz="900" b="1" i="0" u="none" strike="noStrike" kern="0" cap="none" spc="0" normalizeH="0" baseline="0" noProof="0" dirty="0">
                <a:ln>
                  <a:noFill/>
                </a:ln>
                <a:solidFill>
                  <a:srgbClr val="999999"/>
                </a:solidFill>
                <a:effectLst/>
                <a:uLnTx/>
                <a:uFillTx/>
                <a:latin typeface="72 Brand" panose="020B0504030603020204" pitchFamily="34" charset="0"/>
                <a:ea typeface="Arial" panose="020B0604020202020204" pitchFamily="34" charset="0"/>
                <a:cs typeface="Arial" panose="020B0604020202020204" pitchFamily="34" charset="0"/>
              </a:rPr>
              <a:t>ACCELERATORS</a:t>
            </a:r>
          </a:p>
        </p:txBody>
      </p:sp>
      <p:sp>
        <p:nvSpPr>
          <p:cNvPr id="50" name="Rectangle 49">
            <a:extLst>
              <a:ext uri="{FF2B5EF4-FFF2-40B4-BE49-F238E27FC236}">
                <a16:creationId xmlns:a16="http://schemas.microsoft.com/office/drawing/2014/main" id="{78907E4E-61E5-022B-A7FA-621B31D5F677}"/>
              </a:ext>
            </a:extLst>
          </p:cNvPr>
          <p:cNvSpPr/>
          <p:nvPr/>
        </p:nvSpPr>
        <p:spPr bwMode="gray">
          <a:xfrm>
            <a:off x="8248401" y="1310349"/>
            <a:ext cx="3460585" cy="417073"/>
          </a:xfrm>
          <a:prstGeom prst="rect">
            <a:avLst/>
          </a:prstGeom>
          <a:solidFill>
            <a:srgbClr val="002A86"/>
          </a:solidFill>
          <a:ln w="25400" algn="ctr">
            <a:solidFill>
              <a:srgbClr val="002A86"/>
            </a:solidFill>
            <a:miter lim="800000"/>
            <a:headEnd/>
            <a:tailEnd/>
          </a:ln>
        </p:spPr>
        <p:txBody>
          <a:bodyPr lIns="89931" tIns="71943" rIns="89931" bIns="71943" rtlCol="0" anchor="ctr"/>
          <a:lstStyle/>
          <a:p>
            <a:pPr marL="0" marR="0" lvl="0" indent="0" algn="ctr" defTabSz="913578" rtl="0" eaLnBrk="1" fontAlgn="auto" latinLnBrk="0" hangingPunct="1">
              <a:lnSpc>
                <a:spcPct val="100000"/>
              </a:lnSpc>
              <a:spcBef>
                <a:spcPct val="50000"/>
              </a:spcBef>
              <a:spcAft>
                <a:spcPts val="0"/>
              </a:spcAft>
              <a:buClr>
                <a:srgbClr val="F0AB00"/>
              </a:buClr>
              <a:buSzPct val="80000"/>
              <a:buFontTx/>
              <a:buNone/>
              <a:tabLst/>
              <a:defRPr/>
            </a:pPr>
            <a:r>
              <a:rPr kumimoji="0" lang="en-US" sz="1400" b="1"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Business Execution</a:t>
            </a:r>
          </a:p>
        </p:txBody>
      </p:sp>
      <p:sp>
        <p:nvSpPr>
          <p:cNvPr id="55" name="TextBox 54">
            <a:extLst>
              <a:ext uri="{FF2B5EF4-FFF2-40B4-BE49-F238E27FC236}">
                <a16:creationId xmlns:a16="http://schemas.microsoft.com/office/drawing/2014/main" id="{A98716FB-E346-A85F-83D2-96F3316F32FA}"/>
              </a:ext>
            </a:extLst>
          </p:cNvPr>
          <p:cNvSpPr txBox="1"/>
          <p:nvPr/>
        </p:nvSpPr>
        <p:spPr>
          <a:xfrm>
            <a:off x="7179614" y="3155455"/>
            <a:ext cx="924513" cy="507567"/>
          </a:xfrm>
          <a:prstGeom prst="rect">
            <a:avLst/>
          </a:prstGeom>
          <a:noFill/>
        </p:spPr>
        <p:txBody>
          <a:bodyPr wrap="square" lIns="0" tIns="0" rIns="0" bIns="0" rtlCol="0">
            <a:spAutoFit/>
          </a:bodyPr>
          <a:lstStyle/>
          <a:p>
            <a:pPr marL="0" marR="0" lvl="0" indent="0" algn="ctr" defTabSz="1088122" rtl="0" eaLnBrk="1" fontAlgn="auto" latinLnBrk="0" hangingPunct="1">
              <a:lnSpc>
                <a:spcPct val="100000"/>
              </a:lnSpc>
              <a:spcBef>
                <a:spcPct val="50000"/>
              </a:spcBef>
              <a:spcAft>
                <a:spcPts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Live Analytics, (Master) data sync</a:t>
            </a:r>
          </a:p>
        </p:txBody>
      </p:sp>
      <p:sp>
        <p:nvSpPr>
          <p:cNvPr id="56" name="TextBox 55">
            <a:extLst>
              <a:ext uri="{FF2B5EF4-FFF2-40B4-BE49-F238E27FC236}">
                <a16:creationId xmlns:a16="http://schemas.microsoft.com/office/drawing/2014/main" id="{E8882CD0-ADE0-E441-E75E-34105B71718C}"/>
              </a:ext>
            </a:extLst>
          </p:cNvPr>
          <p:cNvSpPr txBox="1"/>
          <p:nvPr/>
        </p:nvSpPr>
        <p:spPr>
          <a:xfrm>
            <a:off x="7179614" y="2040255"/>
            <a:ext cx="924513" cy="338378"/>
          </a:xfrm>
          <a:prstGeom prst="rect">
            <a:avLst/>
          </a:prstGeom>
          <a:noFill/>
        </p:spPr>
        <p:txBody>
          <a:bodyPr wrap="square" lIns="0" tIns="0" rIns="0" bIns="0" rtlCol="0">
            <a:spAutoFit/>
          </a:bodyPr>
          <a:lstStyle/>
          <a:p>
            <a:pPr marL="0" marR="0" lvl="0" indent="0" algn="ctr" defTabSz="1088122" rtl="0" eaLnBrk="1" fontAlgn="auto" latinLnBrk="0" hangingPunct="1">
              <a:lnSpc>
                <a:spcPct val="100000"/>
              </a:lnSpc>
              <a:spcBef>
                <a:spcPct val="50000"/>
              </a:spcBef>
              <a:spcAft>
                <a:spcPts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Plan retraction for execution</a:t>
            </a:r>
          </a:p>
        </p:txBody>
      </p:sp>
      <p:sp>
        <p:nvSpPr>
          <p:cNvPr id="57" name="TextBox 56">
            <a:extLst>
              <a:ext uri="{FF2B5EF4-FFF2-40B4-BE49-F238E27FC236}">
                <a16:creationId xmlns:a16="http://schemas.microsoft.com/office/drawing/2014/main" id="{FC64C5AE-F203-B52A-2C17-C359C8DB83AA}"/>
              </a:ext>
            </a:extLst>
          </p:cNvPr>
          <p:cNvSpPr txBox="1"/>
          <p:nvPr/>
        </p:nvSpPr>
        <p:spPr>
          <a:xfrm>
            <a:off x="3342928" y="4693182"/>
            <a:ext cx="5204144" cy="169189"/>
          </a:xfrm>
          <a:prstGeom prst="rect">
            <a:avLst/>
          </a:prstGeom>
          <a:noFill/>
        </p:spPr>
        <p:txBody>
          <a:bodyPr wrap="square" lIns="0" tIns="0" rIns="0" bIns="0" rtlCol="0" anchor="t">
            <a:spAutoFit/>
          </a:bodyPr>
          <a:lstStyle/>
          <a:p>
            <a:pPr marL="0" marR="0" lvl="0" indent="0" algn="ctr" defTabSz="1088122" rtl="0" eaLnBrk="1" fontAlgn="auto" latinLnBrk="0" hangingPunct="1">
              <a:lnSpc>
                <a:spcPct val="100000"/>
              </a:lnSpc>
              <a:spcBef>
                <a:spcPct val="50000"/>
              </a:spcBef>
              <a:spcAft>
                <a:spcPts val="0"/>
              </a:spcAft>
              <a:buClr>
                <a:srgbClr val="F0AB00"/>
              </a:buClr>
              <a:buSzPct val="80000"/>
              <a:buFontTx/>
              <a:buNone/>
              <a:tabLst/>
              <a:defRPr/>
            </a:pPr>
            <a:r>
              <a:rPr kumimoji="0" lang="en-US" sz="1100"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SAP BTP: </a:t>
            </a: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Data orchestration, governance, automation and extensions</a:t>
            </a:r>
          </a:p>
        </p:txBody>
      </p:sp>
      <p:cxnSp>
        <p:nvCxnSpPr>
          <p:cNvPr id="58" name="Straight Connector 57">
            <a:extLst>
              <a:ext uri="{FF2B5EF4-FFF2-40B4-BE49-F238E27FC236}">
                <a16:creationId xmlns:a16="http://schemas.microsoft.com/office/drawing/2014/main" id="{F4FB14C1-5E7F-2ECE-B116-8672922A0CBB}"/>
              </a:ext>
            </a:extLst>
          </p:cNvPr>
          <p:cNvCxnSpPr>
            <a:cxnSpLocks/>
          </p:cNvCxnSpPr>
          <p:nvPr/>
        </p:nvCxnSpPr>
        <p:spPr>
          <a:xfrm>
            <a:off x="3164308" y="4530129"/>
            <a:ext cx="0" cy="489458"/>
          </a:xfrm>
          <a:prstGeom prst="line">
            <a:avLst/>
          </a:prstGeom>
          <a:noFill/>
          <a:ln w="34925" cap="rnd" cmpd="sng" algn="ctr">
            <a:solidFill>
              <a:schemeClr val="bg2"/>
            </a:solidFill>
            <a:prstDash val="sysDot"/>
            <a:headEnd type="triangle" w="lg" len="med"/>
            <a:tailEnd type="triangle" w="lg" len="med"/>
          </a:ln>
          <a:effectLst/>
        </p:spPr>
      </p:cxnSp>
      <p:cxnSp>
        <p:nvCxnSpPr>
          <p:cNvPr id="59" name="Straight Connector 58">
            <a:extLst>
              <a:ext uri="{FF2B5EF4-FFF2-40B4-BE49-F238E27FC236}">
                <a16:creationId xmlns:a16="http://schemas.microsoft.com/office/drawing/2014/main" id="{CC952BF5-81A6-E651-D57F-473ED17B6B5F}"/>
              </a:ext>
            </a:extLst>
          </p:cNvPr>
          <p:cNvCxnSpPr>
            <a:cxnSpLocks/>
          </p:cNvCxnSpPr>
          <p:nvPr/>
        </p:nvCxnSpPr>
        <p:spPr>
          <a:xfrm>
            <a:off x="8725690" y="4520499"/>
            <a:ext cx="0" cy="489458"/>
          </a:xfrm>
          <a:prstGeom prst="line">
            <a:avLst/>
          </a:prstGeom>
          <a:noFill/>
          <a:ln w="34925" cap="rnd" cmpd="sng" algn="ctr">
            <a:solidFill>
              <a:schemeClr val="bg2"/>
            </a:solidFill>
            <a:prstDash val="sysDot"/>
            <a:headEnd type="triangle" w="lg" len="med"/>
            <a:tailEnd type="triangle" w="lg" len="med"/>
          </a:ln>
          <a:effectLst/>
        </p:spPr>
      </p:cxnSp>
      <p:pic>
        <p:nvPicPr>
          <p:cNvPr id="69" name="RING OF ARROWS">
            <a:extLst>
              <a:ext uri="{FF2B5EF4-FFF2-40B4-BE49-F238E27FC236}">
                <a16:creationId xmlns:a16="http://schemas.microsoft.com/office/drawing/2014/main" id="{ADE55058-6C2A-7802-2DDE-BF75F84AD5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453" y="2053095"/>
            <a:ext cx="874182" cy="874180"/>
          </a:xfrm>
          <a:prstGeom prst="rect">
            <a:avLst/>
          </a:prstGeom>
        </p:spPr>
      </p:pic>
      <p:pic>
        <p:nvPicPr>
          <p:cNvPr id="67" name="RING OF ARROWS">
            <a:extLst>
              <a:ext uri="{FF2B5EF4-FFF2-40B4-BE49-F238E27FC236}">
                <a16:creationId xmlns:a16="http://schemas.microsoft.com/office/drawing/2014/main" id="{ADAF5273-0024-7286-0BE3-C040AFE75F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0213" y="2055478"/>
            <a:ext cx="874182" cy="874180"/>
          </a:xfrm>
          <a:prstGeom prst="rect">
            <a:avLst/>
          </a:prstGeom>
        </p:spPr>
      </p:pic>
      <p:pic>
        <p:nvPicPr>
          <p:cNvPr id="65" name="RING OF ARROWS">
            <a:extLst>
              <a:ext uri="{FF2B5EF4-FFF2-40B4-BE49-F238E27FC236}">
                <a16:creationId xmlns:a16="http://schemas.microsoft.com/office/drawing/2014/main" id="{6385B0C7-5AE2-A340-C790-A53CE0F0C7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453" y="3289205"/>
            <a:ext cx="874182" cy="874180"/>
          </a:xfrm>
          <a:prstGeom prst="rect">
            <a:avLst/>
          </a:prstGeom>
        </p:spPr>
      </p:pic>
      <p:pic>
        <p:nvPicPr>
          <p:cNvPr id="63" name="RING OF ARROWS">
            <a:extLst>
              <a:ext uri="{FF2B5EF4-FFF2-40B4-BE49-F238E27FC236}">
                <a16:creationId xmlns:a16="http://schemas.microsoft.com/office/drawing/2014/main" id="{7BED71A3-2016-00E8-09AB-43C62EA144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0213" y="3285868"/>
            <a:ext cx="874182" cy="874180"/>
          </a:xfrm>
          <a:prstGeom prst="rect">
            <a:avLst/>
          </a:prstGeom>
        </p:spPr>
      </p:pic>
      <p:pic>
        <p:nvPicPr>
          <p:cNvPr id="61" name="RING OF ARROWS">
            <a:extLst>
              <a:ext uri="{FF2B5EF4-FFF2-40B4-BE49-F238E27FC236}">
                <a16:creationId xmlns:a16="http://schemas.microsoft.com/office/drawing/2014/main" id="{5C0486EF-00C0-16AD-6845-69362EF7D9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1644" y="2679414"/>
            <a:ext cx="874182" cy="874180"/>
          </a:xfrm>
          <a:prstGeom prst="rect">
            <a:avLst/>
          </a:prstGeom>
        </p:spPr>
      </p:pic>
      <p:grpSp>
        <p:nvGrpSpPr>
          <p:cNvPr id="117" name="Group 116">
            <a:extLst>
              <a:ext uri="{FF2B5EF4-FFF2-40B4-BE49-F238E27FC236}">
                <a16:creationId xmlns:a16="http://schemas.microsoft.com/office/drawing/2014/main" id="{866A5E71-A40F-F362-840B-08D442BB0742}"/>
              </a:ext>
            </a:extLst>
          </p:cNvPr>
          <p:cNvGrpSpPr/>
          <p:nvPr/>
        </p:nvGrpSpPr>
        <p:grpSpPr>
          <a:xfrm>
            <a:off x="8477963" y="2055025"/>
            <a:ext cx="2967645" cy="2110186"/>
            <a:chOff x="2255243" y="2054309"/>
            <a:chExt cx="2969191" cy="2111286"/>
          </a:xfrm>
          <a:solidFill>
            <a:srgbClr val="002A86"/>
          </a:solidFill>
        </p:grpSpPr>
        <p:sp>
          <p:nvSpPr>
            <p:cNvPr id="118" name="Rounded Rectangle 138">
              <a:extLst>
                <a:ext uri="{FF2B5EF4-FFF2-40B4-BE49-F238E27FC236}">
                  <a16:creationId xmlns:a16="http://schemas.microsoft.com/office/drawing/2014/main" id="{4455EDEC-F30C-2333-0A2E-98278EC697A3}"/>
                </a:ext>
              </a:extLst>
            </p:cNvPr>
            <p:cNvSpPr/>
            <p:nvPr/>
          </p:nvSpPr>
          <p:spPr bwMode="gray">
            <a:xfrm>
              <a:off x="2255243" y="2054309"/>
              <a:ext cx="876341" cy="87633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119" name="Rounded Rectangle 138">
              <a:extLst>
                <a:ext uri="{FF2B5EF4-FFF2-40B4-BE49-F238E27FC236}">
                  <a16:creationId xmlns:a16="http://schemas.microsoft.com/office/drawing/2014/main" id="{85D2154D-2C4A-B1B5-8316-D103E1AEE4FC}"/>
                </a:ext>
              </a:extLst>
            </p:cNvPr>
            <p:cNvSpPr/>
            <p:nvPr/>
          </p:nvSpPr>
          <p:spPr bwMode="gray">
            <a:xfrm>
              <a:off x="4348093" y="2054309"/>
              <a:ext cx="876341" cy="87633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120" name="Rounded Rectangle 138">
              <a:extLst>
                <a:ext uri="{FF2B5EF4-FFF2-40B4-BE49-F238E27FC236}">
                  <a16:creationId xmlns:a16="http://schemas.microsoft.com/office/drawing/2014/main" id="{189D8CD7-185D-302A-6A4B-658E74B74E09}"/>
                </a:ext>
              </a:extLst>
            </p:cNvPr>
            <p:cNvSpPr/>
            <p:nvPr/>
          </p:nvSpPr>
          <p:spPr bwMode="gray">
            <a:xfrm>
              <a:off x="2255243" y="3289256"/>
              <a:ext cx="876341" cy="87633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121" name="Rounded Rectangle 138">
              <a:extLst>
                <a:ext uri="{FF2B5EF4-FFF2-40B4-BE49-F238E27FC236}">
                  <a16:creationId xmlns:a16="http://schemas.microsoft.com/office/drawing/2014/main" id="{643033C6-A841-BDF9-8483-292A77B5F14F}"/>
                </a:ext>
              </a:extLst>
            </p:cNvPr>
            <p:cNvSpPr/>
            <p:nvPr/>
          </p:nvSpPr>
          <p:spPr bwMode="gray">
            <a:xfrm>
              <a:off x="4348093" y="3289256"/>
              <a:ext cx="876341" cy="87633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122" name="Rounded Rectangle 138">
              <a:extLst>
                <a:ext uri="{FF2B5EF4-FFF2-40B4-BE49-F238E27FC236}">
                  <a16:creationId xmlns:a16="http://schemas.microsoft.com/office/drawing/2014/main" id="{C3C55CE4-D8D6-A52E-4915-02423D5D7426}"/>
                </a:ext>
              </a:extLst>
            </p:cNvPr>
            <p:cNvSpPr/>
            <p:nvPr/>
          </p:nvSpPr>
          <p:spPr bwMode="gray">
            <a:xfrm>
              <a:off x="3298978" y="2678398"/>
              <a:ext cx="876341" cy="87633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endParaRPr kumimoji="0" lang="en-US" sz="130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endParaRPr>
            </a:p>
          </p:txBody>
        </p:sp>
      </p:grpSp>
      <p:grpSp>
        <p:nvGrpSpPr>
          <p:cNvPr id="123" name="Group 122">
            <a:extLst>
              <a:ext uri="{FF2B5EF4-FFF2-40B4-BE49-F238E27FC236}">
                <a16:creationId xmlns:a16="http://schemas.microsoft.com/office/drawing/2014/main" id="{EFF7C7BC-C4E2-95A2-C205-D40826635396}"/>
              </a:ext>
            </a:extLst>
          </p:cNvPr>
          <p:cNvGrpSpPr/>
          <p:nvPr/>
        </p:nvGrpSpPr>
        <p:grpSpPr>
          <a:xfrm>
            <a:off x="8479174" y="2053097"/>
            <a:ext cx="2965943" cy="2110288"/>
            <a:chOff x="2256453" y="2052379"/>
            <a:chExt cx="2967488" cy="2111388"/>
          </a:xfrm>
        </p:grpSpPr>
        <p:pic>
          <p:nvPicPr>
            <p:cNvPr id="124" name="RING OF ARROWS">
              <a:extLst>
                <a:ext uri="{FF2B5EF4-FFF2-40B4-BE49-F238E27FC236}">
                  <a16:creationId xmlns:a16="http://schemas.microsoft.com/office/drawing/2014/main" id="{EA1AD141-642C-4BAB-4F8C-68337D6D8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6453" y="2052379"/>
              <a:ext cx="874638" cy="874636"/>
            </a:xfrm>
            <a:prstGeom prst="rect">
              <a:avLst/>
            </a:prstGeom>
          </p:spPr>
        </p:pic>
        <p:pic>
          <p:nvPicPr>
            <p:cNvPr id="125" name="RING OF ARROWS">
              <a:extLst>
                <a:ext uri="{FF2B5EF4-FFF2-40B4-BE49-F238E27FC236}">
                  <a16:creationId xmlns:a16="http://schemas.microsoft.com/office/drawing/2014/main" id="{6227812F-51F3-F47E-E111-D8BB62C1EA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9303" y="2054763"/>
              <a:ext cx="874638" cy="874636"/>
            </a:xfrm>
            <a:prstGeom prst="rect">
              <a:avLst/>
            </a:prstGeom>
          </p:spPr>
        </p:pic>
        <p:pic>
          <p:nvPicPr>
            <p:cNvPr id="126" name="RING OF ARROWS">
              <a:extLst>
                <a:ext uri="{FF2B5EF4-FFF2-40B4-BE49-F238E27FC236}">
                  <a16:creationId xmlns:a16="http://schemas.microsoft.com/office/drawing/2014/main" id="{A8C6E6FA-F61F-80FB-D852-F12F48BADC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6453" y="3289131"/>
              <a:ext cx="874638" cy="874636"/>
            </a:xfrm>
            <a:prstGeom prst="rect">
              <a:avLst/>
            </a:prstGeom>
          </p:spPr>
        </p:pic>
        <p:pic>
          <p:nvPicPr>
            <p:cNvPr id="127" name="RING OF ARROWS">
              <a:extLst>
                <a:ext uri="{FF2B5EF4-FFF2-40B4-BE49-F238E27FC236}">
                  <a16:creationId xmlns:a16="http://schemas.microsoft.com/office/drawing/2014/main" id="{0A35669E-CCDB-896C-4572-27EAD3BD5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9303" y="3285793"/>
              <a:ext cx="874638" cy="874636"/>
            </a:xfrm>
            <a:prstGeom prst="rect">
              <a:avLst/>
            </a:prstGeom>
          </p:spPr>
        </p:pic>
        <p:pic>
          <p:nvPicPr>
            <p:cNvPr id="128" name="RING OF ARROWS">
              <a:extLst>
                <a:ext uri="{FF2B5EF4-FFF2-40B4-BE49-F238E27FC236}">
                  <a16:creationId xmlns:a16="http://schemas.microsoft.com/office/drawing/2014/main" id="{3F9401A6-3EFD-6EAA-1E19-9715D8A386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0188" y="2679023"/>
              <a:ext cx="874638" cy="874636"/>
            </a:xfrm>
            <a:prstGeom prst="rect">
              <a:avLst/>
            </a:prstGeom>
          </p:spPr>
        </p:pic>
      </p:grpSp>
      <p:sp>
        <p:nvSpPr>
          <p:cNvPr id="130" name="TextBox 129">
            <a:extLst>
              <a:ext uri="{FF2B5EF4-FFF2-40B4-BE49-F238E27FC236}">
                <a16:creationId xmlns:a16="http://schemas.microsoft.com/office/drawing/2014/main" id="{1D333038-8BAD-73C6-E58E-D66B1C2CFAAE}"/>
              </a:ext>
            </a:extLst>
          </p:cNvPr>
          <p:cNvSpPr txBox="1"/>
          <p:nvPr/>
        </p:nvSpPr>
        <p:spPr>
          <a:xfrm>
            <a:off x="10564347" y="2332961"/>
            <a:ext cx="874183" cy="290697"/>
          </a:xfrm>
          <a:prstGeom prst="rect">
            <a:avLst/>
          </a:prstGeom>
          <a:noFill/>
          <a:effectLst/>
        </p:spPr>
        <p:txBody>
          <a:bodyPr wrap="square" lIns="0" tIns="0" rIns="0" bIns="0"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Lead to</a:t>
            </a:r>
            <a:b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Cash</a:t>
            </a:r>
          </a:p>
        </p:txBody>
      </p:sp>
      <p:sp>
        <p:nvSpPr>
          <p:cNvPr id="131" name="TextBox 130">
            <a:extLst>
              <a:ext uri="{FF2B5EF4-FFF2-40B4-BE49-F238E27FC236}">
                <a16:creationId xmlns:a16="http://schemas.microsoft.com/office/drawing/2014/main" id="{A37B869E-AFB2-5456-EBE7-2902361D87FE}"/>
              </a:ext>
            </a:extLst>
          </p:cNvPr>
          <p:cNvSpPr txBox="1"/>
          <p:nvPr/>
        </p:nvSpPr>
        <p:spPr>
          <a:xfrm>
            <a:off x="9520664" y="2967670"/>
            <a:ext cx="875885" cy="290697"/>
          </a:xfrm>
          <a:prstGeom prst="rect">
            <a:avLst/>
          </a:prstGeom>
          <a:noFill/>
          <a:effectLst/>
        </p:spPr>
        <p:txBody>
          <a:bodyPr wrap="square" lIns="0" tIns="0" rIns="0" bIns="0"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Record to Report</a:t>
            </a:r>
          </a:p>
        </p:txBody>
      </p:sp>
      <p:sp>
        <p:nvSpPr>
          <p:cNvPr id="132" name="TextBox 131">
            <a:extLst>
              <a:ext uri="{FF2B5EF4-FFF2-40B4-BE49-F238E27FC236}">
                <a16:creationId xmlns:a16="http://schemas.microsoft.com/office/drawing/2014/main" id="{ED1CFDC1-1C26-2295-BDE6-93F004F5861C}"/>
              </a:ext>
            </a:extLst>
          </p:cNvPr>
          <p:cNvSpPr txBox="1"/>
          <p:nvPr/>
        </p:nvSpPr>
        <p:spPr>
          <a:xfrm>
            <a:off x="8478353" y="3591615"/>
            <a:ext cx="875002" cy="290697"/>
          </a:xfrm>
          <a:prstGeom prst="rect">
            <a:avLst/>
          </a:prstGeom>
          <a:noFill/>
          <a:effectLst/>
        </p:spPr>
        <p:txBody>
          <a:bodyPr wrap="square" lIns="0" tIns="0" rIns="0" bIns="0"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Hire to</a:t>
            </a:r>
            <a:b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Retire</a:t>
            </a:r>
          </a:p>
        </p:txBody>
      </p:sp>
      <p:sp>
        <p:nvSpPr>
          <p:cNvPr id="133" name="TextBox 132">
            <a:extLst>
              <a:ext uri="{FF2B5EF4-FFF2-40B4-BE49-F238E27FC236}">
                <a16:creationId xmlns:a16="http://schemas.microsoft.com/office/drawing/2014/main" id="{BA78B485-DE5D-BB65-3D90-0B8E75319FE6}"/>
              </a:ext>
            </a:extLst>
          </p:cNvPr>
          <p:cNvSpPr txBox="1"/>
          <p:nvPr/>
        </p:nvSpPr>
        <p:spPr>
          <a:xfrm>
            <a:off x="10564348" y="3588280"/>
            <a:ext cx="874183" cy="290697"/>
          </a:xfrm>
          <a:prstGeom prst="rect">
            <a:avLst/>
          </a:prstGeom>
          <a:noFill/>
          <a:effectLst/>
        </p:spPr>
        <p:txBody>
          <a:bodyPr wrap="square" lIns="0" tIns="0" rIns="0" bIns="0"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Source to</a:t>
            </a:r>
            <a:b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Pay</a:t>
            </a:r>
          </a:p>
        </p:txBody>
      </p:sp>
      <p:sp>
        <p:nvSpPr>
          <p:cNvPr id="134" name="TextBox 133">
            <a:extLst>
              <a:ext uri="{FF2B5EF4-FFF2-40B4-BE49-F238E27FC236}">
                <a16:creationId xmlns:a16="http://schemas.microsoft.com/office/drawing/2014/main" id="{55113DFC-622A-5E90-9797-DCE71D2F7809}"/>
              </a:ext>
            </a:extLst>
          </p:cNvPr>
          <p:cNvSpPr txBox="1"/>
          <p:nvPr/>
        </p:nvSpPr>
        <p:spPr>
          <a:xfrm>
            <a:off x="8478354" y="2302897"/>
            <a:ext cx="864435" cy="346054"/>
          </a:xfrm>
          <a:prstGeom prst="rect">
            <a:avLst/>
          </a:prstGeom>
          <a:noFill/>
          <a:effectLst/>
        </p:spPr>
        <p:txBody>
          <a:bodyPr wrap="square" lIns="0" tIns="27411" rIns="0" bIns="27411" rtlCol="0" anchor="ctr" anchorCtr="0">
            <a:spAutoFit/>
          </a:bodyPr>
          <a:lstStyle/>
          <a:p>
            <a:pPr marL="0" marR="0" lvl="0" indent="0" algn="ctr" defTabSz="1087796" rtl="0" eaLnBrk="1" fontAlgn="auto" latinLnBrk="0" hangingPunct="1">
              <a:lnSpc>
                <a:spcPct val="90000"/>
              </a:lnSpc>
              <a:spcBef>
                <a:spcPct val="50000"/>
              </a:spcBef>
              <a:spcAft>
                <a:spcPts val="0"/>
              </a:spcAft>
              <a:buClr>
                <a:srgbClr val="F0AB00"/>
              </a:buClr>
              <a:buSzPct val="80000"/>
              <a:buFontTx/>
              <a:buNone/>
              <a:tabLst/>
              <a:defRPr/>
            </a:pPr>
            <a:r>
              <a:rPr kumimoji="0" lang="en-US" sz="1050" b="0" i="0" u="none" strike="noStrike" kern="0" cap="none" spc="0" normalizeH="0" baseline="0" noProof="0" dirty="0">
                <a:ln>
                  <a:noFill/>
                </a:ln>
                <a:solidFill>
                  <a:srgbClr val="FFFFFF"/>
                </a:solidFill>
                <a:effectLst/>
                <a:uLnTx/>
                <a:uFillTx/>
                <a:latin typeface="72 Brand" panose="020B0504030603020204" pitchFamily="34" charset="0"/>
                <a:ea typeface="Arial" panose="020B0604020202020204" pitchFamily="34" charset="0"/>
                <a:cs typeface="Arial" panose="020B0604020202020204" pitchFamily="34" charset="0"/>
              </a:rPr>
              <a:t>Design to Operate</a:t>
            </a:r>
          </a:p>
        </p:txBody>
      </p:sp>
      <p:cxnSp>
        <p:nvCxnSpPr>
          <p:cNvPr id="3" name="Straight Connector 2">
            <a:extLst>
              <a:ext uri="{FF2B5EF4-FFF2-40B4-BE49-F238E27FC236}">
                <a16:creationId xmlns:a16="http://schemas.microsoft.com/office/drawing/2014/main" id="{846AA0C6-98AF-B7A8-3007-C2FD03E510ED}"/>
              </a:ext>
            </a:extLst>
          </p:cNvPr>
          <p:cNvCxnSpPr>
            <a:cxnSpLocks/>
          </p:cNvCxnSpPr>
          <p:nvPr/>
        </p:nvCxnSpPr>
        <p:spPr>
          <a:xfrm>
            <a:off x="7179614" y="3784599"/>
            <a:ext cx="924513" cy="0"/>
          </a:xfrm>
          <a:prstGeom prst="line">
            <a:avLst/>
          </a:prstGeom>
          <a:noFill/>
          <a:ln w="34925" cap="rnd" cmpd="sng" algn="ctr">
            <a:solidFill>
              <a:schemeClr val="bg2"/>
            </a:solidFill>
            <a:prstDash val="sysDot"/>
            <a:headEnd type="triangle" w="lg" len="med"/>
            <a:tailEnd type="none" w="lg" len="med"/>
          </a:ln>
          <a:effectLst/>
        </p:spPr>
      </p:cxnSp>
      <p:sp>
        <p:nvSpPr>
          <p:cNvPr id="2" name="Title 2">
            <a:extLst>
              <a:ext uri="{FF2B5EF4-FFF2-40B4-BE49-F238E27FC236}">
                <a16:creationId xmlns:a16="http://schemas.microsoft.com/office/drawing/2014/main" id="{6EBA0B85-A5F1-76D5-A9BE-83347A8BDCBE}"/>
              </a:ext>
            </a:extLst>
          </p:cNvPr>
          <p:cNvSpPr>
            <a:spLocks noGrp="1"/>
          </p:cNvSpPr>
          <p:nvPr>
            <p:ph type="title"/>
          </p:nvPr>
        </p:nvSpPr>
        <p:spPr/>
        <p:txBody>
          <a:bodyPr/>
          <a:lstStyle/>
          <a:p>
            <a:r>
              <a:rPr lang="en-US" dirty="0"/>
              <a:t>Harmonize heterogeneous data no matter where it resides</a:t>
            </a:r>
          </a:p>
        </p:txBody>
      </p:sp>
    </p:spTree>
    <p:extLst>
      <p:ext uri="{BB962C8B-B14F-4D97-AF65-F5344CB8AC3E}">
        <p14:creationId xmlns:p14="http://schemas.microsoft.com/office/powerpoint/2010/main" val="456492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B139674A-F8AC-517C-82CB-A93F37E1258B}"/>
              </a:ext>
            </a:extLst>
          </p:cNvPr>
          <p:cNvSpPr txBox="1">
            <a:spLocks/>
          </p:cNvSpPr>
          <p:nvPr/>
        </p:nvSpPr>
        <p:spPr>
          <a:xfrm>
            <a:off x="503999" y="1560441"/>
            <a:ext cx="4532696" cy="4716000"/>
          </a:xfrm>
          <a:prstGeom prst="rect">
            <a:avLst/>
          </a:prstGeom>
        </p:spPr>
        <p:txBody>
          <a:bodyPr vert="horz" lIns="0" tIns="0" rIns="0" bIns="0" rtlCol="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00000"/>
              </a:lnSpc>
              <a:spcBef>
                <a:spcPts val="1200"/>
              </a:spcBef>
              <a:spcAft>
                <a:spcPts val="600"/>
              </a:spcAft>
              <a:buClr>
                <a:srgbClr val="F0AB00"/>
              </a:buClr>
              <a:buSzPct val="80000"/>
              <a:buFontTx/>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Combine the power of planning and predictive forecasting to accelerate planning cycles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Planners generate accurate forecasts on top of actuals to accelerate their day-to-day planning activities </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Add predictive forecasts back to planning models to support data-driven business decisions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All without the need for machine learning expertise</a:t>
            </a:r>
          </a:p>
        </p:txBody>
      </p:sp>
      <p:sp>
        <p:nvSpPr>
          <p:cNvPr id="4" name="Rectangle 3">
            <a:extLst>
              <a:ext uri="{FF2B5EF4-FFF2-40B4-BE49-F238E27FC236}">
                <a16:creationId xmlns:a16="http://schemas.microsoft.com/office/drawing/2014/main" id="{665F16B8-8735-9AA3-F6FF-4BE0A449A800}"/>
              </a:ext>
            </a:extLst>
          </p:cNvPr>
          <p:cNvSpPr/>
          <p:nvPr/>
        </p:nvSpPr>
        <p:spPr>
          <a:xfrm>
            <a:off x="409892" y="6267903"/>
            <a:ext cx="4071648" cy="230832"/>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hlinkClick r:id="rId3"/>
              </a:rPr>
              <a:t>Video</a:t>
            </a: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     </a:t>
            </a: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hlinkClick r:id="rId4"/>
              </a:rPr>
              <a:t>Blog</a:t>
            </a: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 </a:t>
            </a:r>
          </a:p>
        </p:txBody>
      </p:sp>
      <p:grpSp>
        <p:nvGrpSpPr>
          <p:cNvPr id="5" name="Group 4">
            <a:extLst>
              <a:ext uri="{FF2B5EF4-FFF2-40B4-BE49-F238E27FC236}">
                <a16:creationId xmlns:a16="http://schemas.microsoft.com/office/drawing/2014/main" id="{DD746499-4867-4249-D71E-0A7554D5D96B}"/>
              </a:ext>
            </a:extLst>
          </p:cNvPr>
          <p:cNvGrpSpPr/>
          <p:nvPr/>
        </p:nvGrpSpPr>
        <p:grpSpPr>
          <a:xfrm>
            <a:off x="5969587" y="1243749"/>
            <a:ext cx="6225588" cy="5315517"/>
            <a:chOff x="5969587" y="1243749"/>
            <a:chExt cx="6225588" cy="5315517"/>
          </a:xfrm>
        </p:grpSpPr>
        <p:pic>
          <p:nvPicPr>
            <p:cNvPr id="6" name="Picture 6" descr="A screenshot of a cell phone&#10;&#10;Description automatically generated">
              <a:extLst>
                <a:ext uri="{FF2B5EF4-FFF2-40B4-BE49-F238E27FC236}">
                  <a16:creationId xmlns:a16="http://schemas.microsoft.com/office/drawing/2014/main" id="{85C50C6F-46D1-F1A6-CD72-579090FB6AC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72177" y="1528986"/>
              <a:ext cx="5022998" cy="416242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FF7DD2C-E0DC-47EE-F3B1-20E4EAA596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650132" y="1528986"/>
              <a:ext cx="2545043" cy="4162424"/>
            </a:xfrm>
            <a:prstGeom prst="rect">
              <a:avLst/>
            </a:prstGeom>
          </p:spPr>
        </p:pic>
        <p:pic>
          <p:nvPicPr>
            <p:cNvPr id="8" name="Picture 7" descr="A picture containing text, electronics, display, screenshot&#10;&#10;Description automatically generated">
              <a:extLst>
                <a:ext uri="{FF2B5EF4-FFF2-40B4-BE49-F238E27FC236}">
                  <a16:creationId xmlns:a16="http://schemas.microsoft.com/office/drawing/2014/main" id="{E33F1EBC-C4A0-0D29-21AB-55B9B4762D9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969587" y="1243749"/>
              <a:ext cx="6225588" cy="5315517"/>
            </a:xfrm>
            <a:prstGeom prst="rect">
              <a:avLst/>
            </a:prstGeom>
          </p:spPr>
        </p:pic>
      </p:grpSp>
      <p:sp>
        <p:nvSpPr>
          <p:cNvPr id="9" name="Title 8">
            <a:extLst>
              <a:ext uri="{FF2B5EF4-FFF2-40B4-BE49-F238E27FC236}">
                <a16:creationId xmlns:a16="http://schemas.microsoft.com/office/drawing/2014/main" id="{1EA78DC0-4612-F009-E96A-7D9E66554D8C}"/>
              </a:ext>
            </a:extLst>
          </p:cNvPr>
          <p:cNvSpPr>
            <a:spLocks noGrp="1"/>
          </p:cNvSpPr>
          <p:nvPr>
            <p:ph type="title"/>
          </p:nvPr>
        </p:nvSpPr>
        <p:spPr/>
        <p:txBody>
          <a:bodyPr/>
          <a:lstStyle/>
          <a:p>
            <a:r>
              <a:rPr lang="en-US" dirty="0">
                <a:latin typeface="72 Brand Medium" panose="020B0604030603020204" pitchFamily="34" charset="0"/>
                <a:cs typeface="72" panose="020B0503030000000003" pitchFamily="34" charset="0"/>
              </a:rPr>
              <a:t>Predictive Planning</a:t>
            </a:r>
            <a:endParaRPr lang="en-US" dirty="0"/>
          </a:p>
        </p:txBody>
      </p:sp>
    </p:spTree>
    <p:extLst>
      <p:ext uri="{BB962C8B-B14F-4D97-AF65-F5344CB8AC3E}">
        <p14:creationId xmlns:p14="http://schemas.microsoft.com/office/powerpoint/2010/main" val="379471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E0A04-F619-0AB4-A11A-6CFE658053B2}"/>
              </a:ext>
            </a:extLst>
          </p:cNvPr>
          <p:cNvPicPr>
            <a:picLocks noChangeAspect="1"/>
          </p:cNvPicPr>
          <p:nvPr/>
        </p:nvPicPr>
        <p:blipFill>
          <a:blip r:embed="rId3"/>
          <a:stretch>
            <a:fillRect/>
          </a:stretch>
        </p:blipFill>
        <p:spPr>
          <a:xfrm>
            <a:off x="5947337" y="1854101"/>
            <a:ext cx="5864912" cy="3332496"/>
          </a:xfrm>
          <a:prstGeom prst="rect">
            <a:avLst/>
          </a:prstGeom>
        </p:spPr>
      </p:pic>
      <p:pic>
        <p:nvPicPr>
          <p:cNvPr id="8" name="Picture 7">
            <a:extLst>
              <a:ext uri="{FF2B5EF4-FFF2-40B4-BE49-F238E27FC236}">
                <a16:creationId xmlns:a16="http://schemas.microsoft.com/office/drawing/2014/main" id="{C4660F3B-E9FC-A6D9-369B-04F5F9C8A0A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2" name="Text Placeholder 2">
            <a:extLst>
              <a:ext uri="{FF2B5EF4-FFF2-40B4-BE49-F238E27FC236}">
                <a16:creationId xmlns:a16="http://schemas.microsoft.com/office/drawing/2014/main" id="{0B2376DF-6929-6BC5-8A20-AD4314D247A9}"/>
              </a:ext>
            </a:extLst>
          </p:cNvPr>
          <p:cNvSpPr txBox="1">
            <a:spLocks/>
          </p:cNvSpPr>
          <p:nvPr/>
        </p:nvSpPr>
        <p:spPr>
          <a:xfrm>
            <a:off x="504000" y="1560205"/>
            <a:ext cx="4532696" cy="4716000"/>
          </a:xfrm>
          <a:prstGeom prst="rect">
            <a:avLst/>
          </a:prstGeom>
        </p:spPr>
        <p:txBody>
          <a:bodyPr vert="horz" lIns="0" tIns="0" rIns="0" bIns="0" rtlCol="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00000"/>
              </a:lnSpc>
              <a:spcBef>
                <a:spcPts val="1200"/>
              </a:spcBef>
              <a:spcAft>
                <a:spcPts val="600"/>
              </a:spcAft>
              <a:buClr>
                <a:srgbClr val="F0AB00"/>
              </a:buClr>
              <a:buSzPct val="80000"/>
              <a:buFontTx/>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Predict future values of a series based on historical data to help you make more confident decisions </a:t>
            </a:r>
          </a:p>
          <a:p>
            <a:pPr marL="228600" marR="0" lvl="1" indent="-228600" algn="l" defTabSz="1088558" rtl="0" eaLnBrk="1" fontAlgn="base" latinLnBrk="0" hangingPunct="1">
              <a:lnSpc>
                <a:spcPct val="11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Automatic forecasting on time series charts, line charts and planning tables</a:t>
            </a:r>
          </a:p>
          <a:p>
            <a:pPr marL="228600" marR="0" lvl="1" indent="-228600" algn="l" defTabSz="1088558" rtl="0" eaLnBrk="1" fontAlgn="base" latinLnBrk="0" hangingPunct="1">
              <a:lnSpc>
                <a:spcPct val="11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Apply advanced options like linear regression, triple exponential smoothing and include additional inputs</a:t>
            </a:r>
          </a:p>
          <a:p>
            <a:pPr marL="228600" marR="0" lvl="1" indent="-228600" algn="l" defTabSz="1088558" rtl="0" eaLnBrk="1" fontAlgn="base" latinLnBrk="0" hangingPunct="1">
              <a:lnSpc>
                <a:spcPct val="11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Forecast quality based on MAPE and is displayed as 0-5 rating</a:t>
            </a:r>
          </a:p>
        </p:txBody>
      </p:sp>
      <p:sp>
        <p:nvSpPr>
          <p:cNvPr id="6" name="Title 5">
            <a:extLst>
              <a:ext uri="{FF2B5EF4-FFF2-40B4-BE49-F238E27FC236}">
                <a16:creationId xmlns:a16="http://schemas.microsoft.com/office/drawing/2014/main" id="{1316DC82-9CAE-89AB-890C-ADE5EFA41164}"/>
              </a:ext>
            </a:extLst>
          </p:cNvPr>
          <p:cNvSpPr>
            <a:spLocks noGrp="1"/>
          </p:cNvSpPr>
          <p:nvPr>
            <p:ph type="title"/>
          </p:nvPr>
        </p:nvSpPr>
        <p:spPr/>
        <p:txBody>
          <a:bodyPr/>
          <a:lstStyle/>
          <a:p>
            <a:r>
              <a:rPr lang="en-US" dirty="0">
                <a:latin typeface="72 Brand Medium" panose="020B0604030603020204" pitchFamily="34" charset="0"/>
                <a:ea typeface="+mj-lt"/>
                <a:cs typeface="72" panose="020B0503030000000003" pitchFamily="34" charset="0"/>
              </a:rPr>
              <a:t>Time Series Forecasting</a:t>
            </a:r>
            <a:endParaRPr lang="en-US" dirty="0"/>
          </a:p>
        </p:txBody>
      </p:sp>
    </p:spTree>
    <p:extLst>
      <p:ext uri="{BB962C8B-B14F-4D97-AF65-F5344CB8AC3E}">
        <p14:creationId xmlns:p14="http://schemas.microsoft.com/office/powerpoint/2010/main" val="427936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30968B-CDF7-B5FC-A6B9-FBB99E1D7B14}"/>
              </a:ext>
            </a:extLst>
          </p:cNvPr>
          <p:cNvPicPr>
            <a:picLocks noChangeAspect="1"/>
          </p:cNvPicPr>
          <p:nvPr/>
        </p:nvPicPr>
        <p:blipFill>
          <a:blip r:embed="rId3"/>
          <a:stretch>
            <a:fillRect/>
          </a:stretch>
        </p:blipFill>
        <p:spPr>
          <a:xfrm>
            <a:off x="5946929" y="1856777"/>
            <a:ext cx="5880309" cy="3314830"/>
          </a:xfrm>
          <a:prstGeom prst="rect">
            <a:avLst/>
          </a:prstGeom>
        </p:spPr>
      </p:pic>
      <p:pic>
        <p:nvPicPr>
          <p:cNvPr id="4" name="Picture 3">
            <a:extLst>
              <a:ext uri="{FF2B5EF4-FFF2-40B4-BE49-F238E27FC236}">
                <a16:creationId xmlns:a16="http://schemas.microsoft.com/office/drawing/2014/main" id="{897F047B-AB35-8B94-85E5-BB30A8CC89E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2" name="Title 1">
            <a:extLst>
              <a:ext uri="{FF2B5EF4-FFF2-40B4-BE49-F238E27FC236}">
                <a16:creationId xmlns:a16="http://schemas.microsoft.com/office/drawing/2014/main" id="{B271806B-FFD3-2641-E44F-9573EFBD5D7D}"/>
              </a:ext>
            </a:extLst>
          </p:cNvPr>
          <p:cNvSpPr>
            <a:spLocks noGrp="1"/>
          </p:cNvSpPr>
          <p:nvPr>
            <p:ph type="title"/>
          </p:nvPr>
        </p:nvSpPr>
        <p:spPr/>
        <p:txBody>
          <a:bodyPr/>
          <a:lstStyle/>
          <a:p>
            <a:r>
              <a:rPr lang="en-US" sz="2400" dirty="0">
                <a:latin typeface="72 Brand Medium" panose="020B0604030603020204" pitchFamily="34" charset="0"/>
                <a:cs typeface="72" panose="020B0503030000000003" pitchFamily="34" charset="0"/>
              </a:rPr>
              <a:t>What-if Analysis &amp; Simulation</a:t>
            </a:r>
            <a:endParaRPr lang="en-US" dirty="0"/>
          </a:p>
        </p:txBody>
      </p:sp>
      <p:sp>
        <p:nvSpPr>
          <p:cNvPr id="7" name="Text Placeholder 12">
            <a:extLst>
              <a:ext uri="{FF2B5EF4-FFF2-40B4-BE49-F238E27FC236}">
                <a16:creationId xmlns:a16="http://schemas.microsoft.com/office/drawing/2014/main" id="{4E82ED90-1A90-918E-3717-630C32B23704}"/>
              </a:ext>
            </a:extLst>
          </p:cNvPr>
          <p:cNvSpPr txBox="1">
            <a:spLocks/>
          </p:cNvSpPr>
          <p:nvPr/>
        </p:nvSpPr>
        <p:spPr>
          <a:xfrm>
            <a:off x="503998" y="1557338"/>
            <a:ext cx="4607647" cy="4778662"/>
          </a:xfrm>
          <a:prstGeom prst="rect">
            <a:avLst/>
          </a:prstGeom>
        </p:spPr>
        <p:txBody>
          <a:bodyPr vert="horz" lIns="0" tIns="0" rIns="0" bIns="0" rtlCol="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00000"/>
              </a:lnSpc>
              <a:spcBef>
                <a:spcPts val="1200"/>
              </a:spcBef>
              <a:spcAft>
                <a:spcPts val="600"/>
              </a:spcAft>
              <a:buClr>
                <a:srgbClr val="F0AB00"/>
              </a:buClr>
              <a:buSzPct val="80000"/>
              <a:buFontTx/>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Use version management capabilities to create scenarios and simulate outcomes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Create multiple versions to reflect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different scenarios (e.g., best case,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worst case, expected)</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Make top-down or bottom-up changes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Step backward and forward through data changes and see the impact in real-time</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Perform what-if visually using value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driver trees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Compare different versions inline using charts, tables or value-driver trees</a:t>
            </a:r>
          </a:p>
        </p:txBody>
      </p:sp>
    </p:spTree>
    <p:extLst>
      <p:ext uri="{BB962C8B-B14F-4D97-AF65-F5344CB8AC3E}">
        <p14:creationId xmlns:p14="http://schemas.microsoft.com/office/powerpoint/2010/main" val="2753418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89F28-C374-717D-B818-5E06D83403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8EE275-44E2-8165-F3A3-2FDB9B4A7302}"/>
              </a:ext>
            </a:extLst>
          </p:cNvPr>
          <p:cNvPicPr>
            <a:picLocks noChangeAspect="1"/>
          </p:cNvPicPr>
          <p:nvPr/>
        </p:nvPicPr>
        <p:blipFill>
          <a:blip r:embed="rId3"/>
          <a:srcRect/>
          <a:stretch/>
        </p:blipFill>
        <p:spPr>
          <a:xfrm>
            <a:off x="6892925" y="0"/>
            <a:ext cx="5302250" cy="6858000"/>
          </a:xfrm>
          <a:prstGeom prst="rect">
            <a:avLst/>
          </a:prstGeom>
        </p:spPr>
      </p:pic>
      <p:sp>
        <p:nvSpPr>
          <p:cNvPr id="4" name="Slide number">
            <a:extLst>
              <a:ext uri="{FF2B5EF4-FFF2-40B4-BE49-F238E27FC236}">
                <a16:creationId xmlns:a16="http://schemas.microsoft.com/office/drawing/2014/main" id="{1AF698A6-BA9E-A0E3-A3A6-D5759866D530}"/>
              </a:ext>
            </a:extLst>
          </p:cNvPr>
          <p:cNvSpPr txBox="1"/>
          <p:nvPr/>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1088776" rtl="0" eaLnBrk="1" fontAlgn="auto" latinLnBrk="0" hangingPunct="1">
              <a:lnSpc>
                <a:spcPct val="100000"/>
              </a:lnSpc>
              <a:spcBef>
                <a:spcPts val="0"/>
              </a:spcBef>
              <a:spcAft>
                <a:spcPts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72 Brand"/>
                <a:ea typeface="+mn-ea"/>
                <a:cs typeface="+mn-cs"/>
              </a:rPr>
              <a:pPr marL="0" marR="0" lvl="0" indent="0" algn="r" defTabSz="1088776" rtl="0" eaLnBrk="1" fontAlgn="auto" latinLnBrk="0" hangingPunct="1">
                <a:lnSpc>
                  <a:spcPct val="100000"/>
                </a:lnSpc>
                <a:spcBef>
                  <a:spcPts val="0"/>
                </a:spcBef>
                <a:spcAft>
                  <a:spcPts val="0"/>
                </a:spcAft>
                <a:buClr>
                  <a:srgbClr val="000000"/>
                </a:buClr>
                <a:buSzTx/>
                <a:buFont typeface="Arial" pitchFamily="34" charset="0"/>
                <a:buNone/>
                <a:tabLst/>
                <a:defRPr/>
              </a:pPr>
              <a:t>4</a:t>
            </a:fld>
            <a:endParaRPr kumimoji="0" lang="en-US" sz="900" b="0" i="0" u="none" strike="noStrike" kern="1200" cap="none" spc="0" normalizeH="0" baseline="0" noProof="0" dirty="0">
              <a:ln>
                <a:noFill/>
              </a:ln>
              <a:solidFill>
                <a:srgbClr val="000000"/>
              </a:solidFill>
              <a:effectLst/>
              <a:uLnTx/>
              <a:uFillTx/>
              <a:latin typeface="72 Brand"/>
              <a:ea typeface="+mn-ea"/>
              <a:cs typeface="+mn-cs"/>
            </a:endParaRPr>
          </a:p>
        </p:txBody>
      </p:sp>
      <p:sp>
        <p:nvSpPr>
          <p:cNvPr id="5" name="Title 4">
            <a:extLst>
              <a:ext uri="{FF2B5EF4-FFF2-40B4-BE49-F238E27FC236}">
                <a16:creationId xmlns:a16="http://schemas.microsoft.com/office/drawing/2014/main" id="{54B59172-D8F0-45F3-6D7E-990570DE6E60}"/>
              </a:ext>
            </a:extLst>
          </p:cNvPr>
          <p:cNvSpPr>
            <a:spLocks noGrp="1"/>
          </p:cNvSpPr>
          <p:nvPr>
            <p:ph type="title"/>
          </p:nvPr>
        </p:nvSpPr>
        <p:spPr>
          <a:xfrm>
            <a:off x="504001" y="504000"/>
            <a:ext cx="11186476" cy="369332"/>
          </a:xfrm>
        </p:spPr>
        <p:txBody>
          <a:bodyPr/>
          <a:lstStyle/>
          <a:p>
            <a:r>
              <a:rPr lang="en-US" dirty="0"/>
              <a:t>The analytics and BI pendulum is swinging back</a:t>
            </a:r>
          </a:p>
        </p:txBody>
      </p:sp>
      <p:sp>
        <p:nvSpPr>
          <p:cNvPr id="6" name="Text Placeholder 3">
            <a:extLst>
              <a:ext uri="{FF2B5EF4-FFF2-40B4-BE49-F238E27FC236}">
                <a16:creationId xmlns:a16="http://schemas.microsoft.com/office/drawing/2014/main" id="{2839AF89-1C0E-97CC-1272-C53D2E5BC624}"/>
              </a:ext>
            </a:extLst>
          </p:cNvPr>
          <p:cNvSpPr txBox="1">
            <a:spLocks/>
          </p:cNvSpPr>
          <p:nvPr/>
        </p:nvSpPr>
        <p:spPr bwMode="black">
          <a:xfrm>
            <a:off x="658368" y="2274838"/>
            <a:ext cx="4937760" cy="2616101"/>
          </a:xfrm>
          <a:prstGeom prst="rect">
            <a:avLst/>
          </a:prstGeom>
        </p:spPr>
        <p:txBody>
          <a:bodyPr vert="horz" lIns="0" tIns="0" rIns="0" bIns="0" rtlCol="0" anchor="t">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User-sourced shiny self-service data viz tools led to disconnected data and analytics silos</a:t>
            </a:r>
          </a:p>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Faith in analytics is at risk, limiting adoption and fact-based decision making</a:t>
            </a:r>
          </a:p>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Governance and scalability are the key drivers of the new equilibrium</a:t>
            </a:r>
          </a:p>
        </p:txBody>
      </p:sp>
    </p:spTree>
    <p:extLst>
      <p:ext uri="{BB962C8B-B14F-4D97-AF65-F5344CB8AC3E}">
        <p14:creationId xmlns:p14="http://schemas.microsoft.com/office/powerpoint/2010/main" val="3749275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F53DC1E-1B95-9941-EE66-5DF2A8F1C45A}"/>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31420" y="1852218"/>
            <a:ext cx="5888324" cy="3356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78EDC21-6C80-D7FC-1A2E-0DC02E9F4F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3" name="Text Placeholder 1">
            <a:extLst>
              <a:ext uri="{FF2B5EF4-FFF2-40B4-BE49-F238E27FC236}">
                <a16:creationId xmlns:a16="http://schemas.microsoft.com/office/drawing/2014/main" id="{3986D65A-5A46-5433-56F8-59EF5EC7AB36}"/>
              </a:ext>
            </a:extLst>
          </p:cNvPr>
          <p:cNvSpPr txBox="1">
            <a:spLocks/>
          </p:cNvSpPr>
          <p:nvPr/>
        </p:nvSpPr>
        <p:spPr>
          <a:xfrm>
            <a:off x="504000" y="1557338"/>
            <a:ext cx="4240388" cy="4778662"/>
          </a:xfrm>
          <a:prstGeom prst="rect">
            <a:avLst/>
          </a:prstGeom>
        </p:spPr>
        <p:txBody>
          <a:bodyPr vert="horz" lIns="0" tIns="0" rIns="0" bIns="0" rtlCol="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0" algn="l" defTabSz="1088558" rtl="0" eaLnBrk="1" fontAlgn="base" latinLnBrk="0" hangingPunct="1">
              <a:lnSpc>
                <a:spcPct val="100000"/>
              </a:lnSpc>
              <a:spcBef>
                <a:spcPts val="1200"/>
              </a:spcBef>
              <a:spcAft>
                <a:spcPts val="600"/>
              </a:spcAft>
              <a:buClr>
                <a:srgbClr val="F0AB00"/>
              </a:buClr>
              <a:buSzPct val="80000"/>
              <a:buFont typeface="Wingdings" pitchFamily="2" charset="2"/>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Build trusted and actionable predictions without the help of a data scientist</a:t>
            </a:r>
          </a:p>
          <a:p>
            <a:pPr marL="228600" marR="0" lvl="1" indent="-228600" algn="l" defTabSz="1088558" rtl="0" eaLnBrk="1" fontAlgn="base" latinLnBrk="0" hangingPunct="1">
              <a:lnSpc>
                <a:spcPct val="11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Classification: “Create a sorted list of prospects to focus on for this product"  </a:t>
            </a:r>
          </a:p>
          <a:p>
            <a:pPr marL="228600" marR="0" lvl="1" indent="-228600" algn="l" defTabSz="1088558" rtl="0" eaLnBrk="1" fontAlgn="base" latinLnBrk="0" hangingPunct="1">
              <a:lnSpc>
                <a:spcPct val="11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Regression: "Give me revenue estimates for each customer for the next 6 months" </a:t>
            </a:r>
          </a:p>
          <a:p>
            <a:pPr marL="228600" marR="0" lvl="1" indent="-228600" algn="l" defTabSz="1088558" rtl="0" eaLnBrk="1" fontAlgn="base" latinLnBrk="0" hangingPunct="1">
              <a:lnSpc>
                <a:spcPct val="11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Time Series: "Forecast revenue for each product and each point of sales daily for the next 30 days"</a:t>
            </a:r>
          </a:p>
        </p:txBody>
      </p:sp>
      <p:sp>
        <p:nvSpPr>
          <p:cNvPr id="6" name="Title 5">
            <a:extLst>
              <a:ext uri="{FF2B5EF4-FFF2-40B4-BE49-F238E27FC236}">
                <a16:creationId xmlns:a16="http://schemas.microsoft.com/office/drawing/2014/main" id="{09A905E0-FB2F-AFF7-E77F-E05E6E69C802}"/>
              </a:ext>
            </a:extLst>
          </p:cNvPr>
          <p:cNvSpPr>
            <a:spLocks noGrp="1"/>
          </p:cNvSpPr>
          <p:nvPr>
            <p:ph type="title"/>
          </p:nvPr>
        </p:nvSpPr>
        <p:spPr/>
        <p:txBody>
          <a:bodyPr/>
          <a:lstStyle/>
          <a:p>
            <a:r>
              <a:rPr lang="en-US" dirty="0">
                <a:latin typeface="72 Brand Medium" panose="020B0604030603020204" pitchFamily="34" charset="0"/>
                <a:cs typeface="72" panose="020B0503030000000003" pitchFamily="34" charset="0"/>
              </a:rPr>
              <a:t>Smart Predict</a:t>
            </a:r>
            <a:endParaRPr lang="en-US" dirty="0"/>
          </a:p>
        </p:txBody>
      </p:sp>
    </p:spTree>
    <p:extLst>
      <p:ext uri="{BB962C8B-B14F-4D97-AF65-F5344CB8AC3E}">
        <p14:creationId xmlns:p14="http://schemas.microsoft.com/office/powerpoint/2010/main" val="2925924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98C20-80F3-9D97-1662-0300EE8E6B9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51688" y="1668543"/>
            <a:ext cx="3096006" cy="2036490"/>
          </a:xfrm>
          <a:prstGeom prst="rect">
            <a:avLst/>
          </a:prstGeom>
          <a:ln w="92075">
            <a:solidFill>
              <a:srgbClr val="002A86"/>
            </a:solidFill>
            <a:headEnd type="none" w="lg" len="med"/>
            <a:tailEnd type="none" w="lg" len="med"/>
          </a:ln>
        </p:spPr>
      </p:pic>
      <p:pic>
        <p:nvPicPr>
          <p:cNvPr id="5" name="Picture 4">
            <a:extLst>
              <a:ext uri="{FF2B5EF4-FFF2-40B4-BE49-F238E27FC236}">
                <a16:creationId xmlns:a16="http://schemas.microsoft.com/office/drawing/2014/main" id="{CCEEB9BC-41E7-454D-C2E1-458B6E35218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55160" y="1668543"/>
            <a:ext cx="3096006" cy="2036490"/>
          </a:xfrm>
          <a:prstGeom prst="rect">
            <a:avLst/>
          </a:prstGeom>
          <a:ln w="92075">
            <a:solidFill>
              <a:srgbClr val="0070F2"/>
            </a:solidFill>
            <a:headEnd type="none" w="lg" len="med"/>
            <a:tailEnd type="none" w="lg" len="med"/>
          </a:ln>
        </p:spPr>
      </p:pic>
      <p:pic>
        <p:nvPicPr>
          <p:cNvPr id="6" name="Picture 5">
            <a:extLst>
              <a:ext uri="{FF2B5EF4-FFF2-40B4-BE49-F238E27FC236}">
                <a16:creationId xmlns:a16="http://schemas.microsoft.com/office/drawing/2014/main" id="{D153FB0A-45E1-4E62-5C0C-3152BAFD4FD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6233" y="1673948"/>
            <a:ext cx="3102232" cy="2053342"/>
          </a:xfrm>
          <a:prstGeom prst="rect">
            <a:avLst/>
          </a:prstGeom>
          <a:ln w="92075">
            <a:solidFill>
              <a:schemeClr val="bg2">
                <a:lumMod val="75000"/>
              </a:schemeClr>
            </a:solidFill>
            <a:headEnd type="none" w="lg" len="med"/>
            <a:tailEnd type="none" w="lg" len="med"/>
          </a:ln>
        </p:spPr>
      </p:pic>
      <p:pic>
        <p:nvPicPr>
          <p:cNvPr id="13" name="Picture 12">
            <a:extLst>
              <a:ext uri="{FF2B5EF4-FFF2-40B4-BE49-F238E27FC236}">
                <a16:creationId xmlns:a16="http://schemas.microsoft.com/office/drawing/2014/main" id="{10D79115-08CA-BC80-2527-B99727CD20F0}"/>
              </a:ext>
            </a:extLst>
          </p:cNvPr>
          <p:cNvPicPr>
            <a:picLocks noChangeAspect="1"/>
          </p:cNvPicPr>
          <p:nvPr/>
        </p:nvPicPr>
        <p:blipFill>
          <a:blip r:embed="rId6"/>
          <a:stretch>
            <a:fillRect/>
          </a:stretch>
        </p:blipFill>
        <p:spPr>
          <a:xfrm>
            <a:off x="8810428" y="2396533"/>
            <a:ext cx="2370888" cy="1485232"/>
          </a:xfrm>
          <a:prstGeom prst="rect">
            <a:avLst/>
          </a:prstGeom>
          <a:effectLst>
            <a:glow rad="101600">
              <a:schemeClr val="tx1">
                <a:alpha val="32984"/>
              </a:schemeClr>
            </a:glow>
          </a:effectLst>
        </p:spPr>
      </p:pic>
      <p:sp>
        <p:nvSpPr>
          <p:cNvPr id="2" name="Title 1">
            <a:extLst>
              <a:ext uri="{FF2B5EF4-FFF2-40B4-BE49-F238E27FC236}">
                <a16:creationId xmlns:a16="http://schemas.microsoft.com/office/drawing/2014/main" id="{35A4CBB7-8A77-FE66-9708-01E275BD5AD5}"/>
              </a:ext>
            </a:extLst>
          </p:cNvPr>
          <p:cNvSpPr>
            <a:spLocks noGrp="1"/>
          </p:cNvSpPr>
          <p:nvPr>
            <p:ph type="title"/>
          </p:nvPr>
        </p:nvSpPr>
        <p:spPr>
          <a:xfrm>
            <a:off x="504001" y="504000"/>
            <a:ext cx="11186476" cy="677108"/>
          </a:xfrm>
        </p:spPr>
        <p:txBody>
          <a:bodyPr/>
          <a:lstStyle/>
          <a:p>
            <a:r>
              <a:rPr lang="en-US" dirty="0"/>
              <a:t>Collaboration</a:t>
            </a:r>
            <a:br>
              <a:rPr lang="en-US" dirty="0"/>
            </a:br>
            <a:r>
              <a:rPr lang="en-US" sz="2000" dirty="0">
                <a:latin typeface="+mn-lt"/>
              </a:rPr>
              <a:t>Increase engagement, and accountability with built in collaboration capabilities​</a:t>
            </a:r>
            <a:endParaRPr lang="en-US" dirty="0">
              <a:latin typeface="+mn-lt"/>
            </a:endParaRPr>
          </a:p>
        </p:txBody>
      </p:sp>
      <p:grpSp>
        <p:nvGrpSpPr>
          <p:cNvPr id="17" name="Group 16">
            <a:extLst>
              <a:ext uri="{FF2B5EF4-FFF2-40B4-BE49-F238E27FC236}">
                <a16:creationId xmlns:a16="http://schemas.microsoft.com/office/drawing/2014/main" id="{623ABE9D-7923-C472-1BB7-0E4BECD61FBB}"/>
              </a:ext>
            </a:extLst>
          </p:cNvPr>
          <p:cNvGrpSpPr/>
          <p:nvPr/>
        </p:nvGrpSpPr>
        <p:grpSpPr>
          <a:xfrm>
            <a:off x="550572" y="3992904"/>
            <a:ext cx="3344629" cy="693834"/>
            <a:chOff x="927666" y="2562348"/>
            <a:chExt cx="3295194" cy="640759"/>
          </a:xfrm>
        </p:grpSpPr>
        <p:pic>
          <p:nvPicPr>
            <p:cNvPr id="18" name="Graphic 17">
              <a:extLst>
                <a:ext uri="{FF2B5EF4-FFF2-40B4-BE49-F238E27FC236}">
                  <a16:creationId xmlns:a16="http://schemas.microsoft.com/office/drawing/2014/main" id="{F8F29BAB-3546-658C-5DA1-FA9877F13E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666" y="2562348"/>
              <a:ext cx="3120579" cy="640759"/>
            </a:xfrm>
            <a:prstGeom prst="rect">
              <a:avLst/>
            </a:prstGeom>
          </p:spPr>
        </p:pic>
        <p:pic>
          <p:nvPicPr>
            <p:cNvPr id="19" name="Graphic 18">
              <a:extLst>
                <a:ext uri="{FF2B5EF4-FFF2-40B4-BE49-F238E27FC236}">
                  <a16:creationId xmlns:a16="http://schemas.microsoft.com/office/drawing/2014/main" id="{E3963896-8EB2-AC96-91D7-ABD856E3A0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2281" y="2562348"/>
              <a:ext cx="3120579" cy="640759"/>
            </a:xfrm>
            <a:prstGeom prst="rect">
              <a:avLst/>
            </a:prstGeom>
          </p:spPr>
        </p:pic>
      </p:grpSp>
      <p:grpSp>
        <p:nvGrpSpPr>
          <p:cNvPr id="26" name="Group 25">
            <a:extLst>
              <a:ext uri="{FF2B5EF4-FFF2-40B4-BE49-F238E27FC236}">
                <a16:creationId xmlns:a16="http://schemas.microsoft.com/office/drawing/2014/main" id="{39B2C582-D2EF-0F78-CD6E-FB92574BDC68}"/>
              </a:ext>
            </a:extLst>
          </p:cNvPr>
          <p:cNvGrpSpPr/>
          <p:nvPr/>
        </p:nvGrpSpPr>
        <p:grpSpPr>
          <a:xfrm>
            <a:off x="4453269" y="3992904"/>
            <a:ext cx="3344629" cy="693834"/>
            <a:chOff x="927666" y="2562348"/>
            <a:chExt cx="3295194" cy="640759"/>
          </a:xfrm>
          <a:solidFill>
            <a:srgbClr val="0070F2"/>
          </a:solidFill>
        </p:grpSpPr>
        <p:pic>
          <p:nvPicPr>
            <p:cNvPr id="27" name="Graphic 26">
              <a:extLst>
                <a:ext uri="{FF2B5EF4-FFF2-40B4-BE49-F238E27FC236}">
                  <a16:creationId xmlns:a16="http://schemas.microsoft.com/office/drawing/2014/main" id="{1A5BD194-4BB9-5DD4-57A9-FD4A861404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7666" y="2562348"/>
              <a:ext cx="3120579" cy="640759"/>
            </a:xfrm>
            <a:prstGeom prst="rect">
              <a:avLst/>
            </a:prstGeom>
          </p:spPr>
        </p:pic>
        <p:pic>
          <p:nvPicPr>
            <p:cNvPr id="28" name="Graphic 27">
              <a:extLst>
                <a:ext uri="{FF2B5EF4-FFF2-40B4-BE49-F238E27FC236}">
                  <a16:creationId xmlns:a16="http://schemas.microsoft.com/office/drawing/2014/main" id="{5476F023-A0CB-4260-CADE-AEA89FC8B7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2281" y="2562348"/>
              <a:ext cx="3120579" cy="640759"/>
            </a:xfrm>
            <a:prstGeom prst="rect">
              <a:avLst/>
            </a:prstGeom>
          </p:spPr>
        </p:pic>
      </p:grpSp>
      <p:grpSp>
        <p:nvGrpSpPr>
          <p:cNvPr id="29" name="Group 28">
            <a:extLst>
              <a:ext uri="{FF2B5EF4-FFF2-40B4-BE49-F238E27FC236}">
                <a16:creationId xmlns:a16="http://schemas.microsoft.com/office/drawing/2014/main" id="{24559343-5180-FF38-7EA5-7AA5EF519A33}"/>
              </a:ext>
            </a:extLst>
          </p:cNvPr>
          <p:cNvGrpSpPr/>
          <p:nvPr/>
        </p:nvGrpSpPr>
        <p:grpSpPr>
          <a:xfrm>
            <a:off x="8365393" y="3992904"/>
            <a:ext cx="3344629" cy="693834"/>
            <a:chOff x="927666" y="2562348"/>
            <a:chExt cx="3295194" cy="640759"/>
          </a:xfrm>
          <a:solidFill>
            <a:srgbClr val="002A86"/>
          </a:solidFill>
        </p:grpSpPr>
        <p:pic>
          <p:nvPicPr>
            <p:cNvPr id="30" name="Graphic 29">
              <a:extLst>
                <a:ext uri="{FF2B5EF4-FFF2-40B4-BE49-F238E27FC236}">
                  <a16:creationId xmlns:a16="http://schemas.microsoft.com/office/drawing/2014/main" id="{18B691D1-D3F7-9D23-DBD1-205B1F31D0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7666" y="2562348"/>
              <a:ext cx="3120579" cy="640759"/>
            </a:xfrm>
            <a:prstGeom prst="rect">
              <a:avLst/>
            </a:prstGeom>
          </p:spPr>
        </p:pic>
        <p:pic>
          <p:nvPicPr>
            <p:cNvPr id="31" name="Graphic 30">
              <a:extLst>
                <a:ext uri="{FF2B5EF4-FFF2-40B4-BE49-F238E27FC236}">
                  <a16:creationId xmlns:a16="http://schemas.microsoft.com/office/drawing/2014/main" id="{02048FA0-B38F-ECA7-7D32-FA205A2905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2281" y="2562348"/>
              <a:ext cx="3120579" cy="640759"/>
            </a:xfrm>
            <a:prstGeom prst="rect">
              <a:avLst/>
            </a:prstGeom>
          </p:spPr>
        </p:pic>
      </p:grpSp>
      <p:sp>
        <p:nvSpPr>
          <p:cNvPr id="10" name="Text Placeholder 17">
            <a:extLst>
              <a:ext uri="{FF2B5EF4-FFF2-40B4-BE49-F238E27FC236}">
                <a16:creationId xmlns:a16="http://schemas.microsoft.com/office/drawing/2014/main" id="{6A8AFDB3-C8B6-844F-FA5A-093E820060DA}"/>
              </a:ext>
            </a:extLst>
          </p:cNvPr>
          <p:cNvSpPr txBox="1">
            <a:spLocks/>
          </p:cNvSpPr>
          <p:nvPr/>
        </p:nvSpPr>
        <p:spPr>
          <a:xfrm>
            <a:off x="4339632" y="4795574"/>
            <a:ext cx="3515214" cy="1353280"/>
          </a:xfrm>
          <a:prstGeom prst="rect">
            <a:avLst/>
          </a:prstGeom>
        </p:spPr>
        <p:txBody>
          <a:bodyPr>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600"/>
              </a:spcBef>
              <a:spcAft>
                <a:spcPts val="0"/>
              </a:spcAft>
              <a:buClr>
                <a:srgbClr val="F0AB00"/>
              </a:buClr>
              <a:buSzPct val="80000"/>
              <a:buFontTx/>
              <a:buNone/>
              <a:tabLst/>
              <a:defRPr/>
            </a:pPr>
            <a:r>
              <a:rPr kumimoji="0" lang="en-US" sz="1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Start discussions on your analytics to collaborate with other SAP Analytics Cloud users and teams, on the desktop or on your mobile device.</a:t>
            </a:r>
          </a:p>
        </p:txBody>
      </p:sp>
      <p:sp>
        <p:nvSpPr>
          <p:cNvPr id="11" name="Text Placeholder 16">
            <a:extLst>
              <a:ext uri="{FF2B5EF4-FFF2-40B4-BE49-F238E27FC236}">
                <a16:creationId xmlns:a16="http://schemas.microsoft.com/office/drawing/2014/main" id="{0E031B9E-1A2C-CC58-3425-82F940CEBCCA}"/>
              </a:ext>
            </a:extLst>
          </p:cNvPr>
          <p:cNvSpPr txBox="1">
            <a:spLocks/>
          </p:cNvSpPr>
          <p:nvPr/>
        </p:nvSpPr>
        <p:spPr>
          <a:xfrm>
            <a:off x="8299277" y="4795574"/>
            <a:ext cx="3233510" cy="1353280"/>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600"/>
              </a:spcBef>
              <a:spcAft>
                <a:spcPts val="0"/>
              </a:spcAft>
              <a:buClr>
                <a:srgbClr val="F0AB00"/>
              </a:buClr>
              <a:buSzPct val="80000"/>
              <a:buFontTx/>
              <a:buNone/>
              <a:tabLst/>
              <a:defRPr/>
            </a:pPr>
            <a:r>
              <a:rPr kumimoji="0" lang="en-US" sz="1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Easily share private or public stories and bookmarks to any </a:t>
            </a:r>
            <a:br>
              <a:rPr kumimoji="0" lang="en-US" sz="1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SAP Analytics Cloud user or </a:t>
            </a:r>
            <a:br>
              <a:rPr kumimoji="0" lang="en-US" sz="1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team via a customized link</a:t>
            </a:r>
          </a:p>
        </p:txBody>
      </p:sp>
      <p:sp>
        <p:nvSpPr>
          <p:cNvPr id="12" name="Rectangle 11">
            <a:extLst>
              <a:ext uri="{FF2B5EF4-FFF2-40B4-BE49-F238E27FC236}">
                <a16:creationId xmlns:a16="http://schemas.microsoft.com/office/drawing/2014/main" id="{263199D3-CBAA-00A7-B257-40CFB97C108E}"/>
              </a:ext>
            </a:extLst>
          </p:cNvPr>
          <p:cNvSpPr/>
          <p:nvPr/>
        </p:nvSpPr>
        <p:spPr>
          <a:xfrm>
            <a:off x="487817" y="4795574"/>
            <a:ext cx="3268136" cy="1077218"/>
          </a:xfrm>
          <a:prstGeom prst="rect">
            <a:avLst/>
          </a:prstGeom>
        </p:spPr>
        <p:txBody>
          <a:bodyPr wrap="square">
            <a:spAutoFit/>
          </a:bodyPr>
          <a:lstStyle/>
          <a:p>
            <a:pPr marL="0" marR="0" lvl="0" indent="0" algn="ctr" defTabSz="1088558" rtl="0" eaLnBrk="1" fontAlgn="auto" latinLnBrk="0" hangingPunct="1">
              <a:lnSpc>
                <a:spcPct val="100000"/>
              </a:lnSpc>
              <a:spcBef>
                <a:spcPts val="600"/>
              </a:spcBef>
              <a:spcAft>
                <a:spcPts val="0"/>
              </a:spcAft>
              <a:buClr>
                <a:srgbClr val="F0AB00"/>
              </a:buClr>
              <a:buSzPct val="80000"/>
              <a:buFontTx/>
              <a:buNone/>
              <a:tabLst/>
              <a:defRPr/>
            </a:pPr>
            <a:r>
              <a:rPr kumimoji="0" lang="en-US" sz="1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Comment on stories, applications and event specific data point table cells. Like, reply, address other users as @</a:t>
            </a:r>
            <a:r>
              <a:rPr kumimoji="0" lang="en-US" sz="1600" b="0" i="0" u="none" strike="noStrike" kern="1200" cap="none" spc="0" normalizeH="0" baseline="0" noProof="0" dirty="0" err="1">
                <a:ln>
                  <a:noFill/>
                </a:ln>
                <a:solidFill>
                  <a:srgbClr val="000000"/>
                </a:solidFill>
                <a:effectLst/>
                <a:uLnTx/>
                <a:uFillTx/>
                <a:latin typeface="72 Brand" panose="020B0504030603020204" pitchFamily="34" charset="0"/>
                <a:ea typeface="+mn-ea"/>
                <a:cs typeface="+mn-cs"/>
              </a:rPr>
              <a:t>UserName</a:t>
            </a:r>
            <a:endParaRPr kumimoji="0" lang="en-US" sz="1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33" name="TextBox 32">
            <a:extLst>
              <a:ext uri="{FF2B5EF4-FFF2-40B4-BE49-F238E27FC236}">
                <a16:creationId xmlns:a16="http://schemas.microsoft.com/office/drawing/2014/main" id="{6F5B3941-CF1E-2AB1-B2D9-480475D14EF9}"/>
              </a:ext>
            </a:extLst>
          </p:cNvPr>
          <p:cNvSpPr txBox="1"/>
          <p:nvPr/>
        </p:nvSpPr>
        <p:spPr>
          <a:xfrm>
            <a:off x="570116" y="4139766"/>
            <a:ext cx="2985335" cy="400110"/>
          </a:xfrm>
          <a:prstGeom prst="rect">
            <a:avLst/>
          </a:prstGeom>
          <a:noFill/>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72 Brand Medium"/>
                <a:ea typeface="+mn-ea"/>
                <a:cs typeface="+mn-cs"/>
              </a:rPr>
              <a:t>Commenting</a:t>
            </a:r>
            <a:endParaRPr kumimoji="0" lang="en-US" sz="210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41774A12-62A1-11DF-A06C-9CD0F806548C}"/>
              </a:ext>
            </a:extLst>
          </p:cNvPr>
          <p:cNvSpPr txBox="1"/>
          <p:nvPr/>
        </p:nvSpPr>
        <p:spPr>
          <a:xfrm>
            <a:off x="4472813" y="4139766"/>
            <a:ext cx="2985335" cy="400110"/>
          </a:xfrm>
          <a:prstGeom prst="rect">
            <a:avLst/>
          </a:prstGeom>
          <a:noFill/>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72 Brand Medium"/>
                <a:ea typeface="+mn-ea"/>
                <a:cs typeface="+mn-cs"/>
              </a:rPr>
              <a:t>Discussions</a:t>
            </a:r>
            <a:endParaRPr kumimoji="0" lang="en-US" sz="210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F93BAB3F-4443-DC32-BD1A-05B219FFF71B}"/>
              </a:ext>
            </a:extLst>
          </p:cNvPr>
          <p:cNvSpPr txBox="1"/>
          <p:nvPr/>
        </p:nvSpPr>
        <p:spPr>
          <a:xfrm>
            <a:off x="8366083" y="4139766"/>
            <a:ext cx="2985335" cy="400110"/>
          </a:xfrm>
          <a:prstGeom prst="rect">
            <a:avLst/>
          </a:prstGeom>
          <a:noFill/>
        </p:spPr>
        <p:txBody>
          <a:bodyPr wrap="squar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72 Brand Medium"/>
                <a:ea typeface="+mn-ea"/>
                <a:cs typeface="+mn-cs"/>
              </a:rPr>
              <a:t>Sharing</a:t>
            </a:r>
            <a:endParaRPr kumimoji="0" lang="en-US" sz="210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26823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5C0FA-FCC1-C311-0B48-B6EBCDB6DD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62799" y="1490139"/>
            <a:ext cx="5032376" cy="4252043"/>
          </a:xfrm>
          <a:prstGeom prst="rect">
            <a:avLst/>
          </a:prstGeom>
        </p:spPr>
      </p:pic>
      <p:sp>
        <p:nvSpPr>
          <p:cNvPr id="6" name="Action Button: Go Home 5">
            <a:hlinkClick r:id="rId4" action="ppaction://hlinksldjump" highlightClick="1"/>
            <a:extLst>
              <a:ext uri="{FF2B5EF4-FFF2-40B4-BE49-F238E27FC236}">
                <a16:creationId xmlns:a16="http://schemas.microsoft.com/office/drawing/2014/main" id="{84107210-DE69-2E6F-180B-CF8EB12A1D02}"/>
              </a:ext>
            </a:extLst>
          </p:cNvPr>
          <p:cNvSpPr/>
          <p:nvPr/>
        </p:nvSpPr>
        <p:spPr bwMode="gray">
          <a:xfrm>
            <a:off x="4214550" y="6555000"/>
            <a:ext cx="356856" cy="215444"/>
          </a:xfrm>
          <a:prstGeom prst="actionButtonHome">
            <a:avLst/>
          </a:prstGeom>
          <a:noFill/>
          <a:ln w="25400" algn="ctr">
            <a:solidFill>
              <a:schemeClr val="bg1">
                <a:lumMod val="65000"/>
                <a:lumOff val="35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pic>
        <p:nvPicPr>
          <p:cNvPr id="7" name="Picture 6" descr="A picture containing text, electronics, display, screenshot&#10;&#10;Description automatically generated">
            <a:extLst>
              <a:ext uri="{FF2B5EF4-FFF2-40B4-BE49-F238E27FC236}">
                <a16:creationId xmlns:a16="http://schemas.microsoft.com/office/drawing/2014/main" id="{AB452D51-46DE-C6C2-7601-67F48CF12CA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69587" y="1243749"/>
            <a:ext cx="6225588" cy="5315517"/>
          </a:xfrm>
          <a:prstGeom prst="rect">
            <a:avLst/>
          </a:prstGeom>
        </p:spPr>
      </p:pic>
      <p:sp>
        <p:nvSpPr>
          <p:cNvPr id="8" name="Rectangle 7">
            <a:extLst>
              <a:ext uri="{FF2B5EF4-FFF2-40B4-BE49-F238E27FC236}">
                <a16:creationId xmlns:a16="http://schemas.microsoft.com/office/drawing/2014/main" id="{5B768230-C95A-7048-0409-199F863F7804}"/>
              </a:ext>
            </a:extLst>
          </p:cNvPr>
          <p:cNvSpPr/>
          <p:nvPr/>
        </p:nvSpPr>
        <p:spPr>
          <a:xfrm>
            <a:off x="738116" y="6461295"/>
            <a:ext cx="4994341" cy="230832"/>
          </a:xfrm>
          <a:prstGeom prst="rect">
            <a:avLst/>
          </a:prstGeom>
          <a:solidFill>
            <a:schemeClr val="bg1"/>
          </a:solidFill>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hlinkClick r:id="rId6"/>
              </a:rPr>
              <a:t>SAP Analytics Cloud Schedule a Publication Guide</a:t>
            </a:r>
            <a:endPar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 name="Title 4">
            <a:extLst>
              <a:ext uri="{FF2B5EF4-FFF2-40B4-BE49-F238E27FC236}">
                <a16:creationId xmlns:a16="http://schemas.microsoft.com/office/drawing/2014/main" id="{E83E0EC1-59F4-3FF9-E64F-C8506B66EF8F}"/>
              </a:ext>
            </a:extLst>
          </p:cNvPr>
          <p:cNvSpPr>
            <a:spLocks noGrp="1"/>
          </p:cNvSpPr>
          <p:nvPr>
            <p:ph type="title"/>
          </p:nvPr>
        </p:nvSpPr>
        <p:spPr/>
        <p:txBody>
          <a:bodyPr/>
          <a:lstStyle/>
          <a:p>
            <a:r>
              <a:rPr lang="en-US" altLang="en-US" dirty="0">
                <a:latin typeface="72 Brand Medium" panose="020B0604030603020204" pitchFamily="34" charset="0"/>
                <a:cs typeface="72" panose="020B0503030000000003" pitchFamily="34" charset="0"/>
              </a:rPr>
              <a:t>Schedule Publications</a:t>
            </a:r>
            <a:endParaRPr lang="en-US" dirty="0"/>
          </a:p>
        </p:txBody>
      </p:sp>
      <p:sp>
        <p:nvSpPr>
          <p:cNvPr id="10" name="Text Placeholder 12">
            <a:extLst>
              <a:ext uri="{FF2B5EF4-FFF2-40B4-BE49-F238E27FC236}">
                <a16:creationId xmlns:a16="http://schemas.microsoft.com/office/drawing/2014/main" id="{32C13A0E-086C-7B6A-9859-F1279075038D}"/>
              </a:ext>
            </a:extLst>
          </p:cNvPr>
          <p:cNvSpPr txBox="1">
            <a:spLocks/>
          </p:cNvSpPr>
          <p:nvPr/>
        </p:nvSpPr>
        <p:spPr>
          <a:xfrm>
            <a:off x="503998" y="1557338"/>
            <a:ext cx="5228459" cy="4778662"/>
          </a:xfrm>
          <a:prstGeom prst="rect">
            <a:avLst/>
          </a:prstGeom>
        </p:spPr>
        <p:txBody>
          <a:bodyPr vert="horz" lIns="0" tIns="0" rIns="0" bIns="0" rtlCol="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00000"/>
              </a:lnSpc>
              <a:spcBef>
                <a:spcPts val="1200"/>
              </a:spcBef>
              <a:spcAft>
                <a:spcPts val="600"/>
              </a:spcAft>
              <a:buClr>
                <a:srgbClr val="F0AB00"/>
              </a:buClr>
              <a:buSzPct val="80000"/>
              <a:buFontTx/>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Streamline and optimize information delivery by scheduling delivery of analytics to users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Schedule stories and analytic applications to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SAP Analytics Cloud users, teams and non-SAP Analytics Cloud recipients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Burst personalized content to SAP Analytics Cloud recipients based on recipient authorization</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Specify format (.pdf, .pptx or csv), prompts, variables, bookmarks, story filter and page range for schedules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Manage schedules via calendar and configure custom SMTP server for delivery</a:t>
            </a:r>
          </a:p>
        </p:txBody>
      </p:sp>
    </p:spTree>
    <p:extLst>
      <p:ext uri="{BB962C8B-B14F-4D97-AF65-F5344CB8AC3E}">
        <p14:creationId xmlns:p14="http://schemas.microsoft.com/office/powerpoint/2010/main" val="1229402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A5F01A-10AF-E611-594A-3EF170E3ABE4}"/>
              </a:ext>
            </a:extLst>
          </p:cNvPr>
          <p:cNvSpPr>
            <a:spLocks noGrp="1"/>
          </p:cNvSpPr>
          <p:nvPr>
            <p:ph type="ctrTitle"/>
          </p:nvPr>
        </p:nvSpPr>
        <p:spPr/>
        <p:txBody>
          <a:bodyPr/>
          <a:lstStyle/>
          <a:p>
            <a:r>
              <a:rPr lang="en-US" dirty="0">
                <a:solidFill>
                  <a:schemeClr val="bg1"/>
                </a:solidFill>
              </a:rPr>
              <a:t>User Experience</a:t>
            </a:r>
          </a:p>
        </p:txBody>
      </p:sp>
    </p:spTree>
    <p:extLst>
      <p:ext uri="{BB962C8B-B14F-4D97-AF65-F5344CB8AC3E}">
        <p14:creationId xmlns:p14="http://schemas.microsoft.com/office/powerpoint/2010/main" val="35799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54DFDA0-5B4B-A7AF-B51F-3EB2A4CA34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31503" y="1844071"/>
            <a:ext cx="5904897" cy="3456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EDBF660-7956-7400-41F8-3AB471B6C2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3" name="Text Placeholder 5">
            <a:extLst>
              <a:ext uri="{FF2B5EF4-FFF2-40B4-BE49-F238E27FC236}">
                <a16:creationId xmlns:a16="http://schemas.microsoft.com/office/drawing/2014/main" id="{CDD2B6E7-250A-9FD4-3116-FBEC44FFE675}"/>
              </a:ext>
            </a:extLst>
          </p:cNvPr>
          <p:cNvSpPr txBox="1">
            <a:spLocks/>
          </p:cNvSpPr>
          <p:nvPr/>
        </p:nvSpPr>
        <p:spPr>
          <a:xfrm>
            <a:off x="504000" y="1557339"/>
            <a:ext cx="4686068" cy="4138526"/>
          </a:xfrm>
          <a:prstGeom prst="rect">
            <a:avLst/>
          </a:prstGeom>
        </p:spPr>
        <p:txBody>
          <a:bodyPr vert="horz" lIns="0" tIns="0" rIns="0" bIns="0" rtlCol="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00000"/>
              </a:lnSpc>
              <a:spcBef>
                <a:spcPts val="1200"/>
              </a:spcBef>
              <a:spcAft>
                <a:spcPts val="600"/>
              </a:spcAft>
              <a:buClr>
                <a:srgbClr val="F0AB00"/>
              </a:buClr>
              <a:buSzPct val="80000"/>
              <a:buFontTx/>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Increase productivity and raise </a:t>
            </a:r>
            <a:br>
              <a:rPr kumimoji="0" lang="en-US" sz="2000" i="0" u="none" strike="noStrike" kern="1200" cap="none" spc="0" normalizeH="0" baseline="0" noProof="0" dirty="0">
                <a:ln>
                  <a:noFill/>
                </a:ln>
                <a:solidFill>
                  <a:srgbClr val="000000"/>
                </a:solidFill>
                <a:effectLst/>
                <a:uLnTx/>
                <a:uFillTx/>
                <a:latin typeface="72 Brand Medium"/>
                <a:ea typeface="+mn-ea"/>
                <a:cs typeface="+mn-cs"/>
              </a:rPr>
            </a:br>
            <a:r>
              <a:rPr kumimoji="0" lang="en-US" sz="2000" i="0" u="none" strike="noStrike" kern="1200" cap="none" spc="0" normalizeH="0" baseline="0" noProof="0" dirty="0">
                <a:ln>
                  <a:noFill/>
                </a:ln>
                <a:solidFill>
                  <a:srgbClr val="000000"/>
                </a:solidFill>
                <a:effectLst/>
                <a:uLnTx/>
                <a:uFillTx/>
                <a:latin typeface="72 Brand Medium"/>
                <a:ea typeface="+mn-ea"/>
                <a:cs typeface="+mn-cs"/>
              </a:rPr>
              <a:t>user adoption of key analytics by simplifying access to analytics</a:t>
            </a:r>
          </a:p>
          <a:p>
            <a:pPr marL="228600" marR="0" lvl="1" indent="-228600" algn="l" defTabSz="1088558" rtl="0" eaLnBrk="1" fontAlgn="base" latinLnBrk="0" hangingPunct="1">
              <a:lnSpc>
                <a:spcPct val="100000"/>
              </a:lnSpc>
              <a:spcBef>
                <a:spcPts val="0"/>
              </a:spcBef>
              <a:spcAft>
                <a:spcPts val="10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Centralize access to all analytics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across your organization </a:t>
            </a:r>
          </a:p>
          <a:p>
            <a:pPr marL="228600" marR="0" lvl="1" indent="-228600" algn="l" defTabSz="1088558" rtl="0" eaLnBrk="1" fontAlgn="base" latinLnBrk="0" hangingPunct="1">
              <a:lnSpc>
                <a:spcPct val="100000"/>
              </a:lnSpc>
              <a:spcBef>
                <a:spcPts val="0"/>
              </a:spcBef>
              <a:spcAft>
                <a:spcPts val="10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All analytics including SAP, non-SAP,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cloud or on-premise can be added to Analytics Catalog </a:t>
            </a:r>
          </a:p>
          <a:p>
            <a:pPr marL="228600" marR="0" lvl="1" indent="-228600" algn="l" defTabSz="1088558" rtl="0" eaLnBrk="1" fontAlgn="base" latinLnBrk="0" hangingPunct="1">
              <a:lnSpc>
                <a:spcPct val="100000"/>
              </a:lnSpc>
              <a:spcBef>
                <a:spcPts val="0"/>
              </a:spcBef>
              <a:spcAft>
                <a:spcPts val="10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Display analytics with consistent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business &amp; technical metadata </a:t>
            </a:r>
          </a:p>
          <a:p>
            <a:pPr marL="228600" marR="0" lvl="1" indent="-228600" algn="l" defTabSz="1088558" rtl="0" eaLnBrk="1" fontAlgn="base" latinLnBrk="0" hangingPunct="1">
              <a:lnSpc>
                <a:spcPct val="100000"/>
              </a:lnSpc>
              <a:spcBef>
                <a:spcPts val="0"/>
              </a:spcBef>
              <a:spcAft>
                <a:spcPts val="10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Included in all SAP Analytics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Cloud licenses</a:t>
            </a:r>
          </a:p>
          <a:p>
            <a:pPr marL="228600" marR="0" lvl="1" indent="-228600" algn="l" defTabSz="1088558" rtl="0" eaLnBrk="1" fontAlgn="base" latinLnBrk="0" hangingPunct="1">
              <a:lnSpc>
                <a:spcPct val="100000"/>
              </a:lnSpc>
              <a:spcBef>
                <a:spcPts val="0"/>
              </a:spcBef>
              <a:spcAft>
                <a:spcPts val="10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Available on iOS and Android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mobile apps</a:t>
            </a:r>
          </a:p>
        </p:txBody>
      </p:sp>
      <p:sp>
        <p:nvSpPr>
          <p:cNvPr id="5" name="Rectangle 4">
            <a:extLst>
              <a:ext uri="{FF2B5EF4-FFF2-40B4-BE49-F238E27FC236}">
                <a16:creationId xmlns:a16="http://schemas.microsoft.com/office/drawing/2014/main" id="{FB5D3A11-A13D-A92C-C977-B267CDFCF74C}"/>
              </a:ext>
            </a:extLst>
          </p:cNvPr>
          <p:cNvSpPr/>
          <p:nvPr/>
        </p:nvSpPr>
        <p:spPr>
          <a:xfrm>
            <a:off x="419464" y="6371606"/>
            <a:ext cx="2238011" cy="230832"/>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hlinkClick r:id="rId5"/>
              </a:rPr>
              <a:t>Analytics Catalog</a:t>
            </a: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 </a:t>
            </a:r>
          </a:p>
        </p:txBody>
      </p:sp>
      <p:sp>
        <p:nvSpPr>
          <p:cNvPr id="2" name="Title 1">
            <a:extLst>
              <a:ext uri="{FF2B5EF4-FFF2-40B4-BE49-F238E27FC236}">
                <a16:creationId xmlns:a16="http://schemas.microsoft.com/office/drawing/2014/main" id="{BD03EA02-FF8F-D945-E9C9-743BC5BE7D4A}"/>
              </a:ext>
            </a:extLst>
          </p:cNvPr>
          <p:cNvSpPr>
            <a:spLocks noGrp="1"/>
          </p:cNvSpPr>
          <p:nvPr>
            <p:ph type="title"/>
          </p:nvPr>
        </p:nvSpPr>
        <p:spPr/>
        <p:txBody>
          <a:bodyPr/>
          <a:lstStyle/>
          <a:p>
            <a:r>
              <a:rPr lang="en-US" dirty="0">
                <a:latin typeface="72 Brand Medium" panose="020B0604030603020204" pitchFamily="34" charset="0"/>
                <a:cs typeface="72" panose="020B0503030000000003" pitchFamily="34" charset="0"/>
              </a:rPr>
              <a:t>Analytics Catalog</a:t>
            </a:r>
            <a:endParaRPr lang="en-US" dirty="0"/>
          </a:p>
        </p:txBody>
      </p:sp>
    </p:spTree>
    <p:extLst>
      <p:ext uri="{BB962C8B-B14F-4D97-AF65-F5344CB8AC3E}">
        <p14:creationId xmlns:p14="http://schemas.microsoft.com/office/powerpoint/2010/main" val="3063317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PReplay_Final1678284084">
            <a:hlinkClick r:id="" action="ppaction://media"/>
            <a:extLst>
              <a:ext uri="{FF2B5EF4-FFF2-40B4-BE49-F238E27FC236}">
                <a16:creationId xmlns:a16="http://schemas.microsoft.com/office/drawing/2014/main" id="{DB3D391E-B1C4-5B7C-C0FB-448C90E02F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87149" y="705343"/>
            <a:ext cx="2519382" cy="5447314"/>
          </a:xfrm>
          <a:prstGeom prst="rect">
            <a:avLst/>
          </a:prstGeom>
        </p:spPr>
      </p:pic>
      <p:pic>
        <p:nvPicPr>
          <p:cNvPr id="5" name="Picture 4">
            <a:extLst>
              <a:ext uri="{FF2B5EF4-FFF2-40B4-BE49-F238E27FC236}">
                <a16:creationId xmlns:a16="http://schemas.microsoft.com/office/drawing/2014/main" id="{AFFFF297-81A5-949F-60AB-E457C05482F2}"/>
              </a:ext>
            </a:extLst>
          </p:cNvPr>
          <p:cNvPicPr>
            <a:picLocks noChangeAspect="1"/>
          </p:cNvPicPr>
          <p:nvPr/>
        </p:nvPicPr>
        <p:blipFill>
          <a:blip r:embed="rId6"/>
          <a:stretch>
            <a:fillRect/>
          </a:stretch>
        </p:blipFill>
        <p:spPr>
          <a:xfrm>
            <a:off x="6097587" y="418534"/>
            <a:ext cx="6020931" cy="6020931"/>
          </a:xfrm>
          <a:prstGeom prst="rect">
            <a:avLst/>
          </a:prstGeom>
        </p:spPr>
      </p:pic>
      <p:sp>
        <p:nvSpPr>
          <p:cNvPr id="2" name="Title 1">
            <a:extLst>
              <a:ext uri="{FF2B5EF4-FFF2-40B4-BE49-F238E27FC236}">
                <a16:creationId xmlns:a16="http://schemas.microsoft.com/office/drawing/2014/main" id="{83F7F518-033D-416A-8D4E-1C4F8F2EBB0F}"/>
              </a:ext>
            </a:extLst>
          </p:cNvPr>
          <p:cNvSpPr>
            <a:spLocks noGrp="1"/>
          </p:cNvSpPr>
          <p:nvPr>
            <p:ph type="title"/>
          </p:nvPr>
        </p:nvSpPr>
        <p:spPr/>
        <p:txBody>
          <a:bodyPr/>
          <a:lstStyle/>
          <a:p>
            <a:r>
              <a:rPr lang="en-US" b="0" dirty="0">
                <a:latin typeface="72 Brand Medium" panose="020B0604030603020204" pitchFamily="34" charset="0"/>
                <a:cs typeface="Segoe UI"/>
              </a:rPr>
              <a:t>SAP Analytics Cloud Mobile</a:t>
            </a:r>
            <a:endParaRPr lang="en-US" b="0" dirty="0">
              <a:latin typeface="72 Brand Medium" panose="020B0604030603020204" pitchFamily="34" charset="0"/>
            </a:endParaRPr>
          </a:p>
        </p:txBody>
      </p:sp>
      <p:sp>
        <p:nvSpPr>
          <p:cNvPr id="3" name="Rectangle 2">
            <a:extLst>
              <a:ext uri="{FF2B5EF4-FFF2-40B4-BE49-F238E27FC236}">
                <a16:creationId xmlns:a16="http://schemas.microsoft.com/office/drawing/2014/main" id="{3B354A92-CFC6-4CE9-8E61-51331B91FFE4}"/>
              </a:ext>
            </a:extLst>
          </p:cNvPr>
          <p:cNvSpPr>
            <a:spLocks noChangeArrowheads="1"/>
          </p:cNvSpPr>
          <p:nvPr/>
        </p:nvSpPr>
        <p:spPr bwMode="auto">
          <a:xfrm>
            <a:off x="1588" y="2085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8" name="Text Placeholder 12">
            <a:extLst>
              <a:ext uri="{FF2B5EF4-FFF2-40B4-BE49-F238E27FC236}">
                <a16:creationId xmlns:a16="http://schemas.microsoft.com/office/drawing/2014/main" id="{0AAD3920-6CAB-1964-3BEA-96CC99567A8F}"/>
              </a:ext>
            </a:extLst>
          </p:cNvPr>
          <p:cNvSpPr txBox="1">
            <a:spLocks/>
          </p:cNvSpPr>
          <p:nvPr/>
        </p:nvSpPr>
        <p:spPr>
          <a:xfrm>
            <a:off x="503998" y="1557338"/>
            <a:ext cx="5012381" cy="4778662"/>
          </a:xfrm>
          <a:prstGeom prst="rect">
            <a:avLst/>
          </a:prstGeom>
        </p:spPr>
        <p:txBody>
          <a:bodyPr vert="horz" lIns="0" tIns="0" rIns="0" bIns="0" rtlCol="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0" algn="l" defTabSz="1088558" rtl="0" eaLnBrk="1" fontAlgn="base" latinLnBrk="0" hangingPunct="1">
              <a:lnSpc>
                <a:spcPct val="100000"/>
              </a:lnSpc>
              <a:spcBef>
                <a:spcPts val="1200"/>
              </a:spcBef>
              <a:spcAft>
                <a:spcPts val="600"/>
              </a:spcAft>
              <a:buClr>
                <a:srgbClr val="F0AB00"/>
              </a:buClr>
              <a:buSzPct val="80000"/>
              <a:buFont typeface="Wingdings" pitchFamily="2" charset="2"/>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Stay informed and connected to your analytics, any time, any place with SAP Analytics Cloud Mobile App</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View your analytics from your iOS and Android devices</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Build stories with responsive layout and preview from desktop or view from mobile app</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Intuitive mobile experience allows you to interact with your content with ease</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Supports single sign-on for easy access to analytics on mobile app</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Collaborate using discussions and access story share notifications on mobile app</a:t>
            </a:r>
          </a:p>
        </p:txBody>
      </p:sp>
    </p:spTree>
    <p:extLst>
      <p:ext uri="{BB962C8B-B14F-4D97-AF65-F5344CB8AC3E}">
        <p14:creationId xmlns:p14="http://schemas.microsoft.com/office/powerpoint/2010/main" val="830766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6BADE13-3D9C-EAEE-A9EF-314601B5DD04}"/>
              </a:ext>
            </a:extLst>
          </p:cNvPr>
          <p:cNvGrpSpPr/>
          <p:nvPr/>
        </p:nvGrpSpPr>
        <p:grpSpPr>
          <a:xfrm>
            <a:off x="5928610" y="1851285"/>
            <a:ext cx="5906124" cy="3523509"/>
            <a:chOff x="5423338" y="1698687"/>
            <a:chExt cx="5983561" cy="3539313"/>
          </a:xfrm>
        </p:grpSpPr>
        <p:grpSp>
          <p:nvGrpSpPr>
            <p:cNvPr id="7" name="Group 6">
              <a:extLst>
                <a:ext uri="{FF2B5EF4-FFF2-40B4-BE49-F238E27FC236}">
                  <a16:creationId xmlns:a16="http://schemas.microsoft.com/office/drawing/2014/main" id="{BD35C487-F5FE-FB67-5410-90DC268DB736}"/>
                </a:ext>
              </a:extLst>
            </p:cNvPr>
            <p:cNvGrpSpPr/>
            <p:nvPr/>
          </p:nvGrpSpPr>
          <p:grpSpPr>
            <a:xfrm>
              <a:off x="5423338" y="1698687"/>
              <a:ext cx="5983561" cy="3539313"/>
              <a:chOff x="6803236" y="1014953"/>
              <a:chExt cx="7913567" cy="4823785"/>
            </a:xfrm>
          </p:grpSpPr>
          <p:pic>
            <p:nvPicPr>
              <p:cNvPr id="8" name="Picture 6">
                <a:extLst>
                  <a:ext uri="{FF2B5EF4-FFF2-40B4-BE49-F238E27FC236}">
                    <a16:creationId xmlns:a16="http://schemas.microsoft.com/office/drawing/2014/main" id="{3C965521-284B-02BA-AD76-7F5AA83243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03236" y="1014953"/>
                <a:ext cx="7913567" cy="482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374DAC1-1AFB-D9D2-9F57-2CD9242745A0}"/>
                  </a:ext>
                </a:extLst>
              </p:cNvPr>
              <p:cNvPicPr>
                <a:picLocks noChangeAspect="1"/>
              </p:cNvPicPr>
              <p:nvPr/>
            </p:nvPicPr>
            <p:blipFill>
              <a:blip r:embed="rId4"/>
              <a:stretch>
                <a:fillRect/>
              </a:stretch>
            </p:blipFill>
            <p:spPr>
              <a:xfrm>
                <a:off x="6820015" y="1216873"/>
                <a:ext cx="6182922" cy="653872"/>
              </a:xfrm>
              <a:prstGeom prst="rect">
                <a:avLst/>
              </a:prstGeom>
            </p:spPr>
          </p:pic>
        </p:grpSp>
        <p:pic>
          <p:nvPicPr>
            <p:cNvPr id="10" name="Picture 9">
              <a:extLst>
                <a:ext uri="{FF2B5EF4-FFF2-40B4-BE49-F238E27FC236}">
                  <a16:creationId xmlns:a16="http://schemas.microsoft.com/office/drawing/2014/main" id="{CC325F39-D613-674C-C1EC-8A949793FFE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36025" y="1878370"/>
              <a:ext cx="5131693" cy="516380"/>
            </a:xfrm>
            <a:prstGeom prst="rect">
              <a:avLst/>
            </a:prstGeom>
          </p:spPr>
        </p:pic>
      </p:grpSp>
      <p:pic>
        <p:nvPicPr>
          <p:cNvPr id="11" name="Picture 10">
            <a:extLst>
              <a:ext uri="{FF2B5EF4-FFF2-40B4-BE49-F238E27FC236}">
                <a16:creationId xmlns:a16="http://schemas.microsoft.com/office/drawing/2014/main" id="{C47A5EEB-29D5-FE80-56D3-0FAF45123C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4" name="Text Placeholder 3">
            <a:extLst>
              <a:ext uri="{FF2B5EF4-FFF2-40B4-BE49-F238E27FC236}">
                <a16:creationId xmlns:a16="http://schemas.microsoft.com/office/drawing/2014/main" id="{BA0943D1-B66E-EB12-8F50-55DBE0462F16}"/>
              </a:ext>
            </a:extLst>
          </p:cNvPr>
          <p:cNvSpPr txBox="1">
            <a:spLocks/>
          </p:cNvSpPr>
          <p:nvPr/>
        </p:nvSpPr>
        <p:spPr>
          <a:xfrm>
            <a:off x="504001" y="1554426"/>
            <a:ext cx="4493961" cy="4716000"/>
          </a:xfrm>
          <a:prstGeom prst="rect">
            <a:avLst/>
          </a:prstGeom>
        </p:spPr>
        <p:txBody>
          <a:bodyPr lIns="0" tIns="0" rIns="91440" bIns="4572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0" algn="l" defTabSz="1088558" rtl="0" eaLnBrk="1" fontAlgn="base" latinLnBrk="0" hangingPunct="1">
              <a:lnSpc>
                <a:spcPct val="100000"/>
              </a:lnSpc>
              <a:spcBef>
                <a:spcPts val="1200"/>
              </a:spcBef>
              <a:spcAft>
                <a:spcPts val="600"/>
              </a:spcAft>
              <a:buClr>
                <a:srgbClr val="F0AB00"/>
              </a:buClr>
              <a:buSzPct val="80000"/>
              <a:buFont typeface="Wingdings" pitchFamily="2" charset="2"/>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Analyze your plans, simulate future outcomes, and make effective business actions with Microsoft Office Excel 365*</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Design formatted reports in Excel</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Analyze, Share or Plan against SAC native models and offers Analytical capabilities on top of live SAP BW, S/4 Hana Cloud or SAP Datasphere**</a:t>
            </a:r>
          </a:p>
          <a:p>
            <a:pPr marL="228600" marR="0" lvl="1" indent="-228600" algn="l" defTabSz="1088558" rtl="0" eaLnBrk="1" fontAlgn="base" latinLnBrk="0" hangingPunct="1">
              <a:lnSpc>
                <a:spcPct val="10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Collaborate with colleagues online, on desktop, Windows or Mac</a:t>
            </a:r>
          </a:p>
        </p:txBody>
      </p:sp>
      <p:sp>
        <p:nvSpPr>
          <p:cNvPr id="17" name="TextBox 16">
            <a:extLst>
              <a:ext uri="{FF2B5EF4-FFF2-40B4-BE49-F238E27FC236}">
                <a16:creationId xmlns:a16="http://schemas.microsoft.com/office/drawing/2014/main" id="{7426BEEE-18A3-EBE8-C08F-24124A39E688}"/>
              </a:ext>
            </a:extLst>
          </p:cNvPr>
          <p:cNvSpPr txBox="1"/>
          <p:nvPr/>
        </p:nvSpPr>
        <p:spPr>
          <a:xfrm>
            <a:off x="7662472" y="6197959"/>
            <a:ext cx="5810491" cy="461665"/>
          </a:xfrm>
          <a:prstGeom prst="rect">
            <a:avLst/>
          </a:prstGeom>
          <a:noFill/>
        </p:spPr>
        <p:txBody>
          <a:bodyPr wrap="square" lIns="0" tIns="0" rIns="0" bIns="0" rtlCol="0">
            <a:spAutoFit/>
          </a:bodyPr>
          <a:lstStyle/>
          <a:p>
            <a:pPr marL="0" marR="0" lvl="0" indent="0" algn="l" defTabSz="912813" rtl="0" eaLnBrk="0" fontAlgn="base" latinLnBrk="0" hangingPunct="0">
              <a:lnSpc>
                <a:spcPct val="100000"/>
              </a:lnSpc>
              <a:spcBef>
                <a:spcPct val="50000"/>
              </a:spcBef>
              <a:spcAft>
                <a:spcPct val="0"/>
              </a:spcAft>
              <a:buClr>
                <a:srgbClr val="F0AB00"/>
              </a:buClr>
              <a:buSzPct val="80000"/>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Arial" panose="020B0604020202020204" pitchFamily="34" charset="0"/>
              </a:rPr>
              <a:t>*</a:t>
            </a:r>
            <a:r>
              <a:rPr kumimoji="0" lang="en-US" sz="120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72" panose="020B0503030000000003" pitchFamily="34" charset="0"/>
              </a:rPr>
              <a:t>Office 2021 is also supported</a:t>
            </a:r>
          </a:p>
          <a:p>
            <a:pPr marL="0" marR="0" lvl="0" indent="0" algn="l" defTabSz="912813" rtl="0" eaLnBrk="0" fontAlgn="base" latinLnBrk="0" hangingPunct="0">
              <a:lnSpc>
                <a:spcPct val="100000"/>
              </a:lnSpc>
              <a:spcBef>
                <a:spcPct val="50000"/>
              </a:spcBef>
              <a:spcAft>
                <a:spcPct val="0"/>
              </a:spcAft>
              <a:buClr>
                <a:srgbClr val="F0AB00"/>
              </a:buClr>
              <a:buSzPct val="80000"/>
              <a:buFontTx/>
              <a:buNone/>
              <a:tabLst/>
              <a:defRPr/>
            </a:pPr>
            <a:r>
              <a:rPr kumimoji="0" lang="en-US" sz="120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72" panose="020B0503030000000003" pitchFamily="34" charset="0"/>
              </a:rPr>
              <a:t>**More live sources–See</a:t>
            </a:r>
            <a:r>
              <a:rPr kumimoji="0" lang="en-US" sz="1200" b="0" i="0" u="none" strike="noStrike" kern="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Arial" panose="020B0604020202020204" pitchFamily="34" charset="0"/>
              </a:rPr>
              <a:t> </a:t>
            </a:r>
            <a:r>
              <a:rPr kumimoji="0" lang="en-US" sz="120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72" panose="020B0503030000000003" pitchFamily="34" charset="0"/>
                <a:hlinkClick r:id="rId7"/>
              </a:rPr>
              <a:t>Road Map Explorer</a:t>
            </a:r>
            <a:r>
              <a:rPr kumimoji="0" lang="en-US" sz="120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72" panose="020B0503030000000003" pitchFamily="34" charset="0"/>
              </a:rPr>
              <a:t> &amp; </a:t>
            </a:r>
            <a:r>
              <a:rPr kumimoji="0" lang="en-US" sz="120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72" panose="020B0503030000000003" pitchFamily="34" charset="0"/>
                <a:hlinkClick r:id="rId8"/>
              </a:rPr>
              <a:t>Blog</a:t>
            </a:r>
            <a:endParaRPr kumimoji="0" lang="en-US" sz="120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72" panose="020B0503030000000003" pitchFamily="34" charset="0"/>
            </a:endParaRPr>
          </a:p>
        </p:txBody>
      </p:sp>
      <p:sp>
        <p:nvSpPr>
          <p:cNvPr id="2" name="Title 1">
            <a:extLst>
              <a:ext uri="{FF2B5EF4-FFF2-40B4-BE49-F238E27FC236}">
                <a16:creationId xmlns:a16="http://schemas.microsoft.com/office/drawing/2014/main" id="{3293EB98-026F-A304-7212-A7C5E88AD17B}"/>
              </a:ext>
            </a:extLst>
          </p:cNvPr>
          <p:cNvSpPr>
            <a:spLocks noGrp="1"/>
          </p:cNvSpPr>
          <p:nvPr>
            <p:ph type="title"/>
          </p:nvPr>
        </p:nvSpPr>
        <p:spPr/>
        <p:txBody>
          <a:bodyPr/>
          <a:lstStyle/>
          <a:p>
            <a:r>
              <a:rPr lang="en-US" dirty="0">
                <a:latin typeface="72 Brand Medium" panose="020B0604030603020204" pitchFamily="34" charset="0"/>
                <a:cs typeface="72" panose="020B0503030000000003" pitchFamily="34" charset="0"/>
              </a:rPr>
              <a:t>Add-in for Microsoft Excel</a:t>
            </a:r>
            <a:endParaRPr lang="en-US" dirty="0"/>
          </a:p>
        </p:txBody>
      </p:sp>
    </p:spTree>
    <p:extLst>
      <p:ext uri="{BB962C8B-B14F-4D97-AF65-F5344CB8AC3E}">
        <p14:creationId xmlns:p14="http://schemas.microsoft.com/office/powerpoint/2010/main" val="204323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8577C6AF-FA62-AD43-6BAD-984F303E462D}"/>
              </a:ext>
            </a:extLst>
          </p:cNvPr>
          <p:cNvPicPr>
            <a:picLocks noChangeAspect="1"/>
          </p:cNvPicPr>
          <p:nvPr/>
        </p:nvPicPr>
        <p:blipFill>
          <a:blip r:embed="rId2"/>
          <a:stretch>
            <a:fillRect/>
          </a:stretch>
        </p:blipFill>
        <p:spPr>
          <a:xfrm>
            <a:off x="5941450" y="1846095"/>
            <a:ext cx="5882378" cy="3340501"/>
          </a:xfrm>
          <a:prstGeom prst="rect">
            <a:avLst/>
          </a:prstGeom>
        </p:spPr>
      </p:pic>
      <p:pic>
        <p:nvPicPr>
          <p:cNvPr id="9" name="Picture 8">
            <a:extLst>
              <a:ext uri="{FF2B5EF4-FFF2-40B4-BE49-F238E27FC236}">
                <a16:creationId xmlns:a16="http://schemas.microsoft.com/office/drawing/2014/main" id="{226AB0A9-258D-4246-15F3-25B73801CC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2" name="Title 1">
            <a:extLst>
              <a:ext uri="{FF2B5EF4-FFF2-40B4-BE49-F238E27FC236}">
                <a16:creationId xmlns:a16="http://schemas.microsoft.com/office/drawing/2014/main" id="{309FABC7-3861-F5E7-B7D9-C6014A0E78B6}"/>
              </a:ext>
            </a:extLst>
          </p:cNvPr>
          <p:cNvSpPr>
            <a:spLocks noGrp="1"/>
          </p:cNvSpPr>
          <p:nvPr>
            <p:ph type="title"/>
          </p:nvPr>
        </p:nvSpPr>
        <p:spPr/>
        <p:txBody>
          <a:bodyPr/>
          <a:lstStyle/>
          <a:p>
            <a:r>
              <a:rPr lang="en-US" dirty="0">
                <a:latin typeface="72 Brand Medium" panose="020B0604030603020204" pitchFamily="34" charset="0"/>
                <a:cs typeface="72" panose="020B0503030000000003" pitchFamily="34" charset="0"/>
              </a:rPr>
              <a:t>Add-in for Microsoft PowerPoint</a:t>
            </a:r>
            <a:endParaRPr lang="en-CA" dirty="0">
              <a:latin typeface="72 Brand Medium" panose="020B0604030603020204" pitchFamily="34" charset="0"/>
              <a:cs typeface="72" panose="020B0503030000000003" pitchFamily="34" charset="0"/>
            </a:endParaRPr>
          </a:p>
        </p:txBody>
      </p:sp>
      <p:sp>
        <p:nvSpPr>
          <p:cNvPr id="5" name="TextBox 4">
            <a:extLst>
              <a:ext uri="{FF2B5EF4-FFF2-40B4-BE49-F238E27FC236}">
                <a16:creationId xmlns:a16="http://schemas.microsoft.com/office/drawing/2014/main" id="{7D317578-D6D9-9B68-D30D-5E1BD92F0697}"/>
              </a:ext>
            </a:extLst>
          </p:cNvPr>
          <p:cNvSpPr txBox="1"/>
          <p:nvPr/>
        </p:nvSpPr>
        <p:spPr>
          <a:xfrm>
            <a:off x="468242" y="6264112"/>
            <a:ext cx="4654083" cy="307777"/>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Note: GA is currently planned for Q3 2024. </a:t>
            </a:r>
            <a:b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0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mn-cs"/>
              </a:rPr>
              <a:t>This the current state of planning and may be changed by SAP at any time.</a:t>
            </a:r>
            <a:endParaRPr kumimoji="0" lang="en-US" sz="12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mn-cs"/>
            </a:endParaRPr>
          </a:p>
        </p:txBody>
      </p:sp>
      <p:sp>
        <p:nvSpPr>
          <p:cNvPr id="4" name="Text Placeholder 3">
            <a:extLst>
              <a:ext uri="{FF2B5EF4-FFF2-40B4-BE49-F238E27FC236}">
                <a16:creationId xmlns:a16="http://schemas.microsoft.com/office/drawing/2014/main" id="{4274B616-9EC1-EEA8-1039-F370BC21C3CF}"/>
              </a:ext>
            </a:extLst>
          </p:cNvPr>
          <p:cNvSpPr txBox="1">
            <a:spLocks/>
          </p:cNvSpPr>
          <p:nvPr/>
        </p:nvSpPr>
        <p:spPr>
          <a:xfrm>
            <a:off x="415720" y="1529553"/>
            <a:ext cx="4503473" cy="4716000"/>
          </a:xfrm>
          <a:prstGeom prst="rect">
            <a:avLst/>
          </a:prstGeom>
        </p:spPr>
        <p:txBody>
          <a:bodyPr lIns="91440" tIns="45720" rIns="91440" bIns="45720" anchor="t">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0" algn="l" defTabSz="1088558" rtl="0" eaLnBrk="1" fontAlgn="base" latinLnBrk="0" hangingPunct="1">
              <a:lnSpc>
                <a:spcPct val="100000"/>
              </a:lnSpc>
              <a:spcBef>
                <a:spcPts val="1200"/>
              </a:spcBef>
              <a:spcAft>
                <a:spcPts val="1000"/>
              </a:spcAft>
              <a:buClr>
                <a:srgbClr val="F0AB00"/>
              </a:buClr>
              <a:buSzPct val="80000"/>
              <a:buFont typeface="Wingdings" pitchFamily="2" charset="2"/>
              <a:buNone/>
              <a:tabLst/>
              <a:defRPr/>
            </a:pPr>
            <a:r>
              <a:rPr kumimoji="0" lang="en-US" sz="2000" b="0" i="0" u="none" strike="noStrike" kern="1200" cap="none" spc="0" normalizeH="0" baseline="0" noProof="0" dirty="0">
                <a:ln>
                  <a:noFill/>
                </a:ln>
                <a:solidFill>
                  <a:srgbClr val="000000"/>
                </a:solidFill>
                <a:effectLst/>
                <a:uLnTx/>
                <a:uFillTx/>
                <a:latin typeface="72 Brand Medium"/>
                <a:ea typeface="+mn-ea"/>
                <a:cs typeface="+mn-cs"/>
              </a:rPr>
              <a:t>Intuitively add accurate and trusted data to your PowerPoint presentations, reusing your existing SAP Analytics Cloud widgets</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Intuitively connect to an SAP Analytics Cloud tenant</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Readily find SAP Analytics Cloud stories and associated widgets</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Select a widget and filter its data, if necessary</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Add the widget to the slides</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Refresh the widget's data on demand</a:t>
            </a:r>
          </a:p>
        </p:txBody>
      </p:sp>
    </p:spTree>
    <p:extLst>
      <p:ext uri="{BB962C8B-B14F-4D97-AF65-F5344CB8AC3E}">
        <p14:creationId xmlns:p14="http://schemas.microsoft.com/office/powerpoint/2010/main" val="306653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EC7FA-4088-49A6-0011-0CB1082291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46473" y="1848746"/>
            <a:ext cx="5918242" cy="3330258"/>
          </a:xfrm>
          <a:prstGeom prst="rect">
            <a:avLst/>
          </a:prstGeom>
          <a:effectLst>
            <a:outerShdw blurRad="50800" dist="38100" dir="13500000" algn="br" rotWithShape="0">
              <a:prstClr val="black">
                <a:alpha val="40000"/>
              </a:prstClr>
            </a:outerShdw>
          </a:effectLst>
        </p:spPr>
      </p:pic>
      <p:pic>
        <p:nvPicPr>
          <p:cNvPr id="5" name="Picture 4">
            <a:extLst>
              <a:ext uri="{FF2B5EF4-FFF2-40B4-BE49-F238E27FC236}">
                <a16:creationId xmlns:a16="http://schemas.microsoft.com/office/drawing/2014/main" id="{0F4B47F5-EDA3-4E17-EAED-A8CB2005BA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47444" y="1620000"/>
            <a:ext cx="7247732" cy="4259690"/>
          </a:xfrm>
          <a:prstGeom prst="rect">
            <a:avLst/>
          </a:prstGeom>
        </p:spPr>
      </p:pic>
      <p:sp>
        <p:nvSpPr>
          <p:cNvPr id="4" name="Text Placeholder 1">
            <a:extLst>
              <a:ext uri="{FF2B5EF4-FFF2-40B4-BE49-F238E27FC236}">
                <a16:creationId xmlns:a16="http://schemas.microsoft.com/office/drawing/2014/main" id="{FD31D54F-4C3B-D2C9-6968-B20FA1B1750F}"/>
              </a:ext>
            </a:extLst>
          </p:cNvPr>
          <p:cNvSpPr txBox="1">
            <a:spLocks/>
          </p:cNvSpPr>
          <p:nvPr/>
        </p:nvSpPr>
        <p:spPr>
          <a:xfrm>
            <a:off x="501650" y="1557338"/>
            <a:ext cx="4332817" cy="3488795"/>
          </a:xfrm>
          <a:prstGeom prst="rect">
            <a:avLst/>
          </a:prstGeom>
        </p:spPr>
        <p:txBody>
          <a:bodyPr lIns="0" tIns="0" rIns="0" bIns="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0" algn="l" defTabSz="1088558" rtl="0" eaLnBrk="1" fontAlgn="base" latinLnBrk="0" hangingPunct="1">
              <a:lnSpc>
                <a:spcPct val="100000"/>
              </a:lnSpc>
              <a:spcBef>
                <a:spcPts val="1200"/>
              </a:spcBef>
              <a:spcAft>
                <a:spcPts val="1000"/>
              </a:spcAft>
              <a:buClr>
                <a:srgbClr val="F0AB00"/>
              </a:buClr>
              <a:buSzPct val="80000"/>
              <a:buFont typeface="Wingdings" pitchFamily="2" charset="2"/>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Deliver the same analytics to all users across your organization, in multiple languages</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Export story and application strings to XML (.</a:t>
            </a:r>
            <a:r>
              <a:rPr kumimoji="0" lang="en-US" sz="1800" i="0" u="none" strike="noStrike" kern="1200" cap="none" spc="0" normalizeH="0" baseline="0" noProof="0" dirty="0" err="1">
                <a:ln>
                  <a:noFill/>
                </a:ln>
                <a:solidFill>
                  <a:srgbClr val="000000"/>
                </a:solidFill>
                <a:effectLst/>
                <a:uLnTx/>
                <a:uFillTx/>
                <a:latin typeface="72 Brand" panose="020B0504030603020204" pitchFamily="34" charset="0"/>
                <a:ea typeface="+mn-ea"/>
                <a:cs typeface="+mn-cs"/>
              </a:rPr>
              <a:t>xlf</a:t>
            </a: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 for translation and then re-import to apply translations to content</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You can translate manually by entering text in different languages </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Translate model dimensions for acquired data</a:t>
            </a:r>
          </a:p>
        </p:txBody>
      </p:sp>
      <p:sp>
        <p:nvSpPr>
          <p:cNvPr id="6" name="TextBox 5">
            <a:extLst>
              <a:ext uri="{FF2B5EF4-FFF2-40B4-BE49-F238E27FC236}">
                <a16:creationId xmlns:a16="http://schemas.microsoft.com/office/drawing/2014/main" id="{2AFE7B76-4587-00AB-6D69-26C7DB7C5E30}"/>
              </a:ext>
            </a:extLst>
          </p:cNvPr>
          <p:cNvSpPr txBox="1"/>
          <p:nvPr/>
        </p:nvSpPr>
        <p:spPr>
          <a:xfrm>
            <a:off x="417689" y="146756"/>
            <a:ext cx="65" cy="276999"/>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0492215F-5831-A3AE-EDD1-97BDCB78860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42754" y="5994593"/>
            <a:ext cx="3225270" cy="4708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4190A-14E1-AC56-294A-E1BBE1BDC821}"/>
              </a:ext>
            </a:extLst>
          </p:cNvPr>
          <p:cNvSpPr/>
          <p:nvPr/>
        </p:nvSpPr>
        <p:spPr>
          <a:xfrm>
            <a:off x="417689" y="6308629"/>
            <a:ext cx="4840292" cy="230832"/>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hlinkClick r:id="rId6"/>
              </a:rPr>
              <a:t>Blog</a:t>
            </a: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 </a:t>
            </a:r>
          </a:p>
        </p:txBody>
      </p:sp>
      <p:pic>
        <p:nvPicPr>
          <p:cNvPr id="9" name="Picture 2">
            <a:extLst>
              <a:ext uri="{FF2B5EF4-FFF2-40B4-BE49-F238E27FC236}">
                <a16:creationId xmlns:a16="http://schemas.microsoft.com/office/drawing/2014/main" id="{949B19C4-ACC6-0E84-B34C-CE749813A35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26567" y="6009962"/>
            <a:ext cx="430888" cy="430888"/>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0">
            <a:extLst>
              <a:ext uri="{FF2B5EF4-FFF2-40B4-BE49-F238E27FC236}">
                <a16:creationId xmlns:a16="http://schemas.microsoft.com/office/drawing/2014/main" id="{83EAF5F8-2019-2C7D-7758-0DCC66F851D3}"/>
              </a:ext>
            </a:extLst>
          </p:cNvPr>
          <p:cNvSpPr>
            <a:spLocks noGrp="1"/>
          </p:cNvSpPr>
          <p:nvPr>
            <p:ph type="title"/>
          </p:nvPr>
        </p:nvSpPr>
        <p:spPr/>
        <p:txBody>
          <a:bodyPr/>
          <a:lstStyle/>
          <a:p>
            <a:r>
              <a:rPr lang="en-US" dirty="0"/>
              <a:t>Content Translation</a:t>
            </a:r>
          </a:p>
        </p:txBody>
      </p:sp>
    </p:spTree>
    <p:extLst>
      <p:ext uri="{BB962C8B-B14F-4D97-AF65-F5344CB8AC3E}">
        <p14:creationId xmlns:p14="http://schemas.microsoft.com/office/powerpoint/2010/main" val="1520102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B806A-09B9-88DF-6125-CDF9DACBCBBC}"/>
              </a:ext>
            </a:extLst>
          </p:cNvPr>
          <p:cNvSpPr>
            <a:spLocks noGrp="1"/>
          </p:cNvSpPr>
          <p:nvPr>
            <p:ph type="ctrTitle"/>
          </p:nvPr>
        </p:nvSpPr>
        <p:spPr/>
        <p:txBody>
          <a:bodyPr/>
          <a:lstStyle/>
          <a:p>
            <a:r>
              <a:rPr lang="en-US" dirty="0">
                <a:solidFill>
                  <a:schemeClr val="bg1"/>
                </a:solidFill>
              </a:rPr>
              <a:t>Data Connectivity</a:t>
            </a:r>
            <a:endParaRPr lang="en-CA" dirty="0">
              <a:solidFill>
                <a:schemeClr val="bg1"/>
              </a:solidFill>
            </a:endParaRPr>
          </a:p>
        </p:txBody>
      </p:sp>
    </p:spTree>
    <p:extLst>
      <p:ext uri="{BB962C8B-B14F-4D97-AF65-F5344CB8AC3E}">
        <p14:creationId xmlns:p14="http://schemas.microsoft.com/office/powerpoint/2010/main" val="88313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1B47B-B780-C143-AE30-94E0C89EB828}"/>
              </a:ext>
            </a:extLst>
          </p:cNvPr>
          <p:cNvSpPr>
            <a:spLocks noGrp="1"/>
          </p:cNvSpPr>
          <p:nvPr>
            <p:ph type="title"/>
          </p:nvPr>
        </p:nvSpPr>
        <p:spPr>
          <a:xfrm>
            <a:off x="504001" y="504000"/>
            <a:ext cx="11186476" cy="369332"/>
          </a:xfrm>
        </p:spPr>
        <p:txBody>
          <a:bodyPr/>
          <a:lstStyle/>
          <a:p>
            <a:r>
              <a:rPr lang="en-US" dirty="0"/>
              <a:t>Maximizing the efficiency of analytics and BI</a:t>
            </a:r>
            <a:endParaRPr lang="en-US"/>
          </a:p>
        </p:txBody>
      </p:sp>
      <p:pic>
        <p:nvPicPr>
          <p:cNvPr id="7" name="Picture Placeholder 6">
            <a:extLst>
              <a:ext uri="{FF2B5EF4-FFF2-40B4-BE49-F238E27FC236}">
                <a16:creationId xmlns:a16="http://schemas.microsoft.com/office/drawing/2014/main" id="{45C9F624-1D1E-6ACD-F892-EACECE7772A7}"/>
              </a:ext>
            </a:extLst>
          </p:cNvPr>
          <p:cNvPicPr>
            <a:picLocks noGrp="1" noChangeAspect="1"/>
          </p:cNvPicPr>
          <p:nvPr>
            <p:ph type="pic" sz="quarter" idx="4294967295"/>
          </p:nvPr>
        </p:nvPicPr>
        <p:blipFill rotWithShape="1">
          <a:blip r:embed="rId3" cstate="hqprint">
            <a:extLst>
              <a:ext uri="{BEBA8EAE-BF5A-486C-A8C5-ECC9F3942E4B}">
                <a14:imgProps xmlns:a14="http://schemas.microsoft.com/office/drawing/2010/main">
                  <a14:imgLayer r:embed="rId4">
                    <a14:imgEffect>
                      <a14:colorTemperature colorTemp="4829"/>
                    </a14:imgEffect>
                  </a14:imgLayer>
                </a14:imgProps>
              </a:ext>
              <a:ext uri="{28A0092B-C50C-407E-A947-70E740481C1C}">
                <a14:useLocalDpi xmlns:a14="http://schemas.microsoft.com/office/drawing/2010/main"/>
              </a:ext>
            </a:extLst>
          </a:blip>
          <a:srcRect/>
          <a:stretch/>
        </p:blipFill>
        <p:spPr>
          <a:xfrm>
            <a:off x="8127175" y="0"/>
            <a:ext cx="4068000" cy="6858000"/>
          </a:xfrm>
        </p:spPr>
      </p:pic>
      <p:sp>
        <p:nvSpPr>
          <p:cNvPr id="5" name="Text Placeholder 3">
            <a:extLst>
              <a:ext uri="{FF2B5EF4-FFF2-40B4-BE49-F238E27FC236}">
                <a16:creationId xmlns:a16="http://schemas.microsoft.com/office/drawing/2014/main" id="{211BF9A5-502B-AACA-FF39-2EEAB481E873}"/>
              </a:ext>
            </a:extLst>
          </p:cNvPr>
          <p:cNvSpPr txBox="1">
            <a:spLocks/>
          </p:cNvSpPr>
          <p:nvPr/>
        </p:nvSpPr>
        <p:spPr bwMode="black">
          <a:xfrm>
            <a:off x="658368" y="2274838"/>
            <a:ext cx="4937760" cy="2616101"/>
          </a:xfrm>
          <a:prstGeom prst="rect">
            <a:avLst/>
          </a:prstGeom>
        </p:spPr>
        <p:txBody>
          <a:bodyPr vert="horz" lIns="0" tIns="0" rIns="0" bIns="0" rtlCol="0" anchor="t">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Organizations need to support the diversity of data, decisions, and decision makers</a:t>
            </a:r>
          </a:p>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All-in-one solutions covering the full closed-loop decision-making process are needed</a:t>
            </a:r>
          </a:p>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End-to-end data and analytics in the cloud </a:t>
            </a:r>
            <a:r>
              <a:rPr kumimoji="0" lang="en-US" sz="2000" b="0" i="0" u="none" strike="noStrike" kern="1200" cap="none" spc="0" normalizeH="0" baseline="0" noProof="0" dirty="0">
                <a:ln w="3175">
                  <a:noFill/>
                </a:ln>
                <a:solidFill>
                  <a:srgbClr val="000000"/>
                </a:solidFill>
                <a:effectLst/>
                <a:uLnTx/>
                <a:uFillTx/>
                <a:latin typeface="72 Brand"/>
                <a:ea typeface="+mn-ea"/>
                <a:cs typeface="Arial"/>
              </a:rPr>
              <a:t>e</a:t>
            </a:r>
            <a:r>
              <a:rPr kumimoji="0" lang="en-US" sz="2000" b="0" i="0" u="none" strike="noStrike" kern="1200" cap="none" spc="0" normalizeH="0" baseline="0" noProof="0" dirty="0">
                <a:ln w="3175">
                  <a:noFill/>
                </a:ln>
                <a:solidFill>
                  <a:srgbClr val="000000"/>
                </a:solidFill>
                <a:effectLst/>
                <a:uLnTx/>
                <a:uFillTx/>
                <a:latin typeface="72 Brand" panose="020B0504030603020204" pitchFamily="34" charset="0"/>
                <a:ea typeface="+mn-ea"/>
                <a:cs typeface="Arial"/>
              </a:rPr>
              <a:t>mpower agility and </a:t>
            </a: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future-proof investments</a:t>
            </a:r>
            <a:endParaRPr kumimoji="0" lang="en-US" sz="2000" b="0" i="0" u="none" strike="noStrike" kern="1200" cap="none" spc="0" normalizeH="0" baseline="0" noProof="0" dirty="0">
              <a:ln w="3175">
                <a:noFill/>
              </a:ln>
              <a:solidFill>
                <a:srgbClr val="000000"/>
              </a:solidFill>
              <a:effectLst/>
              <a:uLnTx/>
              <a:uFillTx/>
              <a:latin typeface="72 Brand"/>
              <a:ea typeface="+mn-ea"/>
              <a:cs typeface="Arial"/>
            </a:endParaRPr>
          </a:p>
        </p:txBody>
      </p:sp>
    </p:spTree>
    <p:extLst>
      <p:ext uri="{BB962C8B-B14F-4D97-AF65-F5344CB8AC3E}">
        <p14:creationId xmlns:p14="http://schemas.microsoft.com/office/powerpoint/2010/main" val="862978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07">
            <a:extLst>
              <a:ext uri="{FF2B5EF4-FFF2-40B4-BE49-F238E27FC236}">
                <a16:creationId xmlns:a16="http://schemas.microsoft.com/office/drawing/2014/main" id="{3B90C3CB-EBF8-5A4A-6219-8CD4BF2A9B45}"/>
              </a:ext>
            </a:extLst>
          </p:cNvPr>
          <p:cNvSpPr>
            <a:spLocks noEditPoints="1"/>
          </p:cNvSpPr>
          <p:nvPr/>
        </p:nvSpPr>
        <p:spPr bwMode="auto">
          <a:xfrm>
            <a:off x="619917" y="1105936"/>
            <a:ext cx="9963375" cy="4860661"/>
          </a:xfrm>
          <a:custGeom>
            <a:avLst/>
            <a:gdLst/>
            <a:ahLst/>
            <a:cxnLst>
              <a:cxn ang="0">
                <a:pos x="3457" y="775"/>
              </a:cxn>
              <a:cxn ang="0">
                <a:pos x="3454" y="307"/>
              </a:cxn>
              <a:cxn ang="0">
                <a:pos x="3840" y="209"/>
              </a:cxn>
              <a:cxn ang="0">
                <a:pos x="2825" y="73"/>
              </a:cxn>
              <a:cxn ang="0">
                <a:pos x="2503" y="167"/>
              </a:cxn>
              <a:cxn ang="0">
                <a:pos x="2051" y="222"/>
              </a:cxn>
              <a:cxn ang="0">
                <a:pos x="2187" y="326"/>
              </a:cxn>
              <a:cxn ang="0">
                <a:pos x="2137" y="577"/>
              </a:cxn>
              <a:cxn ang="0">
                <a:pos x="2242" y="582"/>
              </a:cxn>
              <a:cxn ang="0">
                <a:pos x="1687" y="1003"/>
              </a:cxn>
              <a:cxn ang="0">
                <a:pos x="2367" y="1520"/>
              </a:cxn>
              <a:cxn ang="0">
                <a:pos x="2532" y="726"/>
              </a:cxn>
              <a:cxn ang="0">
                <a:pos x="2200" y="259"/>
              </a:cxn>
              <a:cxn ang="0">
                <a:pos x="1902" y="1067"/>
              </a:cxn>
              <a:cxn ang="0">
                <a:pos x="2581" y="560"/>
              </a:cxn>
              <a:cxn ang="0">
                <a:pos x="1858" y="350"/>
              </a:cxn>
              <a:cxn ang="0">
                <a:pos x="1312" y="199"/>
              </a:cxn>
              <a:cxn ang="0">
                <a:pos x="1204" y="164"/>
              </a:cxn>
              <a:cxn ang="0">
                <a:pos x="1729" y="135"/>
              </a:cxn>
              <a:cxn ang="0">
                <a:pos x="1479" y="15"/>
              </a:cxn>
              <a:cxn ang="0">
                <a:pos x="1403" y="237"/>
              </a:cxn>
              <a:cxn ang="0">
                <a:pos x="2039" y="348"/>
              </a:cxn>
              <a:cxn ang="0">
                <a:pos x="2231" y="624"/>
              </a:cxn>
              <a:cxn ang="0">
                <a:pos x="3529" y="1249"/>
              </a:cxn>
              <a:cxn ang="0">
                <a:pos x="3573" y="700"/>
              </a:cxn>
              <a:cxn ang="0">
                <a:pos x="3242" y="109"/>
              </a:cxn>
              <a:cxn ang="0">
                <a:pos x="3902" y="1261"/>
              </a:cxn>
              <a:cxn ang="0">
                <a:pos x="3964" y="1268"/>
              </a:cxn>
              <a:cxn ang="0">
                <a:pos x="3372" y="1576"/>
              </a:cxn>
              <a:cxn ang="0">
                <a:pos x="2436" y="104"/>
              </a:cxn>
              <a:cxn ang="0">
                <a:pos x="2099" y="51"/>
              </a:cxn>
              <a:cxn ang="0">
                <a:pos x="2115" y="30"/>
              </a:cxn>
              <a:cxn ang="0">
                <a:pos x="466" y="422"/>
              </a:cxn>
              <a:cxn ang="0">
                <a:pos x="4091" y="1743"/>
              </a:cxn>
              <a:cxn ang="0">
                <a:pos x="3564" y="1399"/>
              </a:cxn>
              <a:cxn ang="0">
                <a:pos x="3707" y="1396"/>
              </a:cxn>
              <a:cxn ang="0">
                <a:pos x="1251" y="1206"/>
              </a:cxn>
              <a:cxn ang="0">
                <a:pos x="631" y="807"/>
              </a:cxn>
              <a:cxn ang="0">
                <a:pos x="1068" y="518"/>
              </a:cxn>
              <a:cxn ang="0">
                <a:pos x="1216" y="300"/>
              </a:cxn>
              <a:cxn ang="0">
                <a:pos x="1056" y="150"/>
              </a:cxn>
              <a:cxn ang="0">
                <a:pos x="390" y="148"/>
              </a:cxn>
              <a:cxn ang="0">
                <a:pos x="373" y="274"/>
              </a:cxn>
              <a:cxn ang="0">
                <a:pos x="466" y="812"/>
              </a:cxn>
              <a:cxn ang="0">
                <a:pos x="983" y="1540"/>
              </a:cxn>
              <a:cxn ang="0">
                <a:pos x="1125" y="1822"/>
              </a:cxn>
              <a:cxn ang="0">
                <a:pos x="907" y="537"/>
              </a:cxn>
              <a:cxn ang="0">
                <a:pos x="783" y="336"/>
              </a:cxn>
              <a:cxn ang="0">
                <a:pos x="1088" y="1983"/>
              </a:cxn>
              <a:cxn ang="0">
                <a:pos x="1186" y="154"/>
              </a:cxn>
              <a:cxn ang="0">
                <a:pos x="1200" y="54"/>
              </a:cxn>
              <a:cxn ang="0">
                <a:pos x="438" y="340"/>
              </a:cxn>
              <a:cxn ang="0">
                <a:pos x="1079" y="1019"/>
              </a:cxn>
              <a:cxn ang="0">
                <a:pos x="1055" y="1954"/>
              </a:cxn>
              <a:cxn ang="0">
                <a:pos x="2212" y="610"/>
              </a:cxn>
              <a:cxn ang="0">
                <a:pos x="1865" y="348"/>
              </a:cxn>
              <a:cxn ang="0">
                <a:pos x="2063" y="608"/>
              </a:cxn>
              <a:cxn ang="0">
                <a:pos x="2491" y="25"/>
              </a:cxn>
              <a:cxn ang="0">
                <a:pos x="3748" y="1305"/>
              </a:cxn>
              <a:cxn ang="0">
                <a:pos x="915" y="69"/>
              </a:cxn>
              <a:cxn ang="0">
                <a:pos x="3455" y="1232"/>
              </a:cxn>
              <a:cxn ang="0">
                <a:pos x="3507" y="1331"/>
              </a:cxn>
              <a:cxn ang="0">
                <a:pos x="1197" y="246"/>
              </a:cxn>
            </a:cxnLst>
            <a:rect l="0" t="0" r="r" b="b"/>
            <a:pathLst>
              <a:path w="4136" h="2018">
                <a:moveTo>
                  <a:pt x="3177" y="930"/>
                </a:moveTo>
                <a:cubicBezTo>
                  <a:pt x="3180" y="927"/>
                  <a:pt x="3180" y="921"/>
                  <a:pt x="3178" y="917"/>
                </a:cubicBezTo>
                <a:cubicBezTo>
                  <a:pt x="3183" y="920"/>
                  <a:pt x="3185" y="934"/>
                  <a:pt x="3191" y="930"/>
                </a:cubicBezTo>
                <a:cubicBezTo>
                  <a:pt x="3189" y="935"/>
                  <a:pt x="3193" y="943"/>
                  <a:pt x="3194" y="948"/>
                </a:cubicBezTo>
                <a:cubicBezTo>
                  <a:pt x="3195" y="956"/>
                  <a:pt x="3198" y="964"/>
                  <a:pt x="3200" y="972"/>
                </a:cubicBezTo>
                <a:cubicBezTo>
                  <a:pt x="3207" y="968"/>
                  <a:pt x="3209" y="992"/>
                  <a:pt x="3209" y="995"/>
                </a:cubicBezTo>
                <a:cubicBezTo>
                  <a:pt x="3210" y="1001"/>
                  <a:pt x="3212" y="1007"/>
                  <a:pt x="3212" y="1014"/>
                </a:cubicBezTo>
                <a:cubicBezTo>
                  <a:pt x="3212" y="1017"/>
                  <a:pt x="3210" y="1017"/>
                  <a:pt x="3209" y="1019"/>
                </a:cubicBezTo>
                <a:cubicBezTo>
                  <a:pt x="3208" y="1022"/>
                  <a:pt x="3210" y="1027"/>
                  <a:pt x="3211" y="1029"/>
                </a:cubicBezTo>
                <a:cubicBezTo>
                  <a:pt x="3212" y="1028"/>
                  <a:pt x="3213" y="1027"/>
                  <a:pt x="3213" y="1025"/>
                </a:cubicBezTo>
                <a:cubicBezTo>
                  <a:pt x="3212" y="1032"/>
                  <a:pt x="3203" y="1053"/>
                  <a:pt x="3211" y="1058"/>
                </a:cubicBezTo>
                <a:cubicBezTo>
                  <a:pt x="3214" y="1050"/>
                  <a:pt x="3219" y="1061"/>
                  <a:pt x="3222" y="1064"/>
                </a:cubicBezTo>
                <a:cubicBezTo>
                  <a:pt x="3226" y="1069"/>
                  <a:pt x="3231" y="1077"/>
                  <a:pt x="3235" y="1083"/>
                </a:cubicBezTo>
                <a:cubicBezTo>
                  <a:pt x="3239" y="1089"/>
                  <a:pt x="3239" y="1095"/>
                  <a:pt x="3240" y="1102"/>
                </a:cubicBezTo>
                <a:cubicBezTo>
                  <a:pt x="3240" y="1106"/>
                  <a:pt x="3242" y="1118"/>
                  <a:pt x="3246" y="1120"/>
                </a:cubicBezTo>
                <a:cubicBezTo>
                  <a:pt x="3243" y="1122"/>
                  <a:pt x="3245" y="1122"/>
                  <a:pt x="3248" y="1125"/>
                </a:cubicBezTo>
                <a:cubicBezTo>
                  <a:pt x="3251" y="1129"/>
                  <a:pt x="3251" y="1135"/>
                  <a:pt x="3252" y="1137"/>
                </a:cubicBezTo>
                <a:cubicBezTo>
                  <a:pt x="3257" y="1145"/>
                  <a:pt x="3271" y="1153"/>
                  <a:pt x="3280" y="1157"/>
                </a:cubicBezTo>
                <a:cubicBezTo>
                  <a:pt x="3284" y="1160"/>
                  <a:pt x="3296" y="1163"/>
                  <a:pt x="3292" y="1155"/>
                </a:cubicBezTo>
                <a:cubicBezTo>
                  <a:pt x="3291" y="1151"/>
                  <a:pt x="3289" y="1143"/>
                  <a:pt x="3286" y="1141"/>
                </a:cubicBezTo>
                <a:cubicBezTo>
                  <a:pt x="3283" y="1140"/>
                  <a:pt x="3282" y="1139"/>
                  <a:pt x="3281" y="1136"/>
                </a:cubicBezTo>
                <a:cubicBezTo>
                  <a:pt x="3278" y="1128"/>
                  <a:pt x="3281" y="1119"/>
                  <a:pt x="3281" y="1110"/>
                </a:cubicBezTo>
                <a:cubicBezTo>
                  <a:pt x="3280" y="1102"/>
                  <a:pt x="3274" y="1099"/>
                  <a:pt x="3269" y="1094"/>
                </a:cubicBezTo>
                <a:cubicBezTo>
                  <a:pt x="3264" y="1088"/>
                  <a:pt x="3258" y="1084"/>
                  <a:pt x="3252" y="1078"/>
                </a:cubicBezTo>
                <a:cubicBezTo>
                  <a:pt x="3250" y="1076"/>
                  <a:pt x="3228" y="1071"/>
                  <a:pt x="3236" y="1063"/>
                </a:cubicBezTo>
                <a:cubicBezTo>
                  <a:pt x="3237" y="1064"/>
                  <a:pt x="3237" y="1066"/>
                  <a:pt x="3238" y="1067"/>
                </a:cubicBezTo>
                <a:cubicBezTo>
                  <a:pt x="3237" y="1062"/>
                  <a:pt x="3236" y="1058"/>
                  <a:pt x="3234" y="1054"/>
                </a:cubicBezTo>
                <a:cubicBezTo>
                  <a:pt x="3233" y="1051"/>
                  <a:pt x="3230" y="1049"/>
                  <a:pt x="3230" y="1046"/>
                </a:cubicBezTo>
                <a:cubicBezTo>
                  <a:pt x="3230" y="1035"/>
                  <a:pt x="3222" y="1046"/>
                  <a:pt x="3220" y="1036"/>
                </a:cubicBezTo>
                <a:cubicBezTo>
                  <a:pt x="3218" y="1025"/>
                  <a:pt x="3221" y="1015"/>
                  <a:pt x="3224" y="1005"/>
                </a:cubicBezTo>
                <a:cubicBezTo>
                  <a:pt x="3228" y="995"/>
                  <a:pt x="3226" y="990"/>
                  <a:pt x="3226" y="980"/>
                </a:cubicBezTo>
                <a:cubicBezTo>
                  <a:pt x="3226" y="975"/>
                  <a:pt x="3233" y="976"/>
                  <a:pt x="3235" y="976"/>
                </a:cubicBezTo>
                <a:cubicBezTo>
                  <a:pt x="3239" y="978"/>
                  <a:pt x="3237" y="977"/>
                  <a:pt x="3239" y="981"/>
                </a:cubicBezTo>
                <a:cubicBezTo>
                  <a:pt x="3242" y="987"/>
                  <a:pt x="3236" y="986"/>
                  <a:pt x="3244" y="989"/>
                </a:cubicBezTo>
                <a:cubicBezTo>
                  <a:pt x="3247" y="991"/>
                  <a:pt x="3250" y="988"/>
                  <a:pt x="3253" y="991"/>
                </a:cubicBezTo>
                <a:cubicBezTo>
                  <a:pt x="3256" y="993"/>
                  <a:pt x="3261" y="994"/>
                  <a:pt x="3263" y="996"/>
                </a:cubicBezTo>
                <a:cubicBezTo>
                  <a:pt x="3266" y="999"/>
                  <a:pt x="3266" y="1004"/>
                  <a:pt x="3268" y="1005"/>
                </a:cubicBezTo>
                <a:cubicBezTo>
                  <a:pt x="3270" y="1007"/>
                  <a:pt x="3273" y="1024"/>
                  <a:pt x="3276" y="1012"/>
                </a:cubicBezTo>
                <a:cubicBezTo>
                  <a:pt x="3280" y="1014"/>
                  <a:pt x="3275" y="1026"/>
                  <a:pt x="3281" y="1020"/>
                </a:cubicBezTo>
                <a:cubicBezTo>
                  <a:pt x="3284" y="1021"/>
                  <a:pt x="3295" y="1025"/>
                  <a:pt x="3296" y="1028"/>
                </a:cubicBezTo>
                <a:cubicBezTo>
                  <a:pt x="3298" y="1030"/>
                  <a:pt x="3296" y="1047"/>
                  <a:pt x="3294" y="1051"/>
                </a:cubicBezTo>
                <a:cubicBezTo>
                  <a:pt x="3301" y="1053"/>
                  <a:pt x="3301" y="1047"/>
                  <a:pt x="3304" y="1043"/>
                </a:cubicBezTo>
                <a:cubicBezTo>
                  <a:pt x="3309" y="1039"/>
                  <a:pt x="3318" y="1040"/>
                  <a:pt x="3311" y="1032"/>
                </a:cubicBezTo>
                <a:cubicBezTo>
                  <a:pt x="3315" y="1039"/>
                  <a:pt x="3322" y="1035"/>
                  <a:pt x="3315" y="1030"/>
                </a:cubicBezTo>
                <a:cubicBezTo>
                  <a:pt x="3317" y="1031"/>
                  <a:pt x="3318" y="1031"/>
                  <a:pt x="3319" y="1032"/>
                </a:cubicBezTo>
                <a:cubicBezTo>
                  <a:pt x="3319" y="1031"/>
                  <a:pt x="3319" y="1030"/>
                  <a:pt x="3318" y="1030"/>
                </a:cubicBezTo>
                <a:cubicBezTo>
                  <a:pt x="3321" y="1027"/>
                  <a:pt x="3322" y="1027"/>
                  <a:pt x="3317" y="1025"/>
                </a:cubicBezTo>
                <a:cubicBezTo>
                  <a:pt x="3318" y="1025"/>
                  <a:pt x="3319" y="1025"/>
                  <a:pt x="3320" y="1025"/>
                </a:cubicBezTo>
                <a:cubicBezTo>
                  <a:pt x="3319" y="1024"/>
                  <a:pt x="3321" y="1024"/>
                  <a:pt x="3317" y="1023"/>
                </a:cubicBezTo>
                <a:cubicBezTo>
                  <a:pt x="3318" y="1023"/>
                  <a:pt x="3319" y="1020"/>
                  <a:pt x="3320" y="1019"/>
                </a:cubicBezTo>
                <a:cubicBezTo>
                  <a:pt x="3325" y="1022"/>
                  <a:pt x="3327" y="1024"/>
                  <a:pt x="3333" y="1020"/>
                </a:cubicBezTo>
                <a:cubicBezTo>
                  <a:pt x="3337" y="1017"/>
                  <a:pt x="3345" y="1013"/>
                  <a:pt x="3348" y="1010"/>
                </a:cubicBezTo>
                <a:cubicBezTo>
                  <a:pt x="3352" y="1004"/>
                  <a:pt x="3350" y="1001"/>
                  <a:pt x="3350" y="995"/>
                </a:cubicBezTo>
                <a:cubicBezTo>
                  <a:pt x="3349" y="988"/>
                  <a:pt x="3352" y="987"/>
                  <a:pt x="3350" y="981"/>
                </a:cubicBezTo>
                <a:cubicBezTo>
                  <a:pt x="3348" y="973"/>
                  <a:pt x="3346" y="949"/>
                  <a:pt x="3337" y="946"/>
                </a:cubicBezTo>
                <a:cubicBezTo>
                  <a:pt x="3333" y="944"/>
                  <a:pt x="3331" y="937"/>
                  <a:pt x="3328" y="934"/>
                </a:cubicBezTo>
                <a:cubicBezTo>
                  <a:pt x="3326" y="932"/>
                  <a:pt x="3320" y="929"/>
                  <a:pt x="3317" y="926"/>
                </a:cubicBezTo>
                <a:cubicBezTo>
                  <a:pt x="3310" y="919"/>
                  <a:pt x="3306" y="912"/>
                  <a:pt x="3301" y="905"/>
                </a:cubicBezTo>
                <a:cubicBezTo>
                  <a:pt x="3293" y="896"/>
                  <a:pt x="3289" y="894"/>
                  <a:pt x="3292" y="881"/>
                </a:cubicBezTo>
                <a:cubicBezTo>
                  <a:pt x="3293" y="877"/>
                  <a:pt x="3298" y="877"/>
                  <a:pt x="3301" y="873"/>
                </a:cubicBezTo>
                <a:cubicBezTo>
                  <a:pt x="3301" y="872"/>
                  <a:pt x="3300" y="870"/>
                  <a:pt x="3300" y="869"/>
                </a:cubicBezTo>
                <a:cubicBezTo>
                  <a:pt x="3301" y="868"/>
                  <a:pt x="3301" y="868"/>
                  <a:pt x="3301" y="866"/>
                </a:cubicBezTo>
                <a:cubicBezTo>
                  <a:pt x="3301" y="861"/>
                  <a:pt x="3304" y="866"/>
                  <a:pt x="3306" y="863"/>
                </a:cubicBezTo>
                <a:cubicBezTo>
                  <a:pt x="3306" y="863"/>
                  <a:pt x="3310" y="864"/>
                  <a:pt x="3309" y="861"/>
                </a:cubicBezTo>
                <a:cubicBezTo>
                  <a:pt x="3308" y="860"/>
                  <a:pt x="3308" y="858"/>
                  <a:pt x="3310" y="858"/>
                </a:cubicBezTo>
                <a:cubicBezTo>
                  <a:pt x="3314" y="859"/>
                  <a:pt x="3313" y="854"/>
                  <a:pt x="3317" y="856"/>
                </a:cubicBezTo>
                <a:cubicBezTo>
                  <a:pt x="3317" y="855"/>
                  <a:pt x="3317" y="855"/>
                  <a:pt x="3316" y="854"/>
                </a:cubicBezTo>
                <a:cubicBezTo>
                  <a:pt x="3320" y="855"/>
                  <a:pt x="3323" y="853"/>
                  <a:pt x="3327" y="853"/>
                </a:cubicBezTo>
                <a:cubicBezTo>
                  <a:pt x="3329" y="853"/>
                  <a:pt x="3330" y="856"/>
                  <a:pt x="3332" y="857"/>
                </a:cubicBezTo>
                <a:cubicBezTo>
                  <a:pt x="3335" y="857"/>
                  <a:pt x="3339" y="856"/>
                  <a:pt x="3342" y="856"/>
                </a:cubicBezTo>
                <a:cubicBezTo>
                  <a:pt x="3336" y="862"/>
                  <a:pt x="3344" y="880"/>
                  <a:pt x="3351" y="874"/>
                </a:cubicBezTo>
                <a:cubicBezTo>
                  <a:pt x="3355" y="869"/>
                  <a:pt x="3342" y="865"/>
                  <a:pt x="3348" y="859"/>
                </a:cubicBezTo>
                <a:cubicBezTo>
                  <a:pt x="3354" y="858"/>
                  <a:pt x="3365" y="854"/>
                  <a:pt x="3371" y="852"/>
                </a:cubicBezTo>
                <a:cubicBezTo>
                  <a:pt x="3377" y="849"/>
                  <a:pt x="3393" y="846"/>
                  <a:pt x="3385" y="836"/>
                </a:cubicBezTo>
                <a:cubicBezTo>
                  <a:pt x="3385" y="835"/>
                  <a:pt x="3386" y="836"/>
                  <a:pt x="3387" y="836"/>
                </a:cubicBezTo>
                <a:cubicBezTo>
                  <a:pt x="3386" y="835"/>
                  <a:pt x="3385" y="834"/>
                  <a:pt x="3385" y="833"/>
                </a:cubicBezTo>
                <a:cubicBezTo>
                  <a:pt x="3387" y="835"/>
                  <a:pt x="3390" y="838"/>
                  <a:pt x="3391" y="841"/>
                </a:cubicBezTo>
                <a:cubicBezTo>
                  <a:pt x="3392" y="840"/>
                  <a:pt x="3392" y="840"/>
                  <a:pt x="3393" y="840"/>
                </a:cubicBezTo>
                <a:cubicBezTo>
                  <a:pt x="3393" y="840"/>
                  <a:pt x="3392" y="842"/>
                  <a:pt x="3392" y="842"/>
                </a:cubicBezTo>
                <a:cubicBezTo>
                  <a:pt x="3396" y="843"/>
                  <a:pt x="3400" y="843"/>
                  <a:pt x="3395" y="839"/>
                </a:cubicBezTo>
                <a:cubicBezTo>
                  <a:pt x="3400" y="843"/>
                  <a:pt x="3404" y="836"/>
                  <a:pt x="3410" y="836"/>
                </a:cubicBezTo>
                <a:cubicBezTo>
                  <a:pt x="3417" y="837"/>
                  <a:pt x="3423" y="834"/>
                  <a:pt x="3427" y="829"/>
                </a:cubicBezTo>
                <a:cubicBezTo>
                  <a:pt x="3428" y="828"/>
                  <a:pt x="3425" y="824"/>
                  <a:pt x="3428" y="823"/>
                </a:cubicBezTo>
                <a:cubicBezTo>
                  <a:pt x="3431" y="822"/>
                  <a:pt x="3431" y="822"/>
                  <a:pt x="3433" y="821"/>
                </a:cubicBezTo>
                <a:cubicBezTo>
                  <a:pt x="3437" y="818"/>
                  <a:pt x="3439" y="817"/>
                  <a:pt x="3442" y="813"/>
                </a:cubicBezTo>
                <a:cubicBezTo>
                  <a:pt x="3435" y="806"/>
                  <a:pt x="3445" y="810"/>
                  <a:pt x="3447" y="809"/>
                </a:cubicBezTo>
                <a:cubicBezTo>
                  <a:pt x="3453" y="806"/>
                  <a:pt x="3449" y="790"/>
                  <a:pt x="3456" y="795"/>
                </a:cubicBezTo>
                <a:cubicBezTo>
                  <a:pt x="3456" y="793"/>
                  <a:pt x="3456" y="790"/>
                  <a:pt x="3457" y="787"/>
                </a:cubicBezTo>
                <a:cubicBezTo>
                  <a:pt x="3453" y="789"/>
                  <a:pt x="3451" y="788"/>
                  <a:pt x="3448" y="785"/>
                </a:cubicBezTo>
                <a:cubicBezTo>
                  <a:pt x="3453" y="789"/>
                  <a:pt x="3454" y="786"/>
                  <a:pt x="3456" y="781"/>
                </a:cubicBezTo>
                <a:cubicBezTo>
                  <a:pt x="3459" y="777"/>
                  <a:pt x="3450" y="780"/>
                  <a:pt x="3452" y="776"/>
                </a:cubicBezTo>
                <a:cubicBezTo>
                  <a:pt x="3453" y="774"/>
                  <a:pt x="3456" y="775"/>
                  <a:pt x="3457" y="775"/>
                </a:cubicBezTo>
                <a:cubicBezTo>
                  <a:pt x="3460" y="775"/>
                  <a:pt x="3461" y="772"/>
                  <a:pt x="3463" y="769"/>
                </a:cubicBezTo>
                <a:cubicBezTo>
                  <a:pt x="3464" y="766"/>
                  <a:pt x="3465" y="759"/>
                  <a:pt x="3462" y="757"/>
                </a:cubicBezTo>
                <a:cubicBezTo>
                  <a:pt x="3466" y="757"/>
                  <a:pt x="3464" y="756"/>
                  <a:pt x="3467" y="754"/>
                </a:cubicBezTo>
                <a:cubicBezTo>
                  <a:pt x="3472" y="749"/>
                  <a:pt x="3473" y="756"/>
                  <a:pt x="3472" y="746"/>
                </a:cubicBezTo>
                <a:cubicBezTo>
                  <a:pt x="3471" y="742"/>
                  <a:pt x="3471" y="740"/>
                  <a:pt x="3467" y="740"/>
                </a:cubicBezTo>
                <a:cubicBezTo>
                  <a:pt x="3469" y="735"/>
                  <a:pt x="3472" y="741"/>
                  <a:pt x="3473" y="739"/>
                </a:cubicBezTo>
                <a:cubicBezTo>
                  <a:pt x="3475" y="736"/>
                  <a:pt x="3473" y="732"/>
                  <a:pt x="3470" y="732"/>
                </a:cubicBezTo>
                <a:cubicBezTo>
                  <a:pt x="3471" y="731"/>
                  <a:pt x="3471" y="730"/>
                  <a:pt x="3472" y="728"/>
                </a:cubicBezTo>
                <a:cubicBezTo>
                  <a:pt x="3468" y="728"/>
                  <a:pt x="3461" y="720"/>
                  <a:pt x="3458" y="722"/>
                </a:cubicBezTo>
                <a:cubicBezTo>
                  <a:pt x="3452" y="726"/>
                  <a:pt x="3453" y="723"/>
                  <a:pt x="3446" y="724"/>
                </a:cubicBezTo>
                <a:cubicBezTo>
                  <a:pt x="3449" y="720"/>
                  <a:pt x="3460" y="713"/>
                  <a:pt x="3465" y="714"/>
                </a:cubicBezTo>
                <a:cubicBezTo>
                  <a:pt x="3463" y="706"/>
                  <a:pt x="3447" y="696"/>
                  <a:pt x="3439" y="697"/>
                </a:cubicBezTo>
                <a:cubicBezTo>
                  <a:pt x="3444" y="692"/>
                  <a:pt x="3455" y="699"/>
                  <a:pt x="3461" y="701"/>
                </a:cubicBezTo>
                <a:cubicBezTo>
                  <a:pt x="3459" y="695"/>
                  <a:pt x="3453" y="693"/>
                  <a:pt x="3448" y="689"/>
                </a:cubicBezTo>
                <a:cubicBezTo>
                  <a:pt x="3443" y="685"/>
                  <a:pt x="3441" y="681"/>
                  <a:pt x="3436" y="675"/>
                </a:cubicBezTo>
                <a:cubicBezTo>
                  <a:pt x="3431" y="669"/>
                  <a:pt x="3420" y="652"/>
                  <a:pt x="3411" y="655"/>
                </a:cubicBezTo>
                <a:cubicBezTo>
                  <a:pt x="3403" y="644"/>
                  <a:pt x="3427" y="637"/>
                  <a:pt x="3422" y="627"/>
                </a:cubicBezTo>
                <a:cubicBezTo>
                  <a:pt x="3425" y="626"/>
                  <a:pt x="3433" y="620"/>
                  <a:pt x="3435" y="621"/>
                </a:cubicBezTo>
                <a:cubicBezTo>
                  <a:pt x="3438" y="622"/>
                  <a:pt x="3443" y="624"/>
                  <a:pt x="3438" y="618"/>
                </a:cubicBezTo>
                <a:cubicBezTo>
                  <a:pt x="3440" y="615"/>
                  <a:pt x="3437" y="615"/>
                  <a:pt x="3433" y="614"/>
                </a:cubicBezTo>
                <a:cubicBezTo>
                  <a:pt x="3430" y="613"/>
                  <a:pt x="3427" y="615"/>
                  <a:pt x="3425" y="614"/>
                </a:cubicBezTo>
                <a:cubicBezTo>
                  <a:pt x="3423" y="614"/>
                  <a:pt x="3421" y="611"/>
                  <a:pt x="3418" y="611"/>
                </a:cubicBezTo>
                <a:cubicBezTo>
                  <a:pt x="3413" y="610"/>
                  <a:pt x="3414" y="607"/>
                  <a:pt x="3409" y="610"/>
                </a:cubicBezTo>
                <a:cubicBezTo>
                  <a:pt x="3406" y="612"/>
                  <a:pt x="3407" y="619"/>
                  <a:pt x="3402" y="619"/>
                </a:cubicBezTo>
                <a:cubicBezTo>
                  <a:pt x="3390" y="619"/>
                  <a:pt x="3395" y="610"/>
                  <a:pt x="3387" y="604"/>
                </a:cubicBezTo>
                <a:cubicBezTo>
                  <a:pt x="3381" y="600"/>
                  <a:pt x="3372" y="606"/>
                  <a:pt x="3367" y="596"/>
                </a:cubicBezTo>
                <a:cubicBezTo>
                  <a:pt x="3363" y="585"/>
                  <a:pt x="3372" y="589"/>
                  <a:pt x="3378" y="589"/>
                </a:cubicBezTo>
                <a:cubicBezTo>
                  <a:pt x="3384" y="588"/>
                  <a:pt x="3383" y="585"/>
                  <a:pt x="3383" y="581"/>
                </a:cubicBezTo>
                <a:cubicBezTo>
                  <a:pt x="3383" y="576"/>
                  <a:pt x="3389" y="576"/>
                  <a:pt x="3392" y="572"/>
                </a:cubicBezTo>
                <a:cubicBezTo>
                  <a:pt x="3394" y="570"/>
                  <a:pt x="3393" y="564"/>
                  <a:pt x="3397" y="562"/>
                </a:cubicBezTo>
                <a:cubicBezTo>
                  <a:pt x="3400" y="561"/>
                  <a:pt x="3405" y="564"/>
                  <a:pt x="3408" y="564"/>
                </a:cubicBezTo>
                <a:cubicBezTo>
                  <a:pt x="3421" y="567"/>
                  <a:pt x="3408" y="577"/>
                  <a:pt x="3407" y="583"/>
                </a:cubicBezTo>
                <a:cubicBezTo>
                  <a:pt x="3411" y="583"/>
                  <a:pt x="3413" y="586"/>
                  <a:pt x="3416" y="589"/>
                </a:cubicBezTo>
                <a:cubicBezTo>
                  <a:pt x="3414" y="590"/>
                  <a:pt x="3412" y="591"/>
                  <a:pt x="3410" y="592"/>
                </a:cubicBezTo>
                <a:cubicBezTo>
                  <a:pt x="3414" y="601"/>
                  <a:pt x="3420" y="585"/>
                  <a:pt x="3423" y="584"/>
                </a:cubicBezTo>
                <a:cubicBezTo>
                  <a:pt x="3428" y="581"/>
                  <a:pt x="3442" y="580"/>
                  <a:pt x="3442" y="574"/>
                </a:cubicBezTo>
                <a:cubicBezTo>
                  <a:pt x="3447" y="580"/>
                  <a:pt x="3456" y="579"/>
                  <a:pt x="3460" y="585"/>
                </a:cubicBezTo>
                <a:cubicBezTo>
                  <a:pt x="3464" y="592"/>
                  <a:pt x="3454" y="606"/>
                  <a:pt x="3465" y="605"/>
                </a:cubicBezTo>
                <a:cubicBezTo>
                  <a:pt x="3465" y="608"/>
                  <a:pt x="3468" y="608"/>
                  <a:pt x="3471" y="607"/>
                </a:cubicBezTo>
                <a:cubicBezTo>
                  <a:pt x="3471" y="608"/>
                  <a:pt x="3471" y="609"/>
                  <a:pt x="3470" y="610"/>
                </a:cubicBezTo>
                <a:cubicBezTo>
                  <a:pt x="3472" y="608"/>
                  <a:pt x="3472" y="609"/>
                  <a:pt x="3473" y="607"/>
                </a:cubicBezTo>
                <a:cubicBezTo>
                  <a:pt x="3474" y="607"/>
                  <a:pt x="3476" y="607"/>
                  <a:pt x="3478" y="608"/>
                </a:cubicBezTo>
                <a:cubicBezTo>
                  <a:pt x="3477" y="608"/>
                  <a:pt x="3477" y="608"/>
                  <a:pt x="3477" y="607"/>
                </a:cubicBezTo>
                <a:cubicBezTo>
                  <a:pt x="3481" y="608"/>
                  <a:pt x="3486" y="609"/>
                  <a:pt x="3488" y="612"/>
                </a:cubicBezTo>
                <a:cubicBezTo>
                  <a:pt x="3492" y="618"/>
                  <a:pt x="3489" y="618"/>
                  <a:pt x="3487" y="622"/>
                </a:cubicBezTo>
                <a:cubicBezTo>
                  <a:pt x="3487" y="622"/>
                  <a:pt x="3496" y="635"/>
                  <a:pt x="3499" y="636"/>
                </a:cubicBezTo>
                <a:cubicBezTo>
                  <a:pt x="3497" y="639"/>
                  <a:pt x="3497" y="641"/>
                  <a:pt x="3500" y="642"/>
                </a:cubicBezTo>
                <a:cubicBezTo>
                  <a:pt x="3496" y="646"/>
                  <a:pt x="3500" y="653"/>
                  <a:pt x="3503" y="654"/>
                </a:cubicBezTo>
                <a:cubicBezTo>
                  <a:pt x="3503" y="654"/>
                  <a:pt x="3503" y="653"/>
                  <a:pt x="3503" y="653"/>
                </a:cubicBezTo>
                <a:cubicBezTo>
                  <a:pt x="3504" y="654"/>
                  <a:pt x="3505" y="653"/>
                  <a:pt x="3503" y="655"/>
                </a:cubicBezTo>
                <a:cubicBezTo>
                  <a:pt x="3504" y="656"/>
                  <a:pt x="3505" y="656"/>
                  <a:pt x="3505" y="657"/>
                </a:cubicBezTo>
                <a:cubicBezTo>
                  <a:pt x="3504" y="656"/>
                  <a:pt x="3502" y="656"/>
                  <a:pt x="3501" y="655"/>
                </a:cubicBezTo>
                <a:cubicBezTo>
                  <a:pt x="3501" y="658"/>
                  <a:pt x="3504" y="659"/>
                  <a:pt x="3507" y="661"/>
                </a:cubicBezTo>
                <a:cubicBezTo>
                  <a:pt x="3507" y="657"/>
                  <a:pt x="3510" y="656"/>
                  <a:pt x="3514" y="655"/>
                </a:cubicBezTo>
                <a:cubicBezTo>
                  <a:pt x="3514" y="658"/>
                  <a:pt x="3515" y="657"/>
                  <a:pt x="3516" y="659"/>
                </a:cubicBezTo>
                <a:cubicBezTo>
                  <a:pt x="3516" y="658"/>
                  <a:pt x="3515" y="658"/>
                  <a:pt x="3515" y="658"/>
                </a:cubicBezTo>
                <a:cubicBezTo>
                  <a:pt x="3519" y="657"/>
                  <a:pt x="3520" y="655"/>
                  <a:pt x="3517" y="652"/>
                </a:cubicBezTo>
                <a:cubicBezTo>
                  <a:pt x="3527" y="653"/>
                  <a:pt x="3540" y="651"/>
                  <a:pt x="3535" y="637"/>
                </a:cubicBezTo>
                <a:cubicBezTo>
                  <a:pt x="3529" y="621"/>
                  <a:pt x="3515" y="608"/>
                  <a:pt x="3502" y="596"/>
                </a:cubicBezTo>
                <a:cubicBezTo>
                  <a:pt x="3498" y="593"/>
                  <a:pt x="3487" y="590"/>
                  <a:pt x="3485" y="586"/>
                </a:cubicBezTo>
                <a:cubicBezTo>
                  <a:pt x="3480" y="577"/>
                  <a:pt x="3488" y="577"/>
                  <a:pt x="3493" y="573"/>
                </a:cubicBezTo>
                <a:cubicBezTo>
                  <a:pt x="3504" y="565"/>
                  <a:pt x="3500" y="563"/>
                  <a:pt x="3497" y="554"/>
                </a:cubicBezTo>
                <a:cubicBezTo>
                  <a:pt x="3496" y="549"/>
                  <a:pt x="3496" y="539"/>
                  <a:pt x="3503" y="541"/>
                </a:cubicBezTo>
                <a:cubicBezTo>
                  <a:pt x="3503" y="538"/>
                  <a:pt x="3509" y="526"/>
                  <a:pt x="3511" y="526"/>
                </a:cubicBezTo>
                <a:cubicBezTo>
                  <a:pt x="3514" y="526"/>
                  <a:pt x="3516" y="530"/>
                  <a:pt x="3518" y="532"/>
                </a:cubicBezTo>
                <a:cubicBezTo>
                  <a:pt x="3519" y="533"/>
                  <a:pt x="3524" y="533"/>
                  <a:pt x="3526" y="534"/>
                </a:cubicBezTo>
                <a:cubicBezTo>
                  <a:pt x="3526" y="534"/>
                  <a:pt x="3526" y="533"/>
                  <a:pt x="3526" y="533"/>
                </a:cubicBezTo>
                <a:cubicBezTo>
                  <a:pt x="3538" y="544"/>
                  <a:pt x="3548" y="516"/>
                  <a:pt x="3550" y="509"/>
                </a:cubicBezTo>
                <a:cubicBezTo>
                  <a:pt x="3552" y="502"/>
                  <a:pt x="3555" y="495"/>
                  <a:pt x="3556" y="489"/>
                </a:cubicBezTo>
                <a:cubicBezTo>
                  <a:pt x="3559" y="480"/>
                  <a:pt x="3557" y="468"/>
                  <a:pt x="3557" y="459"/>
                </a:cubicBezTo>
                <a:cubicBezTo>
                  <a:pt x="3557" y="456"/>
                  <a:pt x="3562" y="451"/>
                  <a:pt x="3560" y="449"/>
                </a:cubicBezTo>
                <a:cubicBezTo>
                  <a:pt x="3558" y="446"/>
                  <a:pt x="3557" y="442"/>
                  <a:pt x="3555" y="439"/>
                </a:cubicBezTo>
                <a:cubicBezTo>
                  <a:pt x="3552" y="433"/>
                  <a:pt x="3550" y="423"/>
                  <a:pt x="3543" y="420"/>
                </a:cubicBezTo>
                <a:cubicBezTo>
                  <a:pt x="3534" y="415"/>
                  <a:pt x="3540" y="402"/>
                  <a:pt x="3537" y="397"/>
                </a:cubicBezTo>
                <a:cubicBezTo>
                  <a:pt x="3532" y="390"/>
                  <a:pt x="3525" y="386"/>
                  <a:pt x="3518" y="381"/>
                </a:cubicBezTo>
                <a:cubicBezTo>
                  <a:pt x="3519" y="382"/>
                  <a:pt x="3527" y="382"/>
                  <a:pt x="3524" y="380"/>
                </a:cubicBezTo>
                <a:cubicBezTo>
                  <a:pt x="3520" y="378"/>
                  <a:pt x="3514" y="376"/>
                  <a:pt x="3510" y="374"/>
                </a:cubicBezTo>
                <a:cubicBezTo>
                  <a:pt x="3505" y="372"/>
                  <a:pt x="3501" y="369"/>
                  <a:pt x="3497" y="367"/>
                </a:cubicBezTo>
                <a:cubicBezTo>
                  <a:pt x="3491" y="364"/>
                  <a:pt x="3487" y="366"/>
                  <a:pt x="3481" y="365"/>
                </a:cubicBezTo>
                <a:cubicBezTo>
                  <a:pt x="3482" y="366"/>
                  <a:pt x="3488" y="372"/>
                  <a:pt x="3487" y="375"/>
                </a:cubicBezTo>
                <a:cubicBezTo>
                  <a:pt x="3485" y="377"/>
                  <a:pt x="3475" y="375"/>
                  <a:pt x="3472" y="375"/>
                </a:cubicBezTo>
                <a:cubicBezTo>
                  <a:pt x="3475" y="372"/>
                  <a:pt x="3472" y="369"/>
                  <a:pt x="3469" y="366"/>
                </a:cubicBezTo>
                <a:cubicBezTo>
                  <a:pt x="3464" y="359"/>
                  <a:pt x="3465" y="369"/>
                  <a:pt x="3466" y="368"/>
                </a:cubicBezTo>
                <a:cubicBezTo>
                  <a:pt x="3466" y="368"/>
                  <a:pt x="3471" y="375"/>
                  <a:pt x="3463" y="371"/>
                </a:cubicBezTo>
                <a:cubicBezTo>
                  <a:pt x="3461" y="371"/>
                  <a:pt x="3459" y="366"/>
                  <a:pt x="3458" y="364"/>
                </a:cubicBezTo>
                <a:cubicBezTo>
                  <a:pt x="3453" y="359"/>
                  <a:pt x="3452" y="361"/>
                  <a:pt x="3445" y="361"/>
                </a:cubicBezTo>
                <a:cubicBezTo>
                  <a:pt x="3442" y="361"/>
                  <a:pt x="3434" y="359"/>
                  <a:pt x="3433" y="356"/>
                </a:cubicBezTo>
                <a:cubicBezTo>
                  <a:pt x="3433" y="352"/>
                  <a:pt x="3439" y="352"/>
                  <a:pt x="3439" y="349"/>
                </a:cubicBezTo>
                <a:cubicBezTo>
                  <a:pt x="3439" y="345"/>
                  <a:pt x="3443" y="344"/>
                  <a:pt x="3445" y="340"/>
                </a:cubicBezTo>
                <a:cubicBezTo>
                  <a:pt x="3448" y="336"/>
                  <a:pt x="3446" y="335"/>
                  <a:pt x="3446" y="332"/>
                </a:cubicBezTo>
                <a:cubicBezTo>
                  <a:pt x="3448" y="326"/>
                  <a:pt x="3450" y="324"/>
                  <a:pt x="3453" y="319"/>
                </a:cubicBezTo>
                <a:cubicBezTo>
                  <a:pt x="3455" y="314"/>
                  <a:pt x="3452" y="311"/>
                  <a:pt x="3454" y="307"/>
                </a:cubicBezTo>
                <a:cubicBezTo>
                  <a:pt x="3455" y="305"/>
                  <a:pt x="3459" y="305"/>
                  <a:pt x="3459" y="302"/>
                </a:cubicBezTo>
                <a:cubicBezTo>
                  <a:pt x="3459" y="294"/>
                  <a:pt x="3464" y="293"/>
                  <a:pt x="3472" y="292"/>
                </a:cubicBezTo>
                <a:cubicBezTo>
                  <a:pt x="3477" y="292"/>
                  <a:pt x="3484" y="292"/>
                  <a:pt x="3488" y="292"/>
                </a:cubicBezTo>
                <a:cubicBezTo>
                  <a:pt x="3493" y="293"/>
                  <a:pt x="3497" y="296"/>
                  <a:pt x="3502" y="295"/>
                </a:cubicBezTo>
                <a:cubicBezTo>
                  <a:pt x="3501" y="294"/>
                  <a:pt x="3500" y="293"/>
                  <a:pt x="3499" y="292"/>
                </a:cubicBezTo>
                <a:cubicBezTo>
                  <a:pt x="3503" y="291"/>
                  <a:pt x="3511" y="293"/>
                  <a:pt x="3515" y="293"/>
                </a:cubicBezTo>
                <a:cubicBezTo>
                  <a:pt x="3519" y="293"/>
                  <a:pt x="3526" y="295"/>
                  <a:pt x="3529" y="294"/>
                </a:cubicBezTo>
                <a:cubicBezTo>
                  <a:pt x="3528" y="292"/>
                  <a:pt x="3528" y="290"/>
                  <a:pt x="3525" y="289"/>
                </a:cubicBezTo>
                <a:cubicBezTo>
                  <a:pt x="3531" y="283"/>
                  <a:pt x="3559" y="292"/>
                  <a:pt x="3566" y="295"/>
                </a:cubicBezTo>
                <a:cubicBezTo>
                  <a:pt x="3562" y="296"/>
                  <a:pt x="3558" y="295"/>
                  <a:pt x="3554" y="296"/>
                </a:cubicBezTo>
                <a:cubicBezTo>
                  <a:pt x="3560" y="302"/>
                  <a:pt x="3569" y="299"/>
                  <a:pt x="3576" y="299"/>
                </a:cubicBezTo>
                <a:cubicBezTo>
                  <a:pt x="3574" y="291"/>
                  <a:pt x="3585" y="297"/>
                  <a:pt x="3589" y="297"/>
                </a:cubicBezTo>
                <a:cubicBezTo>
                  <a:pt x="3589" y="296"/>
                  <a:pt x="3588" y="296"/>
                  <a:pt x="3588" y="295"/>
                </a:cubicBezTo>
                <a:cubicBezTo>
                  <a:pt x="3591" y="295"/>
                  <a:pt x="3594" y="295"/>
                  <a:pt x="3598" y="295"/>
                </a:cubicBezTo>
                <a:cubicBezTo>
                  <a:pt x="3594" y="291"/>
                  <a:pt x="3589" y="290"/>
                  <a:pt x="3584" y="290"/>
                </a:cubicBezTo>
                <a:cubicBezTo>
                  <a:pt x="3585" y="291"/>
                  <a:pt x="3585" y="291"/>
                  <a:pt x="3586" y="292"/>
                </a:cubicBezTo>
                <a:cubicBezTo>
                  <a:pt x="3579" y="293"/>
                  <a:pt x="3576" y="286"/>
                  <a:pt x="3577" y="280"/>
                </a:cubicBezTo>
                <a:cubicBezTo>
                  <a:pt x="3578" y="278"/>
                  <a:pt x="3581" y="276"/>
                  <a:pt x="3581" y="274"/>
                </a:cubicBezTo>
                <a:cubicBezTo>
                  <a:pt x="3582" y="272"/>
                  <a:pt x="3580" y="271"/>
                  <a:pt x="3581" y="269"/>
                </a:cubicBezTo>
                <a:cubicBezTo>
                  <a:pt x="3582" y="265"/>
                  <a:pt x="3578" y="264"/>
                  <a:pt x="3581" y="261"/>
                </a:cubicBezTo>
                <a:cubicBezTo>
                  <a:pt x="3583" y="258"/>
                  <a:pt x="3584" y="260"/>
                  <a:pt x="3587" y="259"/>
                </a:cubicBezTo>
                <a:cubicBezTo>
                  <a:pt x="3595" y="258"/>
                  <a:pt x="3602" y="259"/>
                  <a:pt x="3608" y="260"/>
                </a:cubicBezTo>
                <a:cubicBezTo>
                  <a:pt x="3608" y="260"/>
                  <a:pt x="3609" y="257"/>
                  <a:pt x="3610" y="257"/>
                </a:cubicBezTo>
                <a:cubicBezTo>
                  <a:pt x="3614" y="259"/>
                  <a:pt x="3614" y="261"/>
                  <a:pt x="3615" y="263"/>
                </a:cubicBezTo>
                <a:cubicBezTo>
                  <a:pt x="3617" y="265"/>
                  <a:pt x="3617" y="267"/>
                  <a:pt x="3621" y="269"/>
                </a:cubicBezTo>
                <a:cubicBezTo>
                  <a:pt x="3622" y="270"/>
                  <a:pt x="3628" y="275"/>
                  <a:pt x="3628" y="275"/>
                </a:cubicBezTo>
                <a:cubicBezTo>
                  <a:pt x="3637" y="276"/>
                  <a:pt x="3633" y="253"/>
                  <a:pt x="3646" y="263"/>
                </a:cubicBezTo>
                <a:cubicBezTo>
                  <a:pt x="3645" y="259"/>
                  <a:pt x="3635" y="254"/>
                  <a:pt x="3632" y="249"/>
                </a:cubicBezTo>
                <a:cubicBezTo>
                  <a:pt x="3640" y="246"/>
                  <a:pt x="3645" y="248"/>
                  <a:pt x="3653" y="250"/>
                </a:cubicBezTo>
                <a:cubicBezTo>
                  <a:pt x="3635" y="249"/>
                  <a:pt x="3660" y="265"/>
                  <a:pt x="3662" y="272"/>
                </a:cubicBezTo>
                <a:cubicBezTo>
                  <a:pt x="3660" y="272"/>
                  <a:pt x="3658" y="273"/>
                  <a:pt x="3656" y="273"/>
                </a:cubicBezTo>
                <a:cubicBezTo>
                  <a:pt x="3656" y="276"/>
                  <a:pt x="3654" y="277"/>
                  <a:pt x="3651" y="278"/>
                </a:cubicBezTo>
                <a:cubicBezTo>
                  <a:pt x="3657" y="283"/>
                  <a:pt x="3650" y="292"/>
                  <a:pt x="3649" y="298"/>
                </a:cubicBezTo>
                <a:cubicBezTo>
                  <a:pt x="3649" y="299"/>
                  <a:pt x="3651" y="302"/>
                  <a:pt x="3650" y="306"/>
                </a:cubicBezTo>
                <a:cubicBezTo>
                  <a:pt x="3649" y="310"/>
                  <a:pt x="3644" y="314"/>
                  <a:pt x="3640" y="315"/>
                </a:cubicBezTo>
                <a:cubicBezTo>
                  <a:pt x="3641" y="318"/>
                  <a:pt x="3643" y="320"/>
                  <a:pt x="3643" y="324"/>
                </a:cubicBezTo>
                <a:cubicBezTo>
                  <a:pt x="3644" y="327"/>
                  <a:pt x="3641" y="327"/>
                  <a:pt x="3641" y="330"/>
                </a:cubicBezTo>
                <a:cubicBezTo>
                  <a:pt x="3642" y="336"/>
                  <a:pt x="3651" y="345"/>
                  <a:pt x="3655" y="350"/>
                </a:cubicBezTo>
                <a:cubicBezTo>
                  <a:pt x="3667" y="362"/>
                  <a:pt x="3681" y="371"/>
                  <a:pt x="3692" y="383"/>
                </a:cubicBezTo>
                <a:cubicBezTo>
                  <a:pt x="3696" y="386"/>
                  <a:pt x="3725" y="413"/>
                  <a:pt x="3726" y="412"/>
                </a:cubicBezTo>
                <a:cubicBezTo>
                  <a:pt x="3735" y="403"/>
                  <a:pt x="3729" y="386"/>
                  <a:pt x="3719" y="383"/>
                </a:cubicBezTo>
                <a:cubicBezTo>
                  <a:pt x="3725" y="384"/>
                  <a:pt x="3728" y="378"/>
                  <a:pt x="3736" y="381"/>
                </a:cubicBezTo>
                <a:cubicBezTo>
                  <a:pt x="3733" y="379"/>
                  <a:pt x="3730" y="378"/>
                  <a:pt x="3728" y="376"/>
                </a:cubicBezTo>
                <a:cubicBezTo>
                  <a:pt x="3728" y="376"/>
                  <a:pt x="3729" y="376"/>
                  <a:pt x="3730" y="376"/>
                </a:cubicBezTo>
                <a:cubicBezTo>
                  <a:pt x="3726" y="373"/>
                  <a:pt x="3720" y="369"/>
                  <a:pt x="3723" y="364"/>
                </a:cubicBezTo>
                <a:cubicBezTo>
                  <a:pt x="3726" y="358"/>
                  <a:pt x="3735" y="365"/>
                  <a:pt x="3736" y="360"/>
                </a:cubicBezTo>
                <a:cubicBezTo>
                  <a:pt x="3737" y="357"/>
                  <a:pt x="3710" y="342"/>
                  <a:pt x="3720" y="337"/>
                </a:cubicBezTo>
                <a:cubicBezTo>
                  <a:pt x="3719" y="336"/>
                  <a:pt x="3718" y="335"/>
                  <a:pt x="3717" y="335"/>
                </a:cubicBezTo>
                <a:cubicBezTo>
                  <a:pt x="3719" y="333"/>
                  <a:pt x="3719" y="332"/>
                  <a:pt x="3722" y="333"/>
                </a:cubicBezTo>
                <a:cubicBezTo>
                  <a:pt x="3721" y="334"/>
                  <a:pt x="3721" y="336"/>
                  <a:pt x="3720" y="337"/>
                </a:cubicBezTo>
                <a:cubicBezTo>
                  <a:pt x="3725" y="339"/>
                  <a:pt x="3731" y="342"/>
                  <a:pt x="3728" y="335"/>
                </a:cubicBezTo>
                <a:cubicBezTo>
                  <a:pt x="3725" y="330"/>
                  <a:pt x="3719" y="331"/>
                  <a:pt x="3716" y="329"/>
                </a:cubicBezTo>
                <a:cubicBezTo>
                  <a:pt x="3704" y="323"/>
                  <a:pt x="3711" y="313"/>
                  <a:pt x="3695" y="313"/>
                </a:cubicBezTo>
                <a:cubicBezTo>
                  <a:pt x="3696" y="314"/>
                  <a:pt x="3696" y="315"/>
                  <a:pt x="3697" y="316"/>
                </a:cubicBezTo>
                <a:cubicBezTo>
                  <a:pt x="3691" y="314"/>
                  <a:pt x="3687" y="311"/>
                  <a:pt x="3684" y="306"/>
                </a:cubicBezTo>
                <a:cubicBezTo>
                  <a:pt x="3682" y="303"/>
                  <a:pt x="3684" y="300"/>
                  <a:pt x="3684" y="297"/>
                </a:cubicBezTo>
                <a:cubicBezTo>
                  <a:pt x="3683" y="295"/>
                  <a:pt x="3678" y="295"/>
                  <a:pt x="3683" y="294"/>
                </a:cubicBezTo>
                <a:cubicBezTo>
                  <a:pt x="3681" y="291"/>
                  <a:pt x="3674" y="287"/>
                  <a:pt x="3677" y="283"/>
                </a:cubicBezTo>
                <a:cubicBezTo>
                  <a:pt x="3680" y="280"/>
                  <a:pt x="3688" y="284"/>
                  <a:pt x="3690" y="286"/>
                </a:cubicBezTo>
                <a:cubicBezTo>
                  <a:pt x="3692" y="279"/>
                  <a:pt x="3696" y="275"/>
                  <a:pt x="3700" y="281"/>
                </a:cubicBezTo>
                <a:cubicBezTo>
                  <a:pt x="3707" y="292"/>
                  <a:pt x="3705" y="281"/>
                  <a:pt x="3709" y="279"/>
                </a:cubicBezTo>
                <a:cubicBezTo>
                  <a:pt x="3715" y="275"/>
                  <a:pt x="3722" y="275"/>
                  <a:pt x="3728" y="277"/>
                </a:cubicBezTo>
                <a:cubicBezTo>
                  <a:pt x="3735" y="278"/>
                  <a:pt x="3743" y="286"/>
                  <a:pt x="3749" y="284"/>
                </a:cubicBezTo>
                <a:cubicBezTo>
                  <a:pt x="3741" y="280"/>
                  <a:pt x="3749" y="276"/>
                  <a:pt x="3746" y="273"/>
                </a:cubicBezTo>
                <a:cubicBezTo>
                  <a:pt x="3749" y="273"/>
                  <a:pt x="3757" y="270"/>
                  <a:pt x="3749" y="267"/>
                </a:cubicBezTo>
                <a:cubicBezTo>
                  <a:pt x="3754" y="269"/>
                  <a:pt x="3756" y="264"/>
                  <a:pt x="3753" y="260"/>
                </a:cubicBezTo>
                <a:cubicBezTo>
                  <a:pt x="3756" y="259"/>
                  <a:pt x="3760" y="259"/>
                  <a:pt x="3763" y="258"/>
                </a:cubicBezTo>
                <a:cubicBezTo>
                  <a:pt x="3762" y="258"/>
                  <a:pt x="3762" y="258"/>
                  <a:pt x="3761" y="257"/>
                </a:cubicBezTo>
                <a:cubicBezTo>
                  <a:pt x="3766" y="256"/>
                  <a:pt x="3778" y="249"/>
                  <a:pt x="3770" y="245"/>
                </a:cubicBezTo>
                <a:cubicBezTo>
                  <a:pt x="3780" y="247"/>
                  <a:pt x="3790" y="250"/>
                  <a:pt x="3800" y="252"/>
                </a:cubicBezTo>
                <a:cubicBezTo>
                  <a:pt x="3803" y="240"/>
                  <a:pt x="3776" y="239"/>
                  <a:pt x="3770" y="234"/>
                </a:cubicBezTo>
                <a:cubicBezTo>
                  <a:pt x="3771" y="234"/>
                  <a:pt x="3773" y="234"/>
                  <a:pt x="3774" y="234"/>
                </a:cubicBezTo>
                <a:cubicBezTo>
                  <a:pt x="3769" y="230"/>
                  <a:pt x="3763" y="227"/>
                  <a:pt x="3757" y="225"/>
                </a:cubicBezTo>
                <a:cubicBezTo>
                  <a:pt x="3757" y="225"/>
                  <a:pt x="3758" y="226"/>
                  <a:pt x="3758" y="227"/>
                </a:cubicBezTo>
                <a:cubicBezTo>
                  <a:pt x="3747" y="225"/>
                  <a:pt x="3741" y="218"/>
                  <a:pt x="3730" y="215"/>
                </a:cubicBezTo>
                <a:cubicBezTo>
                  <a:pt x="3736" y="216"/>
                  <a:pt x="3740" y="219"/>
                  <a:pt x="3745" y="220"/>
                </a:cubicBezTo>
                <a:cubicBezTo>
                  <a:pt x="3751" y="221"/>
                  <a:pt x="3755" y="219"/>
                  <a:pt x="3761" y="218"/>
                </a:cubicBezTo>
                <a:cubicBezTo>
                  <a:pt x="3766" y="205"/>
                  <a:pt x="3749" y="210"/>
                  <a:pt x="3745" y="200"/>
                </a:cubicBezTo>
                <a:cubicBezTo>
                  <a:pt x="3746" y="200"/>
                  <a:pt x="3748" y="201"/>
                  <a:pt x="3748" y="201"/>
                </a:cubicBezTo>
                <a:cubicBezTo>
                  <a:pt x="3748" y="201"/>
                  <a:pt x="3747" y="199"/>
                  <a:pt x="3747" y="199"/>
                </a:cubicBezTo>
                <a:cubicBezTo>
                  <a:pt x="3750" y="200"/>
                  <a:pt x="3753" y="202"/>
                  <a:pt x="3752" y="198"/>
                </a:cubicBezTo>
                <a:cubicBezTo>
                  <a:pt x="3754" y="199"/>
                  <a:pt x="3756" y="200"/>
                  <a:pt x="3757" y="203"/>
                </a:cubicBezTo>
                <a:cubicBezTo>
                  <a:pt x="3757" y="203"/>
                  <a:pt x="3756" y="203"/>
                  <a:pt x="3756" y="203"/>
                </a:cubicBezTo>
                <a:cubicBezTo>
                  <a:pt x="3762" y="206"/>
                  <a:pt x="3768" y="209"/>
                  <a:pt x="3776" y="209"/>
                </a:cubicBezTo>
                <a:cubicBezTo>
                  <a:pt x="3782" y="209"/>
                  <a:pt x="3788" y="207"/>
                  <a:pt x="3796" y="210"/>
                </a:cubicBezTo>
                <a:cubicBezTo>
                  <a:pt x="3804" y="213"/>
                  <a:pt x="3809" y="218"/>
                  <a:pt x="3818" y="219"/>
                </a:cubicBezTo>
                <a:cubicBezTo>
                  <a:pt x="3824" y="220"/>
                  <a:pt x="3835" y="226"/>
                  <a:pt x="3841" y="224"/>
                </a:cubicBezTo>
                <a:cubicBezTo>
                  <a:pt x="3839" y="223"/>
                  <a:pt x="3838" y="222"/>
                  <a:pt x="3837" y="221"/>
                </a:cubicBezTo>
                <a:cubicBezTo>
                  <a:pt x="3841" y="223"/>
                  <a:pt x="3845" y="228"/>
                  <a:pt x="3851" y="223"/>
                </a:cubicBezTo>
                <a:cubicBezTo>
                  <a:pt x="3846" y="221"/>
                  <a:pt x="3838" y="221"/>
                  <a:pt x="3836" y="218"/>
                </a:cubicBezTo>
                <a:cubicBezTo>
                  <a:pt x="3850" y="219"/>
                  <a:pt x="3828" y="208"/>
                  <a:pt x="3823" y="207"/>
                </a:cubicBezTo>
                <a:cubicBezTo>
                  <a:pt x="3829" y="206"/>
                  <a:pt x="3834" y="210"/>
                  <a:pt x="3840" y="209"/>
                </a:cubicBezTo>
                <a:cubicBezTo>
                  <a:pt x="3839" y="208"/>
                  <a:pt x="3839" y="207"/>
                  <a:pt x="3838" y="206"/>
                </a:cubicBezTo>
                <a:cubicBezTo>
                  <a:pt x="3841" y="207"/>
                  <a:pt x="3843" y="208"/>
                  <a:pt x="3846" y="208"/>
                </a:cubicBezTo>
                <a:cubicBezTo>
                  <a:pt x="3845" y="207"/>
                  <a:pt x="3844" y="205"/>
                  <a:pt x="3842" y="204"/>
                </a:cubicBezTo>
                <a:cubicBezTo>
                  <a:pt x="3844" y="203"/>
                  <a:pt x="3844" y="202"/>
                  <a:pt x="3847" y="203"/>
                </a:cubicBezTo>
                <a:cubicBezTo>
                  <a:pt x="3846" y="201"/>
                  <a:pt x="3844" y="201"/>
                  <a:pt x="3842" y="200"/>
                </a:cubicBezTo>
                <a:cubicBezTo>
                  <a:pt x="3843" y="201"/>
                  <a:pt x="3843" y="201"/>
                  <a:pt x="3843" y="201"/>
                </a:cubicBezTo>
                <a:cubicBezTo>
                  <a:pt x="3830" y="198"/>
                  <a:pt x="3815" y="190"/>
                  <a:pt x="3800" y="190"/>
                </a:cubicBezTo>
                <a:cubicBezTo>
                  <a:pt x="3801" y="190"/>
                  <a:pt x="3802" y="190"/>
                  <a:pt x="3802" y="190"/>
                </a:cubicBezTo>
                <a:cubicBezTo>
                  <a:pt x="3800" y="191"/>
                  <a:pt x="3797" y="191"/>
                  <a:pt x="3794" y="190"/>
                </a:cubicBezTo>
                <a:cubicBezTo>
                  <a:pt x="3795" y="190"/>
                  <a:pt x="3796" y="191"/>
                  <a:pt x="3796" y="191"/>
                </a:cubicBezTo>
                <a:cubicBezTo>
                  <a:pt x="3791" y="189"/>
                  <a:pt x="3785" y="188"/>
                  <a:pt x="3778" y="188"/>
                </a:cubicBezTo>
                <a:cubicBezTo>
                  <a:pt x="3784" y="191"/>
                  <a:pt x="3798" y="192"/>
                  <a:pt x="3800" y="200"/>
                </a:cubicBezTo>
                <a:cubicBezTo>
                  <a:pt x="3795" y="196"/>
                  <a:pt x="3787" y="197"/>
                  <a:pt x="3782" y="194"/>
                </a:cubicBezTo>
                <a:cubicBezTo>
                  <a:pt x="3782" y="193"/>
                  <a:pt x="3782" y="193"/>
                  <a:pt x="3782" y="192"/>
                </a:cubicBezTo>
                <a:cubicBezTo>
                  <a:pt x="3783" y="193"/>
                  <a:pt x="3783" y="193"/>
                  <a:pt x="3783" y="193"/>
                </a:cubicBezTo>
                <a:cubicBezTo>
                  <a:pt x="3768" y="182"/>
                  <a:pt x="3751" y="179"/>
                  <a:pt x="3731" y="174"/>
                </a:cubicBezTo>
                <a:cubicBezTo>
                  <a:pt x="3717" y="170"/>
                  <a:pt x="3702" y="167"/>
                  <a:pt x="3687" y="164"/>
                </a:cubicBezTo>
                <a:cubicBezTo>
                  <a:pt x="3669" y="160"/>
                  <a:pt x="3653" y="154"/>
                  <a:pt x="3634" y="152"/>
                </a:cubicBezTo>
                <a:cubicBezTo>
                  <a:pt x="3626" y="151"/>
                  <a:pt x="3617" y="155"/>
                  <a:pt x="3610" y="152"/>
                </a:cubicBezTo>
                <a:cubicBezTo>
                  <a:pt x="3602" y="149"/>
                  <a:pt x="3585" y="148"/>
                  <a:pt x="3576" y="150"/>
                </a:cubicBezTo>
                <a:cubicBezTo>
                  <a:pt x="3584" y="154"/>
                  <a:pt x="3593" y="158"/>
                  <a:pt x="3601" y="163"/>
                </a:cubicBezTo>
                <a:cubicBezTo>
                  <a:pt x="3595" y="171"/>
                  <a:pt x="3584" y="162"/>
                  <a:pt x="3577" y="161"/>
                </a:cubicBezTo>
                <a:cubicBezTo>
                  <a:pt x="3570" y="160"/>
                  <a:pt x="3562" y="153"/>
                  <a:pt x="3555" y="154"/>
                </a:cubicBezTo>
                <a:cubicBezTo>
                  <a:pt x="3553" y="154"/>
                  <a:pt x="3550" y="159"/>
                  <a:pt x="3544" y="157"/>
                </a:cubicBezTo>
                <a:cubicBezTo>
                  <a:pt x="3540" y="156"/>
                  <a:pt x="3535" y="156"/>
                  <a:pt x="3531" y="156"/>
                </a:cubicBezTo>
                <a:cubicBezTo>
                  <a:pt x="3523" y="156"/>
                  <a:pt x="3506" y="150"/>
                  <a:pt x="3502" y="159"/>
                </a:cubicBezTo>
                <a:cubicBezTo>
                  <a:pt x="3506" y="162"/>
                  <a:pt x="3511" y="164"/>
                  <a:pt x="3512" y="169"/>
                </a:cubicBezTo>
                <a:cubicBezTo>
                  <a:pt x="3510" y="163"/>
                  <a:pt x="3501" y="161"/>
                  <a:pt x="3496" y="158"/>
                </a:cubicBezTo>
                <a:cubicBezTo>
                  <a:pt x="3489" y="153"/>
                  <a:pt x="3479" y="157"/>
                  <a:pt x="3473" y="149"/>
                </a:cubicBezTo>
                <a:cubicBezTo>
                  <a:pt x="3474" y="149"/>
                  <a:pt x="3474" y="149"/>
                  <a:pt x="3475" y="149"/>
                </a:cubicBezTo>
                <a:cubicBezTo>
                  <a:pt x="3468" y="138"/>
                  <a:pt x="3438" y="137"/>
                  <a:pt x="3427" y="137"/>
                </a:cubicBezTo>
                <a:cubicBezTo>
                  <a:pt x="3412" y="137"/>
                  <a:pt x="3398" y="142"/>
                  <a:pt x="3384" y="139"/>
                </a:cubicBezTo>
                <a:cubicBezTo>
                  <a:pt x="3384" y="139"/>
                  <a:pt x="3385" y="139"/>
                  <a:pt x="3385" y="138"/>
                </a:cubicBezTo>
                <a:cubicBezTo>
                  <a:pt x="3379" y="136"/>
                  <a:pt x="3369" y="131"/>
                  <a:pt x="3362" y="136"/>
                </a:cubicBezTo>
                <a:cubicBezTo>
                  <a:pt x="3363" y="129"/>
                  <a:pt x="3349" y="130"/>
                  <a:pt x="3344" y="129"/>
                </a:cubicBezTo>
                <a:cubicBezTo>
                  <a:pt x="3346" y="128"/>
                  <a:pt x="3349" y="128"/>
                  <a:pt x="3351" y="128"/>
                </a:cubicBezTo>
                <a:cubicBezTo>
                  <a:pt x="3346" y="123"/>
                  <a:pt x="3333" y="122"/>
                  <a:pt x="3326" y="122"/>
                </a:cubicBezTo>
                <a:cubicBezTo>
                  <a:pt x="3317" y="122"/>
                  <a:pt x="3318" y="121"/>
                  <a:pt x="3316" y="128"/>
                </a:cubicBezTo>
                <a:cubicBezTo>
                  <a:pt x="3314" y="132"/>
                  <a:pt x="3305" y="130"/>
                  <a:pt x="3303" y="127"/>
                </a:cubicBezTo>
                <a:cubicBezTo>
                  <a:pt x="3306" y="128"/>
                  <a:pt x="3307" y="127"/>
                  <a:pt x="3310" y="127"/>
                </a:cubicBezTo>
                <a:cubicBezTo>
                  <a:pt x="3308" y="126"/>
                  <a:pt x="3306" y="124"/>
                  <a:pt x="3303" y="123"/>
                </a:cubicBezTo>
                <a:cubicBezTo>
                  <a:pt x="3306" y="123"/>
                  <a:pt x="3310" y="124"/>
                  <a:pt x="3312" y="124"/>
                </a:cubicBezTo>
                <a:cubicBezTo>
                  <a:pt x="3312" y="130"/>
                  <a:pt x="3319" y="122"/>
                  <a:pt x="3310" y="122"/>
                </a:cubicBezTo>
                <a:cubicBezTo>
                  <a:pt x="3304" y="122"/>
                  <a:pt x="3295" y="125"/>
                  <a:pt x="3289" y="123"/>
                </a:cubicBezTo>
                <a:cubicBezTo>
                  <a:pt x="3295" y="118"/>
                  <a:pt x="3305" y="123"/>
                  <a:pt x="3312" y="122"/>
                </a:cubicBezTo>
                <a:cubicBezTo>
                  <a:pt x="3300" y="119"/>
                  <a:pt x="3288" y="118"/>
                  <a:pt x="3275" y="118"/>
                </a:cubicBezTo>
                <a:cubicBezTo>
                  <a:pt x="3266" y="118"/>
                  <a:pt x="3256" y="115"/>
                  <a:pt x="3247" y="115"/>
                </a:cubicBezTo>
                <a:cubicBezTo>
                  <a:pt x="3250" y="116"/>
                  <a:pt x="3253" y="117"/>
                  <a:pt x="3255" y="119"/>
                </a:cubicBezTo>
                <a:cubicBezTo>
                  <a:pt x="3252" y="120"/>
                  <a:pt x="3244" y="118"/>
                  <a:pt x="3242" y="121"/>
                </a:cubicBezTo>
                <a:cubicBezTo>
                  <a:pt x="3239" y="125"/>
                  <a:pt x="3253" y="123"/>
                  <a:pt x="3254" y="124"/>
                </a:cubicBezTo>
                <a:cubicBezTo>
                  <a:pt x="3245" y="125"/>
                  <a:pt x="3263" y="131"/>
                  <a:pt x="3259" y="133"/>
                </a:cubicBezTo>
                <a:cubicBezTo>
                  <a:pt x="3254" y="134"/>
                  <a:pt x="3251" y="130"/>
                  <a:pt x="3246" y="131"/>
                </a:cubicBezTo>
                <a:cubicBezTo>
                  <a:pt x="3241" y="131"/>
                  <a:pt x="3244" y="134"/>
                  <a:pt x="3248" y="134"/>
                </a:cubicBezTo>
                <a:cubicBezTo>
                  <a:pt x="3250" y="134"/>
                  <a:pt x="3251" y="137"/>
                  <a:pt x="3248" y="137"/>
                </a:cubicBezTo>
                <a:cubicBezTo>
                  <a:pt x="3245" y="137"/>
                  <a:pt x="3241" y="134"/>
                  <a:pt x="3238" y="134"/>
                </a:cubicBezTo>
                <a:cubicBezTo>
                  <a:pt x="3233" y="133"/>
                  <a:pt x="3214" y="127"/>
                  <a:pt x="3214" y="134"/>
                </a:cubicBezTo>
                <a:cubicBezTo>
                  <a:pt x="3211" y="134"/>
                  <a:pt x="3186" y="128"/>
                  <a:pt x="3187" y="127"/>
                </a:cubicBezTo>
                <a:cubicBezTo>
                  <a:pt x="3182" y="133"/>
                  <a:pt x="3202" y="148"/>
                  <a:pt x="3180" y="139"/>
                </a:cubicBezTo>
                <a:cubicBezTo>
                  <a:pt x="3172" y="136"/>
                  <a:pt x="3159" y="130"/>
                  <a:pt x="3154" y="129"/>
                </a:cubicBezTo>
                <a:cubicBezTo>
                  <a:pt x="3144" y="128"/>
                  <a:pt x="3136" y="121"/>
                  <a:pt x="3125" y="121"/>
                </a:cubicBezTo>
                <a:cubicBezTo>
                  <a:pt x="3132" y="124"/>
                  <a:pt x="3139" y="128"/>
                  <a:pt x="3144" y="133"/>
                </a:cubicBezTo>
                <a:cubicBezTo>
                  <a:pt x="3129" y="126"/>
                  <a:pt x="3118" y="120"/>
                  <a:pt x="3101" y="118"/>
                </a:cubicBezTo>
                <a:cubicBezTo>
                  <a:pt x="3086" y="116"/>
                  <a:pt x="3070" y="112"/>
                  <a:pt x="3055" y="114"/>
                </a:cubicBezTo>
                <a:cubicBezTo>
                  <a:pt x="3056" y="114"/>
                  <a:pt x="3056" y="114"/>
                  <a:pt x="3057" y="115"/>
                </a:cubicBezTo>
                <a:cubicBezTo>
                  <a:pt x="3050" y="115"/>
                  <a:pt x="3039" y="114"/>
                  <a:pt x="3033" y="109"/>
                </a:cubicBezTo>
                <a:cubicBezTo>
                  <a:pt x="3034" y="109"/>
                  <a:pt x="3036" y="108"/>
                  <a:pt x="3038" y="108"/>
                </a:cubicBezTo>
                <a:cubicBezTo>
                  <a:pt x="3031" y="104"/>
                  <a:pt x="3016" y="106"/>
                  <a:pt x="3007" y="105"/>
                </a:cubicBezTo>
                <a:cubicBezTo>
                  <a:pt x="3002" y="105"/>
                  <a:pt x="2996" y="107"/>
                  <a:pt x="2991" y="107"/>
                </a:cubicBezTo>
                <a:cubicBezTo>
                  <a:pt x="2986" y="107"/>
                  <a:pt x="2983" y="104"/>
                  <a:pt x="2977" y="102"/>
                </a:cubicBezTo>
                <a:cubicBezTo>
                  <a:pt x="2977" y="103"/>
                  <a:pt x="2978" y="104"/>
                  <a:pt x="2979" y="104"/>
                </a:cubicBezTo>
                <a:cubicBezTo>
                  <a:pt x="2971" y="107"/>
                  <a:pt x="2964" y="102"/>
                  <a:pt x="2956" y="102"/>
                </a:cubicBezTo>
                <a:cubicBezTo>
                  <a:pt x="2955" y="102"/>
                  <a:pt x="2943" y="103"/>
                  <a:pt x="2950" y="105"/>
                </a:cubicBezTo>
                <a:cubicBezTo>
                  <a:pt x="2954" y="107"/>
                  <a:pt x="2957" y="103"/>
                  <a:pt x="2961" y="105"/>
                </a:cubicBezTo>
                <a:cubicBezTo>
                  <a:pt x="2955" y="109"/>
                  <a:pt x="2944" y="112"/>
                  <a:pt x="2937" y="112"/>
                </a:cubicBezTo>
                <a:cubicBezTo>
                  <a:pt x="2933" y="112"/>
                  <a:pt x="2929" y="111"/>
                  <a:pt x="2925" y="113"/>
                </a:cubicBezTo>
                <a:cubicBezTo>
                  <a:pt x="2924" y="113"/>
                  <a:pt x="2924" y="117"/>
                  <a:pt x="2920" y="117"/>
                </a:cubicBezTo>
                <a:cubicBezTo>
                  <a:pt x="2923" y="115"/>
                  <a:pt x="2921" y="114"/>
                  <a:pt x="2923" y="112"/>
                </a:cubicBezTo>
                <a:cubicBezTo>
                  <a:pt x="2924" y="111"/>
                  <a:pt x="2928" y="111"/>
                  <a:pt x="2928" y="108"/>
                </a:cubicBezTo>
                <a:cubicBezTo>
                  <a:pt x="2928" y="107"/>
                  <a:pt x="2939" y="103"/>
                  <a:pt x="2942" y="101"/>
                </a:cubicBezTo>
                <a:cubicBezTo>
                  <a:pt x="2945" y="98"/>
                  <a:pt x="2949" y="96"/>
                  <a:pt x="2954" y="94"/>
                </a:cubicBezTo>
                <a:cubicBezTo>
                  <a:pt x="2956" y="93"/>
                  <a:pt x="2965" y="90"/>
                  <a:pt x="2965" y="86"/>
                </a:cubicBezTo>
                <a:cubicBezTo>
                  <a:pt x="2966" y="84"/>
                  <a:pt x="2957" y="78"/>
                  <a:pt x="2955" y="77"/>
                </a:cubicBezTo>
                <a:cubicBezTo>
                  <a:pt x="2948" y="74"/>
                  <a:pt x="2940" y="73"/>
                  <a:pt x="2932" y="72"/>
                </a:cubicBezTo>
                <a:cubicBezTo>
                  <a:pt x="2923" y="70"/>
                  <a:pt x="2914" y="69"/>
                  <a:pt x="2904" y="70"/>
                </a:cubicBezTo>
                <a:cubicBezTo>
                  <a:pt x="2898" y="70"/>
                  <a:pt x="2892" y="75"/>
                  <a:pt x="2884" y="72"/>
                </a:cubicBezTo>
                <a:cubicBezTo>
                  <a:pt x="2895" y="70"/>
                  <a:pt x="2883" y="66"/>
                  <a:pt x="2878" y="66"/>
                </a:cubicBezTo>
                <a:cubicBezTo>
                  <a:pt x="2871" y="66"/>
                  <a:pt x="2865" y="66"/>
                  <a:pt x="2858" y="66"/>
                </a:cubicBezTo>
                <a:cubicBezTo>
                  <a:pt x="2863" y="64"/>
                  <a:pt x="2868" y="64"/>
                  <a:pt x="2873" y="63"/>
                </a:cubicBezTo>
                <a:cubicBezTo>
                  <a:pt x="2865" y="59"/>
                  <a:pt x="2852" y="58"/>
                  <a:pt x="2843" y="60"/>
                </a:cubicBezTo>
                <a:cubicBezTo>
                  <a:pt x="2840" y="60"/>
                  <a:pt x="2830" y="64"/>
                  <a:pt x="2832" y="68"/>
                </a:cubicBezTo>
                <a:cubicBezTo>
                  <a:pt x="2834" y="72"/>
                  <a:pt x="2845" y="73"/>
                  <a:pt x="2850" y="74"/>
                </a:cubicBezTo>
                <a:cubicBezTo>
                  <a:pt x="2841" y="73"/>
                  <a:pt x="2833" y="73"/>
                  <a:pt x="2825" y="73"/>
                </a:cubicBezTo>
                <a:cubicBezTo>
                  <a:pt x="2827" y="76"/>
                  <a:pt x="2832" y="76"/>
                  <a:pt x="2835" y="79"/>
                </a:cubicBezTo>
                <a:cubicBezTo>
                  <a:pt x="2835" y="79"/>
                  <a:pt x="2834" y="80"/>
                  <a:pt x="2834" y="80"/>
                </a:cubicBezTo>
                <a:cubicBezTo>
                  <a:pt x="2830" y="74"/>
                  <a:pt x="2820" y="74"/>
                  <a:pt x="2814" y="77"/>
                </a:cubicBezTo>
                <a:cubicBezTo>
                  <a:pt x="2814" y="78"/>
                  <a:pt x="2815" y="78"/>
                  <a:pt x="2816" y="78"/>
                </a:cubicBezTo>
                <a:cubicBezTo>
                  <a:pt x="2803" y="79"/>
                  <a:pt x="2791" y="75"/>
                  <a:pt x="2778" y="77"/>
                </a:cubicBezTo>
                <a:cubicBezTo>
                  <a:pt x="2779" y="77"/>
                  <a:pt x="2780" y="77"/>
                  <a:pt x="2781" y="78"/>
                </a:cubicBezTo>
                <a:cubicBezTo>
                  <a:pt x="2776" y="78"/>
                  <a:pt x="2776" y="77"/>
                  <a:pt x="2772" y="78"/>
                </a:cubicBezTo>
                <a:cubicBezTo>
                  <a:pt x="2774" y="79"/>
                  <a:pt x="2775" y="80"/>
                  <a:pt x="2779" y="80"/>
                </a:cubicBezTo>
                <a:cubicBezTo>
                  <a:pt x="2769" y="82"/>
                  <a:pt x="2761" y="82"/>
                  <a:pt x="2752" y="83"/>
                </a:cubicBezTo>
                <a:cubicBezTo>
                  <a:pt x="2748" y="84"/>
                  <a:pt x="2741" y="84"/>
                  <a:pt x="2740" y="87"/>
                </a:cubicBezTo>
                <a:cubicBezTo>
                  <a:pt x="2738" y="90"/>
                  <a:pt x="2731" y="87"/>
                  <a:pt x="2728" y="88"/>
                </a:cubicBezTo>
                <a:cubicBezTo>
                  <a:pt x="2731" y="89"/>
                  <a:pt x="2734" y="89"/>
                  <a:pt x="2736" y="90"/>
                </a:cubicBezTo>
                <a:cubicBezTo>
                  <a:pt x="2736" y="89"/>
                  <a:pt x="2733" y="90"/>
                  <a:pt x="2732" y="90"/>
                </a:cubicBezTo>
                <a:cubicBezTo>
                  <a:pt x="2732" y="91"/>
                  <a:pt x="2732" y="92"/>
                  <a:pt x="2733" y="93"/>
                </a:cubicBezTo>
                <a:cubicBezTo>
                  <a:pt x="2729" y="93"/>
                  <a:pt x="2723" y="90"/>
                  <a:pt x="2722" y="94"/>
                </a:cubicBezTo>
                <a:cubicBezTo>
                  <a:pt x="2726" y="94"/>
                  <a:pt x="2733" y="95"/>
                  <a:pt x="2737" y="97"/>
                </a:cubicBezTo>
                <a:cubicBezTo>
                  <a:pt x="2735" y="98"/>
                  <a:pt x="2735" y="97"/>
                  <a:pt x="2735" y="97"/>
                </a:cubicBezTo>
                <a:cubicBezTo>
                  <a:pt x="2732" y="96"/>
                  <a:pt x="2729" y="96"/>
                  <a:pt x="2726" y="97"/>
                </a:cubicBezTo>
                <a:cubicBezTo>
                  <a:pt x="2730" y="100"/>
                  <a:pt x="2736" y="99"/>
                  <a:pt x="2740" y="101"/>
                </a:cubicBezTo>
                <a:cubicBezTo>
                  <a:pt x="2740" y="101"/>
                  <a:pt x="2739" y="101"/>
                  <a:pt x="2739" y="101"/>
                </a:cubicBezTo>
                <a:cubicBezTo>
                  <a:pt x="2742" y="103"/>
                  <a:pt x="2745" y="104"/>
                  <a:pt x="2747" y="104"/>
                </a:cubicBezTo>
                <a:cubicBezTo>
                  <a:pt x="2744" y="108"/>
                  <a:pt x="2738" y="106"/>
                  <a:pt x="2734" y="108"/>
                </a:cubicBezTo>
                <a:cubicBezTo>
                  <a:pt x="2737" y="106"/>
                  <a:pt x="2740" y="105"/>
                  <a:pt x="2742" y="104"/>
                </a:cubicBezTo>
                <a:cubicBezTo>
                  <a:pt x="2734" y="102"/>
                  <a:pt x="2726" y="105"/>
                  <a:pt x="2718" y="105"/>
                </a:cubicBezTo>
                <a:cubicBezTo>
                  <a:pt x="2707" y="106"/>
                  <a:pt x="2695" y="106"/>
                  <a:pt x="2684" y="107"/>
                </a:cubicBezTo>
                <a:cubicBezTo>
                  <a:pt x="2684" y="109"/>
                  <a:pt x="2694" y="119"/>
                  <a:pt x="2696" y="120"/>
                </a:cubicBezTo>
                <a:cubicBezTo>
                  <a:pt x="2702" y="122"/>
                  <a:pt x="2709" y="124"/>
                  <a:pt x="2715" y="126"/>
                </a:cubicBezTo>
                <a:cubicBezTo>
                  <a:pt x="2718" y="127"/>
                  <a:pt x="2723" y="126"/>
                  <a:pt x="2726" y="128"/>
                </a:cubicBezTo>
                <a:cubicBezTo>
                  <a:pt x="2731" y="132"/>
                  <a:pt x="2727" y="133"/>
                  <a:pt x="2729" y="135"/>
                </a:cubicBezTo>
                <a:cubicBezTo>
                  <a:pt x="2730" y="137"/>
                  <a:pt x="2748" y="148"/>
                  <a:pt x="2736" y="147"/>
                </a:cubicBezTo>
                <a:cubicBezTo>
                  <a:pt x="2737" y="148"/>
                  <a:pt x="2737" y="149"/>
                  <a:pt x="2739" y="150"/>
                </a:cubicBezTo>
                <a:cubicBezTo>
                  <a:pt x="2736" y="150"/>
                  <a:pt x="2734" y="149"/>
                  <a:pt x="2732" y="148"/>
                </a:cubicBezTo>
                <a:cubicBezTo>
                  <a:pt x="2743" y="137"/>
                  <a:pt x="2712" y="139"/>
                  <a:pt x="2729" y="148"/>
                </a:cubicBezTo>
                <a:cubicBezTo>
                  <a:pt x="2723" y="146"/>
                  <a:pt x="2724" y="140"/>
                  <a:pt x="2720" y="135"/>
                </a:cubicBezTo>
                <a:cubicBezTo>
                  <a:pt x="2723" y="135"/>
                  <a:pt x="2725" y="133"/>
                  <a:pt x="2726" y="130"/>
                </a:cubicBezTo>
                <a:cubicBezTo>
                  <a:pt x="2722" y="128"/>
                  <a:pt x="2720" y="129"/>
                  <a:pt x="2716" y="129"/>
                </a:cubicBezTo>
                <a:cubicBezTo>
                  <a:pt x="2709" y="129"/>
                  <a:pt x="2705" y="128"/>
                  <a:pt x="2699" y="126"/>
                </a:cubicBezTo>
                <a:cubicBezTo>
                  <a:pt x="2689" y="122"/>
                  <a:pt x="2680" y="120"/>
                  <a:pt x="2670" y="122"/>
                </a:cubicBezTo>
                <a:cubicBezTo>
                  <a:pt x="2660" y="125"/>
                  <a:pt x="2677" y="124"/>
                  <a:pt x="2676" y="127"/>
                </a:cubicBezTo>
                <a:cubicBezTo>
                  <a:pt x="2675" y="130"/>
                  <a:pt x="2659" y="125"/>
                  <a:pt x="2656" y="127"/>
                </a:cubicBezTo>
                <a:cubicBezTo>
                  <a:pt x="2664" y="136"/>
                  <a:pt x="2679" y="130"/>
                  <a:pt x="2686" y="139"/>
                </a:cubicBezTo>
                <a:cubicBezTo>
                  <a:pt x="2681" y="140"/>
                  <a:pt x="2674" y="133"/>
                  <a:pt x="2671" y="137"/>
                </a:cubicBezTo>
                <a:cubicBezTo>
                  <a:pt x="2666" y="135"/>
                  <a:pt x="2655" y="137"/>
                  <a:pt x="2652" y="133"/>
                </a:cubicBezTo>
                <a:cubicBezTo>
                  <a:pt x="2648" y="127"/>
                  <a:pt x="2648" y="112"/>
                  <a:pt x="2637" y="116"/>
                </a:cubicBezTo>
                <a:cubicBezTo>
                  <a:pt x="2653" y="126"/>
                  <a:pt x="2637" y="123"/>
                  <a:pt x="2633" y="129"/>
                </a:cubicBezTo>
                <a:cubicBezTo>
                  <a:pt x="2630" y="136"/>
                  <a:pt x="2647" y="138"/>
                  <a:pt x="2649" y="142"/>
                </a:cubicBezTo>
                <a:cubicBezTo>
                  <a:pt x="2651" y="147"/>
                  <a:pt x="2647" y="150"/>
                  <a:pt x="2651" y="156"/>
                </a:cubicBezTo>
                <a:cubicBezTo>
                  <a:pt x="2656" y="163"/>
                  <a:pt x="2659" y="163"/>
                  <a:pt x="2667" y="162"/>
                </a:cubicBezTo>
                <a:cubicBezTo>
                  <a:pt x="2682" y="160"/>
                  <a:pt x="2692" y="164"/>
                  <a:pt x="2704" y="173"/>
                </a:cubicBezTo>
                <a:cubicBezTo>
                  <a:pt x="2700" y="173"/>
                  <a:pt x="2698" y="174"/>
                  <a:pt x="2700" y="178"/>
                </a:cubicBezTo>
                <a:cubicBezTo>
                  <a:pt x="2703" y="182"/>
                  <a:pt x="2710" y="181"/>
                  <a:pt x="2714" y="182"/>
                </a:cubicBezTo>
                <a:cubicBezTo>
                  <a:pt x="2711" y="183"/>
                  <a:pt x="2700" y="183"/>
                  <a:pt x="2697" y="180"/>
                </a:cubicBezTo>
                <a:cubicBezTo>
                  <a:pt x="2695" y="178"/>
                  <a:pt x="2696" y="172"/>
                  <a:pt x="2694" y="170"/>
                </a:cubicBezTo>
                <a:cubicBezTo>
                  <a:pt x="2692" y="167"/>
                  <a:pt x="2685" y="164"/>
                  <a:pt x="2682" y="164"/>
                </a:cubicBezTo>
                <a:cubicBezTo>
                  <a:pt x="2678" y="163"/>
                  <a:pt x="2665" y="165"/>
                  <a:pt x="2665" y="169"/>
                </a:cubicBezTo>
                <a:cubicBezTo>
                  <a:pt x="2664" y="174"/>
                  <a:pt x="2674" y="174"/>
                  <a:pt x="2674" y="180"/>
                </a:cubicBezTo>
                <a:cubicBezTo>
                  <a:pt x="2675" y="182"/>
                  <a:pt x="2671" y="182"/>
                  <a:pt x="2671" y="183"/>
                </a:cubicBezTo>
                <a:cubicBezTo>
                  <a:pt x="2671" y="183"/>
                  <a:pt x="2670" y="191"/>
                  <a:pt x="2671" y="190"/>
                </a:cubicBezTo>
                <a:cubicBezTo>
                  <a:pt x="2669" y="192"/>
                  <a:pt x="2667" y="192"/>
                  <a:pt x="2665" y="193"/>
                </a:cubicBezTo>
                <a:cubicBezTo>
                  <a:pt x="2661" y="193"/>
                  <a:pt x="2659" y="197"/>
                  <a:pt x="2660" y="197"/>
                </a:cubicBezTo>
                <a:cubicBezTo>
                  <a:pt x="2659" y="197"/>
                  <a:pt x="2660" y="199"/>
                  <a:pt x="2658" y="200"/>
                </a:cubicBezTo>
                <a:cubicBezTo>
                  <a:pt x="2656" y="200"/>
                  <a:pt x="2652" y="198"/>
                  <a:pt x="2650" y="198"/>
                </a:cubicBezTo>
                <a:cubicBezTo>
                  <a:pt x="2641" y="197"/>
                  <a:pt x="2630" y="200"/>
                  <a:pt x="2623" y="192"/>
                </a:cubicBezTo>
                <a:cubicBezTo>
                  <a:pt x="2627" y="193"/>
                  <a:pt x="2630" y="193"/>
                  <a:pt x="2632" y="191"/>
                </a:cubicBezTo>
                <a:cubicBezTo>
                  <a:pt x="2634" y="192"/>
                  <a:pt x="2637" y="193"/>
                  <a:pt x="2638" y="195"/>
                </a:cubicBezTo>
                <a:cubicBezTo>
                  <a:pt x="2641" y="197"/>
                  <a:pt x="2654" y="196"/>
                  <a:pt x="2648" y="191"/>
                </a:cubicBezTo>
                <a:cubicBezTo>
                  <a:pt x="2653" y="190"/>
                  <a:pt x="2653" y="184"/>
                  <a:pt x="2657" y="181"/>
                </a:cubicBezTo>
                <a:cubicBezTo>
                  <a:pt x="2661" y="177"/>
                  <a:pt x="2651" y="173"/>
                  <a:pt x="2658" y="171"/>
                </a:cubicBezTo>
                <a:cubicBezTo>
                  <a:pt x="2656" y="168"/>
                  <a:pt x="2651" y="168"/>
                  <a:pt x="2647" y="166"/>
                </a:cubicBezTo>
                <a:cubicBezTo>
                  <a:pt x="2642" y="162"/>
                  <a:pt x="2643" y="160"/>
                  <a:pt x="2640" y="154"/>
                </a:cubicBezTo>
                <a:cubicBezTo>
                  <a:pt x="2638" y="151"/>
                  <a:pt x="2635" y="150"/>
                  <a:pt x="2634" y="147"/>
                </a:cubicBezTo>
                <a:cubicBezTo>
                  <a:pt x="2633" y="147"/>
                  <a:pt x="2635" y="142"/>
                  <a:pt x="2633" y="140"/>
                </a:cubicBezTo>
                <a:cubicBezTo>
                  <a:pt x="2630" y="136"/>
                  <a:pt x="2623" y="135"/>
                  <a:pt x="2619" y="132"/>
                </a:cubicBezTo>
                <a:cubicBezTo>
                  <a:pt x="2627" y="128"/>
                  <a:pt x="2622" y="117"/>
                  <a:pt x="2615" y="116"/>
                </a:cubicBezTo>
                <a:cubicBezTo>
                  <a:pt x="2608" y="115"/>
                  <a:pt x="2596" y="112"/>
                  <a:pt x="2590" y="114"/>
                </a:cubicBezTo>
                <a:cubicBezTo>
                  <a:pt x="2580" y="117"/>
                  <a:pt x="2589" y="121"/>
                  <a:pt x="2585" y="129"/>
                </a:cubicBezTo>
                <a:cubicBezTo>
                  <a:pt x="2583" y="134"/>
                  <a:pt x="2573" y="133"/>
                  <a:pt x="2574" y="138"/>
                </a:cubicBezTo>
                <a:cubicBezTo>
                  <a:pt x="2575" y="138"/>
                  <a:pt x="2574" y="137"/>
                  <a:pt x="2575" y="137"/>
                </a:cubicBezTo>
                <a:cubicBezTo>
                  <a:pt x="2573" y="143"/>
                  <a:pt x="2578" y="140"/>
                  <a:pt x="2581" y="143"/>
                </a:cubicBezTo>
                <a:cubicBezTo>
                  <a:pt x="2583" y="146"/>
                  <a:pt x="2590" y="152"/>
                  <a:pt x="2582" y="151"/>
                </a:cubicBezTo>
                <a:cubicBezTo>
                  <a:pt x="2583" y="154"/>
                  <a:pt x="2584" y="155"/>
                  <a:pt x="2586" y="157"/>
                </a:cubicBezTo>
                <a:cubicBezTo>
                  <a:pt x="2586" y="156"/>
                  <a:pt x="2585" y="156"/>
                  <a:pt x="2586" y="155"/>
                </a:cubicBezTo>
                <a:cubicBezTo>
                  <a:pt x="2595" y="156"/>
                  <a:pt x="2603" y="167"/>
                  <a:pt x="2611" y="164"/>
                </a:cubicBezTo>
                <a:cubicBezTo>
                  <a:pt x="2612" y="167"/>
                  <a:pt x="2610" y="171"/>
                  <a:pt x="2610" y="172"/>
                </a:cubicBezTo>
                <a:cubicBezTo>
                  <a:pt x="2607" y="175"/>
                  <a:pt x="2587" y="165"/>
                  <a:pt x="2581" y="163"/>
                </a:cubicBezTo>
                <a:cubicBezTo>
                  <a:pt x="2572" y="161"/>
                  <a:pt x="2560" y="155"/>
                  <a:pt x="2550" y="155"/>
                </a:cubicBezTo>
                <a:cubicBezTo>
                  <a:pt x="2543" y="155"/>
                  <a:pt x="2536" y="152"/>
                  <a:pt x="2529" y="153"/>
                </a:cubicBezTo>
                <a:cubicBezTo>
                  <a:pt x="2512" y="154"/>
                  <a:pt x="2528" y="158"/>
                  <a:pt x="2531" y="163"/>
                </a:cubicBezTo>
                <a:cubicBezTo>
                  <a:pt x="2533" y="167"/>
                  <a:pt x="2526" y="167"/>
                  <a:pt x="2525" y="168"/>
                </a:cubicBezTo>
                <a:cubicBezTo>
                  <a:pt x="2522" y="169"/>
                  <a:pt x="2524" y="177"/>
                  <a:pt x="2516" y="171"/>
                </a:cubicBezTo>
                <a:cubicBezTo>
                  <a:pt x="2513" y="169"/>
                  <a:pt x="2519" y="164"/>
                  <a:pt x="2512" y="164"/>
                </a:cubicBezTo>
                <a:cubicBezTo>
                  <a:pt x="2508" y="164"/>
                  <a:pt x="2505" y="166"/>
                  <a:pt x="2503" y="167"/>
                </a:cubicBezTo>
                <a:cubicBezTo>
                  <a:pt x="2498" y="169"/>
                  <a:pt x="2494" y="169"/>
                  <a:pt x="2488" y="169"/>
                </a:cubicBezTo>
                <a:cubicBezTo>
                  <a:pt x="2477" y="169"/>
                  <a:pt x="2470" y="174"/>
                  <a:pt x="2460" y="173"/>
                </a:cubicBezTo>
                <a:cubicBezTo>
                  <a:pt x="2462" y="169"/>
                  <a:pt x="2462" y="164"/>
                  <a:pt x="2468" y="164"/>
                </a:cubicBezTo>
                <a:cubicBezTo>
                  <a:pt x="2461" y="163"/>
                  <a:pt x="2455" y="166"/>
                  <a:pt x="2449" y="169"/>
                </a:cubicBezTo>
                <a:cubicBezTo>
                  <a:pt x="2450" y="169"/>
                  <a:pt x="2452" y="170"/>
                  <a:pt x="2453" y="171"/>
                </a:cubicBezTo>
                <a:cubicBezTo>
                  <a:pt x="2451" y="172"/>
                  <a:pt x="2451" y="172"/>
                  <a:pt x="2448" y="172"/>
                </a:cubicBezTo>
                <a:cubicBezTo>
                  <a:pt x="2449" y="171"/>
                  <a:pt x="2449" y="171"/>
                  <a:pt x="2450" y="170"/>
                </a:cubicBezTo>
                <a:cubicBezTo>
                  <a:pt x="2445" y="168"/>
                  <a:pt x="2435" y="172"/>
                  <a:pt x="2430" y="174"/>
                </a:cubicBezTo>
                <a:cubicBezTo>
                  <a:pt x="2428" y="175"/>
                  <a:pt x="2422" y="178"/>
                  <a:pt x="2421" y="179"/>
                </a:cubicBezTo>
                <a:cubicBezTo>
                  <a:pt x="2419" y="182"/>
                  <a:pt x="2412" y="181"/>
                  <a:pt x="2410" y="182"/>
                </a:cubicBezTo>
                <a:cubicBezTo>
                  <a:pt x="2418" y="193"/>
                  <a:pt x="2396" y="195"/>
                  <a:pt x="2391" y="190"/>
                </a:cubicBezTo>
                <a:cubicBezTo>
                  <a:pt x="2388" y="187"/>
                  <a:pt x="2378" y="186"/>
                  <a:pt x="2383" y="182"/>
                </a:cubicBezTo>
                <a:cubicBezTo>
                  <a:pt x="2386" y="178"/>
                  <a:pt x="2393" y="179"/>
                  <a:pt x="2397" y="179"/>
                </a:cubicBezTo>
                <a:cubicBezTo>
                  <a:pt x="2392" y="167"/>
                  <a:pt x="2371" y="169"/>
                  <a:pt x="2361" y="168"/>
                </a:cubicBezTo>
                <a:cubicBezTo>
                  <a:pt x="2363" y="170"/>
                  <a:pt x="2366" y="171"/>
                  <a:pt x="2369" y="172"/>
                </a:cubicBezTo>
                <a:cubicBezTo>
                  <a:pt x="2375" y="174"/>
                  <a:pt x="2369" y="182"/>
                  <a:pt x="2370" y="186"/>
                </a:cubicBezTo>
                <a:cubicBezTo>
                  <a:pt x="2371" y="188"/>
                  <a:pt x="2378" y="188"/>
                  <a:pt x="2379" y="192"/>
                </a:cubicBezTo>
                <a:cubicBezTo>
                  <a:pt x="2382" y="201"/>
                  <a:pt x="2375" y="199"/>
                  <a:pt x="2372" y="199"/>
                </a:cubicBezTo>
                <a:cubicBezTo>
                  <a:pt x="2367" y="199"/>
                  <a:pt x="2359" y="193"/>
                  <a:pt x="2356" y="198"/>
                </a:cubicBezTo>
                <a:cubicBezTo>
                  <a:pt x="2353" y="201"/>
                  <a:pt x="2349" y="202"/>
                  <a:pt x="2345" y="204"/>
                </a:cubicBezTo>
                <a:cubicBezTo>
                  <a:pt x="2329" y="211"/>
                  <a:pt x="2342" y="212"/>
                  <a:pt x="2347" y="222"/>
                </a:cubicBezTo>
                <a:cubicBezTo>
                  <a:pt x="2340" y="223"/>
                  <a:pt x="2331" y="220"/>
                  <a:pt x="2325" y="218"/>
                </a:cubicBezTo>
                <a:cubicBezTo>
                  <a:pt x="2323" y="218"/>
                  <a:pt x="2322" y="218"/>
                  <a:pt x="2320" y="217"/>
                </a:cubicBezTo>
                <a:cubicBezTo>
                  <a:pt x="2318" y="217"/>
                  <a:pt x="2316" y="215"/>
                  <a:pt x="2314" y="214"/>
                </a:cubicBezTo>
                <a:cubicBezTo>
                  <a:pt x="2310" y="213"/>
                  <a:pt x="2309" y="212"/>
                  <a:pt x="2307" y="216"/>
                </a:cubicBezTo>
                <a:cubicBezTo>
                  <a:pt x="2303" y="224"/>
                  <a:pt x="2319" y="223"/>
                  <a:pt x="2321" y="225"/>
                </a:cubicBezTo>
                <a:cubicBezTo>
                  <a:pt x="2327" y="231"/>
                  <a:pt x="2317" y="232"/>
                  <a:pt x="2313" y="231"/>
                </a:cubicBezTo>
                <a:cubicBezTo>
                  <a:pt x="2308" y="230"/>
                  <a:pt x="2306" y="228"/>
                  <a:pt x="2303" y="227"/>
                </a:cubicBezTo>
                <a:cubicBezTo>
                  <a:pt x="2299" y="225"/>
                  <a:pt x="2297" y="226"/>
                  <a:pt x="2294" y="225"/>
                </a:cubicBezTo>
                <a:cubicBezTo>
                  <a:pt x="2287" y="222"/>
                  <a:pt x="2291" y="222"/>
                  <a:pt x="2287" y="217"/>
                </a:cubicBezTo>
                <a:cubicBezTo>
                  <a:pt x="2287" y="217"/>
                  <a:pt x="2279" y="209"/>
                  <a:pt x="2284" y="210"/>
                </a:cubicBezTo>
                <a:cubicBezTo>
                  <a:pt x="2288" y="211"/>
                  <a:pt x="2285" y="204"/>
                  <a:pt x="2283" y="203"/>
                </a:cubicBezTo>
                <a:cubicBezTo>
                  <a:pt x="2280" y="200"/>
                  <a:pt x="2277" y="200"/>
                  <a:pt x="2273" y="199"/>
                </a:cubicBezTo>
                <a:cubicBezTo>
                  <a:pt x="2266" y="197"/>
                  <a:pt x="2261" y="190"/>
                  <a:pt x="2253" y="187"/>
                </a:cubicBezTo>
                <a:cubicBezTo>
                  <a:pt x="2261" y="187"/>
                  <a:pt x="2263" y="191"/>
                  <a:pt x="2270" y="193"/>
                </a:cubicBezTo>
                <a:cubicBezTo>
                  <a:pt x="2279" y="196"/>
                  <a:pt x="2290" y="197"/>
                  <a:pt x="2299" y="198"/>
                </a:cubicBezTo>
                <a:cubicBezTo>
                  <a:pt x="2311" y="200"/>
                  <a:pt x="2342" y="208"/>
                  <a:pt x="2347" y="191"/>
                </a:cubicBezTo>
                <a:cubicBezTo>
                  <a:pt x="2349" y="182"/>
                  <a:pt x="2339" y="182"/>
                  <a:pt x="2335" y="179"/>
                </a:cubicBezTo>
                <a:cubicBezTo>
                  <a:pt x="2332" y="177"/>
                  <a:pt x="2318" y="171"/>
                  <a:pt x="2315" y="172"/>
                </a:cubicBezTo>
                <a:cubicBezTo>
                  <a:pt x="2311" y="173"/>
                  <a:pt x="2294" y="163"/>
                  <a:pt x="2289" y="162"/>
                </a:cubicBezTo>
                <a:cubicBezTo>
                  <a:pt x="2282" y="160"/>
                  <a:pt x="2271" y="158"/>
                  <a:pt x="2264" y="160"/>
                </a:cubicBezTo>
                <a:cubicBezTo>
                  <a:pt x="2262" y="156"/>
                  <a:pt x="2252" y="158"/>
                  <a:pt x="2248" y="155"/>
                </a:cubicBezTo>
                <a:cubicBezTo>
                  <a:pt x="2249" y="155"/>
                  <a:pt x="2257" y="157"/>
                  <a:pt x="2258" y="156"/>
                </a:cubicBezTo>
                <a:cubicBezTo>
                  <a:pt x="2260" y="154"/>
                  <a:pt x="2249" y="151"/>
                  <a:pt x="2247" y="151"/>
                </a:cubicBezTo>
                <a:cubicBezTo>
                  <a:pt x="2244" y="152"/>
                  <a:pt x="2246" y="155"/>
                  <a:pt x="2244" y="155"/>
                </a:cubicBezTo>
                <a:cubicBezTo>
                  <a:pt x="2241" y="155"/>
                  <a:pt x="2239" y="154"/>
                  <a:pt x="2236" y="154"/>
                </a:cubicBezTo>
                <a:cubicBezTo>
                  <a:pt x="2230" y="153"/>
                  <a:pt x="2231" y="154"/>
                  <a:pt x="2226" y="154"/>
                </a:cubicBezTo>
                <a:cubicBezTo>
                  <a:pt x="2225" y="149"/>
                  <a:pt x="2219" y="151"/>
                  <a:pt x="2214" y="149"/>
                </a:cubicBezTo>
                <a:cubicBezTo>
                  <a:pt x="2223" y="149"/>
                  <a:pt x="2229" y="150"/>
                  <a:pt x="2238" y="147"/>
                </a:cubicBezTo>
                <a:cubicBezTo>
                  <a:pt x="2232" y="141"/>
                  <a:pt x="2212" y="135"/>
                  <a:pt x="2210" y="147"/>
                </a:cubicBezTo>
                <a:cubicBezTo>
                  <a:pt x="2208" y="144"/>
                  <a:pt x="2209" y="141"/>
                  <a:pt x="2212" y="139"/>
                </a:cubicBezTo>
                <a:cubicBezTo>
                  <a:pt x="2198" y="132"/>
                  <a:pt x="2202" y="146"/>
                  <a:pt x="2194" y="146"/>
                </a:cubicBezTo>
                <a:cubicBezTo>
                  <a:pt x="2195" y="144"/>
                  <a:pt x="2194" y="141"/>
                  <a:pt x="2195" y="139"/>
                </a:cubicBezTo>
                <a:cubicBezTo>
                  <a:pt x="2189" y="141"/>
                  <a:pt x="2186" y="149"/>
                  <a:pt x="2182" y="150"/>
                </a:cubicBezTo>
                <a:cubicBezTo>
                  <a:pt x="2175" y="152"/>
                  <a:pt x="2185" y="141"/>
                  <a:pt x="2187" y="140"/>
                </a:cubicBezTo>
                <a:cubicBezTo>
                  <a:pt x="2181" y="138"/>
                  <a:pt x="2176" y="140"/>
                  <a:pt x="2172" y="140"/>
                </a:cubicBezTo>
                <a:cubicBezTo>
                  <a:pt x="2172" y="141"/>
                  <a:pt x="2174" y="142"/>
                  <a:pt x="2176" y="143"/>
                </a:cubicBezTo>
                <a:cubicBezTo>
                  <a:pt x="2172" y="142"/>
                  <a:pt x="2158" y="149"/>
                  <a:pt x="2165" y="151"/>
                </a:cubicBezTo>
                <a:cubicBezTo>
                  <a:pt x="2161" y="152"/>
                  <a:pt x="2160" y="149"/>
                  <a:pt x="2157" y="148"/>
                </a:cubicBezTo>
                <a:cubicBezTo>
                  <a:pt x="2152" y="147"/>
                  <a:pt x="2148" y="147"/>
                  <a:pt x="2143" y="148"/>
                </a:cubicBezTo>
                <a:cubicBezTo>
                  <a:pt x="2147" y="150"/>
                  <a:pt x="2151" y="150"/>
                  <a:pt x="2152" y="154"/>
                </a:cubicBezTo>
                <a:cubicBezTo>
                  <a:pt x="2143" y="147"/>
                  <a:pt x="2140" y="155"/>
                  <a:pt x="2134" y="159"/>
                </a:cubicBezTo>
                <a:cubicBezTo>
                  <a:pt x="2142" y="146"/>
                  <a:pt x="2118" y="153"/>
                  <a:pt x="2124" y="159"/>
                </a:cubicBezTo>
                <a:cubicBezTo>
                  <a:pt x="2122" y="157"/>
                  <a:pt x="2121" y="157"/>
                  <a:pt x="2118" y="157"/>
                </a:cubicBezTo>
                <a:cubicBezTo>
                  <a:pt x="2118" y="158"/>
                  <a:pt x="2119" y="159"/>
                  <a:pt x="2120" y="160"/>
                </a:cubicBezTo>
                <a:cubicBezTo>
                  <a:pt x="2118" y="159"/>
                  <a:pt x="2115" y="156"/>
                  <a:pt x="2115" y="160"/>
                </a:cubicBezTo>
                <a:cubicBezTo>
                  <a:pt x="2115" y="161"/>
                  <a:pt x="2108" y="166"/>
                  <a:pt x="2106" y="167"/>
                </a:cubicBezTo>
                <a:cubicBezTo>
                  <a:pt x="2095" y="173"/>
                  <a:pt x="2102" y="168"/>
                  <a:pt x="2110" y="171"/>
                </a:cubicBezTo>
                <a:cubicBezTo>
                  <a:pt x="2105" y="172"/>
                  <a:pt x="2100" y="170"/>
                  <a:pt x="2096" y="173"/>
                </a:cubicBezTo>
                <a:cubicBezTo>
                  <a:pt x="2101" y="174"/>
                  <a:pt x="2100" y="178"/>
                  <a:pt x="2097" y="177"/>
                </a:cubicBezTo>
                <a:cubicBezTo>
                  <a:pt x="2095" y="173"/>
                  <a:pt x="2091" y="173"/>
                  <a:pt x="2088" y="176"/>
                </a:cubicBezTo>
                <a:cubicBezTo>
                  <a:pt x="2090" y="176"/>
                  <a:pt x="2092" y="177"/>
                  <a:pt x="2094" y="177"/>
                </a:cubicBezTo>
                <a:cubicBezTo>
                  <a:pt x="2091" y="178"/>
                  <a:pt x="2086" y="178"/>
                  <a:pt x="2083" y="179"/>
                </a:cubicBezTo>
                <a:cubicBezTo>
                  <a:pt x="2084" y="180"/>
                  <a:pt x="2084" y="180"/>
                  <a:pt x="2084" y="181"/>
                </a:cubicBezTo>
                <a:cubicBezTo>
                  <a:pt x="2086" y="180"/>
                  <a:pt x="2088" y="180"/>
                  <a:pt x="2090" y="180"/>
                </a:cubicBezTo>
                <a:cubicBezTo>
                  <a:pt x="2088" y="181"/>
                  <a:pt x="2089" y="179"/>
                  <a:pt x="2090" y="181"/>
                </a:cubicBezTo>
                <a:cubicBezTo>
                  <a:pt x="2087" y="182"/>
                  <a:pt x="2089" y="180"/>
                  <a:pt x="2087" y="183"/>
                </a:cubicBezTo>
                <a:cubicBezTo>
                  <a:pt x="2083" y="182"/>
                  <a:pt x="2082" y="183"/>
                  <a:pt x="2079" y="186"/>
                </a:cubicBezTo>
                <a:cubicBezTo>
                  <a:pt x="2080" y="186"/>
                  <a:pt x="2080" y="187"/>
                  <a:pt x="2081" y="187"/>
                </a:cubicBezTo>
                <a:cubicBezTo>
                  <a:pt x="2078" y="190"/>
                  <a:pt x="2075" y="190"/>
                  <a:pt x="2070" y="191"/>
                </a:cubicBezTo>
                <a:cubicBezTo>
                  <a:pt x="2071" y="191"/>
                  <a:pt x="2072" y="192"/>
                  <a:pt x="2073" y="192"/>
                </a:cubicBezTo>
                <a:cubicBezTo>
                  <a:pt x="2072" y="192"/>
                  <a:pt x="2071" y="192"/>
                  <a:pt x="2070" y="192"/>
                </a:cubicBezTo>
                <a:cubicBezTo>
                  <a:pt x="2071" y="193"/>
                  <a:pt x="2071" y="193"/>
                  <a:pt x="2071" y="194"/>
                </a:cubicBezTo>
                <a:cubicBezTo>
                  <a:pt x="2068" y="193"/>
                  <a:pt x="2067" y="195"/>
                  <a:pt x="2066" y="198"/>
                </a:cubicBezTo>
                <a:cubicBezTo>
                  <a:pt x="2067" y="199"/>
                  <a:pt x="2068" y="199"/>
                  <a:pt x="2069" y="200"/>
                </a:cubicBezTo>
                <a:cubicBezTo>
                  <a:pt x="2066" y="200"/>
                  <a:pt x="2065" y="201"/>
                  <a:pt x="2062" y="202"/>
                </a:cubicBezTo>
                <a:cubicBezTo>
                  <a:pt x="2063" y="202"/>
                  <a:pt x="2064" y="202"/>
                  <a:pt x="2065" y="202"/>
                </a:cubicBezTo>
                <a:cubicBezTo>
                  <a:pt x="2065" y="203"/>
                  <a:pt x="2065" y="203"/>
                  <a:pt x="2065" y="203"/>
                </a:cubicBezTo>
                <a:cubicBezTo>
                  <a:pt x="2058" y="203"/>
                  <a:pt x="2060" y="212"/>
                  <a:pt x="2060" y="214"/>
                </a:cubicBezTo>
                <a:cubicBezTo>
                  <a:pt x="2057" y="215"/>
                  <a:pt x="2049" y="215"/>
                  <a:pt x="2048" y="219"/>
                </a:cubicBezTo>
                <a:cubicBezTo>
                  <a:pt x="2049" y="219"/>
                  <a:pt x="2051" y="218"/>
                  <a:pt x="2052" y="218"/>
                </a:cubicBezTo>
                <a:cubicBezTo>
                  <a:pt x="2050" y="221"/>
                  <a:pt x="2051" y="220"/>
                  <a:pt x="2051" y="222"/>
                </a:cubicBezTo>
                <a:cubicBezTo>
                  <a:pt x="2047" y="223"/>
                  <a:pt x="2046" y="221"/>
                  <a:pt x="2042" y="223"/>
                </a:cubicBezTo>
                <a:cubicBezTo>
                  <a:pt x="2043" y="223"/>
                  <a:pt x="2043" y="224"/>
                  <a:pt x="2044" y="224"/>
                </a:cubicBezTo>
                <a:cubicBezTo>
                  <a:pt x="2040" y="223"/>
                  <a:pt x="2038" y="225"/>
                  <a:pt x="2035" y="228"/>
                </a:cubicBezTo>
                <a:cubicBezTo>
                  <a:pt x="2036" y="229"/>
                  <a:pt x="2036" y="229"/>
                  <a:pt x="2037" y="230"/>
                </a:cubicBezTo>
                <a:cubicBezTo>
                  <a:pt x="2034" y="230"/>
                  <a:pt x="2031" y="232"/>
                  <a:pt x="2030" y="234"/>
                </a:cubicBezTo>
                <a:cubicBezTo>
                  <a:pt x="2032" y="234"/>
                  <a:pt x="2033" y="233"/>
                  <a:pt x="2034" y="233"/>
                </a:cubicBezTo>
                <a:cubicBezTo>
                  <a:pt x="2034" y="234"/>
                  <a:pt x="2034" y="235"/>
                  <a:pt x="2034" y="236"/>
                </a:cubicBezTo>
                <a:cubicBezTo>
                  <a:pt x="2031" y="233"/>
                  <a:pt x="2025" y="237"/>
                  <a:pt x="2021" y="237"/>
                </a:cubicBezTo>
                <a:cubicBezTo>
                  <a:pt x="2021" y="239"/>
                  <a:pt x="2021" y="237"/>
                  <a:pt x="2020" y="239"/>
                </a:cubicBezTo>
                <a:cubicBezTo>
                  <a:pt x="2020" y="239"/>
                  <a:pt x="2021" y="240"/>
                  <a:pt x="2021" y="240"/>
                </a:cubicBezTo>
                <a:cubicBezTo>
                  <a:pt x="2015" y="241"/>
                  <a:pt x="2009" y="242"/>
                  <a:pt x="2003" y="244"/>
                </a:cubicBezTo>
                <a:cubicBezTo>
                  <a:pt x="2003" y="245"/>
                  <a:pt x="2003" y="246"/>
                  <a:pt x="2003" y="246"/>
                </a:cubicBezTo>
                <a:cubicBezTo>
                  <a:pt x="2006" y="246"/>
                  <a:pt x="2009" y="247"/>
                  <a:pt x="2011" y="246"/>
                </a:cubicBezTo>
                <a:cubicBezTo>
                  <a:pt x="2006" y="249"/>
                  <a:pt x="1999" y="246"/>
                  <a:pt x="1996" y="249"/>
                </a:cubicBezTo>
                <a:cubicBezTo>
                  <a:pt x="1997" y="249"/>
                  <a:pt x="1998" y="249"/>
                  <a:pt x="1998" y="249"/>
                </a:cubicBezTo>
                <a:cubicBezTo>
                  <a:pt x="1998" y="250"/>
                  <a:pt x="1996" y="250"/>
                  <a:pt x="1996" y="250"/>
                </a:cubicBezTo>
                <a:cubicBezTo>
                  <a:pt x="1996" y="250"/>
                  <a:pt x="1996" y="251"/>
                  <a:pt x="1997" y="251"/>
                </a:cubicBezTo>
                <a:cubicBezTo>
                  <a:pt x="1993" y="254"/>
                  <a:pt x="1988" y="255"/>
                  <a:pt x="1984" y="254"/>
                </a:cubicBezTo>
                <a:cubicBezTo>
                  <a:pt x="1985" y="255"/>
                  <a:pt x="1986" y="256"/>
                  <a:pt x="1987" y="258"/>
                </a:cubicBezTo>
                <a:cubicBezTo>
                  <a:pt x="1982" y="259"/>
                  <a:pt x="1981" y="262"/>
                  <a:pt x="1986" y="264"/>
                </a:cubicBezTo>
                <a:cubicBezTo>
                  <a:pt x="1984" y="264"/>
                  <a:pt x="1983" y="264"/>
                  <a:pt x="1982" y="264"/>
                </a:cubicBezTo>
                <a:cubicBezTo>
                  <a:pt x="1982" y="267"/>
                  <a:pt x="1983" y="268"/>
                  <a:pt x="1986" y="269"/>
                </a:cubicBezTo>
                <a:cubicBezTo>
                  <a:pt x="1981" y="269"/>
                  <a:pt x="1981" y="272"/>
                  <a:pt x="1985" y="274"/>
                </a:cubicBezTo>
                <a:cubicBezTo>
                  <a:pt x="1984" y="273"/>
                  <a:pt x="1982" y="273"/>
                  <a:pt x="1981" y="273"/>
                </a:cubicBezTo>
                <a:cubicBezTo>
                  <a:pt x="1985" y="275"/>
                  <a:pt x="1983" y="285"/>
                  <a:pt x="1988" y="279"/>
                </a:cubicBezTo>
                <a:cubicBezTo>
                  <a:pt x="1986" y="289"/>
                  <a:pt x="1993" y="278"/>
                  <a:pt x="1998" y="278"/>
                </a:cubicBezTo>
                <a:cubicBezTo>
                  <a:pt x="1994" y="280"/>
                  <a:pt x="1987" y="286"/>
                  <a:pt x="1992" y="288"/>
                </a:cubicBezTo>
                <a:cubicBezTo>
                  <a:pt x="1990" y="288"/>
                  <a:pt x="1981" y="288"/>
                  <a:pt x="1983" y="292"/>
                </a:cubicBezTo>
                <a:cubicBezTo>
                  <a:pt x="1985" y="296"/>
                  <a:pt x="1990" y="292"/>
                  <a:pt x="1994" y="294"/>
                </a:cubicBezTo>
                <a:cubicBezTo>
                  <a:pt x="1991" y="296"/>
                  <a:pt x="1981" y="301"/>
                  <a:pt x="1988" y="304"/>
                </a:cubicBezTo>
                <a:cubicBezTo>
                  <a:pt x="1996" y="308"/>
                  <a:pt x="1998" y="312"/>
                  <a:pt x="2007" y="312"/>
                </a:cubicBezTo>
                <a:cubicBezTo>
                  <a:pt x="2016" y="312"/>
                  <a:pt x="2022" y="305"/>
                  <a:pt x="2029" y="300"/>
                </a:cubicBezTo>
                <a:cubicBezTo>
                  <a:pt x="2031" y="298"/>
                  <a:pt x="2046" y="295"/>
                  <a:pt x="2038" y="291"/>
                </a:cubicBezTo>
                <a:cubicBezTo>
                  <a:pt x="2039" y="290"/>
                  <a:pt x="2040" y="290"/>
                  <a:pt x="2041" y="290"/>
                </a:cubicBezTo>
                <a:cubicBezTo>
                  <a:pt x="2041" y="294"/>
                  <a:pt x="2044" y="296"/>
                  <a:pt x="2047" y="297"/>
                </a:cubicBezTo>
                <a:cubicBezTo>
                  <a:pt x="2047" y="298"/>
                  <a:pt x="2047" y="306"/>
                  <a:pt x="2049" y="307"/>
                </a:cubicBezTo>
                <a:cubicBezTo>
                  <a:pt x="2050" y="308"/>
                  <a:pt x="2052" y="308"/>
                  <a:pt x="2052" y="308"/>
                </a:cubicBezTo>
                <a:cubicBezTo>
                  <a:pt x="2052" y="308"/>
                  <a:pt x="2053" y="306"/>
                  <a:pt x="2054" y="307"/>
                </a:cubicBezTo>
                <a:cubicBezTo>
                  <a:pt x="2056" y="309"/>
                  <a:pt x="2053" y="311"/>
                  <a:pt x="2054" y="313"/>
                </a:cubicBezTo>
                <a:cubicBezTo>
                  <a:pt x="2055" y="317"/>
                  <a:pt x="2057" y="322"/>
                  <a:pt x="2059" y="325"/>
                </a:cubicBezTo>
                <a:cubicBezTo>
                  <a:pt x="2060" y="327"/>
                  <a:pt x="2065" y="329"/>
                  <a:pt x="2066" y="331"/>
                </a:cubicBezTo>
                <a:cubicBezTo>
                  <a:pt x="2067" y="334"/>
                  <a:pt x="2064" y="337"/>
                  <a:pt x="2064" y="337"/>
                </a:cubicBezTo>
                <a:cubicBezTo>
                  <a:pt x="2065" y="341"/>
                  <a:pt x="2067" y="345"/>
                  <a:pt x="2066" y="349"/>
                </a:cubicBezTo>
                <a:cubicBezTo>
                  <a:pt x="2069" y="349"/>
                  <a:pt x="2085" y="350"/>
                  <a:pt x="2082" y="346"/>
                </a:cubicBezTo>
                <a:cubicBezTo>
                  <a:pt x="2081" y="342"/>
                  <a:pt x="2082" y="338"/>
                  <a:pt x="2087" y="338"/>
                </a:cubicBezTo>
                <a:cubicBezTo>
                  <a:pt x="2098" y="337"/>
                  <a:pt x="2099" y="340"/>
                  <a:pt x="2104" y="331"/>
                </a:cubicBezTo>
                <a:cubicBezTo>
                  <a:pt x="2106" y="327"/>
                  <a:pt x="2110" y="318"/>
                  <a:pt x="2106" y="314"/>
                </a:cubicBezTo>
                <a:cubicBezTo>
                  <a:pt x="2107" y="314"/>
                  <a:pt x="2106" y="313"/>
                  <a:pt x="2108" y="313"/>
                </a:cubicBezTo>
                <a:cubicBezTo>
                  <a:pt x="2109" y="306"/>
                  <a:pt x="2108" y="304"/>
                  <a:pt x="2115" y="300"/>
                </a:cubicBezTo>
                <a:cubicBezTo>
                  <a:pt x="2120" y="298"/>
                  <a:pt x="2123" y="297"/>
                  <a:pt x="2125" y="292"/>
                </a:cubicBezTo>
                <a:cubicBezTo>
                  <a:pt x="2125" y="292"/>
                  <a:pt x="2124" y="292"/>
                  <a:pt x="2124" y="292"/>
                </a:cubicBezTo>
                <a:cubicBezTo>
                  <a:pt x="2124" y="292"/>
                  <a:pt x="2124" y="291"/>
                  <a:pt x="2124" y="291"/>
                </a:cubicBezTo>
                <a:cubicBezTo>
                  <a:pt x="2133" y="289"/>
                  <a:pt x="2130" y="283"/>
                  <a:pt x="2124" y="280"/>
                </a:cubicBezTo>
                <a:cubicBezTo>
                  <a:pt x="2125" y="280"/>
                  <a:pt x="2125" y="281"/>
                  <a:pt x="2126" y="281"/>
                </a:cubicBezTo>
                <a:cubicBezTo>
                  <a:pt x="2119" y="273"/>
                  <a:pt x="2111" y="278"/>
                  <a:pt x="2110" y="266"/>
                </a:cubicBezTo>
                <a:cubicBezTo>
                  <a:pt x="2110" y="261"/>
                  <a:pt x="2112" y="255"/>
                  <a:pt x="2112" y="249"/>
                </a:cubicBezTo>
                <a:cubicBezTo>
                  <a:pt x="2117" y="252"/>
                  <a:pt x="2121" y="247"/>
                  <a:pt x="2124" y="243"/>
                </a:cubicBezTo>
                <a:cubicBezTo>
                  <a:pt x="2123" y="243"/>
                  <a:pt x="2123" y="243"/>
                  <a:pt x="2122" y="243"/>
                </a:cubicBezTo>
                <a:cubicBezTo>
                  <a:pt x="2124" y="239"/>
                  <a:pt x="2134" y="235"/>
                  <a:pt x="2138" y="235"/>
                </a:cubicBezTo>
                <a:cubicBezTo>
                  <a:pt x="2142" y="235"/>
                  <a:pt x="2150" y="228"/>
                  <a:pt x="2151" y="225"/>
                </a:cubicBezTo>
                <a:cubicBezTo>
                  <a:pt x="2152" y="223"/>
                  <a:pt x="2155" y="224"/>
                  <a:pt x="2152" y="221"/>
                </a:cubicBezTo>
                <a:cubicBezTo>
                  <a:pt x="2148" y="217"/>
                  <a:pt x="2156" y="211"/>
                  <a:pt x="2159" y="209"/>
                </a:cubicBezTo>
                <a:cubicBezTo>
                  <a:pt x="2161" y="207"/>
                  <a:pt x="2158" y="206"/>
                  <a:pt x="2163" y="204"/>
                </a:cubicBezTo>
                <a:cubicBezTo>
                  <a:pt x="2166" y="203"/>
                  <a:pt x="2173" y="206"/>
                  <a:pt x="2177" y="206"/>
                </a:cubicBezTo>
                <a:cubicBezTo>
                  <a:pt x="2180" y="205"/>
                  <a:pt x="2188" y="206"/>
                  <a:pt x="2191" y="209"/>
                </a:cubicBezTo>
                <a:cubicBezTo>
                  <a:pt x="2198" y="219"/>
                  <a:pt x="2187" y="217"/>
                  <a:pt x="2183" y="218"/>
                </a:cubicBezTo>
                <a:cubicBezTo>
                  <a:pt x="2179" y="221"/>
                  <a:pt x="2176" y="229"/>
                  <a:pt x="2170" y="231"/>
                </a:cubicBezTo>
                <a:cubicBezTo>
                  <a:pt x="2168" y="232"/>
                  <a:pt x="2163" y="235"/>
                  <a:pt x="2161" y="237"/>
                </a:cubicBezTo>
                <a:cubicBezTo>
                  <a:pt x="2162" y="237"/>
                  <a:pt x="2162" y="238"/>
                  <a:pt x="2163" y="239"/>
                </a:cubicBezTo>
                <a:cubicBezTo>
                  <a:pt x="2160" y="241"/>
                  <a:pt x="2158" y="240"/>
                  <a:pt x="2154" y="240"/>
                </a:cubicBezTo>
                <a:cubicBezTo>
                  <a:pt x="2154" y="246"/>
                  <a:pt x="2149" y="246"/>
                  <a:pt x="2153" y="253"/>
                </a:cubicBezTo>
                <a:cubicBezTo>
                  <a:pt x="2155" y="257"/>
                  <a:pt x="2161" y="268"/>
                  <a:pt x="2154" y="269"/>
                </a:cubicBezTo>
                <a:cubicBezTo>
                  <a:pt x="2156" y="276"/>
                  <a:pt x="2160" y="279"/>
                  <a:pt x="2169" y="279"/>
                </a:cubicBezTo>
                <a:cubicBezTo>
                  <a:pt x="2166" y="282"/>
                  <a:pt x="2169" y="286"/>
                  <a:pt x="2172" y="281"/>
                </a:cubicBezTo>
                <a:cubicBezTo>
                  <a:pt x="2175" y="283"/>
                  <a:pt x="2176" y="285"/>
                  <a:pt x="2173" y="287"/>
                </a:cubicBezTo>
                <a:cubicBezTo>
                  <a:pt x="2182" y="283"/>
                  <a:pt x="2192" y="283"/>
                  <a:pt x="2202" y="279"/>
                </a:cubicBezTo>
                <a:cubicBezTo>
                  <a:pt x="2203" y="281"/>
                  <a:pt x="2202" y="279"/>
                  <a:pt x="2204" y="280"/>
                </a:cubicBezTo>
                <a:cubicBezTo>
                  <a:pt x="2204" y="280"/>
                  <a:pt x="2204" y="279"/>
                  <a:pt x="2204" y="279"/>
                </a:cubicBezTo>
                <a:cubicBezTo>
                  <a:pt x="2205" y="279"/>
                  <a:pt x="2205" y="280"/>
                  <a:pt x="2206" y="279"/>
                </a:cubicBezTo>
                <a:cubicBezTo>
                  <a:pt x="2206" y="279"/>
                  <a:pt x="2206" y="279"/>
                  <a:pt x="2205" y="278"/>
                </a:cubicBezTo>
                <a:cubicBezTo>
                  <a:pt x="2211" y="278"/>
                  <a:pt x="2233" y="273"/>
                  <a:pt x="2233" y="277"/>
                </a:cubicBezTo>
                <a:cubicBezTo>
                  <a:pt x="2232" y="277"/>
                  <a:pt x="2232" y="276"/>
                  <a:pt x="2231" y="276"/>
                </a:cubicBezTo>
                <a:cubicBezTo>
                  <a:pt x="2237" y="284"/>
                  <a:pt x="2244" y="279"/>
                  <a:pt x="2251" y="284"/>
                </a:cubicBezTo>
                <a:cubicBezTo>
                  <a:pt x="2248" y="286"/>
                  <a:pt x="2246" y="284"/>
                  <a:pt x="2243" y="284"/>
                </a:cubicBezTo>
                <a:cubicBezTo>
                  <a:pt x="2238" y="285"/>
                  <a:pt x="2240" y="286"/>
                  <a:pt x="2236" y="287"/>
                </a:cubicBezTo>
                <a:cubicBezTo>
                  <a:pt x="2227" y="290"/>
                  <a:pt x="2224" y="293"/>
                  <a:pt x="2212" y="290"/>
                </a:cubicBezTo>
                <a:cubicBezTo>
                  <a:pt x="2206" y="289"/>
                  <a:pt x="2192" y="288"/>
                  <a:pt x="2188" y="292"/>
                </a:cubicBezTo>
                <a:cubicBezTo>
                  <a:pt x="2186" y="294"/>
                  <a:pt x="2176" y="294"/>
                  <a:pt x="2181" y="298"/>
                </a:cubicBezTo>
                <a:cubicBezTo>
                  <a:pt x="2177" y="302"/>
                  <a:pt x="2183" y="306"/>
                  <a:pt x="2187" y="308"/>
                </a:cubicBezTo>
                <a:cubicBezTo>
                  <a:pt x="2189" y="309"/>
                  <a:pt x="2190" y="305"/>
                  <a:pt x="2191" y="307"/>
                </a:cubicBezTo>
                <a:cubicBezTo>
                  <a:pt x="2193" y="309"/>
                  <a:pt x="2191" y="312"/>
                  <a:pt x="2191" y="316"/>
                </a:cubicBezTo>
                <a:cubicBezTo>
                  <a:pt x="2190" y="320"/>
                  <a:pt x="2194" y="324"/>
                  <a:pt x="2187" y="326"/>
                </a:cubicBezTo>
                <a:cubicBezTo>
                  <a:pt x="2182" y="327"/>
                  <a:pt x="2175" y="321"/>
                  <a:pt x="2172" y="317"/>
                </a:cubicBezTo>
                <a:cubicBezTo>
                  <a:pt x="2167" y="309"/>
                  <a:pt x="2160" y="325"/>
                  <a:pt x="2158" y="327"/>
                </a:cubicBezTo>
                <a:cubicBezTo>
                  <a:pt x="2154" y="331"/>
                  <a:pt x="2156" y="338"/>
                  <a:pt x="2157" y="343"/>
                </a:cubicBezTo>
                <a:cubicBezTo>
                  <a:pt x="2159" y="350"/>
                  <a:pt x="2163" y="353"/>
                  <a:pt x="2156" y="356"/>
                </a:cubicBezTo>
                <a:cubicBezTo>
                  <a:pt x="2153" y="357"/>
                  <a:pt x="2144" y="351"/>
                  <a:pt x="2146" y="359"/>
                </a:cubicBezTo>
                <a:cubicBezTo>
                  <a:pt x="2147" y="359"/>
                  <a:pt x="2149" y="359"/>
                  <a:pt x="2150" y="359"/>
                </a:cubicBezTo>
                <a:cubicBezTo>
                  <a:pt x="2147" y="361"/>
                  <a:pt x="2143" y="363"/>
                  <a:pt x="2140" y="363"/>
                </a:cubicBezTo>
                <a:cubicBezTo>
                  <a:pt x="2131" y="365"/>
                  <a:pt x="2134" y="361"/>
                  <a:pt x="2128" y="358"/>
                </a:cubicBezTo>
                <a:cubicBezTo>
                  <a:pt x="2120" y="353"/>
                  <a:pt x="2108" y="362"/>
                  <a:pt x="2099" y="365"/>
                </a:cubicBezTo>
                <a:cubicBezTo>
                  <a:pt x="2091" y="369"/>
                  <a:pt x="2079" y="370"/>
                  <a:pt x="2072" y="366"/>
                </a:cubicBezTo>
                <a:cubicBezTo>
                  <a:pt x="2066" y="363"/>
                  <a:pt x="2066" y="362"/>
                  <a:pt x="2059" y="365"/>
                </a:cubicBezTo>
                <a:cubicBezTo>
                  <a:pt x="2052" y="368"/>
                  <a:pt x="2050" y="370"/>
                  <a:pt x="2044" y="369"/>
                </a:cubicBezTo>
                <a:cubicBezTo>
                  <a:pt x="2045" y="368"/>
                  <a:pt x="2045" y="365"/>
                  <a:pt x="2046" y="363"/>
                </a:cubicBezTo>
                <a:cubicBezTo>
                  <a:pt x="2037" y="365"/>
                  <a:pt x="2035" y="356"/>
                  <a:pt x="2028" y="357"/>
                </a:cubicBezTo>
                <a:cubicBezTo>
                  <a:pt x="2029" y="353"/>
                  <a:pt x="2029" y="350"/>
                  <a:pt x="2033" y="345"/>
                </a:cubicBezTo>
                <a:cubicBezTo>
                  <a:pt x="2035" y="343"/>
                  <a:pt x="2051" y="333"/>
                  <a:pt x="2041" y="333"/>
                </a:cubicBezTo>
                <a:cubicBezTo>
                  <a:pt x="2035" y="333"/>
                  <a:pt x="2039" y="325"/>
                  <a:pt x="2031" y="325"/>
                </a:cubicBezTo>
                <a:cubicBezTo>
                  <a:pt x="2026" y="325"/>
                  <a:pt x="2020" y="329"/>
                  <a:pt x="2020" y="333"/>
                </a:cubicBezTo>
                <a:cubicBezTo>
                  <a:pt x="2018" y="332"/>
                  <a:pt x="2017" y="332"/>
                  <a:pt x="2015" y="330"/>
                </a:cubicBezTo>
                <a:cubicBezTo>
                  <a:pt x="2012" y="335"/>
                  <a:pt x="2013" y="341"/>
                  <a:pt x="2015" y="347"/>
                </a:cubicBezTo>
                <a:cubicBezTo>
                  <a:pt x="2017" y="351"/>
                  <a:pt x="2019" y="347"/>
                  <a:pt x="2019" y="354"/>
                </a:cubicBezTo>
                <a:cubicBezTo>
                  <a:pt x="2019" y="357"/>
                  <a:pt x="2021" y="360"/>
                  <a:pt x="2023" y="362"/>
                </a:cubicBezTo>
                <a:cubicBezTo>
                  <a:pt x="2020" y="363"/>
                  <a:pt x="2020" y="364"/>
                  <a:pt x="2019" y="365"/>
                </a:cubicBezTo>
                <a:cubicBezTo>
                  <a:pt x="2020" y="365"/>
                  <a:pt x="2021" y="364"/>
                  <a:pt x="2023" y="364"/>
                </a:cubicBezTo>
                <a:cubicBezTo>
                  <a:pt x="2023" y="368"/>
                  <a:pt x="2023" y="368"/>
                  <a:pt x="2024" y="370"/>
                </a:cubicBezTo>
                <a:cubicBezTo>
                  <a:pt x="2020" y="370"/>
                  <a:pt x="2016" y="371"/>
                  <a:pt x="2017" y="376"/>
                </a:cubicBezTo>
                <a:cubicBezTo>
                  <a:pt x="2011" y="367"/>
                  <a:pt x="1995" y="378"/>
                  <a:pt x="2004" y="379"/>
                </a:cubicBezTo>
                <a:cubicBezTo>
                  <a:pt x="1998" y="380"/>
                  <a:pt x="1991" y="373"/>
                  <a:pt x="1983" y="379"/>
                </a:cubicBezTo>
                <a:cubicBezTo>
                  <a:pt x="1978" y="383"/>
                  <a:pt x="1988" y="386"/>
                  <a:pt x="1987" y="390"/>
                </a:cubicBezTo>
                <a:cubicBezTo>
                  <a:pt x="1986" y="395"/>
                  <a:pt x="1980" y="394"/>
                  <a:pt x="1977" y="392"/>
                </a:cubicBezTo>
                <a:cubicBezTo>
                  <a:pt x="1985" y="375"/>
                  <a:pt x="1959" y="398"/>
                  <a:pt x="1969" y="402"/>
                </a:cubicBezTo>
                <a:cubicBezTo>
                  <a:pt x="1967" y="401"/>
                  <a:pt x="1964" y="401"/>
                  <a:pt x="1962" y="402"/>
                </a:cubicBezTo>
                <a:cubicBezTo>
                  <a:pt x="1963" y="402"/>
                  <a:pt x="1964" y="403"/>
                  <a:pt x="1965" y="403"/>
                </a:cubicBezTo>
                <a:cubicBezTo>
                  <a:pt x="1963" y="403"/>
                  <a:pt x="1961" y="404"/>
                  <a:pt x="1959" y="404"/>
                </a:cubicBezTo>
                <a:cubicBezTo>
                  <a:pt x="1959" y="405"/>
                  <a:pt x="1960" y="405"/>
                  <a:pt x="1960" y="406"/>
                </a:cubicBezTo>
                <a:cubicBezTo>
                  <a:pt x="1953" y="408"/>
                  <a:pt x="1940" y="411"/>
                  <a:pt x="1936" y="416"/>
                </a:cubicBezTo>
                <a:cubicBezTo>
                  <a:pt x="1934" y="421"/>
                  <a:pt x="1937" y="426"/>
                  <a:pt x="1929" y="428"/>
                </a:cubicBezTo>
                <a:cubicBezTo>
                  <a:pt x="1925" y="429"/>
                  <a:pt x="1920" y="429"/>
                  <a:pt x="1918" y="434"/>
                </a:cubicBezTo>
                <a:cubicBezTo>
                  <a:pt x="1919" y="434"/>
                  <a:pt x="1920" y="434"/>
                  <a:pt x="1921" y="435"/>
                </a:cubicBezTo>
                <a:cubicBezTo>
                  <a:pt x="1914" y="440"/>
                  <a:pt x="1906" y="436"/>
                  <a:pt x="1901" y="433"/>
                </a:cubicBezTo>
                <a:cubicBezTo>
                  <a:pt x="1892" y="427"/>
                  <a:pt x="1898" y="445"/>
                  <a:pt x="1900" y="447"/>
                </a:cubicBezTo>
                <a:cubicBezTo>
                  <a:pt x="1896" y="447"/>
                  <a:pt x="1892" y="449"/>
                  <a:pt x="1889" y="446"/>
                </a:cubicBezTo>
                <a:cubicBezTo>
                  <a:pt x="1884" y="451"/>
                  <a:pt x="1885" y="445"/>
                  <a:pt x="1881" y="444"/>
                </a:cubicBezTo>
                <a:cubicBezTo>
                  <a:pt x="1876" y="443"/>
                  <a:pt x="1870" y="445"/>
                  <a:pt x="1864" y="447"/>
                </a:cubicBezTo>
                <a:cubicBezTo>
                  <a:pt x="1857" y="449"/>
                  <a:pt x="1863" y="450"/>
                  <a:pt x="1863" y="451"/>
                </a:cubicBezTo>
                <a:cubicBezTo>
                  <a:pt x="1863" y="451"/>
                  <a:pt x="1868" y="449"/>
                  <a:pt x="1866" y="453"/>
                </a:cubicBezTo>
                <a:cubicBezTo>
                  <a:pt x="1866" y="455"/>
                  <a:pt x="1862" y="456"/>
                  <a:pt x="1861" y="456"/>
                </a:cubicBezTo>
                <a:cubicBezTo>
                  <a:pt x="1866" y="457"/>
                  <a:pt x="1871" y="458"/>
                  <a:pt x="1876" y="460"/>
                </a:cubicBezTo>
                <a:cubicBezTo>
                  <a:pt x="1881" y="462"/>
                  <a:pt x="1884" y="468"/>
                  <a:pt x="1890" y="467"/>
                </a:cubicBezTo>
                <a:cubicBezTo>
                  <a:pt x="1890" y="469"/>
                  <a:pt x="1891" y="469"/>
                  <a:pt x="1891" y="471"/>
                </a:cubicBezTo>
                <a:cubicBezTo>
                  <a:pt x="1888" y="475"/>
                  <a:pt x="1895" y="480"/>
                  <a:pt x="1899" y="481"/>
                </a:cubicBezTo>
                <a:cubicBezTo>
                  <a:pt x="1903" y="482"/>
                  <a:pt x="1901" y="488"/>
                  <a:pt x="1902" y="490"/>
                </a:cubicBezTo>
                <a:cubicBezTo>
                  <a:pt x="1901" y="490"/>
                  <a:pt x="1900" y="490"/>
                  <a:pt x="1899" y="490"/>
                </a:cubicBezTo>
                <a:cubicBezTo>
                  <a:pt x="1904" y="491"/>
                  <a:pt x="1906" y="496"/>
                  <a:pt x="1907" y="501"/>
                </a:cubicBezTo>
                <a:cubicBezTo>
                  <a:pt x="1906" y="497"/>
                  <a:pt x="1904" y="494"/>
                  <a:pt x="1901" y="492"/>
                </a:cubicBezTo>
                <a:cubicBezTo>
                  <a:pt x="1897" y="501"/>
                  <a:pt x="1898" y="513"/>
                  <a:pt x="1895" y="522"/>
                </a:cubicBezTo>
                <a:cubicBezTo>
                  <a:pt x="1892" y="530"/>
                  <a:pt x="1875" y="523"/>
                  <a:pt x="1871" y="523"/>
                </a:cubicBezTo>
                <a:cubicBezTo>
                  <a:pt x="1860" y="523"/>
                  <a:pt x="1849" y="522"/>
                  <a:pt x="1839" y="522"/>
                </a:cubicBezTo>
                <a:cubicBezTo>
                  <a:pt x="1834" y="522"/>
                  <a:pt x="1814" y="517"/>
                  <a:pt x="1812" y="523"/>
                </a:cubicBezTo>
                <a:cubicBezTo>
                  <a:pt x="1809" y="531"/>
                  <a:pt x="1796" y="522"/>
                  <a:pt x="1801" y="535"/>
                </a:cubicBezTo>
                <a:cubicBezTo>
                  <a:pt x="1802" y="539"/>
                  <a:pt x="1803" y="538"/>
                  <a:pt x="1804" y="543"/>
                </a:cubicBezTo>
                <a:cubicBezTo>
                  <a:pt x="1804" y="547"/>
                  <a:pt x="1803" y="550"/>
                  <a:pt x="1803" y="555"/>
                </a:cubicBezTo>
                <a:cubicBezTo>
                  <a:pt x="1804" y="565"/>
                  <a:pt x="1801" y="574"/>
                  <a:pt x="1795" y="584"/>
                </a:cubicBezTo>
                <a:cubicBezTo>
                  <a:pt x="1793" y="589"/>
                  <a:pt x="1789" y="600"/>
                  <a:pt x="1798" y="598"/>
                </a:cubicBezTo>
                <a:cubicBezTo>
                  <a:pt x="1804" y="608"/>
                  <a:pt x="1789" y="621"/>
                  <a:pt x="1809" y="621"/>
                </a:cubicBezTo>
                <a:cubicBezTo>
                  <a:pt x="1811" y="621"/>
                  <a:pt x="1813" y="618"/>
                  <a:pt x="1816" y="618"/>
                </a:cubicBezTo>
                <a:cubicBezTo>
                  <a:pt x="1821" y="617"/>
                  <a:pt x="1824" y="620"/>
                  <a:pt x="1829" y="622"/>
                </a:cubicBezTo>
                <a:cubicBezTo>
                  <a:pt x="1826" y="626"/>
                  <a:pt x="1830" y="628"/>
                  <a:pt x="1831" y="633"/>
                </a:cubicBezTo>
                <a:cubicBezTo>
                  <a:pt x="1833" y="639"/>
                  <a:pt x="1838" y="634"/>
                  <a:pt x="1840" y="633"/>
                </a:cubicBezTo>
                <a:cubicBezTo>
                  <a:pt x="1844" y="631"/>
                  <a:pt x="1850" y="625"/>
                  <a:pt x="1854" y="625"/>
                </a:cubicBezTo>
                <a:cubicBezTo>
                  <a:pt x="1861" y="624"/>
                  <a:pt x="1876" y="627"/>
                  <a:pt x="1882" y="624"/>
                </a:cubicBezTo>
                <a:cubicBezTo>
                  <a:pt x="1885" y="622"/>
                  <a:pt x="1885" y="617"/>
                  <a:pt x="1887" y="615"/>
                </a:cubicBezTo>
                <a:cubicBezTo>
                  <a:pt x="1891" y="612"/>
                  <a:pt x="1894" y="612"/>
                  <a:pt x="1899" y="612"/>
                </a:cubicBezTo>
                <a:cubicBezTo>
                  <a:pt x="1893" y="606"/>
                  <a:pt x="1907" y="597"/>
                  <a:pt x="1911" y="595"/>
                </a:cubicBezTo>
                <a:cubicBezTo>
                  <a:pt x="1900" y="586"/>
                  <a:pt x="1911" y="569"/>
                  <a:pt x="1921" y="564"/>
                </a:cubicBezTo>
                <a:cubicBezTo>
                  <a:pt x="1921" y="564"/>
                  <a:pt x="1920" y="564"/>
                  <a:pt x="1920" y="564"/>
                </a:cubicBezTo>
                <a:cubicBezTo>
                  <a:pt x="1926" y="552"/>
                  <a:pt x="1950" y="558"/>
                  <a:pt x="1952" y="542"/>
                </a:cubicBezTo>
                <a:cubicBezTo>
                  <a:pt x="1952" y="536"/>
                  <a:pt x="1944" y="529"/>
                  <a:pt x="1954" y="526"/>
                </a:cubicBezTo>
                <a:cubicBezTo>
                  <a:pt x="1957" y="525"/>
                  <a:pt x="1958" y="522"/>
                  <a:pt x="1961" y="522"/>
                </a:cubicBezTo>
                <a:cubicBezTo>
                  <a:pt x="1964" y="521"/>
                  <a:pt x="1964" y="526"/>
                  <a:pt x="1969" y="522"/>
                </a:cubicBezTo>
                <a:cubicBezTo>
                  <a:pt x="1972" y="526"/>
                  <a:pt x="1981" y="529"/>
                  <a:pt x="1987" y="529"/>
                </a:cubicBezTo>
                <a:cubicBezTo>
                  <a:pt x="1994" y="528"/>
                  <a:pt x="1995" y="523"/>
                  <a:pt x="2002" y="519"/>
                </a:cubicBezTo>
                <a:cubicBezTo>
                  <a:pt x="2014" y="514"/>
                  <a:pt x="2023" y="503"/>
                  <a:pt x="2035" y="516"/>
                </a:cubicBezTo>
                <a:cubicBezTo>
                  <a:pt x="2042" y="523"/>
                  <a:pt x="2040" y="533"/>
                  <a:pt x="2049" y="539"/>
                </a:cubicBezTo>
                <a:cubicBezTo>
                  <a:pt x="2054" y="542"/>
                  <a:pt x="2057" y="546"/>
                  <a:pt x="2061" y="550"/>
                </a:cubicBezTo>
                <a:cubicBezTo>
                  <a:pt x="2067" y="554"/>
                  <a:pt x="2097" y="563"/>
                  <a:pt x="2093" y="572"/>
                </a:cubicBezTo>
                <a:cubicBezTo>
                  <a:pt x="2103" y="575"/>
                  <a:pt x="2103" y="575"/>
                  <a:pt x="2107" y="584"/>
                </a:cubicBezTo>
                <a:cubicBezTo>
                  <a:pt x="2111" y="593"/>
                  <a:pt x="2104" y="597"/>
                  <a:pt x="2104" y="601"/>
                </a:cubicBezTo>
                <a:cubicBezTo>
                  <a:pt x="2102" y="613"/>
                  <a:pt x="2115" y="602"/>
                  <a:pt x="2114" y="596"/>
                </a:cubicBezTo>
                <a:cubicBezTo>
                  <a:pt x="2113" y="591"/>
                  <a:pt x="2122" y="593"/>
                  <a:pt x="2121" y="588"/>
                </a:cubicBezTo>
                <a:cubicBezTo>
                  <a:pt x="2121" y="580"/>
                  <a:pt x="2112" y="584"/>
                  <a:pt x="2115" y="574"/>
                </a:cubicBezTo>
                <a:cubicBezTo>
                  <a:pt x="2120" y="558"/>
                  <a:pt x="2136" y="580"/>
                  <a:pt x="2137" y="577"/>
                </a:cubicBezTo>
                <a:cubicBezTo>
                  <a:pt x="2140" y="569"/>
                  <a:pt x="2125" y="561"/>
                  <a:pt x="2118" y="559"/>
                </a:cubicBezTo>
                <a:cubicBezTo>
                  <a:pt x="2112" y="556"/>
                  <a:pt x="2108" y="554"/>
                  <a:pt x="2106" y="551"/>
                </a:cubicBezTo>
                <a:cubicBezTo>
                  <a:pt x="2106" y="551"/>
                  <a:pt x="2110" y="549"/>
                  <a:pt x="2108" y="547"/>
                </a:cubicBezTo>
                <a:cubicBezTo>
                  <a:pt x="2107" y="546"/>
                  <a:pt x="2102" y="547"/>
                  <a:pt x="2101" y="547"/>
                </a:cubicBezTo>
                <a:cubicBezTo>
                  <a:pt x="2088" y="547"/>
                  <a:pt x="2084" y="537"/>
                  <a:pt x="2079" y="528"/>
                </a:cubicBezTo>
                <a:cubicBezTo>
                  <a:pt x="2075" y="519"/>
                  <a:pt x="2058" y="516"/>
                  <a:pt x="2061" y="504"/>
                </a:cubicBezTo>
                <a:cubicBezTo>
                  <a:pt x="2061" y="502"/>
                  <a:pt x="2062" y="503"/>
                  <a:pt x="2063" y="503"/>
                </a:cubicBezTo>
                <a:cubicBezTo>
                  <a:pt x="2063" y="499"/>
                  <a:pt x="2055" y="493"/>
                  <a:pt x="2064" y="492"/>
                </a:cubicBezTo>
                <a:cubicBezTo>
                  <a:pt x="2064" y="493"/>
                  <a:pt x="2063" y="493"/>
                  <a:pt x="2062" y="494"/>
                </a:cubicBezTo>
                <a:cubicBezTo>
                  <a:pt x="2067" y="493"/>
                  <a:pt x="2075" y="484"/>
                  <a:pt x="2079" y="492"/>
                </a:cubicBezTo>
                <a:cubicBezTo>
                  <a:pt x="2075" y="493"/>
                  <a:pt x="2076" y="503"/>
                  <a:pt x="2080" y="504"/>
                </a:cubicBezTo>
                <a:cubicBezTo>
                  <a:pt x="2084" y="504"/>
                  <a:pt x="2083" y="495"/>
                  <a:pt x="2086" y="496"/>
                </a:cubicBezTo>
                <a:cubicBezTo>
                  <a:pt x="2093" y="497"/>
                  <a:pt x="2093" y="507"/>
                  <a:pt x="2099" y="511"/>
                </a:cubicBezTo>
                <a:cubicBezTo>
                  <a:pt x="2097" y="511"/>
                  <a:pt x="2096" y="512"/>
                  <a:pt x="2095" y="511"/>
                </a:cubicBezTo>
                <a:cubicBezTo>
                  <a:pt x="2102" y="524"/>
                  <a:pt x="2115" y="524"/>
                  <a:pt x="2126" y="532"/>
                </a:cubicBezTo>
                <a:cubicBezTo>
                  <a:pt x="2121" y="529"/>
                  <a:pt x="2119" y="530"/>
                  <a:pt x="2114" y="531"/>
                </a:cubicBezTo>
                <a:cubicBezTo>
                  <a:pt x="2117" y="532"/>
                  <a:pt x="2121" y="531"/>
                  <a:pt x="2125" y="533"/>
                </a:cubicBezTo>
                <a:cubicBezTo>
                  <a:pt x="2131" y="535"/>
                  <a:pt x="2136" y="538"/>
                  <a:pt x="2140" y="542"/>
                </a:cubicBezTo>
                <a:cubicBezTo>
                  <a:pt x="2142" y="544"/>
                  <a:pt x="2150" y="548"/>
                  <a:pt x="2151" y="550"/>
                </a:cubicBezTo>
                <a:cubicBezTo>
                  <a:pt x="2151" y="552"/>
                  <a:pt x="2149" y="562"/>
                  <a:pt x="2149" y="561"/>
                </a:cubicBezTo>
                <a:cubicBezTo>
                  <a:pt x="2149" y="566"/>
                  <a:pt x="2146" y="570"/>
                  <a:pt x="2151" y="573"/>
                </a:cubicBezTo>
                <a:cubicBezTo>
                  <a:pt x="2154" y="574"/>
                  <a:pt x="2156" y="575"/>
                  <a:pt x="2156" y="579"/>
                </a:cubicBezTo>
                <a:cubicBezTo>
                  <a:pt x="2158" y="585"/>
                  <a:pt x="2165" y="586"/>
                  <a:pt x="2168" y="590"/>
                </a:cubicBezTo>
                <a:cubicBezTo>
                  <a:pt x="2169" y="591"/>
                  <a:pt x="2171" y="598"/>
                  <a:pt x="2171" y="601"/>
                </a:cubicBezTo>
                <a:cubicBezTo>
                  <a:pt x="2177" y="598"/>
                  <a:pt x="2192" y="599"/>
                  <a:pt x="2197" y="604"/>
                </a:cubicBezTo>
                <a:cubicBezTo>
                  <a:pt x="2192" y="606"/>
                  <a:pt x="2173" y="596"/>
                  <a:pt x="2172" y="607"/>
                </a:cubicBezTo>
                <a:cubicBezTo>
                  <a:pt x="2172" y="609"/>
                  <a:pt x="2178" y="614"/>
                  <a:pt x="2179" y="616"/>
                </a:cubicBezTo>
                <a:cubicBezTo>
                  <a:pt x="2180" y="619"/>
                  <a:pt x="2176" y="622"/>
                  <a:pt x="2182" y="625"/>
                </a:cubicBezTo>
                <a:cubicBezTo>
                  <a:pt x="2182" y="615"/>
                  <a:pt x="2188" y="625"/>
                  <a:pt x="2190" y="630"/>
                </a:cubicBezTo>
                <a:cubicBezTo>
                  <a:pt x="2186" y="619"/>
                  <a:pt x="2195" y="628"/>
                  <a:pt x="2198" y="629"/>
                </a:cubicBezTo>
                <a:cubicBezTo>
                  <a:pt x="2196" y="626"/>
                  <a:pt x="2193" y="617"/>
                  <a:pt x="2192" y="612"/>
                </a:cubicBezTo>
                <a:cubicBezTo>
                  <a:pt x="2195" y="613"/>
                  <a:pt x="2198" y="615"/>
                  <a:pt x="2201" y="614"/>
                </a:cubicBezTo>
                <a:cubicBezTo>
                  <a:pt x="2201" y="613"/>
                  <a:pt x="2194" y="610"/>
                  <a:pt x="2195" y="608"/>
                </a:cubicBezTo>
                <a:cubicBezTo>
                  <a:pt x="2197" y="600"/>
                  <a:pt x="2206" y="609"/>
                  <a:pt x="2208" y="611"/>
                </a:cubicBezTo>
                <a:cubicBezTo>
                  <a:pt x="2211" y="600"/>
                  <a:pt x="2197" y="595"/>
                  <a:pt x="2188" y="593"/>
                </a:cubicBezTo>
                <a:cubicBezTo>
                  <a:pt x="2189" y="593"/>
                  <a:pt x="2191" y="592"/>
                  <a:pt x="2192" y="592"/>
                </a:cubicBezTo>
                <a:cubicBezTo>
                  <a:pt x="2190" y="586"/>
                  <a:pt x="2195" y="583"/>
                  <a:pt x="2196" y="589"/>
                </a:cubicBezTo>
                <a:cubicBezTo>
                  <a:pt x="2197" y="589"/>
                  <a:pt x="2198" y="588"/>
                  <a:pt x="2198" y="588"/>
                </a:cubicBezTo>
                <a:cubicBezTo>
                  <a:pt x="2196" y="583"/>
                  <a:pt x="2180" y="569"/>
                  <a:pt x="2192" y="566"/>
                </a:cubicBezTo>
                <a:cubicBezTo>
                  <a:pt x="2192" y="567"/>
                  <a:pt x="2191" y="568"/>
                  <a:pt x="2191" y="568"/>
                </a:cubicBezTo>
                <a:cubicBezTo>
                  <a:pt x="2194" y="572"/>
                  <a:pt x="2197" y="576"/>
                  <a:pt x="2202" y="577"/>
                </a:cubicBezTo>
                <a:cubicBezTo>
                  <a:pt x="2197" y="574"/>
                  <a:pt x="2197" y="570"/>
                  <a:pt x="2204" y="570"/>
                </a:cubicBezTo>
                <a:cubicBezTo>
                  <a:pt x="2198" y="561"/>
                  <a:pt x="2221" y="560"/>
                  <a:pt x="2227" y="563"/>
                </a:cubicBezTo>
                <a:cubicBezTo>
                  <a:pt x="2233" y="565"/>
                  <a:pt x="2230" y="566"/>
                  <a:pt x="2238" y="566"/>
                </a:cubicBezTo>
                <a:cubicBezTo>
                  <a:pt x="2240" y="566"/>
                  <a:pt x="2232" y="571"/>
                  <a:pt x="2233" y="575"/>
                </a:cubicBezTo>
                <a:cubicBezTo>
                  <a:pt x="2240" y="569"/>
                  <a:pt x="2247" y="559"/>
                  <a:pt x="2257" y="559"/>
                </a:cubicBezTo>
                <a:cubicBezTo>
                  <a:pt x="2264" y="559"/>
                  <a:pt x="2272" y="560"/>
                  <a:pt x="2260" y="555"/>
                </a:cubicBezTo>
                <a:cubicBezTo>
                  <a:pt x="2250" y="550"/>
                  <a:pt x="2246" y="534"/>
                  <a:pt x="2252" y="525"/>
                </a:cubicBezTo>
                <a:cubicBezTo>
                  <a:pt x="2253" y="523"/>
                  <a:pt x="2259" y="525"/>
                  <a:pt x="2258" y="520"/>
                </a:cubicBezTo>
                <a:cubicBezTo>
                  <a:pt x="2257" y="518"/>
                  <a:pt x="2257" y="514"/>
                  <a:pt x="2258" y="511"/>
                </a:cubicBezTo>
                <a:cubicBezTo>
                  <a:pt x="2258" y="509"/>
                  <a:pt x="2259" y="501"/>
                  <a:pt x="2262" y="501"/>
                </a:cubicBezTo>
                <a:cubicBezTo>
                  <a:pt x="2262" y="502"/>
                  <a:pt x="2262" y="503"/>
                  <a:pt x="2262" y="505"/>
                </a:cubicBezTo>
                <a:cubicBezTo>
                  <a:pt x="2269" y="505"/>
                  <a:pt x="2271" y="499"/>
                  <a:pt x="2269" y="495"/>
                </a:cubicBezTo>
                <a:cubicBezTo>
                  <a:pt x="2269" y="492"/>
                  <a:pt x="2266" y="483"/>
                  <a:pt x="2274" y="488"/>
                </a:cubicBezTo>
                <a:cubicBezTo>
                  <a:pt x="2282" y="482"/>
                  <a:pt x="2279" y="475"/>
                  <a:pt x="2291" y="478"/>
                </a:cubicBezTo>
                <a:cubicBezTo>
                  <a:pt x="2299" y="480"/>
                  <a:pt x="2304" y="489"/>
                  <a:pt x="2314" y="483"/>
                </a:cubicBezTo>
                <a:cubicBezTo>
                  <a:pt x="2320" y="491"/>
                  <a:pt x="2300" y="489"/>
                  <a:pt x="2304" y="496"/>
                </a:cubicBezTo>
                <a:cubicBezTo>
                  <a:pt x="2304" y="496"/>
                  <a:pt x="2326" y="500"/>
                  <a:pt x="2314" y="507"/>
                </a:cubicBezTo>
                <a:cubicBezTo>
                  <a:pt x="2321" y="513"/>
                  <a:pt x="2323" y="507"/>
                  <a:pt x="2328" y="504"/>
                </a:cubicBezTo>
                <a:cubicBezTo>
                  <a:pt x="2331" y="502"/>
                  <a:pt x="2334" y="503"/>
                  <a:pt x="2337" y="500"/>
                </a:cubicBezTo>
                <a:cubicBezTo>
                  <a:pt x="2340" y="497"/>
                  <a:pt x="2342" y="502"/>
                  <a:pt x="2345" y="501"/>
                </a:cubicBezTo>
                <a:cubicBezTo>
                  <a:pt x="2346" y="500"/>
                  <a:pt x="2357" y="496"/>
                  <a:pt x="2349" y="494"/>
                </a:cubicBezTo>
                <a:cubicBezTo>
                  <a:pt x="2345" y="493"/>
                  <a:pt x="2341" y="498"/>
                  <a:pt x="2338" y="496"/>
                </a:cubicBezTo>
                <a:cubicBezTo>
                  <a:pt x="2332" y="493"/>
                  <a:pt x="2325" y="483"/>
                  <a:pt x="2333" y="479"/>
                </a:cubicBezTo>
                <a:cubicBezTo>
                  <a:pt x="2336" y="483"/>
                  <a:pt x="2377" y="459"/>
                  <a:pt x="2380" y="469"/>
                </a:cubicBezTo>
                <a:cubicBezTo>
                  <a:pt x="2376" y="471"/>
                  <a:pt x="2370" y="472"/>
                  <a:pt x="2370" y="475"/>
                </a:cubicBezTo>
                <a:cubicBezTo>
                  <a:pt x="2371" y="475"/>
                  <a:pt x="2371" y="475"/>
                  <a:pt x="2372" y="476"/>
                </a:cubicBezTo>
                <a:cubicBezTo>
                  <a:pt x="2369" y="476"/>
                  <a:pt x="2366" y="477"/>
                  <a:pt x="2363" y="476"/>
                </a:cubicBezTo>
                <a:cubicBezTo>
                  <a:pt x="2365" y="481"/>
                  <a:pt x="2370" y="480"/>
                  <a:pt x="2374" y="485"/>
                </a:cubicBezTo>
                <a:cubicBezTo>
                  <a:pt x="2365" y="481"/>
                  <a:pt x="2363" y="492"/>
                  <a:pt x="2365" y="496"/>
                </a:cubicBezTo>
                <a:cubicBezTo>
                  <a:pt x="2361" y="496"/>
                  <a:pt x="2356" y="494"/>
                  <a:pt x="2353" y="495"/>
                </a:cubicBezTo>
                <a:cubicBezTo>
                  <a:pt x="2359" y="500"/>
                  <a:pt x="2364" y="506"/>
                  <a:pt x="2373" y="509"/>
                </a:cubicBezTo>
                <a:cubicBezTo>
                  <a:pt x="2383" y="513"/>
                  <a:pt x="2390" y="521"/>
                  <a:pt x="2399" y="526"/>
                </a:cubicBezTo>
                <a:cubicBezTo>
                  <a:pt x="2408" y="531"/>
                  <a:pt x="2415" y="533"/>
                  <a:pt x="2419" y="543"/>
                </a:cubicBezTo>
                <a:cubicBezTo>
                  <a:pt x="2423" y="551"/>
                  <a:pt x="2418" y="555"/>
                  <a:pt x="2410" y="558"/>
                </a:cubicBezTo>
                <a:cubicBezTo>
                  <a:pt x="2402" y="562"/>
                  <a:pt x="2396" y="558"/>
                  <a:pt x="2388" y="560"/>
                </a:cubicBezTo>
                <a:cubicBezTo>
                  <a:pt x="2384" y="561"/>
                  <a:pt x="2366" y="563"/>
                  <a:pt x="2364" y="557"/>
                </a:cubicBezTo>
                <a:cubicBezTo>
                  <a:pt x="2363" y="552"/>
                  <a:pt x="2353" y="561"/>
                  <a:pt x="2353" y="552"/>
                </a:cubicBezTo>
                <a:cubicBezTo>
                  <a:pt x="2353" y="550"/>
                  <a:pt x="2341" y="551"/>
                  <a:pt x="2338" y="544"/>
                </a:cubicBezTo>
                <a:cubicBezTo>
                  <a:pt x="2332" y="550"/>
                  <a:pt x="2322" y="544"/>
                  <a:pt x="2315" y="546"/>
                </a:cubicBezTo>
                <a:cubicBezTo>
                  <a:pt x="2306" y="549"/>
                  <a:pt x="2300" y="558"/>
                  <a:pt x="2291" y="559"/>
                </a:cubicBezTo>
                <a:cubicBezTo>
                  <a:pt x="2288" y="560"/>
                  <a:pt x="2284" y="558"/>
                  <a:pt x="2281" y="558"/>
                </a:cubicBezTo>
                <a:cubicBezTo>
                  <a:pt x="2278" y="558"/>
                  <a:pt x="2274" y="558"/>
                  <a:pt x="2271" y="557"/>
                </a:cubicBezTo>
                <a:cubicBezTo>
                  <a:pt x="2269" y="557"/>
                  <a:pt x="2266" y="558"/>
                  <a:pt x="2267" y="561"/>
                </a:cubicBezTo>
                <a:cubicBezTo>
                  <a:pt x="2268" y="564"/>
                  <a:pt x="2275" y="564"/>
                  <a:pt x="2278" y="564"/>
                </a:cubicBezTo>
                <a:cubicBezTo>
                  <a:pt x="2273" y="565"/>
                  <a:pt x="2268" y="565"/>
                  <a:pt x="2264" y="567"/>
                </a:cubicBezTo>
                <a:cubicBezTo>
                  <a:pt x="2266" y="568"/>
                  <a:pt x="2267" y="569"/>
                  <a:pt x="2269" y="569"/>
                </a:cubicBezTo>
                <a:cubicBezTo>
                  <a:pt x="2264" y="572"/>
                  <a:pt x="2260" y="568"/>
                  <a:pt x="2255" y="568"/>
                </a:cubicBezTo>
                <a:cubicBezTo>
                  <a:pt x="2253" y="568"/>
                  <a:pt x="2252" y="571"/>
                  <a:pt x="2250" y="571"/>
                </a:cubicBezTo>
                <a:cubicBezTo>
                  <a:pt x="2248" y="571"/>
                  <a:pt x="2246" y="568"/>
                  <a:pt x="2246" y="568"/>
                </a:cubicBezTo>
                <a:cubicBezTo>
                  <a:pt x="2241" y="568"/>
                  <a:pt x="2233" y="573"/>
                  <a:pt x="2233" y="577"/>
                </a:cubicBezTo>
                <a:cubicBezTo>
                  <a:pt x="2231" y="587"/>
                  <a:pt x="2235" y="582"/>
                  <a:pt x="2242" y="582"/>
                </a:cubicBezTo>
                <a:cubicBezTo>
                  <a:pt x="2241" y="583"/>
                  <a:pt x="2241" y="585"/>
                  <a:pt x="2239" y="586"/>
                </a:cubicBezTo>
                <a:cubicBezTo>
                  <a:pt x="2242" y="589"/>
                  <a:pt x="2246" y="593"/>
                  <a:pt x="2240" y="595"/>
                </a:cubicBezTo>
                <a:cubicBezTo>
                  <a:pt x="2241" y="597"/>
                  <a:pt x="2243" y="599"/>
                  <a:pt x="2246" y="599"/>
                </a:cubicBezTo>
                <a:cubicBezTo>
                  <a:pt x="2239" y="604"/>
                  <a:pt x="2239" y="595"/>
                  <a:pt x="2238" y="596"/>
                </a:cubicBezTo>
                <a:cubicBezTo>
                  <a:pt x="2233" y="598"/>
                  <a:pt x="2236" y="604"/>
                  <a:pt x="2241" y="603"/>
                </a:cubicBezTo>
                <a:cubicBezTo>
                  <a:pt x="2248" y="601"/>
                  <a:pt x="2247" y="611"/>
                  <a:pt x="2248" y="615"/>
                </a:cubicBezTo>
                <a:cubicBezTo>
                  <a:pt x="2251" y="624"/>
                  <a:pt x="2254" y="620"/>
                  <a:pt x="2262" y="620"/>
                </a:cubicBezTo>
                <a:cubicBezTo>
                  <a:pt x="2260" y="622"/>
                  <a:pt x="2258" y="624"/>
                  <a:pt x="2255" y="624"/>
                </a:cubicBezTo>
                <a:cubicBezTo>
                  <a:pt x="2260" y="624"/>
                  <a:pt x="2267" y="623"/>
                  <a:pt x="2270" y="625"/>
                </a:cubicBezTo>
                <a:cubicBezTo>
                  <a:pt x="2273" y="627"/>
                  <a:pt x="2272" y="630"/>
                  <a:pt x="2276" y="632"/>
                </a:cubicBezTo>
                <a:cubicBezTo>
                  <a:pt x="2280" y="635"/>
                  <a:pt x="2287" y="633"/>
                  <a:pt x="2290" y="630"/>
                </a:cubicBezTo>
                <a:cubicBezTo>
                  <a:pt x="2294" y="626"/>
                  <a:pt x="2289" y="620"/>
                  <a:pt x="2300" y="624"/>
                </a:cubicBezTo>
                <a:cubicBezTo>
                  <a:pt x="2313" y="628"/>
                  <a:pt x="2314" y="638"/>
                  <a:pt x="2329" y="633"/>
                </a:cubicBezTo>
                <a:cubicBezTo>
                  <a:pt x="2335" y="632"/>
                  <a:pt x="2335" y="626"/>
                  <a:pt x="2341" y="624"/>
                </a:cubicBezTo>
                <a:cubicBezTo>
                  <a:pt x="2345" y="623"/>
                  <a:pt x="2348" y="628"/>
                  <a:pt x="2352" y="627"/>
                </a:cubicBezTo>
                <a:cubicBezTo>
                  <a:pt x="2354" y="627"/>
                  <a:pt x="2360" y="618"/>
                  <a:pt x="2361" y="625"/>
                </a:cubicBezTo>
                <a:cubicBezTo>
                  <a:pt x="2362" y="627"/>
                  <a:pt x="2359" y="627"/>
                  <a:pt x="2359" y="628"/>
                </a:cubicBezTo>
                <a:cubicBezTo>
                  <a:pt x="2359" y="628"/>
                  <a:pt x="2357" y="630"/>
                  <a:pt x="2357" y="630"/>
                </a:cubicBezTo>
                <a:cubicBezTo>
                  <a:pt x="2355" y="633"/>
                  <a:pt x="2359" y="632"/>
                  <a:pt x="2359" y="635"/>
                </a:cubicBezTo>
                <a:cubicBezTo>
                  <a:pt x="2359" y="637"/>
                  <a:pt x="2356" y="640"/>
                  <a:pt x="2358" y="643"/>
                </a:cubicBezTo>
                <a:cubicBezTo>
                  <a:pt x="2359" y="645"/>
                  <a:pt x="2360" y="646"/>
                  <a:pt x="2359" y="649"/>
                </a:cubicBezTo>
                <a:cubicBezTo>
                  <a:pt x="2359" y="652"/>
                  <a:pt x="2360" y="654"/>
                  <a:pt x="2361" y="657"/>
                </a:cubicBezTo>
                <a:cubicBezTo>
                  <a:pt x="2361" y="658"/>
                  <a:pt x="2358" y="664"/>
                  <a:pt x="2357" y="666"/>
                </a:cubicBezTo>
                <a:cubicBezTo>
                  <a:pt x="2353" y="677"/>
                  <a:pt x="2352" y="692"/>
                  <a:pt x="2346" y="702"/>
                </a:cubicBezTo>
                <a:cubicBezTo>
                  <a:pt x="2343" y="706"/>
                  <a:pt x="2341" y="708"/>
                  <a:pt x="2337" y="709"/>
                </a:cubicBezTo>
                <a:cubicBezTo>
                  <a:pt x="2334" y="710"/>
                  <a:pt x="2332" y="710"/>
                  <a:pt x="2329" y="710"/>
                </a:cubicBezTo>
                <a:cubicBezTo>
                  <a:pt x="2329" y="710"/>
                  <a:pt x="2325" y="711"/>
                  <a:pt x="2324" y="711"/>
                </a:cubicBezTo>
                <a:cubicBezTo>
                  <a:pt x="2322" y="711"/>
                  <a:pt x="2319" y="709"/>
                  <a:pt x="2318" y="707"/>
                </a:cubicBezTo>
                <a:cubicBezTo>
                  <a:pt x="2317" y="714"/>
                  <a:pt x="2311" y="708"/>
                  <a:pt x="2312" y="704"/>
                </a:cubicBezTo>
                <a:cubicBezTo>
                  <a:pt x="2309" y="705"/>
                  <a:pt x="2301" y="706"/>
                  <a:pt x="2299" y="705"/>
                </a:cubicBezTo>
                <a:cubicBezTo>
                  <a:pt x="2293" y="703"/>
                  <a:pt x="2293" y="710"/>
                  <a:pt x="2289" y="707"/>
                </a:cubicBezTo>
                <a:cubicBezTo>
                  <a:pt x="2280" y="715"/>
                  <a:pt x="2278" y="713"/>
                  <a:pt x="2268" y="710"/>
                </a:cubicBezTo>
                <a:cubicBezTo>
                  <a:pt x="2263" y="709"/>
                  <a:pt x="2258" y="708"/>
                  <a:pt x="2253" y="706"/>
                </a:cubicBezTo>
                <a:cubicBezTo>
                  <a:pt x="2246" y="703"/>
                  <a:pt x="2238" y="705"/>
                  <a:pt x="2232" y="703"/>
                </a:cubicBezTo>
                <a:cubicBezTo>
                  <a:pt x="2227" y="702"/>
                  <a:pt x="2228" y="704"/>
                  <a:pt x="2225" y="699"/>
                </a:cubicBezTo>
                <a:cubicBezTo>
                  <a:pt x="2223" y="695"/>
                  <a:pt x="2207" y="695"/>
                  <a:pt x="2202" y="693"/>
                </a:cubicBezTo>
                <a:cubicBezTo>
                  <a:pt x="2198" y="692"/>
                  <a:pt x="2201" y="688"/>
                  <a:pt x="2199" y="687"/>
                </a:cubicBezTo>
                <a:cubicBezTo>
                  <a:pt x="2196" y="684"/>
                  <a:pt x="2191" y="683"/>
                  <a:pt x="2188" y="683"/>
                </a:cubicBezTo>
                <a:cubicBezTo>
                  <a:pt x="2181" y="682"/>
                  <a:pt x="2173" y="684"/>
                  <a:pt x="2167" y="688"/>
                </a:cubicBezTo>
                <a:cubicBezTo>
                  <a:pt x="2155" y="696"/>
                  <a:pt x="2163" y="700"/>
                  <a:pt x="2163" y="710"/>
                </a:cubicBezTo>
                <a:cubicBezTo>
                  <a:pt x="2162" y="715"/>
                  <a:pt x="2157" y="720"/>
                  <a:pt x="2154" y="721"/>
                </a:cubicBezTo>
                <a:cubicBezTo>
                  <a:pt x="2147" y="725"/>
                  <a:pt x="2144" y="720"/>
                  <a:pt x="2139" y="716"/>
                </a:cubicBezTo>
                <a:cubicBezTo>
                  <a:pt x="2133" y="712"/>
                  <a:pt x="2127" y="710"/>
                  <a:pt x="2120" y="708"/>
                </a:cubicBezTo>
                <a:cubicBezTo>
                  <a:pt x="2115" y="707"/>
                  <a:pt x="2111" y="709"/>
                  <a:pt x="2106" y="706"/>
                </a:cubicBezTo>
                <a:cubicBezTo>
                  <a:pt x="2103" y="704"/>
                  <a:pt x="2101" y="699"/>
                  <a:pt x="2101" y="695"/>
                </a:cubicBezTo>
                <a:cubicBezTo>
                  <a:pt x="2101" y="689"/>
                  <a:pt x="2093" y="689"/>
                  <a:pt x="2089" y="687"/>
                </a:cubicBezTo>
                <a:cubicBezTo>
                  <a:pt x="2077" y="682"/>
                  <a:pt x="2068" y="684"/>
                  <a:pt x="2057" y="680"/>
                </a:cubicBezTo>
                <a:cubicBezTo>
                  <a:pt x="2054" y="679"/>
                  <a:pt x="2052" y="679"/>
                  <a:pt x="2049" y="678"/>
                </a:cubicBezTo>
                <a:cubicBezTo>
                  <a:pt x="2046" y="678"/>
                  <a:pt x="2047" y="674"/>
                  <a:pt x="2044" y="673"/>
                </a:cubicBezTo>
                <a:cubicBezTo>
                  <a:pt x="2043" y="672"/>
                  <a:pt x="2029" y="670"/>
                  <a:pt x="2034" y="662"/>
                </a:cubicBezTo>
                <a:cubicBezTo>
                  <a:pt x="2036" y="658"/>
                  <a:pt x="2047" y="655"/>
                  <a:pt x="2047" y="648"/>
                </a:cubicBezTo>
                <a:cubicBezTo>
                  <a:pt x="2048" y="641"/>
                  <a:pt x="2037" y="639"/>
                  <a:pt x="2039" y="632"/>
                </a:cubicBezTo>
                <a:cubicBezTo>
                  <a:pt x="2039" y="629"/>
                  <a:pt x="2053" y="620"/>
                  <a:pt x="2044" y="620"/>
                </a:cubicBezTo>
                <a:cubicBezTo>
                  <a:pt x="2042" y="620"/>
                  <a:pt x="2031" y="631"/>
                  <a:pt x="2036" y="618"/>
                </a:cubicBezTo>
                <a:cubicBezTo>
                  <a:pt x="2028" y="612"/>
                  <a:pt x="2022" y="620"/>
                  <a:pt x="2014" y="622"/>
                </a:cubicBezTo>
                <a:cubicBezTo>
                  <a:pt x="2010" y="623"/>
                  <a:pt x="2004" y="624"/>
                  <a:pt x="2002" y="620"/>
                </a:cubicBezTo>
                <a:cubicBezTo>
                  <a:pt x="2003" y="622"/>
                  <a:pt x="1988" y="622"/>
                  <a:pt x="1987" y="622"/>
                </a:cubicBezTo>
                <a:cubicBezTo>
                  <a:pt x="1983" y="622"/>
                  <a:pt x="1978" y="627"/>
                  <a:pt x="1974" y="626"/>
                </a:cubicBezTo>
                <a:cubicBezTo>
                  <a:pt x="1968" y="624"/>
                  <a:pt x="1966" y="622"/>
                  <a:pt x="1958" y="622"/>
                </a:cubicBezTo>
                <a:cubicBezTo>
                  <a:pt x="1949" y="622"/>
                  <a:pt x="1938" y="626"/>
                  <a:pt x="1929" y="627"/>
                </a:cubicBezTo>
                <a:cubicBezTo>
                  <a:pt x="1924" y="628"/>
                  <a:pt x="1920" y="628"/>
                  <a:pt x="1916" y="631"/>
                </a:cubicBezTo>
                <a:cubicBezTo>
                  <a:pt x="1912" y="633"/>
                  <a:pt x="1910" y="637"/>
                  <a:pt x="1908" y="638"/>
                </a:cubicBezTo>
                <a:cubicBezTo>
                  <a:pt x="1904" y="640"/>
                  <a:pt x="1904" y="637"/>
                  <a:pt x="1899" y="639"/>
                </a:cubicBezTo>
                <a:cubicBezTo>
                  <a:pt x="1894" y="641"/>
                  <a:pt x="1892" y="644"/>
                  <a:pt x="1888" y="647"/>
                </a:cubicBezTo>
                <a:cubicBezTo>
                  <a:pt x="1880" y="652"/>
                  <a:pt x="1870" y="648"/>
                  <a:pt x="1861" y="648"/>
                </a:cubicBezTo>
                <a:cubicBezTo>
                  <a:pt x="1852" y="647"/>
                  <a:pt x="1841" y="650"/>
                  <a:pt x="1840" y="637"/>
                </a:cubicBezTo>
                <a:cubicBezTo>
                  <a:pt x="1828" y="638"/>
                  <a:pt x="1827" y="658"/>
                  <a:pt x="1819" y="666"/>
                </a:cubicBezTo>
                <a:cubicBezTo>
                  <a:pt x="1810" y="676"/>
                  <a:pt x="1795" y="676"/>
                  <a:pt x="1787" y="689"/>
                </a:cubicBezTo>
                <a:cubicBezTo>
                  <a:pt x="1785" y="693"/>
                  <a:pt x="1783" y="698"/>
                  <a:pt x="1781" y="702"/>
                </a:cubicBezTo>
                <a:cubicBezTo>
                  <a:pt x="1777" y="710"/>
                  <a:pt x="1782" y="716"/>
                  <a:pt x="1781" y="724"/>
                </a:cubicBezTo>
                <a:cubicBezTo>
                  <a:pt x="1779" y="735"/>
                  <a:pt x="1767" y="740"/>
                  <a:pt x="1760" y="747"/>
                </a:cubicBezTo>
                <a:cubicBezTo>
                  <a:pt x="1756" y="751"/>
                  <a:pt x="1753" y="754"/>
                  <a:pt x="1746" y="756"/>
                </a:cubicBezTo>
                <a:cubicBezTo>
                  <a:pt x="1744" y="756"/>
                  <a:pt x="1736" y="757"/>
                  <a:pt x="1735" y="759"/>
                </a:cubicBezTo>
                <a:cubicBezTo>
                  <a:pt x="1733" y="767"/>
                  <a:pt x="1728" y="775"/>
                  <a:pt x="1721" y="780"/>
                </a:cubicBezTo>
                <a:cubicBezTo>
                  <a:pt x="1713" y="786"/>
                  <a:pt x="1712" y="793"/>
                  <a:pt x="1709" y="802"/>
                </a:cubicBezTo>
                <a:cubicBezTo>
                  <a:pt x="1707" y="809"/>
                  <a:pt x="1704" y="810"/>
                  <a:pt x="1699" y="816"/>
                </a:cubicBezTo>
                <a:cubicBezTo>
                  <a:pt x="1692" y="824"/>
                  <a:pt x="1691" y="833"/>
                  <a:pt x="1686" y="842"/>
                </a:cubicBezTo>
                <a:cubicBezTo>
                  <a:pt x="1685" y="845"/>
                  <a:pt x="1681" y="845"/>
                  <a:pt x="1680" y="849"/>
                </a:cubicBezTo>
                <a:cubicBezTo>
                  <a:pt x="1678" y="855"/>
                  <a:pt x="1677" y="861"/>
                  <a:pt x="1677" y="866"/>
                </a:cubicBezTo>
                <a:cubicBezTo>
                  <a:pt x="1677" y="864"/>
                  <a:pt x="1679" y="863"/>
                  <a:pt x="1679" y="861"/>
                </a:cubicBezTo>
                <a:cubicBezTo>
                  <a:pt x="1684" y="866"/>
                  <a:pt x="1689" y="871"/>
                  <a:pt x="1688" y="879"/>
                </a:cubicBezTo>
                <a:cubicBezTo>
                  <a:pt x="1687" y="885"/>
                  <a:pt x="1687" y="890"/>
                  <a:pt x="1688" y="896"/>
                </a:cubicBezTo>
                <a:cubicBezTo>
                  <a:pt x="1689" y="906"/>
                  <a:pt x="1689" y="914"/>
                  <a:pt x="1685" y="923"/>
                </a:cubicBezTo>
                <a:cubicBezTo>
                  <a:pt x="1682" y="933"/>
                  <a:pt x="1681" y="941"/>
                  <a:pt x="1676" y="950"/>
                </a:cubicBezTo>
                <a:cubicBezTo>
                  <a:pt x="1673" y="955"/>
                  <a:pt x="1670" y="962"/>
                  <a:pt x="1677" y="966"/>
                </a:cubicBezTo>
                <a:cubicBezTo>
                  <a:pt x="1679" y="968"/>
                  <a:pt x="1680" y="969"/>
                  <a:pt x="1683" y="966"/>
                </a:cubicBezTo>
                <a:cubicBezTo>
                  <a:pt x="1682" y="967"/>
                  <a:pt x="1681" y="968"/>
                  <a:pt x="1680" y="969"/>
                </a:cubicBezTo>
                <a:cubicBezTo>
                  <a:pt x="1681" y="972"/>
                  <a:pt x="1678" y="981"/>
                  <a:pt x="1687" y="978"/>
                </a:cubicBezTo>
                <a:cubicBezTo>
                  <a:pt x="1679" y="985"/>
                  <a:pt x="1679" y="971"/>
                  <a:pt x="1677" y="983"/>
                </a:cubicBezTo>
                <a:cubicBezTo>
                  <a:pt x="1676" y="988"/>
                  <a:pt x="1675" y="1000"/>
                  <a:pt x="1684" y="995"/>
                </a:cubicBezTo>
                <a:cubicBezTo>
                  <a:pt x="1680" y="999"/>
                  <a:pt x="1684" y="1002"/>
                  <a:pt x="1688" y="999"/>
                </a:cubicBezTo>
                <a:cubicBezTo>
                  <a:pt x="1688" y="1000"/>
                  <a:pt x="1688" y="1002"/>
                  <a:pt x="1687" y="1003"/>
                </a:cubicBezTo>
                <a:cubicBezTo>
                  <a:pt x="1691" y="1003"/>
                  <a:pt x="1700" y="995"/>
                  <a:pt x="1701" y="1003"/>
                </a:cubicBezTo>
                <a:cubicBezTo>
                  <a:pt x="1698" y="1000"/>
                  <a:pt x="1691" y="1000"/>
                  <a:pt x="1694" y="1004"/>
                </a:cubicBezTo>
                <a:cubicBezTo>
                  <a:pt x="1694" y="1005"/>
                  <a:pt x="1693" y="1005"/>
                  <a:pt x="1694" y="1006"/>
                </a:cubicBezTo>
                <a:cubicBezTo>
                  <a:pt x="1694" y="1006"/>
                  <a:pt x="1695" y="1006"/>
                  <a:pt x="1695" y="1005"/>
                </a:cubicBezTo>
                <a:cubicBezTo>
                  <a:pt x="1690" y="1010"/>
                  <a:pt x="1697" y="1014"/>
                  <a:pt x="1700" y="1018"/>
                </a:cubicBezTo>
                <a:cubicBezTo>
                  <a:pt x="1700" y="1016"/>
                  <a:pt x="1701" y="1015"/>
                  <a:pt x="1701" y="1014"/>
                </a:cubicBezTo>
                <a:cubicBezTo>
                  <a:pt x="1704" y="1020"/>
                  <a:pt x="1709" y="1033"/>
                  <a:pt x="1717" y="1031"/>
                </a:cubicBezTo>
                <a:cubicBezTo>
                  <a:pt x="1717" y="1036"/>
                  <a:pt x="1721" y="1045"/>
                  <a:pt x="1726" y="1047"/>
                </a:cubicBezTo>
                <a:cubicBezTo>
                  <a:pt x="1722" y="1047"/>
                  <a:pt x="1721" y="1048"/>
                  <a:pt x="1723" y="1052"/>
                </a:cubicBezTo>
                <a:cubicBezTo>
                  <a:pt x="1724" y="1051"/>
                  <a:pt x="1724" y="1051"/>
                  <a:pt x="1726" y="1051"/>
                </a:cubicBezTo>
                <a:cubicBezTo>
                  <a:pt x="1724" y="1051"/>
                  <a:pt x="1724" y="1052"/>
                  <a:pt x="1722" y="1052"/>
                </a:cubicBezTo>
                <a:cubicBezTo>
                  <a:pt x="1724" y="1058"/>
                  <a:pt x="1729" y="1068"/>
                  <a:pt x="1736" y="1066"/>
                </a:cubicBezTo>
                <a:cubicBezTo>
                  <a:pt x="1735" y="1067"/>
                  <a:pt x="1734" y="1068"/>
                  <a:pt x="1732" y="1069"/>
                </a:cubicBezTo>
                <a:cubicBezTo>
                  <a:pt x="1742" y="1073"/>
                  <a:pt x="1749" y="1082"/>
                  <a:pt x="1756" y="1086"/>
                </a:cubicBezTo>
                <a:cubicBezTo>
                  <a:pt x="1764" y="1092"/>
                  <a:pt x="1771" y="1102"/>
                  <a:pt x="1780" y="1107"/>
                </a:cubicBezTo>
                <a:cubicBezTo>
                  <a:pt x="1794" y="1114"/>
                  <a:pt x="1796" y="1116"/>
                  <a:pt x="1810" y="1109"/>
                </a:cubicBezTo>
                <a:cubicBezTo>
                  <a:pt x="1815" y="1107"/>
                  <a:pt x="1821" y="1104"/>
                  <a:pt x="1826" y="1103"/>
                </a:cubicBezTo>
                <a:cubicBezTo>
                  <a:pt x="1832" y="1102"/>
                  <a:pt x="1839" y="1103"/>
                  <a:pt x="1845" y="1102"/>
                </a:cubicBezTo>
                <a:cubicBezTo>
                  <a:pt x="1843" y="1101"/>
                  <a:pt x="1839" y="1101"/>
                  <a:pt x="1836" y="1102"/>
                </a:cubicBezTo>
                <a:cubicBezTo>
                  <a:pt x="1836" y="1101"/>
                  <a:pt x="1836" y="1101"/>
                  <a:pt x="1836" y="1100"/>
                </a:cubicBezTo>
                <a:cubicBezTo>
                  <a:pt x="1840" y="1101"/>
                  <a:pt x="1849" y="1098"/>
                  <a:pt x="1848" y="1101"/>
                </a:cubicBezTo>
                <a:cubicBezTo>
                  <a:pt x="1852" y="1104"/>
                  <a:pt x="1856" y="1104"/>
                  <a:pt x="1856" y="1100"/>
                </a:cubicBezTo>
                <a:cubicBezTo>
                  <a:pt x="1857" y="1101"/>
                  <a:pt x="1859" y="1102"/>
                  <a:pt x="1859" y="1104"/>
                </a:cubicBezTo>
                <a:cubicBezTo>
                  <a:pt x="1859" y="1104"/>
                  <a:pt x="1858" y="1104"/>
                  <a:pt x="1857" y="1104"/>
                </a:cubicBezTo>
                <a:cubicBezTo>
                  <a:pt x="1860" y="1105"/>
                  <a:pt x="1864" y="1106"/>
                  <a:pt x="1868" y="1107"/>
                </a:cubicBezTo>
                <a:cubicBezTo>
                  <a:pt x="1869" y="1107"/>
                  <a:pt x="1869" y="1110"/>
                  <a:pt x="1872" y="1109"/>
                </a:cubicBezTo>
                <a:cubicBezTo>
                  <a:pt x="1873" y="1108"/>
                  <a:pt x="1876" y="1105"/>
                  <a:pt x="1877" y="1105"/>
                </a:cubicBezTo>
                <a:cubicBezTo>
                  <a:pt x="1886" y="1102"/>
                  <a:pt x="1892" y="1098"/>
                  <a:pt x="1901" y="1094"/>
                </a:cubicBezTo>
                <a:cubicBezTo>
                  <a:pt x="1904" y="1092"/>
                  <a:pt x="1908" y="1094"/>
                  <a:pt x="1911" y="1093"/>
                </a:cubicBezTo>
                <a:cubicBezTo>
                  <a:pt x="1913" y="1093"/>
                  <a:pt x="1913" y="1089"/>
                  <a:pt x="1916" y="1088"/>
                </a:cubicBezTo>
                <a:cubicBezTo>
                  <a:pt x="1925" y="1085"/>
                  <a:pt x="1935" y="1084"/>
                  <a:pt x="1944" y="1084"/>
                </a:cubicBezTo>
                <a:cubicBezTo>
                  <a:pt x="1946" y="1074"/>
                  <a:pt x="1963" y="1091"/>
                  <a:pt x="1967" y="1092"/>
                </a:cubicBezTo>
                <a:cubicBezTo>
                  <a:pt x="1965" y="1097"/>
                  <a:pt x="1969" y="1100"/>
                  <a:pt x="1973" y="1099"/>
                </a:cubicBezTo>
                <a:cubicBezTo>
                  <a:pt x="1969" y="1105"/>
                  <a:pt x="1974" y="1117"/>
                  <a:pt x="1982" y="1113"/>
                </a:cubicBezTo>
                <a:cubicBezTo>
                  <a:pt x="1982" y="1114"/>
                  <a:pt x="1982" y="1115"/>
                  <a:pt x="1982" y="1116"/>
                </a:cubicBezTo>
                <a:cubicBezTo>
                  <a:pt x="1986" y="1115"/>
                  <a:pt x="1987" y="1114"/>
                  <a:pt x="1988" y="1111"/>
                </a:cubicBezTo>
                <a:cubicBezTo>
                  <a:pt x="1988" y="1113"/>
                  <a:pt x="1988" y="1114"/>
                  <a:pt x="1988" y="1115"/>
                </a:cubicBezTo>
                <a:cubicBezTo>
                  <a:pt x="1989" y="1115"/>
                  <a:pt x="1992" y="1115"/>
                  <a:pt x="1992" y="1114"/>
                </a:cubicBezTo>
                <a:cubicBezTo>
                  <a:pt x="1991" y="1113"/>
                  <a:pt x="1991" y="1111"/>
                  <a:pt x="1990" y="1110"/>
                </a:cubicBezTo>
                <a:cubicBezTo>
                  <a:pt x="1994" y="1112"/>
                  <a:pt x="2016" y="1116"/>
                  <a:pt x="2008" y="1105"/>
                </a:cubicBezTo>
                <a:cubicBezTo>
                  <a:pt x="2009" y="1106"/>
                  <a:pt x="2012" y="1107"/>
                  <a:pt x="2013" y="1108"/>
                </a:cubicBezTo>
                <a:cubicBezTo>
                  <a:pt x="2012" y="1112"/>
                  <a:pt x="2013" y="1115"/>
                  <a:pt x="2015" y="1110"/>
                </a:cubicBezTo>
                <a:cubicBezTo>
                  <a:pt x="2019" y="1112"/>
                  <a:pt x="2020" y="1126"/>
                  <a:pt x="2028" y="1118"/>
                </a:cubicBezTo>
                <a:cubicBezTo>
                  <a:pt x="2023" y="1125"/>
                  <a:pt x="2032" y="1128"/>
                  <a:pt x="2031" y="1136"/>
                </a:cubicBezTo>
                <a:cubicBezTo>
                  <a:pt x="2030" y="1143"/>
                  <a:pt x="2028" y="1151"/>
                  <a:pt x="2028" y="1157"/>
                </a:cubicBezTo>
                <a:cubicBezTo>
                  <a:pt x="2022" y="1162"/>
                  <a:pt x="2027" y="1165"/>
                  <a:pt x="2023" y="1171"/>
                </a:cubicBezTo>
                <a:cubicBezTo>
                  <a:pt x="2022" y="1173"/>
                  <a:pt x="2025" y="1179"/>
                  <a:pt x="2024" y="1183"/>
                </a:cubicBezTo>
                <a:cubicBezTo>
                  <a:pt x="2023" y="1187"/>
                  <a:pt x="2020" y="1190"/>
                  <a:pt x="2019" y="1194"/>
                </a:cubicBezTo>
                <a:cubicBezTo>
                  <a:pt x="2018" y="1193"/>
                  <a:pt x="2018" y="1193"/>
                  <a:pt x="2017" y="1192"/>
                </a:cubicBezTo>
                <a:cubicBezTo>
                  <a:pt x="2022" y="1211"/>
                  <a:pt x="2034" y="1229"/>
                  <a:pt x="2049" y="1242"/>
                </a:cubicBezTo>
                <a:cubicBezTo>
                  <a:pt x="2053" y="1245"/>
                  <a:pt x="2064" y="1260"/>
                  <a:pt x="2061" y="1265"/>
                </a:cubicBezTo>
                <a:cubicBezTo>
                  <a:pt x="2056" y="1274"/>
                  <a:pt x="2072" y="1269"/>
                  <a:pt x="2074" y="1270"/>
                </a:cubicBezTo>
                <a:cubicBezTo>
                  <a:pt x="2070" y="1272"/>
                  <a:pt x="2067" y="1273"/>
                  <a:pt x="2063" y="1273"/>
                </a:cubicBezTo>
                <a:cubicBezTo>
                  <a:pt x="2064" y="1279"/>
                  <a:pt x="2083" y="1317"/>
                  <a:pt x="2074" y="1315"/>
                </a:cubicBezTo>
                <a:cubicBezTo>
                  <a:pt x="2070" y="1320"/>
                  <a:pt x="2077" y="1334"/>
                  <a:pt x="2080" y="1339"/>
                </a:cubicBezTo>
                <a:cubicBezTo>
                  <a:pt x="2086" y="1349"/>
                  <a:pt x="2084" y="1362"/>
                  <a:pt x="2077" y="1371"/>
                </a:cubicBezTo>
                <a:cubicBezTo>
                  <a:pt x="2075" y="1374"/>
                  <a:pt x="2072" y="1376"/>
                  <a:pt x="2070" y="1379"/>
                </a:cubicBezTo>
                <a:cubicBezTo>
                  <a:pt x="2066" y="1385"/>
                  <a:pt x="2066" y="1388"/>
                  <a:pt x="2064" y="1395"/>
                </a:cubicBezTo>
                <a:cubicBezTo>
                  <a:pt x="2062" y="1402"/>
                  <a:pt x="2062" y="1409"/>
                  <a:pt x="2059" y="1415"/>
                </a:cubicBezTo>
                <a:cubicBezTo>
                  <a:pt x="2058" y="1419"/>
                  <a:pt x="2055" y="1419"/>
                  <a:pt x="2056" y="1423"/>
                </a:cubicBezTo>
                <a:cubicBezTo>
                  <a:pt x="2056" y="1431"/>
                  <a:pt x="2053" y="1442"/>
                  <a:pt x="2055" y="1450"/>
                </a:cubicBezTo>
                <a:cubicBezTo>
                  <a:pt x="2057" y="1459"/>
                  <a:pt x="2064" y="1465"/>
                  <a:pt x="2067" y="1473"/>
                </a:cubicBezTo>
                <a:cubicBezTo>
                  <a:pt x="2071" y="1481"/>
                  <a:pt x="2074" y="1490"/>
                  <a:pt x="2077" y="1497"/>
                </a:cubicBezTo>
                <a:cubicBezTo>
                  <a:pt x="2081" y="1504"/>
                  <a:pt x="2096" y="1520"/>
                  <a:pt x="2091" y="1529"/>
                </a:cubicBezTo>
                <a:cubicBezTo>
                  <a:pt x="2090" y="1529"/>
                  <a:pt x="2090" y="1528"/>
                  <a:pt x="2090" y="1528"/>
                </a:cubicBezTo>
                <a:cubicBezTo>
                  <a:pt x="2091" y="1533"/>
                  <a:pt x="2090" y="1540"/>
                  <a:pt x="2091" y="1546"/>
                </a:cubicBezTo>
                <a:cubicBezTo>
                  <a:pt x="2092" y="1554"/>
                  <a:pt x="2095" y="1559"/>
                  <a:pt x="2095" y="1567"/>
                </a:cubicBezTo>
                <a:cubicBezTo>
                  <a:pt x="2095" y="1575"/>
                  <a:pt x="2098" y="1587"/>
                  <a:pt x="2101" y="1595"/>
                </a:cubicBezTo>
                <a:cubicBezTo>
                  <a:pt x="2105" y="1605"/>
                  <a:pt x="2113" y="1610"/>
                  <a:pt x="2118" y="1618"/>
                </a:cubicBezTo>
                <a:cubicBezTo>
                  <a:pt x="2123" y="1625"/>
                  <a:pt x="2123" y="1633"/>
                  <a:pt x="2126" y="1640"/>
                </a:cubicBezTo>
                <a:cubicBezTo>
                  <a:pt x="2129" y="1648"/>
                  <a:pt x="2138" y="1657"/>
                  <a:pt x="2139" y="1665"/>
                </a:cubicBezTo>
                <a:cubicBezTo>
                  <a:pt x="2139" y="1669"/>
                  <a:pt x="2139" y="1672"/>
                  <a:pt x="2138" y="1676"/>
                </a:cubicBezTo>
                <a:cubicBezTo>
                  <a:pt x="2137" y="1678"/>
                  <a:pt x="2129" y="1677"/>
                  <a:pt x="2134" y="1682"/>
                </a:cubicBezTo>
                <a:cubicBezTo>
                  <a:pt x="2141" y="1689"/>
                  <a:pt x="2136" y="1696"/>
                  <a:pt x="2140" y="1701"/>
                </a:cubicBezTo>
                <a:cubicBezTo>
                  <a:pt x="2137" y="1692"/>
                  <a:pt x="2146" y="1701"/>
                  <a:pt x="2147" y="1702"/>
                </a:cubicBezTo>
                <a:cubicBezTo>
                  <a:pt x="2153" y="1706"/>
                  <a:pt x="2156" y="1710"/>
                  <a:pt x="2163" y="1705"/>
                </a:cubicBezTo>
                <a:cubicBezTo>
                  <a:pt x="2166" y="1702"/>
                  <a:pt x="2171" y="1700"/>
                  <a:pt x="2175" y="1702"/>
                </a:cubicBezTo>
                <a:cubicBezTo>
                  <a:pt x="2181" y="1705"/>
                  <a:pt x="2183" y="1698"/>
                  <a:pt x="2188" y="1697"/>
                </a:cubicBezTo>
                <a:cubicBezTo>
                  <a:pt x="2194" y="1695"/>
                  <a:pt x="2206" y="1695"/>
                  <a:pt x="2212" y="1697"/>
                </a:cubicBezTo>
                <a:cubicBezTo>
                  <a:pt x="2218" y="1698"/>
                  <a:pt x="2218" y="1698"/>
                  <a:pt x="2222" y="1695"/>
                </a:cubicBezTo>
                <a:cubicBezTo>
                  <a:pt x="2224" y="1694"/>
                  <a:pt x="2229" y="1696"/>
                  <a:pt x="2232" y="1696"/>
                </a:cubicBezTo>
                <a:cubicBezTo>
                  <a:pt x="2229" y="1691"/>
                  <a:pt x="2234" y="1692"/>
                  <a:pt x="2237" y="1691"/>
                </a:cubicBezTo>
                <a:cubicBezTo>
                  <a:pt x="2246" y="1689"/>
                  <a:pt x="2251" y="1688"/>
                  <a:pt x="2259" y="1682"/>
                </a:cubicBezTo>
                <a:cubicBezTo>
                  <a:pt x="2270" y="1673"/>
                  <a:pt x="2284" y="1662"/>
                  <a:pt x="2292" y="1651"/>
                </a:cubicBezTo>
                <a:cubicBezTo>
                  <a:pt x="2296" y="1645"/>
                  <a:pt x="2301" y="1636"/>
                  <a:pt x="2303" y="1632"/>
                </a:cubicBezTo>
                <a:cubicBezTo>
                  <a:pt x="2307" y="1624"/>
                  <a:pt x="2314" y="1621"/>
                  <a:pt x="2319" y="1615"/>
                </a:cubicBezTo>
                <a:cubicBezTo>
                  <a:pt x="2327" y="1607"/>
                  <a:pt x="2329" y="1586"/>
                  <a:pt x="2330" y="1576"/>
                </a:cubicBezTo>
                <a:cubicBezTo>
                  <a:pt x="2327" y="1582"/>
                  <a:pt x="2326" y="1573"/>
                  <a:pt x="2328" y="1570"/>
                </a:cubicBezTo>
                <a:cubicBezTo>
                  <a:pt x="2331" y="1566"/>
                  <a:pt x="2336" y="1563"/>
                  <a:pt x="2341" y="1561"/>
                </a:cubicBezTo>
                <a:cubicBezTo>
                  <a:pt x="2348" y="1558"/>
                  <a:pt x="2369" y="1554"/>
                  <a:pt x="2365" y="1542"/>
                </a:cubicBezTo>
                <a:cubicBezTo>
                  <a:pt x="2364" y="1542"/>
                  <a:pt x="2364" y="1543"/>
                  <a:pt x="2363" y="1543"/>
                </a:cubicBezTo>
                <a:cubicBezTo>
                  <a:pt x="2364" y="1535"/>
                  <a:pt x="2366" y="1528"/>
                  <a:pt x="2367" y="1520"/>
                </a:cubicBezTo>
                <a:cubicBezTo>
                  <a:pt x="2367" y="1514"/>
                  <a:pt x="2362" y="1507"/>
                  <a:pt x="2361" y="1502"/>
                </a:cubicBezTo>
                <a:cubicBezTo>
                  <a:pt x="2358" y="1489"/>
                  <a:pt x="2355" y="1487"/>
                  <a:pt x="2367" y="1475"/>
                </a:cubicBezTo>
                <a:cubicBezTo>
                  <a:pt x="2375" y="1467"/>
                  <a:pt x="2379" y="1464"/>
                  <a:pt x="2386" y="1456"/>
                </a:cubicBezTo>
                <a:cubicBezTo>
                  <a:pt x="2393" y="1448"/>
                  <a:pt x="2400" y="1444"/>
                  <a:pt x="2409" y="1440"/>
                </a:cubicBezTo>
                <a:cubicBezTo>
                  <a:pt x="2423" y="1434"/>
                  <a:pt x="2431" y="1426"/>
                  <a:pt x="2438" y="1413"/>
                </a:cubicBezTo>
                <a:cubicBezTo>
                  <a:pt x="2443" y="1404"/>
                  <a:pt x="2439" y="1389"/>
                  <a:pt x="2438" y="1378"/>
                </a:cubicBezTo>
                <a:cubicBezTo>
                  <a:pt x="2438" y="1370"/>
                  <a:pt x="2437" y="1362"/>
                  <a:pt x="2437" y="1354"/>
                </a:cubicBezTo>
                <a:cubicBezTo>
                  <a:pt x="2437" y="1346"/>
                  <a:pt x="2441" y="1342"/>
                  <a:pt x="2436" y="1337"/>
                </a:cubicBezTo>
                <a:cubicBezTo>
                  <a:pt x="2430" y="1331"/>
                  <a:pt x="2429" y="1332"/>
                  <a:pt x="2427" y="1323"/>
                </a:cubicBezTo>
                <a:cubicBezTo>
                  <a:pt x="2425" y="1318"/>
                  <a:pt x="2421" y="1310"/>
                  <a:pt x="2423" y="1305"/>
                </a:cubicBezTo>
                <a:cubicBezTo>
                  <a:pt x="2425" y="1302"/>
                  <a:pt x="2426" y="1297"/>
                  <a:pt x="2422" y="1299"/>
                </a:cubicBezTo>
                <a:cubicBezTo>
                  <a:pt x="2422" y="1295"/>
                  <a:pt x="2426" y="1291"/>
                  <a:pt x="2426" y="1288"/>
                </a:cubicBezTo>
                <a:cubicBezTo>
                  <a:pt x="2426" y="1283"/>
                  <a:pt x="2420" y="1282"/>
                  <a:pt x="2418" y="1279"/>
                </a:cubicBezTo>
                <a:cubicBezTo>
                  <a:pt x="2413" y="1269"/>
                  <a:pt x="2424" y="1261"/>
                  <a:pt x="2422" y="1252"/>
                </a:cubicBezTo>
                <a:cubicBezTo>
                  <a:pt x="2430" y="1250"/>
                  <a:pt x="2432" y="1232"/>
                  <a:pt x="2436" y="1226"/>
                </a:cubicBezTo>
                <a:cubicBezTo>
                  <a:pt x="2431" y="1219"/>
                  <a:pt x="2450" y="1220"/>
                  <a:pt x="2445" y="1211"/>
                </a:cubicBezTo>
                <a:cubicBezTo>
                  <a:pt x="2452" y="1212"/>
                  <a:pt x="2457" y="1203"/>
                  <a:pt x="2459" y="1197"/>
                </a:cubicBezTo>
                <a:cubicBezTo>
                  <a:pt x="2462" y="1189"/>
                  <a:pt x="2474" y="1177"/>
                  <a:pt x="2480" y="1171"/>
                </a:cubicBezTo>
                <a:cubicBezTo>
                  <a:pt x="2496" y="1155"/>
                  <a:pt x="2514" y="1144"/>
                  <a:pt x="2529" y="1126"/>
                </a:cubicBezTo>
                <a:cubicBezTo>
                  <a:pt x="2536" y="1117"/>
                  <a:pt x="2543" y="1108"/>
                  <a:pt x="2548" y="1097"/>
                </a:cubicBezTo>
                <a:cubicBezTo>
                  <a:pt x="2553" y="1089"/>
                  <a:pt x="2553" y="1080"/>
                  <a:pt x="2558" y="1073"/>
                </a:cubicBezTo>
                <a:cubicBezTo>
                  <a:pt x="2563" y="1066"/>
                  <a:pt x="2567" y="1058"/>
                  <a:pt x="2570" y="1051"/>
                </a:cubicBezTo>
                <a:cubicBezTo>
                  <a:pt x="2573" y="1044"/>
                  <a:pt x="2575" y="1038"/>
                  <a:pt x="2576" y="1030"/>
                </a:cubicBezTo>
                <a:cubicBezTo>
                  <a:pt x="2577" y="1025"/>
                  <a:pt x="2577" y="1022"/>
                  <a:pt x="2583" y="1023"/>
                </a:cubicBezTo>
                <a:cubicBezTo>
                  <a:pt x="2578" y="1021"/>
                  <a:pt x="2579" y="1016"/>
                  <a:pt x="2579" y="1012"/>
                </a:cubicBezTo>
                <a:cubicBezTo>
                  <a:pt x="2579" y="1004"/>
                  <a:pt x="2584" y="1003"/>
                  <a:pt x="2575" y="1000"/>
                </a:cubicBezTo>
                <a:cubicBezTo>
                  <a:pt x="2572" y="999"/>
                  <a:pt x="2565" y="1006"/>
                  <a:pt x="2561" y="1007"/>
                </a:cubicBezTo>
                <a:cubicBezTo>
                  <a:pt x="2554" y="1010"/>
                  <a:pt x="2546" y="1011"/>
                  <a:pt x="2539" y="1012"/>
                </a:cubicBezTo>
                <a:cubicBezTo>
                  <a:pt x="2535" y="1013"/>
                  <a:pt x="2531" y="1012"/>
                  <a:pt x="2526" y="1014"/>
                </a:cubicBezTo>
                <a:cubicBezTo>
                  <a:pt x="2522" y="1015"/>
                  <a:pt x="2520" y="1019"/>
                  <a:pt x="2516" y="1019"/>
                </a:cubicBezTo>
                <a:cubicBezTo>
                  <a:pt x="2511" y="1019"/>
                  <a:pt x="2509" y="1018"/>
                  <a:pt x="2504" y="1019"/>
                </a:cubicBezTo>
                <a:cubicBezTo>
                  <a:pt x="2499" y="1021"/>
                  <a:pt x="2497" y="1023"/>
                  <a:pt x="2491" y="1023"/>
                </a:cubicBezTo>
                <a:cubicBezTo>
                  <a:pt x="2482" y="1023"/>
                  <a:pt x="2480" y="1010"/>
                  <a:pt x="2474" y="1006"/>
                </a:cubicBezTo>
                <a:cubicBezTo>
                  <a:pt x="2465" y="1002"/>
                  <a:pt x="2462" y="1011"/>
                  <a:pt x="2472" y="1001"/>
                </a:cubicBezTo>
                <a:cubicBezTo>
                  <a:pt x="2478" y="995"/>
                  <a:pt x="2475" y="993"/>
                  <a:pt x="2470" y="986"/>
                </a:cubicBezTo>
                <a:cubicBezTo>
                  <a:pt x="2467" y="988"/>
                  <a:pt x="2450" y="967"/>
                  <a:pt x="2447" y="962"/>
                </a:cubicBezTo>
                <a:cubicBezTo>
                  <a:pt x="2443" y="956"/>
                  <a:pt x="2437" y="956"/>
                  <a:pt x="2433" y="955"/>
                </a:cubicBezTo>
                <a:cubicBezTo>
                  <a:pt x="2428" y="953"/>
                  <a:pt x="2421" y="944"/>
                  <a:pt x="2419" y="939"/>
                </a:cubicBezTo>
                <a:cubicBezTo>
                  <a:pt x="2415" y="928"/>
                  <a:pt x="2416" y="913"/>
                  <a:pt x="2406" y="905"/>
                </a:cubicBezTo>
                <a:cubicBezTo>
                  <a:pt x="2403" y="902"/>
                  <a:pt x="2394" y="898"/>
                  <a:pt x="2393" y="895"/>
                </a:cubicBezTo>
                <a:cubicBezTo>
                  <a:pt x="2391" y="889"/>
                  <a:pt x="2390" y="882"/>
                  <a:pt x="2389" y="876"/>
                </a:cubicBezTo>
                <a:cubicBezTo>
                  <a:pt x="2387" y="861"/>
                  <a:pt x="2387" y="848"/>
                  <a:pt x="2375" y="838"/>
                </a:cubicBezTo>
                <a:cubicBezTo>
                  <a:pt x="2372" y="835"/>
                  <a:pt x="2370" y="835"/>
                  <a:pt x="2367" y="830"/>
                </a:cubicBezTo>
                <a:cubicBezTo>
                  <a:pt x="2363" y="825"/>
                  <a:pt x="2368" y="819"/>
                  <a:pt x="2364" y="814"/>
                </a:cubicBezTo>
                <a:cubicBezTo>
                  <a:pt x="2355" y="801"/>
                  <a:pt x="2348" y="786"/>
                  <a:pt x="2342" y="772"/>
                </a:cubicBezTo>
                <a:cubicBezTo>
                  <a:pt x="2338" y="761"/>
                  <a:pt x="2325" y="750"/>
                  <a:pt x="2324" y="739"/>
                </a:cubicBezTo>
                <a:cubicBezTo>
                  <a:pt x="2323" y="734"/>
                  <a:pt x="2317" y="733"/>
                  <a:pt x="2322" y="727"/>
                </a:cubicBezTo>
                <a:cubicBezTo>
                  <a:pt x="2327" y="736"/>
                  <a:pt x="2330" y="748"/>
                  <a:pt x="2339" y="755"/>
                </a:cubicBezTo>
                <a:cubicBezTo>
                  <a:pt x="2354" y="768"/>
                  <a:pt x="2345" y="739"/>
                  <a:pt x="2354" y="734"/>
                </a:cubicBezTo>
                <a:cubicBezTo>
                  <a:pt x="2353" y="740"/>
                  <a:pt x="2353" y="749"/>
                  <a:pt x="2350" y="755"/>
                </a:cubicBezTo>
                <a:cubicBezTo>
                  <a:pt x="2357" y="756"/>
                  <a:pt x="2358" y="757"/>
                  <a:pt x="2363" y="764"/>
                </a:cubicBezTo>
                <a:cubicBezTo>
                  <a:pt x="2369" y="775"/>
                  <a:pt x="2377" y="785"/>
                  <a:pt x="2384" y="796"/>
                </a:cubicBezTo>
                <a:cubicBezTo>
                  <a:pt x="2389" y="804"/>
                  <a:pt x="2388" y="809"/>
                  <a:pt x="2396" y="815"/>
                </a:cubicBezTo>
                <a:cubicBezTo>
                  <a:pt x="2404" y="821"/>
                  <a:pt x="2412" y="831"/>
                  <a:pt x="2412" y="842"/>
                </a:cubicBezTo>
                <a:cubicBezTo>
                  <a:pt x="2412" y="852"/>
                  <a:pt x="2413" y="863"/>
                  <a:pt x="2421" y="870"/>
                </a:cubicBezTo>
                <a:cubicBezTo>
                  <a:pt x="2428" y="878"/>
                  <a:pt x="2437" y="880"/>
                  <a:pt x="2442" y="892"/>
                </a:cubicBezTo>
                <a:cubicBezTo>
                  <a:pt x="2444" y="898"/>
                  <a:pt x="2445" y="904"/>
                  <a:pt x="2450" y="909"/>
                </a:cubicBezTo>
                <a:cubicBezTo>
                  <a:pt x="2454" y="914"/>
                  <a:pt x="2458" y="916"/>
                  <a:pt x="2461" y="922"/>
                </a:cubicBezTo>
                <a:cubicBezTo>
                  <a:pt x="2465" y="929"/>
                  <a:pt x="2471" y="943"/>
                  <a:pt x="2464" y="950"/>
                </a:cubicBezTo>
                <a:cubicBezTo>
                  <a:pt x="2474" y="952"/>
                  <a:pt x="2471" y="977"/>
                  <a:pt x="2475" y="983"/>
                </a:cubicBezTo>
                <a:cubicBezTo>
                  <a:pt x="2483" y="997"/>
                  <a:pt x="2496" y="986"/>
                  <a:pt x="2505" y="980"/>
                </a:cubicBezTo>
                <a:cubicBezTo>
                  <a:pt x="2509" y="976"/>
                  <a:pt x="2515" y="979"/>
                  <a:pt x="2520" y="977"/>
                </a:cubicBezTo>
                <a:cubicBezTo>
                  <a:pt x="2526" y="975"/>
                  <a:pt x="2531" y="970"/>
                  <a:pt x="2537" y="968"/>
                </a:cubicBezTo>
                <a:cubicBezTo>
                  <a:pt x="2544" y="966"/>
                  <a:pt x="2546" y="970"/>
                  <a:pt x="2550" y="962"/>
                </a:cubicBezTo>
                <a:cubicBezTo>
                  <a:pt x="2551" y="959"/>
                  <a:pt x="2558" y="957"/>
                  <a:pt x="2561" y="956"/>
                </a:cubicBezTo>
                <a:cubicBezTo>
                  <a:pt x="2567" y="954"/>
                  <a:pt x="2575" y="953"/>
                  <a:pt x="2580" y="950"/>
                </a:cubicBezTo>
                <a:cubicBezTo>
                  <a:pt x="2583" y="948"/>
                  <a:pt x="2588" y="947"/>
                  <a:pt x="2589" y="945"/>
                </a:cubicBezTo>
                <a:cubicBezTo>
                  <a:pt x="2591" y="942"/>
                  <a:pt x="2589" y="937"/>
                  <a:pt x="2591" y="934"/>
                </a:cubicBezTo>
                <a:cubicBezTo>
                  <a:pt x="2596" y="929"/>
                  <a:pt x="2613" y="923"/>
                  <a:pt x="2620" y="923"/>
                </a:cubicBezTo>
                <a:cubicBezTo>
                  <a:pt x="2634" y="923"/>
                  <a:pt x="2624" y="916"/>
                  <a:pt x="2633" y="910"/>
                </a:cubicBezTo>
                <a:cubicBezTo>
                  <a:pt x="2635" y="909"/>
                  <a:pt x="2640" y="911"/>
                  <a:pt x="2642" y="909"/>
                </a:cubicBezTo>
                <a:cubicBezTo>
                  <a:pt x="2645" y="908"/>
                  <a:pt x="2645" y="906"/>
                  <a:pt x="2646" y="903"/>
                </a:cubicBezTo>
                <a:cubicBezTo>
                  <a:pt x="2650" y="898"/>
                  <a:pt x="2648" y="897"/>
                  <a:pt x="2655" y="894"/>
                </a:cubicBezTo>
                <a:cubicBezTo>
                  <a:pt x="2661" y="892"/>
                  <a:pt x="2663" y="895"/>
                  <a:pt x="2660" y="886"/>
                </a:cubicBezTo>
                <a:cubicBezTo>
                  <a:pt x="2658" y="881"/>
                  <a:pt x="2660" y="871"/>
                  <a:pt x="2665" y="869"/>
                </a:cubicBezTo>
                <a:cubicBezTo>
                  <a:pt x="2666" y="879"/>
                  <a:pt x="2674" y="861"/>
                  <a:pt x="2677" y="857"/>
                </a:cubicBezTo>
                <a:cubicBezTo>
                  <a:pt x="2679" y="854"/>
                  <a:pt x="2685" y="849"/>
                  <a:pt x="2684" y="844"/>
                </a:cubicBezTo>
                <a:cubicBezTo>
                  <a:pt x="2684" y="838"/>
                  <a:pt x="2681" y="841"/>
                  <a:pt x="2677" y="837"/>
                </a:cubicBezTo>
                <a:cubicBezTo>
                  <a:pt x="2672" y="830"/>
                  <a:pt x="2670" y="825"/>
                  <a:pt x="2661" y="823"/>
                </a:cubicBezTo>
                <a:cubicBezTo>
                  <a:pt x="2648" y="820"/>
                  <a:pt x="2642" y="815"/>
                  <a:pt x="2636" y="803"/>
                </a:cubicBezTo>
                <a:cubicBezTo>
                  <a:pt x="2635" y="801"/>
                  <a:pt x="2635" y="796"/>
                  <a:pt x="2635" y="793"/>
                </a:cubicBezTo>
                <a:cubicBezTo>
                  <a:pt x="2635" y="792"/>
                  <a:pt x="2637" y="784"/>
                  <a:pt x="2635" y="782"/>
                </a:cubicBezTo>
                <a:cubicBezTo>
                  <a:pt x="2634" y="782"/>
                  <a:pt x="2624" y="795"/>
                  <a:pt x="2622" y="798"/>
                </a:cubicBezTo>
                <a:cubicBezTo>
                  <a:pt x="2614" y="807"/>
                  <a:pt x="2612" y="818"/>
                  <a:pt x="2597" y="816"/>
                </a:cubicBezTo>
                <a:cubicBezTo>
                  <a:pt x="2584" y="814"/>
                  <a:pt x="2578" y="822"/>
                  <a:pt x="2571" y="809"/>
                </a:cubicBezTo>
                <a:cubicBezTo>
                  <a:pt x="2575" y="803"/>
                  <a:pt x="2576" y="788"/>
                  <a:pt x="2568" y="785"/>
                </a:cubicBezTo>
                <a:cubicBezTo>
                  <a:pt x="2560" y="782"/>
                  <a:pt x="2564" y="804"/>
                  <a:pt x="2564" y="806"/>
                </a:cubicBezTo>
                <a:cubicBezTo>
                  <a:pt x="2560" y="802"/>
                  <a:pt x="2551" y="790"/>
                  <a:pt x="2552" y="784"/>
                </a:cubicBezTo>
                <a:cubicBezTo>
                  <a:pt x="2553" y="785"/>
                  <a:pt x="2553" y="785"/>
                  <a:pt x="2554" y="786"/>
                </a:cubicBezTo>
                <a:cubicBezTo>
                  <a:pt x="2558" y="775"/>
                  <a:pt x="2539" y="767"/>
                  <a:pt x="2534" y="762"/>
                </a:cubicBezTo>
                <a:cubicBezTo>
                  <a:pt x="2526" y="752"/>
                  <a:pt x="2523" y="737"/>
                  <a:pt x="2520" y="726"/>
                </a:cubicBezTo>
                <a:cubicBezTo>
                  <a:pt x="2524" y="727"/>
                  <a:pt x="2529" y="729"/>
                  <a:pt x="2532" y="726"/>
                </a:cubicBezTo>
                <a:cubicBezTo>
                  <a:pt x="2534" y="724"/>
                  <a:pt x="2529" y="715"/>
                  <a:pt x="2536" y="720"/>
                </a:cubicBezTo>
                <a:cubicBezTo>
                  <a:pt x="2535" y="720"/>
                  <a:pt x="2533" y="721"/>
                  <a:pt x="2532" y="721"/>
                </a:cubicBezTo>
                <a:cubicBezTo>
                  <a:pt x="2534" y="723"/>
                  <a:pt x="2537" y="725"/>
                  <a:pt x="2541" y="726"/>
                </a:cubicBezTo>
                <a:cubicBezTo>
                  <a:pt x="2543" y="727"/>
                  <a:pt x="2545" y="723"/>
                  <a:pt x="2549" y="727"/>
                </a:cubicBezTo>
                <a:cubicBezTo>
                  <a:pt x="2555" y="734"/>
                  <a:pt x="2560" y="741"/>
                  <a:pt x="2564" y="750"/>
                </a:cubicBezTo>
                <a:cubicBezTo>
                  <a:pt x="2566" y="756"/>
                  <a:pt x="2568" y="759"/>
                  <a:pt x="2574" y="759"/>
                </a:cubicBezTo>
                <a:cubicBezTo>
                  <a:pt x="2582" y="760"/>
                  <a:pt x="2583" y="767"/>
                  <a:pt x="2589" y="770"/>
                </a:cubicBezTo>
                <a:cubicBezTo>
                  <a:pt x="2598" y="775"/>
                  <a:pt x="2609" y="783"/>
                  <a:pt x="2618" y="776"/>
                </a:cubicBezTo>
                <a:cubicBezTo>
                  <a:pt x="2624" y="772"/>
                  <a:pt x="2629" y="768"/>
                  <a:pt x="2637" y="770"/>
                </a:cubicBezTo>
                <a:cubicBezTo>
                  <a:pt x="2643" y="771"/>
                  <a:pt x="2643" y="779"/>
                  <a:pt x="2644" y="785"/>
                </a:cubicBezTo>
                <a:cubicBezTo>
                  <a:pt x="2647" y="795"/>
                  <a:pt x="2672" y="796"/>
                  <a:pt x="2682" y="796"/>
                </a:cubicBezTo>
                <a:cubicBezTo>
                  <a:pt x="2683" y="797"/>
                  <a:pt x="2690" y="796"/>
                  <a:pt x="2691" y="797"/>
                </a:cubicBezTo>
                <a:cubicBezTo>
                  <a:pt x="2693" y="800"/>
                  <a:pt x="2699" y="801"/>
                  <a:pt x="2701" y="801"/>
                </a:cubicBezTo>
                <a:cubicBezTo>
                  <a:pt x="2708" y="802"/>
                  <a:pt x="2720" y="799"/>
                  <a:pt x="2727" y="798"/>
                </a:cubicBezTo>
                <a:cubicBezTo>
                  <a:pt x="2737" y="797"/>
                  <a:pt x="2750" y="800"/>
                  <a:pt x="2761" y="796"/>
                </a:cubicBezTo>
                <a:cubicBezTo>
                  <a:pt x="2766" y="793"/>
                  <a:pt x="2765" y="792"/>
                  <a:pt x="2771" y="799"/>
                </a:cubicBezTo>
                <a:cubicBezTo>
                  <a:pt x="2772" y="801"/>
                  <a:pt x="2769" y="803"/>
                  <a:pt x="2771" y="804"/>
                </a:cubicBezTo>
                <a:cubicBezTo>
                  <a:pt x="2772" y="804"/>
                  <a:pt x="2776" y="805"/>
                  <a:pt x="2776" y="806"/>
                </a:cubicBezTo>
                <a:cubicBezTo>
                  <a:pt x="2778" y="808"/>
                  <a:pt x="2777" y="811"/>
                  <a:pt x="2779" y="815"/>
                </a:cubicBezTo>
                <a:cubicBezTo>
                  <a:pt x="2781" y="817"/>
                  <a:pt x="2785" y="819"/>
                  <a:pt x="2788" y="819"/>
                </a:cubicBezTo>
                <a:cubicBezTo>
                  <a:pt x="2791" y="818"/>
                  <a:pt x="2796" y="828"/>
                  <a:pt x="2799" y="830"/>
                </a:cubicBezTo>
                <a:cubicBezTo>
                  <a:pt x="2802" y="833"/>
                  <a:pt x="2806" y="835"/>
                  <a:pt x="2810" y="836"/>
                </a:cubicBezTo>
                <a:cubicBezTo>
                  <a:pt x="2814" y="836"/>
                  <a:pt x="2818" y="833"/>
                  <a:pt x="2822" y="833"/>
                </a:cubicBezTo>
                <a:cubicBezTo>
                  <a:pt x="2820" y="840"/>
                  <a:pt x="2815" y="842"/>
                  <a:pt x="2808" y="843"/>
                </a:cubicBezTo>
                <a:cubicBezTo>
                  <a:pt x="2807" y="844"/>
                  <a:pt x="2805" y="839"/>
                  <a:pt x="2804" y="842"/>
                </a:cubicBezTo>
                <a:cubicBezTo>
                  <a:pt x="2802" y="846"/>
                  <a:pt x="2818" y="860"/>
                  <a:pt x="2821" y="862"/>
                </a:cubicBezTo>
                <a:cubicBezTo>
                  <a:pt x="2827" y="867"/>
                  <a:pt x="2832" y="869"/>
                  <a:pt x="2840" y="864"/>
                </a:cubicBezTo>
                <a:cubicBezTo>
                  <a:pt x="2851" y="857"/>
                  <a:pt x="2846" y="855"/>
                  <a:pt x="2845" y="843"/>
                </a:cubicBezTo>
                <a:cubicBezTo>
                  <a:pt x="2849" y="843"/>
                  <a:pt x="2852" y="844"/>
                  <a:pt x="2856" y="844"/>
                </a:cubicBezTo>
                <a:cubicBezTo>
                  <a:pt x="2849" y="844"/>
                  <a:pt x="2849" y="854"/>
                  <a:pt x="2855" y="853"/>
                </a:cubicBezTo>
                <a:cubicBezTo>
                  <a:pt x="2849" y="858"/>
                  <a:pt x="2858" y="864"/>
                  <a:pt x="2857" y="870"/>
                </a:cubicBezTo>
                <a:cubicBezTo>
                  <a:pt x="2855" y="881"/>
                  <a:pt x="2858" y="890"/>
                  <a:pt x="2860" y="901"/>
                </a:cubicBezTo>
                <a:cubicBezTo>
                  <a:pt x="2862" y="909"/>
                  <a:pt x="2870" y="944"/>
                  <a:pt x="2877" y="946"/>
                </a:cubicBezTo>
                <a:cubicBezTo>
                  <a:pt x="2879" y="957"/>
                  <a:pt x="2887" y="967"/>
                  <a:pt x="2890" y="977"/>
                </a:cubicBezTo>
                <a:cubicBezTo>
                  <a:pt x="2891" y="980"/>
                  <a:pt x="2892" y="984"/>
                  <a:pt x="2893" y="987"/>
                </a:cubicBezTo>
                <a:cubicBezTo>
                  <a:pt x="2897" y="995"/>
                  <a:pt x="2902" y="1000"/>
                  <a:pt x="2906" y="1008"/>
                </a:cubicBezTo>
                <a:cubicBezTo>
                  <a:pt x="2910" y="1017"/>
                  <a:pt x="2914" y="1030"/>
                  <a:pt x="2915" y="1036"/>
                </a:cubicBezTo>
                <a:cubicBezTo>
                  <a:pt x="2917" y="1048"/>
                  <a:pt x="2927" y="1062"/>
                  <a:pt x="2938" y="1055"/>
                </a:cubicBezTo>
                <a:cubicBezTo>
                  <a:pt x="2942" y="1052"/>
                  <a:pt x="2938" y="1047"/>
                  <a:pt x="2942" y="1044"/>
                </a:cubicBezTo>
                <a:cubicBezTo>
                  <a:pt x="2945" y="1042"/>
                  <a:pt x="2949" y="1042"/>
                  <a:pt x="2951" y="1039"/>
                </a:cubicBezTo>
                <a:cubicBezTo>
                  <a:pt x="2950" y="1040"/>
                  <a:pt x="2950" y="1035"/>
                  <a:pt x="2951" y="1034"/>
                </a:cubicBezTo>
                <a:cubicBezTo>
                  <a:pt x="2952" y="1032"/>
                  <a:pt x="2954" y="1025"/>
                  <a:pt x="2957" y="1025"/>
                </a:cubicBezTo>
                <a:cubicBezTo>
                  <a:pt x="2965" y="1025"/>
                  <a:pt x="2962" y="1021"/>
                  <a:pt x="2961" y="1012"/>
                </a:cubicBezTo>
                <a:cubicBezTo>
                  <a:pt x="2961" y="1007"/>
                  <a:pt x="2959" y="1004"/>
                  <a:pt x="2960" y="999"/>
                </a:cubicBezTo>
                <a:cubicBezTo>
                  <a:pt x="2962" y="994"/>
                  <a:pt x="2965" y="992"/>
                  <a:pt x="2965" y="986"/>
                </a:cubicBezTo>
                <a:cubicBezTo>
                  <a:pt x="2966" y="974"/>
                  <a:pt x="2958" y="962"/>
                  <a:pt x="2960" y="951"/>
                </a:cubicBezTo>
                <a:cubicBezTo>
                  <a:pt x="2960" y="947"/>
                  <a:pt x="2964" y="936"/>
                  <a:pt x="2969" y="942"/>
                </a:cubicBezTo>
                <a:cubicBezTo>
                  <a:pt x="2969" y="941"/>
                  <a:pt x="2969" y="941"/>
                  <a:pt x="2970" y="941"/>
                </a:cubicBezTo>
                <a:cubicBezTo>
                  <a:pt x="2970" y="941"/>
                  <a:pt x="2971" y="941"/>
                  <a:pt x="2971" y="942"/>
                </a:cubicBezTo>
                <a:cubicBezTo>
                  <a:pt x="2973" y="938"/>
                  <a:pt x="2972" y="932"/>
                  <a:pt x="2978" y="933"/>
                </a:cubicBezTo>
                <a:cubicBezTo>
                  <a:pt x="2983" y="934"/>
                  <a:pt x="2987" y="932"/>
                  <a:pt x="2988" y="927"/>
                </a:cubicBezTo>
                <a:cubicBezTo>
                  <a:pt x="2988" y="925"/>
                  <a:pt x="2985" y="921"/>
                  <a:pt x="2990" y="919"/>
                </a:cubicBezTo>
                <a:cubicBezTo>
                  <a:pt x="2993" y="918"/>
                  <a:pt x="2998" y="915"/>
                  <a:pt x="3000" y="912"/>
                </a:cubicBezTo>
                <a:cubicBezTo>
                  <a:pt x="3004" y="905"/>
                  <a:pt x="3012" y="899"/>
                  <a:pt x="3016" y="892"/>
                </a:cubicBezTo>
                <a:cubicBezTo>
                  <a:pt x="3018" y="889"/>
                  <a:pt x="3021" y="879"/>
                  <a:pt x="3024" y="880"/>
                </a:cubicBezTo>
                <a:cubicBezTo>
                  <a:pt x="3027" y="881"/>
                  <a:pt x="3022" y="885"/>
                  <a:pt x="3021" y="885"/>
                </a:cubicBezTo>
                <a:cubicBezTo>
                  <a:pt x="3026" y="882"/>
                  <a:pt x="3031" y="881"/>
                  <a:pt x="3036" y="879"/>
                </a:cubicBezTo>
                <a:cubicBezTo>
                  <a:pt x="3034" y="878"/>
                  <a:pt x="3034" y="877"/>
                  <a:pt x="3033" y="876"/>
                </a:cubicBezTo>
                <a:cubicBezTo>
                  <a:pt x="3037" y="879"/>
                  <a:pt x="3041" y="872"/>
                  <a:pt x="3043" y="868"/>
                </a:cubicBezTo>
                <a:cubicBezTo>
                  <a:pt x="3031" y="857"/>
                  <a:pt x="3052" y="855"/>
                  <a:pt x="3055" y="846"/>
                </a:cubicBezTo>
                <a:cubicBezTo>
                  <a:pt x="3057" y="856"/>
                  <a:pt x="3060" y="854"/>
                  <a:pt x="3068" y="853"/>
                </a:cubicBezTo>
                <a:cubicBezTo>
                  <a:pt x="3068" y="852"/>
                  <a:pt x="3068" y="850"/>
                  <a:pt x="3067" y="849"/>
                </a:cubicBezTo>
                <a:cubicBezTo>
                  <a:pt x="3069" y="854"/>
                  <a:pt x="3079" y="854"/>
                  <a:pt x="3078" y="847"/>
                </a:cubicBezTo>
                <a:cubicBezTo>
                  <a:pt x="3082" y="856"/>
                  <a:pt x="3089" y="842"/>
                  <a:pt x="3083" y="835"/>
                </a:cubicBezTo>
                <a:cubicBezTo>
                  <a:pt x="3085" y="835"/>
                  <a:pt x="3085" y="835"/>
                  <a:pt x="3087" y="834"/>
                </a:cubicBezTo>
                <a:cubicBezTo>
                  <a:pt x="3085" y="833"/>
                  <a:pt x="3086" y="832"/>
                  <a:pt x="3085" y="831"/>
                </a:cubicBezTo>
                <a:cubicBezTo>
                  <a:pt x="3087" y="836"/>
                  <a:pt x="3091" y="833"/>
                  <a:pt x="3095" y="835"/>
                </a:cubicBezTo>
                <a:cubicBezTo>
                  <a:pt x="3102" y="839"/>
                  <a:pt x="3103" y="845"/>
                  <a:pt x="3105" y="851"/>
                </a:cubicBezTo>
                <a:cubicBezTo>
                  <a:pt x="3107" y="856"/>
                  <a:pt x="3116" y="878"/>
                  <a:pt x="3122" y="875"/>
                </a:cubicBezTo>
                <a:cubicBezTo>
                  <a:pt x="3123" y="877"/>
                  <a:pt x="3124" y="878"/>
                  <a:pt x="3124" y="880"/>
                </a:cubicBezTo>
                <a:cubicBezTo>
                  <a:pt x="3124" y="879"/>
                  <a:pt x="3124" y="878"/>
                  <a:pt x="3124" y="877"/>
                </a:cubicBezTo>
                <a:cubicBezTo>
                  <a:pt x="3130" y="878"/>
                  <a:pt x="3138" y="884"/>
                  <a:pt x="3136" y="890"/>
                </a:cubicBezTo>
                <a:cubicBezTo>
                  <a:pt x="3137" y="889"/>
                  <a:pt x="3137" y="889"/>
                  <a:pt x="3138" y="888"/>
                </a:cubicBezTo>
                <a:cubicBezTo>
                  <a:pt x="3136" y="900"/>
                  <a:pt x="3150" y="910"/>
                  <a:pt x="3148" y="924"/>
                </a:cubicBezTo>
                <a:cubicBezTo>
                  <a:pt x="3147" y="927"/>
                  <a:pt x="3143" y="935"/>
                  <a:pt x="3146" y="938"/>
                </a:cubicBezTo>
                <a:cubicBezTo>
                  <a:pt x="3148" y="941"/>
                  <a:pt x="3151" y="940"/>
                  <a:pt x="3151" y="936"/>
                </a:cubicBezTo>
                <a:cubicBezTo>
                  <a:pt x="3152" y="938"/>
                  <a:pt x="3152" y="937"/>
                  <a:pt x="3151" y="940"/>
                </a:cubicBezTo>
                <a:cubicBezTo>
                  <a:pt x="3153" y="940"/>
                  <a:pt x="3152" y="941"/>
                  <a:pt x="3154" y="939"/>
                </a:cubicBezTo>
                <a:cubicBezTo>
                  <a:pt x="3155" y="951"/>
                  <a:pt x="3173" y="932"/>
                  <a:pt x="3177" y="930"/>
                </a:cubicBezTo>
                <a:moveTo>
                  <a:pt x="2077" y="301"/>
                </a:moveTo>
                <a:cubicBezTo>
                  <a:pt x="2072" y="303"/>
                  <a:pt x="2064" y="307"/>
                  <a:pt x="2060" y="307"/>
                </a:cubicBezTo>
                <a:cubicBezTo>
                  <a:pt x="2063" y="302"/>
                  <a:pt x="2060" y="296"/>
                  <a:pt x="2068" y="293"/>
                </a:cubicBezTo>
                <a:cubicBezTo>
                  <a:pt x="2074" y="291"/>
                  <a:pt x="2084" y="294"/>
                  <a:pt x="2077" y="301"/>
                </a:cubicBezTo>
                <a:moveTo>
                  <a:pt x="2088" y="300"/>
                </a:moveTo>
                <a:cubicBezTo>
                  <a:pt x="2088" y="302"/>
                  <a:pt x="2082" y="316"/>
                  <a:pt x="2080" y="315"/>
                </a:cubicBezTo>
                <a:cubicBezTo>
                  <a:pt x="2075" y="313"/>
                  <a:pt x="2087" y="300"/>
                  <a:pt x="2088" y="300"/>
                </a:cubicBezTo>
                <a:moveTo>
                  <a:pt x="2211" y="248"/>
                </a:moveTo>
                <a:cubicBezTo>
                  <a:pt x="2206" y="247"/>
                  <a:pt x="2204" y="248"/>
                  <a:pt x="2204" y="253"/>
                </a:cubicBezTo>
                <a:cubicBezTo>
                  <a:pt x="2205" y="253"/>
                  <a:pt x="2201" y="251"/>
                  <a:pt x="2203" y="252"/>
                </a:cubicBezTo>
                <a:cubicBezTo>
                  <a:pt x="2201" y="254"/>
                  <a:pt x="2200" y="254"/>
                  <a:pt x="2202" y="257"/>
                </a:cubicBezTo>
                <a:cubicBezTo>
                  <a:pt x="2198" y="258"/>
                  <a:pt x="2200" y="256"/>
                  <a:pt x="2199" y="260"/>
                </a:cubicBezTo>
                <a:cubicBezTo>
                  <a:pt x="2199" y="260"/>
                  <a:pt x="2200" y="259"/>
                  <a:pt x="2200" y="259"/>
                </a:cubicBezTo>
                <a:cubicBezTo>
                  <a:pt x="2199" y="262"/>
                  <a:pt x="2199" y="263"/>
                  <a:pt x="2199" y="266"/>
                </a:cubicBezTo>
                <a:cubicBezTo>
                  <a:pt x="2201" y="267"/>
                  <a:pt x="2205" y="267"/>
                  <a:pt x="2207" y="264"/>
                </a:cubicBezTo>
                <a:cubicBezTo>
                  <a:pt x="2207" y="267"/>
                  <a:pt x="2206" y="269"/>
                  <a:pt x="2204" y="271"/>
                </a:cubicBezTo>
                <a:cubicBezTo>
                  <a:pt x="2207" y="268"/>
                  <a:pt x="2203" y="267"/>
                  <a:pt x="2200" y="266"/>
                </a:cubicBezTo>
                <a:cubicBezTo>
                  <a:pt x="2199" y="267"/>
                  <a:pt x="2201" y="267"/>
                  <a:pt x="2201" y="267"/>
                </a:cubicBezTo>
                <a:cubicBezTo>
                  <a:pt x="2200" y="268"/>
                  <a:pt x="2199" y="268"/>
                  <a:pt x="2199" y="268"/>
                </a:cubicBezTo>
                <a:cubicBezTo>
                  <a:pt x="2199" y="269"/>
                  <a:pt x="2200" y="268"/>
                  <a:pt x="2200" y="269"/>
                </a:cubicBezTo>
                <a:cubicBezTo>
                  <a:pt x="2200" y="269"/>
                  <a:pt x="2200" y="270"/>
                  <a:pt x="2200" y="270"/>
                </a:cubicBezTo>
                <a:cubicBezTo>
                  <a:pt x="2191" y="269"/>
                  <a:pt x="2198" y="261"/>
                  <a:pt x="2196" y="257"/>
                </a:cubicBezTo>
                <a:cubicBezTo>
                  <a:pt x="2197" y="257"/>
                  <a:pt x="2198" y="257"/>
                  <a:pt x="2200" y="256"/>
                </a:cubicBezTo>
                <a:cubicBezTo>
                  <a:pt x="2199" y="256"/>
                  <a:pt x="2198" y="256"/>
                  <a:pt x="2198" y="255"/>
                </a:cubicBezTo>
                <a:cubicBezTo>
                  <a:pt x="2202" y="254"/>
                  <a:pt x="2202" y="250"/>
                  <a:pt x="2198" y="248"/>
                </a:cubicBezTo>
                <a:cubicBezTo>
                  <a:pt x="2200" y="247"/>
                  <a:pt x="2199" y="245"/>
                  <a:pt x="2201" y="244"/>
                </a:cubicBezTo>
                <a:cubicBezTo>
                  <a:pt x="2198" y="241"/>
                  <a:pt x="2196" y="241"/>
                  <a:pt x="2194" y="243"/>
                </a:cubicBezTo>
                <a:cubicBezTo>
                  <a:pt x="2197" y="237"/>
                  <a:pt x="2203" y="243"/>
                  <a:pt x="2206" y="246"/>
                </a:cubicBezTo>
                <a:cubicBezTo>
                  <a:pt x="2201" y="243"/>
                  <a:pt x="2198" y="250"/>
                  <a:pt x="2202" y="250"/>
                </a:cubicBezTo>
                <a:cubicBezTo>
                  <a:pt x="2203" y="251"/>
                  <a:pt x="2202" y="251"/>
                  <a:pt x="2204" y="251"/>
                </a:cubicBezTo>
                <a:cubicBezTo>
                  <a:pt x="2204" y="248"/>
                  <a:pt x="2204" y="248"/>
                  <a:pt x="2208" y="248"/>
                </a:cubicBezTo>
                <a:cubicBezTo>
                  <a:pt x="2208" y="246"/>
                  <a:pt x="2208" y="245"/>
                  <a:pt x="2207" y="244"/>
                </a:cubicBezTo>
                <a:cubicBezTo>
                  <a:pt x="2211" y="240"/>
                  <a:pt x="2214" y="244"/>
                  <a:pt x="2213" y="249"/>
                </a:cubicBezTo>
                <a:cubicBezTo>
                  <a:pt x="2212" y="248"/>
                  <a:pt x="2211" y="248"/>
                  <a:pt x="2211" y="248"/>
                </a:cubicBezTo>
                <a:moveTo>
                  <a:pt x="2244" y="255"/>
                </a:moveTo>
                <a:cubicBezTo>
                  <a:pt x="2242" y="254"/>
                  <a:pt x="2240" y="255"/>
                  <a:pt x="2238" y="255"/>
                </a:cubicBezTo>
                <a:cubicBezTo>
                  <a:pt x="2239" y="256"/>
                  <a:pt x="2240" y="257"/>
                  <a:pt x="2241" y="257"/>
                </a:cubicBezTo>
                <a:cubicBezTo>
                  <a:pt x="2241" y="257"/>
                  <a:pt x="2240" y="256"/>
                  <a:pt x="2241" y="256"/>
                </a:cubicBezTo>
                <a:cubicBezTo>
                  <a:pt x="2244" y="259"/>
                  <a:pt x="2241" y="260"/>
                  <a:pt x="2237" y="261"/>
                </a:cubicBezTo>
                <a:cubicBezTo>
                  <a:pt x="2232" y="263"/>
                  <a:pt x="2234" y="260"/>
                  <a:pt x="2231" y="263"/>
                </a:cubicBezTo>
                <a:cubicBezTo>
                  <a:pt x="2230" y="265"/>
                  <a:pt x="2236" y="265"/>
                  <a:pt x="2231" y="268"/>
                </a:cubicBezTo>
                <a:cubicBezTo>
                  <a:pt x="2226" y="271"/>
                  <a:pt x="2218" y="268"/>
                  <a:pt x="2216" y="264"/>
                </a:cubicBezTo>
                <a:cubicBezTo>
                  <a:pt x="2217" y="263"/>
                  <a:pt x="2218" y="264"/>
                  <a:pt x="2219" y="264"/>
                </a:cubicBezTo>
                <a:cubicBezTo>
                  <a:pt x="2219" y="264"/>
                  <a:pt x="2217" y="263"/>
                  <a:pt x="2217" y="263"/>
                </a:cubicBezTo>
                <a:cubicBezTo>
                  <a:pt x="2217" y="263"/>
                  <a:pt x="2219" y="263"/>
                  <a:pt x="2219" y="263"/>
                </a:cubicBezTo>
                <a:cubicBezTo>
                  <a:pt x="2219" y="263"/>
                  <a:pt x="2218" y="262"/>
                  <a:pt x="2218" y="261"/>
                </a:cubicBezTo>
                <a:cubicBezTo>
                  <a:pt x="2222" y="264"/>
                  <a:pt x="2229" y="260"/>
                  <a:pt x="2233" y="259"/>
                </a:cubicBezTo>
                <a:cubicBezTo>
                  <a:pt x="2232" y="257"/>
                  <a:pt x="2228" y="256"/>
                  <a:pt x="2226" y="255"/>
                </a:cubicBezTo>
                <a:cubicBezTo>
                  <a:pt x="2225" y="255"/>
                  <a:pt x="2225" y="255"/>
                  <a:pt x="2226" y="255"/>
                </a:cubicBezTo>
                <a:cubicBezTo>
                  <a:pt x="2221" y="255"/>
                  <a:pt x="2216" y="251"/>
                  <a:pt x="2213" y="248"/>
                </a:cubicBezTo>
                <a:cubicBezTo>
                  <a:pt x="2216" y="249"/>
                  <a:pt x="2218" y="249"/>
                  <a:pt x="2220" y="251"/>
                </a:cubicBezTo>
                <a:cubicBezTo>
                  <a:pt x="2219" y="250"/>
                  <a:pt x="2219" y="249"/>
                  <a:pt x="2218" y="248"/>
                </a:cubicBezTo>
                <a:cubicBezTo>
                  <a:pt x="2220" y="245"/>
                  <a:pt x="2211" y="240"/>
                  <a:pt x="2209" y="235"/>
                </a:cubicBezTo>
                <a:cubicBezTo>
                  <a:pt x="2209" y="235"/>
                  <a:pt x="2209" y="235"/>
                  <a:pt x="2209" y="235"/>
                </a:cubicBezTo>
                <a:cubicBezTo>
                  <a:pt x="2211" y="235"/>
                  <a:pt x="2212" y="236"/>
                  <a:pt x="2213" y="237"/>
                </a:cubicBezTo>
                <a:cubicBezTo>
                  <a:pt x="2211" y="243"/>
                  <a:pt x="2219" y="244"/>
                  <a:pt x="2223" y="243"/>
                </a:cubicBezTo>
                <a:cubicBezTo>
                  <a:pt x="2223" y="249"/>
                  <a:pt x="2229" y="249"/>
                  <a:pt x="2233" y="251"/>
                </a:cubicBezTo>
                <a:cubicBezTo>
                  <a:pt x="2232" y="251"/>
                  <a:pt x="2231" y="251"/>
                  <a:pt x="2230" y="251"/>
                </a:cubicBezTo>
                <a:cubicBezTo>
                  <a:pt x="2231" y="252"/>
                  <a:pt x="2232" y="253"/>
                  <a:pt x="2233" y="254"/>
                </a:cubicBezTo>
                <a:cubicBezTo>
                  <a:pt x="2232" y="254"/>
                  <a:pt x="2231" y="254"/>
                  <a:pt x="2230" y="254"/>
                </a:cubicBezTo>
                <a:cubicBezTo>
                  <a:pt x="2236" y="257"/>
                  <a:pt x="2237" y="251"/>
                  <a:pt x="2236" y="248"/>
                </a:cubicBezTo>
                <a:cubicBezTo>
                  <a:pt x="2240" y="248"/>
                  <a:pt x="2242" y="249"/>
                  <a:pt x="2244" y="255"/>
                </a:cubicBezTo>
                <a:moveTo>
                  <a:pt x="2146" y="524"/>
                </a:moveTo>
                <a:cubicBezTo>
                  <a:pt x="2145" y="524"/>
                  <a:pt x="2144" y="525"/>
                  <a:pt x="2143" y="525"/>
                </a:cubicBezTo>
                <a:cubicBezTo>
                  <a:pt x="2145" y="524"/>
                  <a:pt x="2146" y="523"/>
                  <a:pt x="2148" y="522"/>
                </a:cubicBezTo>
                <a:cubicBezTo>
                  <a:pt x="2147" y="522"/>
                  <a:pt x="2146" y="523"/>
                  <a:pt x="2146" y="524"/>
                </a:cubicBezTo>
                <a:moveTo>
                  <a:pt x="2276" y="279"/>
                </a:moveTo>
                <a:cubicBezTo>
                  <a:pt x="2275" y="285"/>
                  <a:pt x="2272" y="279"/>
                  <a:pt x="2269" y="280"/>
                </a:cubicBezTo>
                <a:cubicBezTo>
                  <a:pt x="2264" y="282"/>
                  <a:pt x="2266" y="287"/>
                  <a:pt x="2260" y="285"/>
                </a:cubicBezTo>
                <a:cubicBezTo>
                  <a:pt x="2263" y="279"/>
                  <a:pt x="2249" y="273"/>
                  <a:pt x="2247" y="269"/>
                </a:cubicBezTo>
                <a:cubicBezTo>
                  <a:pt x="2245" y="263"/>
                  <a:pt x="2253" y="259"/>
                  <a:pt x="2257" y="261"/>
                </a:cubicBezTo>
                <a:cubicBezTo>
                  <a:pt x="2263" y="263"/>
                  <a:pt x="2284" y="272"/>
                  <a:pt x="2276" y="279"/>
                </a:cubicBezTo>
                <a:moveTo>
                  <a:pt x="2314" y="268"/>
                </a:moveTo>
                <a:cubicBezTo>
                  <a:pt x="2309" y="276"/>
                  <a:pt x="2303" y="268"/>
                  <a:pt x="2298" y="270"/>
                </a:cubicBezTo>
                <a:cubicBezTo>
                  <a:pt x="2296" y="266"/>
                  <a:pt x="2298" y="267"/>
                  <a:pt x="2302" y="268"/>
                </a:cubicBezTo>
                <a:cubicBezTo>
                  <a:pt x="2301" y="268"/>
                  <a:pt x="2301" y="267"/>
                  <a:pt x="2299" y="268"/>
                </a:cubicBezTo>
                <a:cubicBezTo>
                  <a:pt x="2300" y="268"/>
                  <a:pt x="2309" y="272"/>
                  <a:pt x="2305" y="267"/>
                </a:cubicBezTo>
                <a:cubicBezTo>
                  <a:pt x="2301" y="261"/>
                  <a:pt x="2294" y="264"/>
                  <a:pt x="2290" y="258"/>
                </a:cubicBezTo>
                <a:cubicBezTo>
                  <a:pt x="2291" y="258"/>
                  <a:pt x="2292" y="259"/>
                  <a:pt x="2293" y="259"/>
                </a:cubicBezTo>
                <a:cubicBezTo>
                  <a:pt x="2293" y="256"/>
                  <a:pt x="2290" y="255"/>
                  <a:pt x="2289" y="253"/>
                </a:cubicBezTo>
                <a:cubicBezTo>
                  <a:pt x="2290" y="254"/>
                  <a:pt x="2292" y="255"/>
                  <a:pt x="2294" y="256"/>
                </a:cubicBezTo>
                <a:cubicBezTo>
                  <a:pt x="2294" y="253"/>
                  <a:pt x="2292" y="250"/>
                  <a:pt x="2290" y="248"/>
                </a:cubicBezTo>
                <a:cubicBezTo>
                  <a:pt x="2295" y="250"/>
                  <a:pt x="2294" y="255"/>
                  <a:pt x="2299" y="255"/>
                </a:cubicBezTo>
                <a:cubicBezTo>
                  <a:pt x="2299" y="255"/>
                  <a:pt x="2297" y="254"/>
                  <a:pt x="2297" y="253"/>
                </a:cubicBezTo>
                <a:cubicBezTo>
                  <a:pt x="2302" y="255"/>
                  <a:pt x="2304" y="253"/>
                  <a:pt x="2300" y="249"/>
                </a:cubicBezTo>
                <a:cubicBezTo>
                  <a:pt x="2295" y="247"/>
                  <a:pt x="2292" y="250"/>
                  <a:pt x="2289" y="244"/>
                </a:cubicBezTo>
                <a:cubicBezTo>
                  <a:pt x="2306" y="248"/>
                  <a:pt x="2305" y="255"/>
                  <a:pt x="2314" y="268"/>
                </a:cubicBezTo>
                <a:moveTo>
                  <a:pt x="1902" y="1073"/>
                </a:moveTo>
                <a:cubicBezTo>
                  <a:pt x="1903" y="1086"/>
                  <a:pt x="1896" y="1083"/>
                  <a:pt x="1889" y="1077"/>
                </a:cubicBezTo>
                <a:cubicBezTo>
                  <a:pt x="1891" y="1078"/>
                  <a:pt x="1894" y="1080"/>
                  <a:pt x="1898" y="1081"/>
                </a:cubicBezTo>
                <a:cubicBezTo>
                  <a:pt x="1900" y="1077"/>
                  <a:pt x="1900" y="1074"/>
                  <a:pt x="1901" y="1070"/>
                </a:cubicBezTo>
                <a:cubicBezTo>
                  <a:pt x="1898" y="1068"/>
                  <a:pt x="1898" y="1062"/>
                  <a:pt x="1895" y="1059"/>
                </a:cubicBezTo>
                <a:cubicBezTo>
                  <a:pt x="1893" y="1056"/>
                  <a:pt x="1888" y="1052"/>
                  <a:pt x="1885" y="1049"/>
                </a:cubicBezTo>
                <a:cubicBezTo>
                  <a:pt x="1885" y="1049"/>
                  <a:pt x="1885" y="1049"/>
                  <a:pt x="1885" y="1048"/>
                </a:cubicBezTo>
                <a:cubicBezTo>
                  <a:pt x="1886" y="1049"/>
                  <a:pt x="1887" y="1050"/>
                  <a:pt x="1888" y="1051"/>
                </a:cubicBezTo>
                <a:cubicBezTo>
                  <a:pt x="1888" y="1050"/>
                  <a:pt x="1888" y="1050"/>
                  <a:pt x="1888" y="1048"/>
                </a:cubicBezTo>
                <a:cubicBezTo>
                  <a:pt x="1888" y="1051"/>
                  <a:pt x="1888" y="1056"/>
                  <a:pt x="1894" y="1057"/>
                </a:cubicBezTo>
                <a:cubicBezTo>
                  <a:pt x="1894" y="1057"/>
                  <a:pt x="1894" y="1056"/>
                  <a:pt x="1893" y="1056"/>
                </a:cubicBezTo>
                <a:cubicBezTo>
                  <a:pt x="1895" y="1056"/>
                  <a:pt x="1896" y="1057"/>
                  <a:pt x="1897" y="1057"/>
                </a:cubicBezTo>
                <a:cubicBezTo>
                  <a:pt x="1896" y="1057"/>
                  <a:pt x="1895" y="1057"/>
                  <a:pt x="1894" y="1057"/>
                </a:cubicBezTo>
                <a:cubicBezTo>
                  <a:pt x="1897" y="1059"/>
                  <a:pt x="1898" y="1062"/>
                  <a:pt x="1900" y="1063"/>
                </a:cubicBezTo>
                <a:cubicBezTo>
                  <a:pt x="1898" y="1059"/>
                  <a:pt x="1903" y="1055"/>
                  <a:pt x="1900" y="1054"/>
                </a:cubicBezTo>
                <a:cubicBezTo>
                  <a:pt x="1901" y="1054"/>
                  <a:pt x="1901" y="1053"/>
                  <a:pt x="1902" y="1054"/>
                </a:cubicBezTo>
                <a:cubicBezTo>
                  <a:pt x="1902" y="1056"/>
                  <a:pt x="1901" y="1058"/>
                  <a:pt x="1900" y="1061"/>
                </a:cubicBezTo>
                <a:cubicBezTo>
                  <a:pt x="1903" y="1062"/>
                  <a:pt x="1903" y="1064"/>
                  <a:pt x="1902" y="1067"/>
                </a:cubicBezTo>
                <a:cubicBezTo>
                  <a:pt x="1902" y="1067"/>
                  <a:pt x="1902" y="1068"/>
                  <a:pt x="1902" y="1068"/>
                </a:cubicBezTo>
                <a:cubicBezTo>
                  <a:pt x="1902" y="1068"/>
                  <a:pt x="1903" y="1067"/>
                  <a:pt x="1903" y="1067"/>
                </a:cubicBezTo>
                <a:cubicBezTo>
                  <a:pt x="1903" y="1069"/>
                  <a:pt x="1903" y="1071"/>
                  <a:pt x="1902" y="1073"/>
                </a:cubicBezTo>
                <a:moveTo>
                  <a:pt x="2101" y="984"/>
                </a:moveTo>
                <a:cubicBezTo>
                  <a:pt x="2099" y="985"/>
                  <a:pt x="2097" y="986"/>
                  <a:pt x="2094" y="986"/>
                </a:cubicBezTo>
                <a:cubicBezTo>
                  <a:pt x="2092" y="986"/>
                  <a:pt x="2092" y="989"/>
                  <a:pt x="2090" y="990"/>
                </a:cubicBezTo>
                <a:cubicBezTo>
                  <a:pt x="2086" y="992"/>
                  <a:pt x="2082" y="991"/>
                  <a:pt x="2083" y="985"/>
                </a:cubicBezTo>
                <a:cubicBezTo>
                  <a:pt x="2079" y="982"/>
                  <a:pt x="2076" y="976"/>
                  <a:pt x="2075" y="971"/>
                </a:cubicBezTo>
                <a:cubicBezTo>
                  <a:pt x="2081" y="965"/>
                  <a:pt x="2083" y="973"/>
                  <a:pt x="2085" y="977"/>
                </a:cubicBezTo>
                <a:cubicBezTo>
                  <a:pt x="2090" y="984"/>
                  <a:pt x="2096" y="978"/>
                  <a:pt x="2101" y="984"/>
                </a:cubicBezTo>
                <a:moveTo>
                  <a:pt x="2315" y="1311"/>
                </a:moveTo>
                <a:cubicBezTo>
                  <a:pt x="2312" y="1320"/>
                  <a:pt x="2305" y="1304"/>
                  <a:pt x="2304" y="1301"/>
                </a:cubicBezTo>
                <a:cubicBezTo>
                  <a:pt x="2301" y="1294"/>
                  <a:pt x="2299" y="1291"/>
                  <a:pt x="2296" y="1288"/>
                </a:cubicBezTo>
                <a:cubicBezTo>
                  <a:pt x="2293" y="1283"/>
                  <a:pt x="2291" y="1280"/>
                  <a:pt x="2289" y="1274"/>
                </a:cubicBezTo>
                <a:cubicBezTo>
                  <a:pt x="2288" y="1271"/>
                  <a:pt x="2291" y="1268"/>
                  <a:pt x="2290" y="1265"/>
                </a:cubicBezTo>
                <a:cubicBezTo>
                  <a:pt x="2290" y="1260"/>
                  <a:pt x="2287" y="1256"/>
                  <a:pt x="2287" y="1251"/>
                </a:cubicBezTo>
                <a:cubicBezTo>
                  <a:pt x="2287" y="1244"/>
                  <a:pt x="2287" y="1237"/>
                  <a:pt x="2288" y="1231"/>
                </a:cubicBezTo>
                <a:cubicBezTo>
                  <a:pt x="2290" y="1235"/>
                  <a:pt x="2291" y="1243"/>
                  <a:pt x="2291" y="1248"/>
                </a:cubicBezTo>
                <a:cubicBezTo>
                  <a:pt x="2293" y="1248"/>
                  <a:pt x="2295" y="1248"/>
                  <a:pt x="2296" y="1248"/>
                </a:cubicBezTo>
                <a:cubicBezTo>
                  <a:pt x="2290" y="1249"/>
                  <a:pt x="2298" y="1265"/>
                  <a:pt x="2298" y="1270"/>
                </a:cubicBezTo>
                <a:cubicBezTo>
                  <a:pt x="2298" y="1275"/>
                  <a:pt x="2294" y="1273"/>
                  <a:pt x="2298" y="1279"/>
                </a:cubicBezTo>
                <a:cubicBezTo>
                  <a:pt x="2298" y="1279"/>
                  <a:pt x="2303" y="1281"/>
                  <a:pt x="2304" y="1283"/>
                </a:cubicBezTo>
                <a:cubicBezTo>
                  <a:pt x="2307" y="1287"/>
                  <a:pt x="2306" y="1289"/>
                  <a:pt x="2307" y="1294"/>
                </a:cubicBezTo>
                <a:cubicBezTo>
                  <a:pt x="2309" y="1300"/>
                  <a:pt x="2314" y="1306"/>
                  <a:pt x="2315" y="1311"/>
                </a:cubicBezTo>
                <a:moveTo>
                  <a:pt x="2367" y="1398"/>
                </a:moveTo>
                <a:cubicBezTo>
                  <a:pt x="2366" y="1398"/>
                  <a:pt x="2364" y="1395"/>
                  <a:pt x="2362" y="1393"/>
                </a:cubicBezTo>
                <a:cubicBezTo>
                  <a:pt x="2362" y="1402"/>
                  <a:pt x="2359" y="1393"/>
                  <a:pt x="2358" y="1391"/>
                </a:cubicBezTo>
                <a:cubicBezTo>
                  <a:pt x="2356" y="1386"/>
                  <a:pt x="2356" y="1378"/>
                  <a:pt x="2354" y="1372"/>
                </a:cubicBezTo>
                <a:cubicBezTo>
                  <a:pt x="2351" y="1364"/>
                  <a:pt x="2353" y="1367"/>
                  <a:pt x="2355" y="1358"/>
                </a:cubicBezTo>
                <a:cubicBezTo>
                  <a:pt x="2356" y="1352"/>
                  <a:pt x="2354" y="1340"/>
                  <a:pt x="2352" y="1333"/>
                </a:cubicBezTo>
                <a:cubicBezTo>
                  <a:pt x="2350" y="1329"/>
                  <a:pt x="2349" y="1322"/>
                  <a:pt x="2355" y="1327"/>
                </a:cubicBezTo>
                <a:cubicBezTo>
                  <a:pt x="2358" y="1331"/>
                  <a:pt x="2359" y="1334"/>
                  <a:pt x="2360" y="1338"/>
                </a:cubicBezTo>
                <a:cubicBezTo>
                  <a:pt x="2360" y="1344"/>
                  <a:pt x="2362" y="1348"/>
                  <a:pt x="2363" y="1353"/>
                </a:cubicBezTo>
                <a:cubicBezTo>
                  <a:pt x="2364" y="1359"/>
                  <a:pt x="2360" y="1362"/>
                  <a:pt x="2360" y="1367"/>
                </a:cubicBezTo>
                <a:cubicBezTo>
                  <a:pt x="2360" y="1379"/>
                  <a:pt x="2364" y="1387"/>
                  <a:pt x="2367" y="1398"/>
                </a:cubicBezTo>
                <a:moveTo>
                  <a:pt x="2322" y="1210"/>
                </a:moveTo>
                <a:cubicBezTo>
                  <a:pt x="2322" y="1205"/>
                  <a:pt x="2324" y="1201"/>
                  <a:pt x="2325" y="1196"/>
                </a:cubicBezTo>
                <a:cubicBezTo>
                  <a:pt x="2325" y="1195"/>
                  <a:pt x="2322" y="1195"/>
                  <a:pt x="2323" y="1192"/>
                </a:cubicBezTo>
                <a:cubicBezTo>
                  <a:pt x="2325" y="1190"/>
                  <a:pt x="2327" y="1187"/>
                  <a:pt x="2326" y="1184"/>
                </a:cubicBezTo>
                <a:cubicBezTo>
                  <a:pt x="2325" y="1182"/>
                  <a:pt x="2344" y="1175"/>
                  <a:pt x="2347" y="1177"/>
                </a:cubicBezTo>
                <a:cubicBezTo>
                  <a:pt x="2346" y="1177"/>
                  <a:pt x="2347" y="1175"/>
                  <a:pt x="2345" y="1176"/>
                </a:cubicBezTo>
                <a:cubicBezTo>
                  <a:pt x="2350" y="1180"/>
                  <a:pt x="2352" y="1179"/>
                  <a:pt x="2357" y="1187"/>
                </a:cubicBezTo>
                <a:cubicBezTo>
                  <a:pt x="2357" y="1184"/>
                  <a:pt x="2362" y="1180"/>
                  <a:pt x="2365" y="1185"/>
                </a:cubicBezTo>
                <a:cubicBezTo>
                  <a:pt x="2362" y="1187"/>
                  <a:pt x="2359" y="1189"/>
                  <a:pt x="2357" y="1188"/>
                </a:cubicBezTo>
                <a:cubicBezTo>
                  <a:pt x="2354" y="1192"/>
                  <a:pt x="2352" y="1197"/>
                  <a:pt x="2353" y="1201"/>
                </a:cubicBezTo>
                <a:cubicBezTo>
                  <a:pt x="2347" y="1202"/>
                  <a:pt x="2349" y="1207"/>
                  <a:pt x="2347" y="1211"/>
                </a:cubicBezTo>
                <a:cubicBezTo>
                  <a:pt x="2348" y="1210"/>
                  <a:pt x="2342" y="1213"/>
                  <a:pt x="2342" y="1213"/>
                </a:cubicBezTo>
                <a:cubicBezTo>
                  <a:pt x="2343" y="1213"/>
                  <a:pt x="2350" y="1213"/>
                  <a:pt x="2349" y="1212"/>
                </a:cubicBezTo>
                <a:cubicBezTo>
                  <a:pt x="2352" y="1215"/>
                  <a:pt x="2347" y="1220"/>
                  <a:pt x="2344" y="1219"/>
                </a:cubicBezTo>
                <a:cubicBezTo>
                  <a:pt x="2333" y="1217"/>
                  <a:pt x="2343" y="1221"/>
                  <a:pt x="2336" y="1226"/>
                </a:cubicBezTo>
                <a:cubicBezTo>
                  <a:pt x="2338" y="1214"/>
                  <a:pt x="2332" y="1223"/>
                  <a:pt x="2330" y="1215"/>
                </a:cubicBezTo>
                <a:cubicBezTo>
                  <a:pt x="2327" y="1217"/>
                  <a:pt x="2325" y="1221"/>
                  <a:pt x="2323" y="1224"/>
                </a:cubicBezTo>
                <a:cubicBezTo>
                  <a:pt x="2324" y="1220"/>
                  <a:pt x="2322" y="1215"/>
                  <a:pt x="2322" y="1210"/>
                </a:cubicBezTo>
                <a:moveTo>
                  <a:pt x="2359" y="685"/>
                </a:moveTo>
                <a:cubicBezTo>
                  <a:pt x="2358" y="686"/>
                  <a:pt x="2359" y="685"/>
                  <a:pt x="2359" y="685"/>
                </a:cubicBezTo>
                <a:moveTo>
                  <a:pt x="2583" y="622"/>
                </a:moveTo>
                <a:cubicBezTo>
                  <a:pt x="2576" y="623"/>
                  <a:pt x="2564" y="628"/>
                  <a:pt x="2557" y="627"/>
                </a:cubicBezTo>
                <a:cubicBezTo>
                  <a:pt x="2552" y="626"/>
                  <a:pt x="2548" y="626"/>
                  <a:pt x="2545" y="623"/>
                </a:cubicBezTo>
                <a:cubicBezTo>
                  <a:pt x="2542" y="622"/>
                  <a:pt x="2538" y="617"/>
                  <a:pt x="2535" y="615"/>
                </a:cubicBezTo>
                <a:cubicBezTo>
                  <a:pt x="2531" y="613"/>
                  <a:pt x="2524" y="615"/>
                  <a:pt x="2520" y="610"/>
                </a:cubicBezTo>
                <a:cubicBezTo>
                  <a:pt x="2515" y="606"/>
                  <a:pt x="2514" y="593"/>
                  <a:pt x="2515" y="588"/>
                </a:cubicBezTo>
                <a:cubicBezTo>
                  <a:pt x="2516" y="588"/>
                  <a:pt x="2517" y="588"/>
                  <a:pt x="2518" y="589"/>
                </a:cubicBezTo>
                <a:cubicBezTo>
                  <a:pt x="2520" y="585"/>
                  <a:pt x="2518" y="578"/>
                  <a:pt x="2519" y="574"/>
                </a:cubicBezTo>
                <a:cubicBezTo>
                  <a:pt x="2520" y="570"/>
                  <a:pt x="2529" y="571"/>
                  <a:pt x="2528" y="568"/>
                </a:cubicBezTo>
                <a:cubicBezTo>
                  <a:pt x="2527" y="566"/>
                  <a:pt x="2520" y="567"/>
                  <a:pt x="2519" y="565"/>
                </a:cubicBezTo>
                <a:cubicBezTo>
                  <a:pt x="2514" y="562"/>
                  <a:pt x="2512" y="556"/>
                  <a:pt x="2509" y="552"/>
                </a:cubicBezTo>
                <a:cubicBezTo>
                  <a:pt x="2504" y="547"/>
                  <a:pt x="2499" y="543"/>
                  <a:pt x="2495" y="538"/>
                </a:cubicBezTo>
                <a:cubicBezTo>
                  <a:pt x="2487" y="530"/>
                  <a:pt x="2490" y="529"/>
                  <a:pt x="2487" y="521"/>
                </a:cubicBezTo>
                <a:cubicBezTo>
                  <a:pt x="2485" y="515"/>
                  <a:pt x="2477" y="513"/>
                  <a:pt x="2476" y="510"/>
                </a:cubicBezTo>
                <a:cubicBezTo>
                  <a:pt x="2475" y="507"/>
                  <a:pt x="2474" y="503"/>
                  <a:pt x="2478" y="504"/>
                </a:cubicBezTo>
                <a:cubicBezTo>
                  <a:pt x="2480" y="500"/>
                  <a:pt x="2481" y="490"/>
                  <a:pt x="2484" y="490"/>
                </a:cubicBezTo>
                <a:cubicBezTo>
                  <a:pt x="2488" y="489"/>
                  <a:pt x="2493" y="485"/>
                  <a:pt x="2495" y="488"/>
                </a:cubicBezTo>
                <a:cubicBezTo>
                  <a:pt x="2494" y="487"/>
                  <a:pt x="2495" y="486"/>
                  <a:pt x="2493" y="484"/>
                </a:cubicBezTo>
                <a:cubicBezTo>
                  <a:pt x="2497" y="485"/>
                  <a:pt x="2498" y="479"/>
                  <a:pt x="2501" y="480"/>
                </a:cubicBezTo>
                <a:cubicBezTo>
                  <a:pt x="2501" y="479"/>
                  <a:pt x="2501" y="478"/>
                  <a:pt x="2500" y="477"/>
                </a:cubicBezTo>
                <a:cubicBezTo>
                  <a:pt x="2507" y="480"/>
                  <a:pt x="2512" y="473"/>
                  <a:pt x="2517" y="471"/>
                </a:cubicBezTo>
                <a:cubicBezTo>
                  <a:pt x="2523" y="468"/>
                  <a:pt x="2529" y="473"/>
                  <a:pt x="2534" y="473"/>
                </a:cubicBezTo>
                <a:cubicBezTo>
                  <a:pt x="2544" y="473"/>
                  <a:pt x="2547" y="472"/>
                  <a:pt x="2547" y="485"/>
                </a:cubicBezTo>
                <a:cubicBezTo>
                  <a:pt x="2547" y="491"/>
                  <a:pt x="2540" y="493"/>
                  <a:pt x="2551" y="496"/>
                </a:cubicBezTo>
                <a:cubicBezTo>
                  <a:pt x="2543" y="497"/>
                  <a:pt x="2533" y="491"/>
                  <a:pt x="2527" y="498"/>
                </a:cubicBezTo>
                <a:cubicBezTo>
                  <a:pt x="2523" y="504"/>
                  <a:pt x="2527" y="504"/>
                  <a:pt x="2533" y="508"/>
                </a:cubicBezTo>
                <a:cubicBezTo>
                  <a:pt x="2529" y="509"/>
                  <a:pt x="2512" y="502"/>
                  <a:pt x="2519" y="511"/>
                </a:cubicBezTo>
                <a:cubicBezTo>
                  <a:pt x="2520" y="512"/>
                  <a:pt x="2523" y="511"/>
                  <a:pt x="2525" y="512"/>
                </a:cubicBezTo>
                <a:cubicBezTo>
                  <a:pt x="2527" y="514"/>
                  <a:pt x="2528" y="517"/>
                  <a:pt x="2529" y="520"/>
                </a:cubicBezTo>
                <a:cubicBezTo>
                  <a:pt x="2534" y="525"/>
                  <a:pt x="2537" y="528"/>
                  <a:pt x="2543" y="532"/>
                </a:cubicBezTo>
                <a:cubicBezTo>
                  <a:pt x="2545" y="533"/>
                  <a:pt x="2550" y="532"/>
                  <a:pt x="2552" y="534"/>
                </a:cubicBezTo>
                <a:cubicBezTo>
                  <a:pt x="2554" y="538"/>
                  <a:pt x="2551" y="540"/>
                  <a:pt x="2551" y="542"/>
                </a:cubicBezTo>
                <a:cubicBezTo>
                  <a:pt x="2551" y="548"/>
                  <a:pt x="2554" y="551"/>
                  <a:pt x="2557" y="556"/>
                </a:cubicBezTo>
                <a:cubicBezTo>
                  <a:pt x="2558" y="552"/>
                  <a:pt x="2557" y="536"/>
                  <a:pt x="2568" y="544"/>
                </a:cubicBezTo>
                <a:cubicBezTo>
                  <a:pt x="2571" y="546"/>
                  <a:pt x="2573" y="553"/>
                  <a:pt x="2575" y="555"/>
                </a:cubicBezTo>
                <a:cubicBezTo>
                  <a:pt x="2577" y="557"/>
                  <a:pt x="2580" y="558"/>
                  <a:pt x="2582" y="560"/>
                </a:cubicBezTo>
                <a:cubicBezTo>
                  <a:pt x="2582" y="560"/>
                  <a:pt x="2582" y="560"/>
                  <a:pt x="2581" y="560"/>
                </a:cubicBezTo>
                <a:cubicBezTo>
                  <a:pt x="2586" y="567"/>
                  <a:pt x="2564" y="567"/>
                  <a:pt x="2560" y="561"/>
                </a:cubicBezTo>
                <a:cubicBezTo>
                  <a:pt x="2559" y="567"/>
                  <a:pt x="2557" y="574"/>
                  <a:pt x="2563" y="578"/>
                </a:cubicBezTo>
                <a:cubicBezTo>
                  <a:pt x="2563" y="578"/>
                  <a:pt x="2563" y="577"/>
                  <a:pt x="2563" y="576"/>
                </a:cubicBezTo>
                <a:cubicBezTo>
                  <a:pt x="2568" y="574"/>
                  <a:pt x="2571" y="579"/>
                  <a:pt x="2573" y="583"/>
                </a:cubicBezTo>
                <a:cubicBezTo>
                  <a:pt x="2571" y="583"/>
                  <a:pt x="2570" y="585"/>
                  <a:pt x="2568" y="585"/>
                </a:cubicBezTo>
                <a:cubicBezTo>
                  <a:pt x="2577" y="584"/>
                  <a:pt x="2577" y="593"/>
                  <a:pt x="2577" y="599"/>
                </a:cubicBezTo>
                <a:cubicBezTo>
                  <a:pt x="2578" y="607"/>
                  <a:pt x="2581" y="614"/>
                  <a:pt x="2583" y="622"/>
                </a:cubicBezTo>
                <a:moveTo>
                  <a:pt x="2640" y="505"/>
                </a:moveTo>
                <a:cubicBezTo>
                  <a:pt x="2641" y="519"/>
                  <a:pt x="2626" y="512"/>
                  <a:pt x="2622" y="507"/>
                </a:cubicBezTo>
                <a:cubicBezTo>
                  <a:pt x="2623" y="508"/>
                  <a:pt x="2625" y="508"/>
                  <a:pt x="2625" y="508"/>
                </a:cubicBezTo>
                <a:cubicBezTo>
                  <a:pt x="2623" y="504"/>
                  <a:pt x="2627" y="500"/>
                  <a:pt x="2625" y="496"/>
                </a:cubicBezTo>
                <a:cubicBezTo>
                  <a:pt x="2622" y="491"/>
                  <a:pt x="2621" y="492"/>
                  <a:pt x="2618" y="489"/>
                </a:cubicBezTo>
                <a:cubicBezTo>
                  <a:pt x="2616" y="494"/>
                  <a:pt x="2618" y="497"/>
                  <a:pt x="2617" y="501"/>
                </a:cubicBezTo>
                <a:cubicBezTo>
                  <a:pt x="2618" y="501"/>
                  <a:pt x="2618" y="501"/>
                  <a:pt x="2619" y="500"/>
                </a:cubicBezTo>
                <a:cubicBezTo>
                  <a:pt x="2618" y="502"/>
                  <a:pt x="2619" y="502"/>
                  <a:pt x="2618" y="504"/>
                </a:cubicBezTo>
                <a:cubicBezTo>
                  <a:pt x="2621" y="504"/>
                  <a:pt x="2618" y="504"/>
                  <a:pt x="2620" y="506"/>
                </a:cubicBezTo>
                <a:cubicBezTo>
                  <a:pt x="2617" y="504"/>
                  <a:pt x="2618" y="505"/>
                  <a:pt x="2617" y="506"/>
                </a:cubicBezTo>
                <a:cubicBezTo>
                  <a:pt x="2618" y="506"/>
                  <a:pt x="2618" y="507"/>
                  <a:pt x="2619" y="508"/>
                </a:cubicBezTo>
                <a:cubicBezTo>
                  <a:pt x="2619" y="508"/>
                  <a:pt x="2618" y="508"/>
                  <a:pt x="2618" y="507"/>
                </a:cubicBezTo>
                <a:cubicBezTo>
                  <a:pt x="2618" y="508"/>
                  <a:pt x="2619" y="510"/>
                  <a:pt x="2619" y="510"/>
                </a:cubicBezTo>
                <a:cubicBezTo>
                  <a:pt x="2609" y="513"/>
                  <a:pt x="2610" y="483"/>
                  <a:pt x="2622" y="487"/>
                </a:cubicBezTo>
                <a:cubicBezTo>
                  <a:pt x="2620" y="492"/>
                  <a:pt x="2629" y="488"/>
                  <a:pt x="2623" y="481"/>
                </a:cubicBezTo>
                <a:cubicBezTo>
                  <a:pt x="2626" y="482"/>
                  <a:pt x="2626" y="482"/>
                  <a:pt x="2626" y="485"/>
                </a:cubicBezTo>
                <a:cubicBezTo>
                  <a:pt x="2630" y="484"/>
                  <a:pt x="2634" y="485"/>
                  <a:pt x="2638" y="485"/>
                </a:cubicBezTo>
                <a:cubicBezTo>
                  <a:pt x="2636" y="489"/>
                  <a:pt x="2632" y="488"/>
                  <a:pt x="2628" y="488"/>
                </a:cubicBezTo>
                <a:cubicBezTo>
                  <a:pt x="2625" y="494"/>
                  <a:pt x="2632" y="489"/>
                  <a:pt x="2634" y="493"/>
                </a:cubicBezTo>
                <a:cubicBezTo>
                  <a:pt x="2637" y="497"/>
                  <a:pt x="2636" y="502"/>
                  <a:pt x="2640" y="505"/>
                </a:cubicBezTo>
                <a:moveTo>
                  <a:pt x="3154" y="378"/>
                </a:moveTo>
                <a:cubicBezTo>
                  <a:pt x="3149" y="379"/>
                  <a:pt x="3151" y="382"/>
                  <a:pt x="3149" y="385"/>
                </a:cubicBezTo>
                <a:cubicBezTo>
                  <a:pt x="3146" y="389"/>
                  <a:pt x="3139" y="387"/>
                  <a:pt x="3135" y="392"/>
                </a:cubicBezTo>
                <a:cubicBezTo>
                  <a:pt x="3130" y="399"/>
                  <a:pt x="3137" y="404"/>
                  <a:pt x="3122" y="405"/>
                </a:cubicBezTo>
                <a:cubicBezTo>
                  <a:pt x="3118" y="406"/>
                  <a:pt x="3112" y="404"/>
                  <a:pt x="3108" y="402"/>
                </a:cubicBezTo>
                <a:cubicBezTo>
                  <a:pt x="3121" y="400"/>
                  <a:pt x="3125" y="399"/>
                  <a:pt x="3129" y="389"/>
                </a:cubicBezTo>
                <a:cubicBezTo>
                  <a:pt x="3130" y="389"/>
                  <a:pt x="3132" y="389"/>
                  <a:pt x="3132" y="388"/>
                </a:cubicBezTo>
                <a:cubicBezTo>
                  <a:pt x="3134" y="384"/>
                  <a:pt x="3132" y="383"/>
                  <a:pt x="3135" y="379"/>
                </a:cubicBezTo>
                <a:cubicBezTo>
                  <a:pt x="3140" y="371"/>
                  <a:pt x="3141" y="366"/>
                  <a:pt x="3141" y="356"/>
                </a:cubicBezTo>
                <a:cubicBezTo>
                  <a:pt x="3140" y="350"/>
                  <a:pt x="3137" y="337"/>
                  <a:pt x="3145" y="347"/>
                </a:cubicBezTo>
                <a:cubicBezTo>
                  <a:pt x="3148" y="352"/>
                  <a:pt x="3156" y="369"/>
                  <a:pt x="3152" y="372"/>
                </a:cubicBezTo>
                <a:cubicBezTo>
                  <a:pt x="3149" y="370"/>
                  <a:pt x="3148" y="371"/>
                  <a:pt x="3148" y="375"/>
                </a:cubicBezTo>
                <a:cubicBezTo>
                  <a:pt x="3151" y="374"/>
                  <a:pt x="3153" y="375"/>
                  <a:pt x="3154" y="378"/>
                </a:cubicBezTo>
                <a:moveTo>
                  <a:pt x="1283" y="453"/>
                </a:moveTo>
                <a:cubicBezTo>
                  <a:pt x="1287" y="454"/>
                  <a:pt x="1290" y="452"/>
                  <a:pt x="1293" y="450"/>
                </a:cubicBezTo>
                <a:cubicBezTo>
                  <a:pt x="1302" y="445"/>
                  <a:pt x="1289" y="448"/>
                  <a:pt x="1286" y="449"/>
                </a:cubicBezTo>
                <a:cubicBezTo>
                  <a:pt x="1286" y="443"/>
                  <a:pt x="1290" y="442"/>
                  <a:pt x="1294" y="438"/>
                </a:cubicBezTo>
                <a:cubicBezTo>
                  <a:pt x="1291" y="435"/>
                  <a:pt x="1286" y="433"/>
                  <a:pt x="1282" y="437"/>
                </a:cubicBezTo>
                <a:cubicBezTo>
                  <a:pt x="1283" y="435"/>
                  <a:pt x="1282" y="434"/>
                  <a:pt x="1282" y="433"/>
                </a:cubicBezTo>
                <a:cubicBezTo>
                  <a:pt x="1279" y="437"/>
                  <a:pt x="1277" y="437"/>
                  <a:pt x="1273" y="438"/>
                </a:cubicBezTo>
                <a:cubicBezTo>
                  <a:pt x="1274" y="436"/>
                  <a:pt x="1274" y="434"/>
                  <a:pt x="1275" y="433"/>
                </a:cubicBezTo>
                <a:cubicBezTo>
                  <a:pt x="1270" y="436"/>
                  <a:pt x="1263" y="433"/>
                  <a:pt x="1270" y="428"/>
                </a:cubicBezTo>
                <a:cubicBezTo>
                  <a:pt x="1266" y="421"/>
                  <a:pt x="1260" y="429"/>
                  <a:pt x="1256" y="433"/>
                </a:cubicBezTo>
                <a:cubicBezTo>
                  <a:pt x="1259" y="423"/>
                  <a:pt x="1272" y="417"/>
                  <a:pt x="1278" y="410"/>
                </a:cubicBezTo>
                <a:cubicBezTo>
                  <a:pt x="1276" y="409"/>
                  <a:pt x="1275" y="408"/>
                  <a:pt x="1274" y="407"/>
                </a:cubicBezTo>
                <a:cubicBezTo>
                  <a:pt x="1278" y="408"/>
                  <a:pt x="1281" y="408"/>
                  <a:pt x="1283" y="404"/>
                </a:cubicBezTo>
                <a:cubicBezTo>
                  <a:pt x="1264" y="400"/>
                  <a:pt x="1239" y="435"/>
                  <a:pt x="1229" y="448"/>
                </a:cubicBezTo>
                <a:cubicBezTo>
                  <a:pt x="1229" y="448"/>
                  <a:pt x="1230" y="449"/>
                  <a:pt x="1231" y="449"/>
                </a:cubicBezTo>
                <a:cubicBezTo>
                  <a:pt x="1227" y="452"/>
                  <a:pt x="1211" y="458"/>
                  <a:pt x="1218" y="463"/>
                </a:cubicBezTo>
                <a:cubicBezTo>
                  <a:pt x="1220" y="464"/>
                  <a:pt x="1237" y="462"/>
                  <a:pt x="1240" y="461"/>
                </a:cubicBezTo>
                <a:cubicBezTo>
                  <a:pt x="1240" y="462"/>
                  <a:pt x="1239" y="462"/>
                  <a:pt x="1239" y="462"/>
                </a:cubicBezTo>
                <a:cubicBezTo>
                  <a:pt x="1245" y="464"/>
                  <a:pt x="1252" y="463"/>
                  <a:pt x="1258" y="460"/>
                </a:cubicBezTo>
                <a:cubicBezTo>
                  <a:pt x="1258" y="459"/>
                  <a:pt x="1258" y="461"/>
                  <a:pt x="1258" y="461"/>
                </a:cubicBezTo>
                <a:cubicBezTo>
                  <a:pt x="1257" y="462"/>
                  <a:pt x="1257" y="462"/>
                  <a:pt x="1256" y="462"/>
                </a:cubicBezTo>
                <a:cubicBezTo>
                  <a:pt x="1260" y="467"/>
                  <a:pt x="1263" y="461"/>
                  <a:pt x="1269" y="462"/>
                </a:cubicBezTo>
                <a:cubicBezTo>
                  <a:pt x="1265" y="465"/>
                  <a:pt x="1254" y="469"/>
                  <a:pt x="1252" y="473"/>
                </a:cubicBezTo>
                <a:cubicBezTo>
                  <a:pt x="1261" y="475"/>
                  <a:pt x="1265" y="467"/>
                  <a:pt x="1272" y="464"/>
                </a:cubicBezTo>
                <a:cubicBezTo>
                  <a:pt x="1275" y="462"/>
                  <a:pt x="1280" y="454"/>
                  <a:pt x="1280" y="462"/>
                </a:cubicBezTo>
                <a:cubicBezTo>
                  <a:pt x="1280" y="466"/>
                  <a:pt x="1275" y="470"/>
                  <a:pt x="1273" y="473"/>
                </a:cubicBezTo>
                <a:cubicBezTo>
                  <a:pt x="1277" y="476"/>
                  <a:pt x="1284" y="479"/>
                  <a:pt x="1288" y="473"/>
                </a:cubicBezTo>
                <a:cubicBezTo>
                  <a:pt x="1291" y="469"/>
                  <a:pt x="1297" y="464"/>
                  <a:pt x="1294" y="459"/>
                </a:cubicBezTo>
                <a:cubicBezTo>
                  <a:pt x="1293" y="462"/>
                  <a:pt x="1290" y="464"/>
                  <a:pt x="1287" y="465"/>
                </a:cubicBezTo>
                <a:cubicBezTo>
                  <a:pt x="1288" y="460"/>
                  <a:pt x="1293" y="458"/>
                  <a:pt x="1294" y="454"/>
                </a:cubicBezTo>
                <a:cubicBezTo>
                  <a:pt x="1291" y="455"/>
                  <a:pt x="1285" y="463"/>
                  <a:pt x="1284" y="463"/>
                </a:cubicBezTo>
                <a:cubicBezTo>
                  <a:pt x="1279" y="463"/>
                  <a:pt x="1282" y="454"/>
                  <a:pt x="1283" y="453"/>
                </a:cubicBezTo>
                <a:moveTo>
                  <a:pt x="1892" y="299"/>
                </a:moveTo>
                <a:cubicBezTo>
                  <a:pt x="1894" y="299"/>
                  <a:pt x="1896" y="300"/>
                  <a:pt x="1898" y="298"/>
                </a:cubicBezTo>
                <a:cubicBezTo>
                  <a:pt x="1895" y="296"/>
                  <a:pt x="1889" y="294"/>
                  <a:pt x="1892" y="299"/>
                </a:cubicBezTo>
                <a:moveTo>
                  <a:pt x="1917" y="277"/>
                </a:moveTo>
                <a:cubicBezTo>
                  <a:pt x="1917" y="276"/>
                  <a:pt x="1919" y="275"/>
                  <a:pt x="1918" y="274"/>
                </a:cubicBezTo>
                <a:cubicBezTo>
                  <a:pt x="1914" y="275"/>
                  <a:pt x="1917" y="276"/>
                  <a:pt x="1917" y="277"/>
                </a:cubicBezTo>
                <a:moveTo>
                  <a:pt x="1913" y="281"/>
                </a:moveTo>
                <a:cubicBezTo>
                  <a:pt x="1913" y="282"/>
                  <a:pt x="1915" y="283"/>
                  <a:pt x="1913" y="285"/>
                </a:cubicBezTo>
                <a:cubicBezTo>
                  <a:pt x="1913" y="285"/>
                  <a:pt x="1914" y="285"/>
                  <a:pt x="1914" y="286"/>
                </a:cubicBezTo>
                <a:cubicBezTo>
                  <a:pt x="1917" y="281"/>
                  <a:pt x="1918" y="278"/>
                  <a:pt x="1915" y="275"/>
                </a:cubicBezTo>
                <a:cubicBezTo>
                  <a:pt x="1914" y="275"/>
                  <a:pt x="1912" y="276"/>
                  <a:pt x="1911" y="277"/>
                </a:cubicBezTo>
                <a:cubicBezTo>
                  <a:pt x="1913" y="278"/>
                  <a:pt x="1913" y="278"/>
                  <a:pt x="1914" y="279"/>
                </a:cubicBezTo>
                <a:cubicBezTo>
                  <a:pt x="1913" y="279"/>
                  <a:pt x="1912" y="280"/>
                  <a:pt x="1911" y="280"/>
                </a:cubicBezTo>
                <a:cubicBezTo>
                  <a:pt x="1912" y="282"/>
                  <a:pt x="1912" y="281"/>
                  <a:pt x="1913" y="281"/>
                </a:cubicBezTo>
                <a:moveTo>
                  <a:pt x="1862" y="322"/>
                </a:moveTo>
                <a:cubicBezTo>
                  <a:pt x="1862" y="324"/>
                  <a:pt x="1862" y="326"/>
                  <a:pt x="1859" y="327"/>
                </a:cubicBezTo>
                <a:cubicBezTo>
                  <a:pt x="1860" y="327"/>
                  <a:pt x="1861" y="327"/>
                  <a:pt x="1861" y="328"/>
                </a:cubicBezTo>
                <a:cubicBezTo>
                  <a:pt x="1859" y="328"/>
                  <a:pt x="1858" y="329"/>
                  <a:pt x="1856" y="330"/>
                </a:cubicBezTo>
                <a:cubicBezTo>
                  <a:pt x="1858" y="333"/>
                  <a:pt x="1862" y="334"/>
                  <a:pt x="1866" y="331"/>
                </a:cubicBezTo>
                <a:cubicBezTo>
                  <a:pt x="1861" y="336"/>
                  <a:pt x="1860" y="344"/>
                  <a:pt x="1858" y="350"/>
                </a:cubicBezTo>
                <a:cubicBezTo>
                  <a:pt x="1864" y="350"/>
                  <a:pt x="1862" y="342"/>
                  <a:pt x="1865" y="339"/>
                </a:cubicBezTo>
                <a:cubicBezTo>
                  <a:pt x="1864" y="342"/>
                  <a:pt x="1866" y="342"/>
                  <a:pt x="1866" y="342"/>
                </a:cubicBezTo>
                <a:cubicBezTo>
                  <a:pt x="1867" y="342"/>
                  <a:pt x="1866" y="343"/>
                  <a:pt x="1868" y="344"/>
                </a:cubicBezTo>
                <a:cubicBezTo>
                  <a:pt x="1868" y="342"/>
                  <a:pt x="1868" y="343"/>
                  <a:pt x="1869" y="342"/>
                </a:cubicBezTo>
                <a:cubicBezTo>
                  <a:pt x="1869" y="341"/>
                  <a:pt x="1871" y="347"/>
                  <a:pt x="1871" y="346"/>
                </a:cubicBezTo>
                <a:cubicBezTo>
                  <a:pt x="1871" y="349"/>
                  <a:pt x="1865" y="352"/>
                  <a:pt x="1865" y="354"/>
                </a:cubicBezTo>
                <a:cubicBezTo>
                  <a:pt x="1865" y="363"/>
                  <a:pt x="1881" y="356"/>
                  <a:pt x="1886" y="356"/>
                </a:cubicBezTo>
                <a:cubicBezTo>
                  <a:pt x="1879" y="360"/>
                  <a:pt x="1885" y="364"/>
                  <a:pt x="1885" y="367"/>
                </a:cubicBezTo>
                <a:cubicBezTo>
                  <a:pt x="1886" y="367"/>
                  <a:pt x="1888" y="367"/>
                  <a:pt x="1890" y="366"/>
                </a:cubicBezTo>
                <a:cubicBezTo>
                  <a:pt x="1888" y="369"/>
                  <a:pt x="1885" y="373"/>
                  <a:pt x="1887" y="377"/>
                </a:cubicBezTo>
                <a:cubicBezTo>
                  <a:pt x="1877" y="379"/>
                  <a:pt x="1874" y="381"/>
                  <a:pt x="1866" y="386"/>
                </a:cubicBezTo>
                <a:cubicBezTo>
                  <a:pt x="1871" y="384"/>
                  <a:pt x="1876" y="384"/>
                  <a:pt x="1873" y="391"/>
                </a:cubicBezTo>
                <a:cubicBezTo>
                  <a:pt x="1871" y="396"/>
                  <a:pt x="1865" y="396"/>
                  <a:pt x="1861" y="398"/>
                </a:cubicBezTo>
                <a:cubicBezTo>
                  <a:pt x="1854" y="402"/>
                  <a:pt x="1870" y="402"/>
                  <a:pt x="1870" y="402"/>
                </a:cubicBezTo>
                <a:cubicBezTo>
                  <a:pt x="1882" y="406"/>
                  <a:pt x="1879" y="406"/>
                  <a:pt x="1890" y="403"/>
                </a:cubicBezTo>
                <a:cubicBezTo>
                  <a:pt x="1888" y="404"/>
                  <a:pt x="1885" y="409"/>
                  <a:pt x="1884" y="409"/>
                </a:cubicBezTo>
                <a:cubicBezTo>
                  <a:pt x="1880" y="410"/>
                  <a:pt x="1877" y="409"/>
                  <a:pt x="1873" y="409"/>
                </a:cubicBezTo>
                <a:cubicBezTo>
                  <a:pt x="1869" y="409"/>
                  <a:pt x="1854" y="423"/>
                  <a:pt x="1852" y="426"/>
                </a:cubicBezTo>
                <a:cubicBezTo>
                  <a:pt x="1856" y="428"/>
                  <a:pt x="1866" y="423"/>
                  <a:pt x="1870" y="421"/>
                </a:cubicBezTo>
                <a:cubicBezTo>
                  <a:pt x="1873" y="420"/>
                  <a:pt x="1872" y="423"/>
                  <a:pt x="1876" y="420"/>
                </a:cubicBezTo>
                <a:cubicBezTo>
                  <a:pt x="1877" y="419"/>
                  <a:pt x="1879" y="417"/>
                  <a:pt x="1881" y="417"/>
                </a:cubicBezTo>
                <a:cubicBezTo>
                  <a:pt x="1886" y="415"/>
                  <a:pt x="1891" y="418"/>
                  <a:pt x="1896" y="418"/>
                </a:cubicBezTo>
                <a:cubicBezTo>
                  <a:pt x="1896" y="417"/>
                  <a:pt x="1896" y="418"/>
                  <a:pt x="1895" y="417"/>
                </a:cubicBezTo>
                <a:cubicBezTo>
                  <a:pt x="1904" y="415"/>
                  <a:pt x="1933" y="419"/>
                  <a:pt x="1936" y="407"/>
                </a:cubicBezTo>
                <a:cubicBezTo>
                  <a:pt x="1932" y="406"/>
                  <a:pt x="1929" y="405"/>
                  <a:pt x="1926" y="405"/>
                </a:cubicBezTo>
                <a:cubicBezTo>
                  <a:pt x="1931" y="404"/>
                  <a:pt x="1942" y="395"/>
                  <a:pt x="1940" y="388"/>
                </a:cubicBezTo>
                <a:cubicBezTo>
                  <a:pt x="1937" y="379"/>
                  <a:pt x="1925" y="387"/>
                  <a:pt x="1921" y="385"/>
                </a:cubicBezTo>
                <a:cubicBezTo>
                  <a:pt x="1928" y="381"/>
                  <a:pt x="1922" y="373"/>
                  <a:pt x="1919" y="368"/>
                </a:cubicBezTo>
                <a:cubicBezTo>
                  <a:pt x="1916" y="361"/>
                  <a:pt x="1911" y="362"/>
                  <a:pt x="1908" y="358"/>
                </a:cubicBezTo>
                <a:cubicBezTo>
                  <a:pt x="1904" y="353"/>
                  <a:pt x="1907" y="348"/>
                  <a:pt x="1903" y="345"/>
                </a:cubicBezTo>
                <a:cubicBezTo>
                  <a:pt x="1896" y="339"/>
                  <a:pt x="1894" y="342"/>
                  <a:pt x="1886" y="340"/>
                </a:cubicBezTo>
                <a:cubicBezTo>
                  <a:pt x="1891" y="337"/>
                  <a:pt x="1911" y="323"/>
                  <a:pt x="1904" y="316"/>
                </a:cubicBezTo>
                <a:cubicBezTo>
                  <a:pt x="1900" y="312"/>
                  <a:pt x="1882" y="319"/>
                  <a:pt x="1877" y="318"/>
                </a:cubicBezTo>
                <a:cubicBezTo>
                  <a:pt x="1879" y="316"/>
                  <a:pt x="1882" y="315"/>
                  <a:pt x="1884" y="314"/>
                </a:cubicBezTo>
                <a:cubicBezTo>
                  <a:pt x="1882" y="314"/>
                  <a:pt x="1881" y="314"/>
                  <a:pt x="1880" y="314"/>
                </a:cubicBezTo>
                <a:cubicBezTo>
                  <a:pt x="1887" y="309"/>
                  <a:pt x="1901" y="302"/>
                  <a:pt x="1886" y="304"/>
                </a:cubicBezTo>
                <a:cubicBezTo>
                  <a:pt x="1876" y="305"/>
                  <a:pt x="1870" y="301"/>
                  <a:pt x="1867" y="311"/>
                </a:cubicBezTo>
                <a:cubicBezTo>
                  <a:pt x="1868" y="312"/>
                  <a:pt x="1869" y="313"/>
                  <a:pt x="1870" y="313"/>
                </a:cubicBezTo>
                <a:cubicBezTo>
                  <a:pt x="1866" y="314"/>
                  <a:pt x="1859" y="316"/>
                  <a:pt x="1862" y="322"/>
                </a:cubicBezTo>
                <a:moveTo>
                  <a:pt x="2117" y="529"/>
                </a:moveTo>
                <a:cubicBezTo>
                  <a:pt x="2118" y="529"/>
                  <a:pt x="2119" y="529"/>
                  <a:pt x="2120" y="529"/>
                </a:cubicBezTo>
                <a:cubicBezTo>
                  <a:pt x="2117" y="527"/>
                  <a:pt x="2114" y="527"/>
                  <a:pt x="2111" y="528"/>
                </a:cubicBezTo>
                <a:cubicBezTo>
                  <a:pt x="2113" y="529"/>
                  <a:pt x="2115" y="529"/>
                  <a:pt x="2117" y="529"/>
                </a:cubicBezTo>
                <a:moveTo>
                  <a:pt x="1849" y="309"/>
                </a:moveTo>
                <a:cubicBezTo>
                  <a:pt x="1850" y="311"/>
                  <a:pt x="1847" y="313"/>
                  <a:pt x="1851" y="313"/>
                </a:cubicBezTo>
                <a:cubicBezTo>
                  <a:pt x="1850" y="313"/>
                  <a:pt x="1849" y="314"/>
                  <a:pt x="1848" y="314"/>
                </a:cubicBezTo>
                <a:cubicBezTo>
                  <a:pt x="1853" y="318"/>
                  <a:pt x="1857" y="309"/>
                  <a:pt x="1859" y="306"/>
                </a:cubicBezTo>
                <a:cubicBezTo>
                  <a:pt x="1856" y="305"/>
                  <a:pt x="1852" y="307"/>
                  <a:pt x="1849" y="309"/>
                </a:cubicBezTo>
                <a:moveTo>
                  <a:pt x="1849" y="390"/>
                </a:moveTo>
                <a:cubicBezTo>
                  <a:pt x="1853" y="382"/>
                  <a:pt x="1849" y="372"/>
                  <a:pt x="1852" y="369"/>
                </a:cubicBezTo>
                <a:cubicBezTo>
                  <a:pt x="1857" y="362"/>
                  <a:pt x="1863" y="366"/>
                  <a:pt x="1858" y="357"/>
                </a:cubicBezTo>
                <a:cubicBezTo>
                  <a:pt x="1853" y="349"/>
                  <a:pt x="1851" y="351"/>
                  <a:pt x="1842" y="354"/>
                </a:cubicBezTo>
                <a:cubicBezTo>
                  <a:pt x="1843" y="353"/>
                  <a:pt x="1844" y="352"/>
                  <a:pt x="1845" y="351"/>
                </a:cubicBezTo>
                <a:cubicBezTo>
                  <a:pt x="1836" y="343"/>
                  <a:pt x="1829" y="358"/>
                  <a:pt x="1824" y="359"/>
                </a:cubicBezTo>
                <a:cubicBezTo>
                  <a:pt x="1832" y="360"/>
                  <a:pt x="1826" y="365"/>
                  <a:pt x="1820" y="365"/>
                </a:cubicBezTo>
                <a:cubicBezTo>
                  <a:pt x="1816" y="364"/>
                  <a:pt x="1810" y="362"/>
                  <a:pt x="1808" y="367"/>
                </a:cubicBezTo>
                <a:cubicBezTo>
                  <a:pt x="1816" y="363"/>
                  <a:pt x="1800" y="385"/>
                  <a:pt x="1812" y="378"/>
                </a:cubicBezTo>
                <a:cubicBezTo>
                  <a:pt x="1813" y="380"/>
                  <a:pt x="1813" y="379"/>
                  <a:pt x="1816" y="381"/>
                </a:cubicBezTo>
                <a:cubicBezTo>
                  <a:pt x="1814" y="384"/>
                  <a:pt x="1812" y="387"/>
                  <a:pt x="1809" y="389"/>
                </a:cubicBezTo>
                <a:cubicBezTo>
                  <a:pt x="1809" y="389"/>
                  <a:pt x="1810" y="389"/>
                  <a:pt x="1810" y="389"/>
                </a:cubicBezTo>
                <a:cubicBezTo>
                  <a:pt x="1807" y="391"/>
                  <a:pt x="1802" y="393"/>
                  <a:pt x="1800" y="396"/>
                </a:cubicBezTo>
                <a:cubicBezTo>
                  <a:pt x="1802" y="396"/>
                  <a:pt x="1805" y="396"/>
                  <a:pt x="1807" y="396"/>
                </a:cubicBezTo>
                <a:cubicBezTo>
                  <a:pt x="1804" y="397"/>
                  <a:pt x="1802" y="398"/>
                  <a:pt x="1800" y="400"/>
                </a:cubicBezTo>
                <a:cubicBezTo>
                  <a:pt x="1802" y="400"/>
                  <a:pt x="1804" y="401"/>
                  <a:pt x="1806" y="401"/>
                </a:cubicBezTo>
                <a:cubicBezTo>
                  <a:pt x="1805" y="401"/>
                  <a:pt x="1804" y="403"/>
                  <a:pt x="1803" y="403"/>
                </a:cubicBezTo>
                <a:cubicBezTo>
                  <a:pt x="1805" y="403"/>
                  <a:pt x="1807" y="403"/>
                  <a:pt x="1809" y="402"/>
                </a:cubicBezTo>
                <a:cubicBezTo>
                  <a:pt x="1808" y="403"/>
                  <a:pt x="1807" y="404"/>
                  <a:pt x="1806" y="404"/>
                </a:cubicBezTo>
                <a:cubicBezTo>
                  <a:pt x="1807" y="404"/>
                  <a:pt x="1808" y="404"/>
                  <a:pt x="1809" y="403"/>
                </a:cubicBezTo>
                <a:cubicBezTo>
                  <a:pt x="1808" y="404"/>
                  <a:pt x="1807" y="405"/>
                  <a:pt x="1806" y="405"/>
                </a:cubicBezTo>
                <a:cubicBezTo>
                  <a:pt x="1814" y="405"/>
                  <a:pt x="1821" y="403"/>
                  <a:pt x="1829" y="399"/>
                </a:cubicBezTo>
                <a:cubicBezTo>
                  <a:pt x="1836" y="396"/>
                  <a:pt x="1846" y="396"/>
                  <a:pt x="1849" y="390"/>
                </a:cubicBezTo>
                <a:moveTo>
                  <a:pt x="2113" y="527"/>
                </a:moveTo>
                <a:cubicBezTo>
                  <a:pt x="2114" y="527"/>
                  <a:pt x="2115" y="526"/>
                  <a:pt x="2116" y="526"/>
                </a:cubicBezTo>
                <a:cubicBezTo>
                  <a:pt x="2114" y="525"/>
                  <a:pt x="2114" y="525"/>
                  <a:pt x="2111" y="525"/>
                </a:cubicBezTo>
                <a:cubicBezTo>
                  <a:pt x="2111" y="525"/>
                  <a:pt x="2111" y="526"/>
                  <a:pt x="2111" y="526"/>
                </a:cubicBezTo>
                <a:cubicBezTo>
                  <a:pt x="2111" y="526"/>
                  <a:pt x="2112" y="526"/>
                  <a:pt x="2113" y="527"/>
                </a:cubicBezTo>
                <a:moveTo>
                  <a:pt x="1901" y="417"/>
                </a:moveTo>
                <a:cubicBezTo>
                  <a:pt x="1902" y="417"/>
                  <a:pt x="1903" y="419"/>
                  <a:pt x="1906" y="417"/>
                </a:cubicBezTo>
                <a:cubicBezTo>
                  <a:pt x="1904" y="415"/>
                  <a:pt x="1903" y="416"/>
                  <a:pt x="1901" y="417"/>
                </a:cubicBezTo>
                <a:moveTo>
                  <a:pt x="1921" y="273"/>
                </a:moveTo>
                <a:cubicBezTo>
                  <a:pt x="1920" y="273"/>
                  <a:pt x="1919" y="272"/>
                  <a:pt x="1918" y="275"/>
                </a:cubicBezTo>
                <a:cubicBezTo>
                  <a:pt x="1920" y="275"/>
                  <a:pt x="1920" y="273"/>
                  <a:pt x="1921" y="273"/>
                </a:cubicBezTo>
                <a:moveTo>
                  <a:pt x="1852" y="342"/>
                </a:moveTo>
                <a:cubicBezTo>
                  <a:pt x="1849" y="352"/>
                  <a:pt x="1862" y="338"/>
                  <a:pt x="1852" y="342"/>
                </a:cubicBezTo>
                <a:moveTo>
                  <a:pt x="1860" y="338"/>
                </a:moveTo>
                <a:cubicBezTo>
                  <a:pt x="1859" y="339"/>
                  <a:pt x="1858" y="339"/>
                  <a:pt x="1857" y="341"/>
                </a:cubicBezTo>
                <a:cubicBezTo>
                  <a:pt x="1861" y="340"/>
                  <a:pt x="1860" y="339"/>
                  <a:pt x="1860" y="338"/>
                </a:cubicBezTo>
                <a:moveTo>
                  <a:pt x="1242" y="1206"/>
                </a:moveTo>
                <a:cubicBezTo>
                  <a:pt x="1242" y="1206"/>
                  <a:pt x="1243" y="1208"/>
                  <a:pt x="1243" y="1208"/>
                </a:cubicBezTo>
                <a:cubicBezTo>
                  <a:pt x="1244" y="1207"/>
                  <a:pt x="1244" y="1206"/>
                  <a:pt x="1244" y="1204"/>
                </a:cubicBezTo>
                <a:cubicBezTo>
                  <a:pt x="1243" y="1205"/>
                  <a:pt x="1243" y="1206"/>
                  <a:pt x="1242" y="1206"/>
                </a:cubicBezTo>
                <a:moveTo>
                  <a:pt x="1312" y="199"/>
                </a:moveTo>
                <a:cubicBezTo>
                  <a:pt x="1316" y="199"/>
                  <a:pt x="1326" y="197"/>
                  <a:pt x="1322" y="191"/>
                </a:cubicBezTo>
                <a:cubicBezTo>
                  <a:pt x="1319" y="186"/>
                  <a:pt x="1311" y="190"/>
                  <a:pt x="1306" y="191"/>
                </a:cubicBezTo>
                <a:cubicBezTo>
                  <a:pt x="1308" y="189"/>
                  <a:pt x="1310" y="187"/>
                  <a:pt x="1312" y="186"/>
                </a:cubicBezTo>
                <a:cubicBezTo>
                  <a:pt x="1307" y="187"/>
                  <a:pt x="1301" y="187"/>
                  <a:pt x="1295" y="188"/>
                </a:cubicBezTo>
                <a:cubicBezTo>
                  <a:pt x="1295" y="187"/>
                  <a:pt x="1295" y="186"/>
                  <a:pt x="1295" y="185"/>
                </a:cubicBezTo>
                <a:cubicBezTo>
                  <a:pt x="1307" y="189"/>
                  <a:pt x="1304" y="174"/>
                  <a:pt x="1294" y="180"/>
                </a:cubicBezTo>
                <a:cubicBezTo>
                  <a:pt x="1296" y="179"/>
                  <a:pt x="1298" y="178"/>
                  <a:pt x="1300" y="177"/>
                </a:cubicBezTo>
                <a:cubicBezTo>
                  <a:pt x="1294" y="175"/>
                  <a:pt x="1290" y="177"/>
                  <a:pt x="1285" y="181"/>
                </a:cubicBezTo>
                <a:cubicBezTo>
                  <a:pt x="1286" y="180"/>
                  <a:pt x="1286" y="178"/>
                  <a:pt x="1287" y="177"/>
                </a:cubicBezTo>
                <a:cubicBezTo>
                  <a:pt x="1285" y="178"/>
                  <a:pt x="1283" y="178"/>
                  <a:pt x="1282" y="178"/>
                </a:cubicBezTo>
                <a:cubicBezTo>
                  <a:pt x="1288" y="177"/>
                  <a:pt x="1287" y="174"/>
                  <a:pt x="1281" y="175"/>
                </a:cubicBezTo>
                <a:cubicBezTo>
                  <a:pt x="1282" y="174"/>
                  <a:pt x="1282" y="174"/>
                  <a:pt x="1283" y="173"/>
                </a:cubicBezTo>
                <a:cubicBezTo>
                  <a:pt x="1282" y="173"/>
                  <a:pt x="1280" y="173"/>
                  <a:pt x="1280" y="173"/>
                </a:cubicBezTo>
                <a:cubicBezTo>
                  <a:pt x="1281" y="173"/>
                  <a:pt x="1283" y="171"/>
                  <a:pt x="1284" y="171"/>
                </a:cubicBezTo>
                <a:cubicBezTo>
                  <a:pt x="1279" y="170"/>
                  <a:pt x="1274" y="170"/>
                  <a:pt x="1269" y="169"/>
                </a:cubicBezTo>
                <a:cubicBezTo>
                  <a:pt x="1271" y="169"/>
                  <a:pt x="1273" y="168"/>
                  <a:pt x="1274" y="168"/>
                </a:cubicBezTo>
                <a:cubicBezTo>
                  <a:pt x="1270" y="167"/>
                  <a:pt x="1266" y="167"/>
                  <a:pt x="1263" y="166"/>
                </a:cubicBezTo>
                <a:cubicBezTo>
                  <a:pt x="1269" y="163"/>
                  <a:pt x="1274" y="167"/>
                  <a:pt x="1280" y="163"/>
                </a:cubicBezTo>
                <a:cubicBezTo>
                  <a:pt x="1278" y="163"/>
                  <a:pt x="1277" y="162"/>
                  <a:pt x="1275" y="161"/>
                </a:cubicBezTo>
                <a:cubicBezTo>
                  <a:pt x="1276" y="161"/>
                  <a:pt x="1279" y="160"/>
                  <a:pt x="1278" y="160"/>
                </a:cubicBezTo>
                <a:cubicBezTo>
                  <a:pt x="1281" y="161"/>
                  <a:pt x="1293" y="164"/>
                  <a:pt x="1292" y="159"/>
                </a:cubicBezTo>
                <a:cubicBezTo>
                  <a:pt x="1292" y="157"/>
                  <a:pt x="1279" y="157"/>
                  <a:pt x="1277" y="156"/>
                </a:cubicBezTo>
                <a:cubicBezTo>
                  <a:pt x="1281" y="155"/>
                  <a:pt x="1294" y="154"/>
                  <a:pt x="1293" y="151"/>
                </a:cubicBezTo>
                <a:cubicBezTo>
                  <a:pt x="1289" y="143"/>
                  <a:pt x="1279" y="152"/>
                  <a:pt x="1272" y="153"/>
                </a:cubicBezTo>
                <a:cubicBezTo>
                  <a:pt x="1276" y="151"/>
                  <a:pt x="1279" y="151"/>
                  <a:pt x="1282" y="148"/>
                </a:cubicBezTo>
                <a:cubicBezTo>
                  <a:pt x="1273" y="148"/>
                  <a:pt x="1269" y="152"/>
                  <a:pt x="1262" y="153"/>
                </a:cubicBezTo>
                <a:cubicBezTo>
                  <a:pt x="1266" y="152"/>
                  <a:pt x="1270" y="149"/>
                  <a:pt x="1275" y="148"/>
                </a:cubicBezTo>
                <a:cubicBezTo>
                  <a:pt x="1279" y="147"/>
                  <a:pt x="1284" y="148"/>
                  <a:pt x="1288" y="144"/>
                </a:cubicBezTo>
                <a:cubicBezTo>
                  <a:pt x="1272" y="137"/>
                  <a:pt x="1267" y="145"/>
                  <a:pt x="1252" y="150"/>
                </a:cubicBezTo>
                <a:cubicBezTo>
                  <a:pt x="1256" y="149"/>
                  <a:pt x="1258" y="147"/>
                  <a:pt x="1261" y="144"/>
                </a:cubicBezTo>
                <a:cubicBezTo>
                  <a:pt x="1260" y="144"/>
                  <a:pt x="1260" y="144"/>
                  <a:pt x="1259" y="144"/>
                </a:cubicBezTo>
                <a:cubicBezTo>
                  <a:pt x="1270" y="143"/>
                  <a:pt x="1275" y="134"/>
                  <a:pt x="1262" y="140"/>
                </a:cubicBezTo>
                <a:cubicBezTo>
                  <a:pt x="1263" y="138"/>
                  <a:pt x="1268" y="135"/>
                  <a:pt x="1268" y="135"/>
                </a:cubicBezTo>
                <a:cubicBezTo>
                  <a:pt x="1267" y="131"/>
                  <a:pt x="1262" y="130"/>
                  <a:pt x="1259" y="130"/>
                </a:cubicBezTo>
                <a:cubicBezTo>
                  <a:pt x="1256" y="130"/>
                  <a:pt x="1250" y="132"/>
                  <a:pt x="1248" y="134"/>
                </a:cubicBezTo>
                <a:cubicBezTo>
                  <a:pt x="1248" y="130"/>
                  <a:pt x="1244" y="131"/>
                  <a:pt x="1241" y="133"/>
                </a:cubicBezTo>
                <a:cubicBezTo>
                  <a:pt x="1244" y="132"/>
                  <a:pt x="1247" y="131"/>
                  <a:pt x="1250" y="129"/>
                </a:cubicBezTo>
                <a:cubicBezTo>
                  <a:pt x="1247" y="129"/>
                  <a:pt x="1246" y="129"/>
                  <a:pt x="1243" y="130"/>
                </a:cubicBezTo>
                <a:cubicBezTo>
                  <a:pt x="1244" y="130"/>
                  <a:pt x="1244" y="129"/>
                  <a:pt x="1245" y="129"/>
                </a:cubicBezTo>
                <a:cubicBezTo>
                  <a:pt x="1241" y="130"/>
                  <a:pt x="1238" y="131"/>
                  <a:pt x="1236" y="133"/>
                </a:cubicBezTo>
                <a:cubicBezTo>
                  <a:pt x="1237" y="132"/>
                  <a:pt x="1238" y="131"/>
                  <a:pt x="1239" y="130"/>
                </a:cubicBezTo>
                <a:cubicBezTo>
                  <a:pt x="1236" y="131"/>
                  <a:pt x="1233" y="131"/>
                  <a:pt x="1231" y="132"/>
                </a:cubicBezTo>
                <a:cubicBezTo>
                  <a:pt x="1234" y="130"/>
                  <a:pt x="1243" y="130"/>
                  <a:pt x="1246" y="127"/>
                </a:cubicBezTo>
                <a:cubicBezTo>
                  <a:pt x="1250" y="123"/>
                  <a:pt x="1240" y="124"/>
                  <a:pt x="1237" y="125"/>
                </a:cubicBezTo>
                <a:cubicBezTo>
                  <a:pt x="1250" y="123"/>
                  <a:pt x="1234" y="117"/>
                  <a:pt x="1228" y="117"/>
                </a:cubicBezTo>
                <a:cubicBezTo>
                  <a:pt x="1225" y="117"/>
                  <a:pt x="1208" y="117"/>
                  <a:pt x="1213" y="122"/>
                </a:cubicBezTo>
                <a:cubicBezTo>
                  <a:pt x="1209" y="121"/>
                  <a:pt x="1207" y="122"/>
                  <a:pt x="1206" y="124"/>
                </a:cubicBezTo>
                <a:cubicBezTo>
                  <a:pt x="1204" y="125"/>
                  <a:pt x="1203" y="126"/>
                  <a:pt x="1201" y="126"/>
                </a:cubicBezTo>
                <a:cubicBezTo>
                  <a:pt x="1207" y="122"/>
                  <a:pt x="1202" y="120"/>
                  <a:pt x="1197" y="123"/>
                </a:cubicBezTo>
                <a:cubicBezTo>
                  <a:pt x="1199" y="122"/>
                  <a:pt x="1199" y="121"/>
                  <a:pt x="1200" y="120"/>
                </a:cubicBezTo>
                <a:cubicBezTo>
                  <a:pt x="1194" y="120"/>
                  <a:pt x="1190" y="126"/>
                  <a:pt x="1182" y="127"/>
                </a:cubicBezTo>
                <a:cubicBezTo>
                  <a:pt x="1185" y="126"/>
                  <a:pt x="1184" y="125"/>
                  <a:pt x="1188" y="125"/>
                </a:cubicBezTo>
                <a:cubicBezTo>
                  <a:pt x="1187" y="125"/>
                  <a:pt x="1187" y="124"/>
                  <a:pt x="1186" y="124"/>
                </a:cubicBezTo>
                <a:cubicBezTo>
                  <a:pt x="1190" y="118"/>
                  <a:pt x="1196" y="120"/>
                  <a:pt x="1198" y="113"/>
                </a:cubicBezTo>
                <a:cubicBezTo>
                  <a:pt x="1198" y="113"/>
                  <a:pt x="1197" y="106"/>
                  <a:pt x="1198" y="107"/>
                </a:cubicBezTo>
                <a:cubicBezTo>
                  <a:pt x="1196" y="104"/>
                  <a:pt x="1195" y="105"/>
                  <a:pt x="1191" y="105"/>
                </a:cubicBezTo>
                <a:cubicBezTo>
                  <a:pt x="1182" y="105"/>
                  <a:pt x="1166" y="106"/>
                  <a:pt x="1158" y="111"/>
                </a:cubicBezTo>
                <a:cubicBezTo>
                  <a:pt x="1160" y="112"/>
                  <a:pt x="1163" y="113"/>
                  <a:pt x="1165" y="113"/>
                </a:cubicBezTo>
                <a:cubicBezTo>
                  <a:pt x="1160" y="113"/>
                  <a:pt x="1157" y="111"/>
                  <a:pt x="1152" y="113"/>
                </a:cubicBezTo>
                <a:cubicBezTo>
                  <a:pt x="1155" y="114"/>
                  <a:pt x="1157" y="115"/>
                  <a:pt x="1159" y="115"/>
                </a:cubicBezTo>
                <a:cubicBezTo>
                  <a:pt x="1149" y="112"/>
                  <a:pt x="1141" y="124"/>
                  <a:pt x="1153" y="122"/>
                </a:cubicBezTo>
                <a:cubicBezTo>
                  <a:pt x="1152" y="122"/>
                  <a:pt x="1151" y="122"/>
                  <a:pt x="1150" y="123"/>
                </a:cubicBezTo>
                <a:cubicBezTo>
                  <a:pt x="1151" y="124"/>
                  <a:pt x="1152" y="126"/>
                  <a:pt x="1153" y="127"/>
                </a:cubicBezTo>
                <a:cubicBezTo>
                  <a:pt x="1148" y="119"/>
                  <a:pt x="1143" y="127"/>
                  <a:pt x="1136" y="126"/>
                </a:cubicBezTo>
                <a:cubicBezTo>
                  <a:pt x="1139" y="129"/>
                  <a:pt x="1140" y="131"/>
                  <a:pt x="1145" y="130"/>
                </a:cubicBezTo>
                <a:cubicBezTo>
                  <a:pt x="1144" y="133"/>
                  <a:pt x="1141" y="134"/>
                  <a:pt x="1139" y="135"/>
                </a:cubicBezTo>
                <a:cubicBezTo>
                  <a:pt x="1138" y="129"/>
                  <a:pt x="1127" y="126"/>
                  <a:pt x="1139" y="116"/>
                </a:cubicBezTo>
                <a:cubicBezTo>
                  <a:pt x="1147" y="109"/>
                  <a:pt x="1158" y="108"/>
                  <a:pt x="1167" y="105"/>
                </a:cubicBezTo>
                <a:cubicBezTo>
                  <a:pt x="1157" y="100"/>
                  <a:pt x="1138" y="105"/>
                  <a:pt x="1128" y="109"/>
                </a:cubicBezTo>
                <a:cubicBezTo>
                  <a:pt x="1122" y="111"/>
                  <a:pt x="1103" y="120"/>
                  <a:pt x="1102" y="124"/>
                </a:cubicBezTo>
                <a:cubicBezTo>
                  <a:pt x="1099" y="125"/>
                  <a:pt x="1087" y="135"/>
                  <a:pt x="1094" y="135"/>
                </a:cubicBezTo>
                <a:cubicBezTo>
                  <a:pt x="1100" y="135"/>
                  <a:pt x="1108" y="134"/>
                  <a:pt x="1112" y="138"/>
                </a:cubicBezTo>
                <a:cubicBezTo>
                  <a:pt x="1108" y="140"/>
                  <a:pt x="1093" y="134"/>
                  <a:pt x="1090" y="140"/>
                </a:cubicBezTo>
                <a:cubicBezTo>
                  <a:pt x="1089" y="144"/>
                  <a:pt x="1095" y="146"/>
                  <a:pt x="1098" y="147"/>
                </a:cubicBezTo>
                <a:cubicBezTo>
                  <a:pt x="1097" y="147"/>
                  <a:pt x="1096" y="147"/>
                  <a:pt x="1096" y="147"/>
                </a:cubicBezTo>
                <a:cubicBezTo>
                  <a:pt x="1099" y="148"/>
                  <a:pt x="1101" y="148"/>
                  <a:pt x="1105" y="147"/>
                </a:cubicBezTo>
                <a:cubicBezTo>
                  <a:pt x="1110" y="147"/>
                  <a:pt x="1109" y="149"/>
                  <a:pt x="1112" y="150"/>
                </a:cubicBezTo>
                <a:cubicBezTo>
                  <a:pt x="1116" y="150"/>
                  <a:pt x="1121" y="150"/>
                  <a:pt x="1125" y="151"/>
                </a:cubicBezTo>
                <a:cubicBezTo>
                  <a:pt x="1130" y="151"/>
                  <a:pt x="1149" y="155"/>
                  <a:pt x="1153" y="152"/>
                </a:cubicBezTo>
                <a:cubicBezTo>
                  <a:pt x="1153" y="151"/>
                  <a:pt x="1152" y="151"/>
                  <a:pt x="1152" y="150"/>
                </a:cubicBezTo>
                <a:cubicBezTo>
                  <a:pt x="1156" y="151"/>
                  <a:pt x="1157" y="154"/>
                  <a:pt x="1161" y="154"/>
                </a:cubicBezTo>
                <a:cubicBezTo>
                  <a:pt x="1159" y="152"/>
                  <a:pt x="1157" y="150"/>
                  <a:pt x="1155" y="149"/>
                </a:cubicBezTo>
                <a:cubicBezTo>
                  <a:pt x="1163" y="150"/>
                  <a:pt x="1170" y="152"/>
                  <a:pt x="1177" y="152"/>
                </a:cubicBezTo>
                <a:cubicBezTo>
                  <a:pt x="1182" y="153"/>
                  <a:pt x="1188" y="148"/>
                  <a:pt x="1182" y="147"/>
                </a:cubicBezTo>
                <a:cubicBezTo>
                  <a:pt x="1182" y="146"/>
                  <a:pt x="1182" y="146"/>
                  <a:pt x="1182" y="145"/>
                </a:cubicBezTo>
                <a:cubicBezTo>
                  <a:pt x="1182" y="145"/>
                  <a:pt x="1184" y="145"/>
                  <a:pt x="1185" y="144"/>
                </a:cubicBezTo>
                <a:cubicBezTo>
                  <a:pt x="1187" y="148"/>
                  <a:pt x="1191" y="149"/>
                  <a:pt x="1195" y="148"/>
                </a:cubicBezTo>
                <a:cubicBezTo>
                  <a:pt x="1193" y="149"/>
                  <a:pt x="1193" y="152"/>
                  <a:pt x="1191" y="154"/>
                </a:cubicBezTo>
                <a:cubicBezTo>
                  <a:pt x="1193" y="153"/>
                  <a:pt x="1195" y="153"/>
                  <a:pt x="1197" y="152"/>
                </a:cubicBezTo>
                <a:cubicBezTo>
                  <a:pt x="1196" y="153"/>
                  <a:pt x="1195" y="154"/>
                  <a:pt x="1194" y="155"/>
                </a:cubicBezTo>
                <a:cubicBezTo>
                  <a:pt x="1218" y="163"/>
                  <a:pt x="1194" y="160"/>
                  <a:pt x="1190" y="167"/>
                </a:cubicBezTo>
                <a:cubicBezTo>
                  <a:pt x="1195" y="168"/>
                  <a:pt x="1200" y="165"/>
                  <a:pt x="1204" y="164"/>
                </a:cubicBezTo>
                <a:cubicBezTo>
                  <a:pt x="1205" y="164"/>
                  <a:pt x="1210" y="164"/>
                  <a:pt x="1213" y="163"/>
                </a:cubicBezTo>
                <a:cubicBezTo>
                  <a:pt x="1212" y="163"/>
                  <a:pt x="1210" y="164"/>
                  <a:pt x="1209" y="164"/>
                </a:cubicBezTo>
                <a:cubicBezTo>
                  <a:pt x="1209" y="169"/>
                  <a:pt x="1212" y="171"/>
                  <a:pt x="1216" y="169"/>
                </a:cubicBezTo>
                <a:cubicBezTo>
                  <a:pt x="1216" y="169"/>
                  <a:pt x="1215" y="168"/>
                  <a:pt x="1215" y="167"/>
                </a:cubicBezTo>
                <a:cubicBezTo>
                  <a:pt x="1216" y="167"/>
                  <a:pt x="1217" y="168"/>
                  <a:pt x="1218" y="168"/>
                </a:cubicBezTo>
                <a:cubicBezTo>
                  <a:pt x="1217" y="169"/>
                  <a:pt x="1212" y="175"/>
                  <a:pt x="1217" y="173"/>
                </a:cubicBezTo>
                <a:cubicBezTo>
                  <a:pt x="1224" y="170"/>
                  <a:pt x="1220" y="175"/>
                  <a:pt x="1220" y="178"/>
                </a:cubicBezTo>
                <a:cubicBezTo>
                  <a:pt x="1220" y="181"/>
                  <a:pt x="1221" y="185"/>
                  <a:pt x="1218" y="188"/>
                </a:cubicBezTo>
                <a:cubicBezTo>
                  <a:pt x="1215" y="191"/>
                  <a:pt x="1211" y="188"/>
                  <a:pt x="1208" y="192"/>
                </a:cubicBezTo>
                <a:cubicBezTo>
                  <a:pt x="1212" y="193"/>
                  <a:pt x="1215" y="193"/>
                  <a:pt x="1218" y="194"/>
                </a:cubicBezTo>
                <a:cubicBezTo>
                  <a:pt x="1224" y="195"/>
                  <a:pt x="1223" y="191"/>
                  <a:pt x="1228" y="190"/>
                </a:cubicBezTo>
                <a:cubicBezTo>
                  <a:pt x="1232" y="189"/>
                  <a:pt x="1237" y="194"/>
                  <a:pt x="1244" y="195"/>
                </a:cubicBezTo>
                <a:cubicBezTo>
                  <a:pt x="1243" y="196"/>
                  <a:pt x="1242" y="197"/>
                  <a:pt x="1241" y="197"/>
                </a:cubicBezTo>
                <a:cubicBezTo>
                  <a:pt x="1242" y="197"/>
                  <a:pt x="1243" y="196"/>
                  <a:pt x="1243" y="197"/>
                </a:cubicBezTo>
                <a:cubicBezTo>
                  <a:pt x="1239" y="201"/>
                  <a:pt x="1236" y="198"/>
                  <a:pt x="1232" y="200"/>
                </a:cubicBezTo>
                <a:cubicBezTo>
                  <a:pt x="1228" y="201"/>
                  <a:pt x="1222" y="202"/>
                  <a:pt x="1218" y="203"/>
                </a:cubicBezTo>
                <a:cubicBezTo>
                  <a:pt x="1228" y="196"/>
                  <a:pt x="1219" y="193"/>
                  <a:pt x="1211" y="193"/>
                </a:cubicBezTo>
                <a:cubicBezTo>
                  <a:pt x="1204" y="193"/>
                  <a:pt x="1194" y="196"/>
                  <a:pt x="1188" y="201"/>
                </a:cubicBezTo>
                <a:cubicBezTo>
                  <a:pt x="1186" y="202"/>
                  <a:pt x="1196" y="209"/>
                  <a:pt x="1190" y="210"/>
                </a:cubicBezTo>
                <a:cubicBezTo>
                  <a:pt x="1187" y="210"/>
                  <a:pt x="1185" y="209"/>
                  <a:pt x="1181" y="211"/>
                </a:cubicBezTo>
                <a:cubicBezTo>
                  <a:pt x="1170" y="215"/>
                  <a:pt x="1162" y="210"/>
                  <a:pt x="1151" y="210"/>
                </a:cubicBezTo>
                <a:cubicBezTo>
                  <a:pt x="1152" y="216"/>
                  <a:pt x="1139" y="213"/>
                  <a:pt x="1137" y="219"/>
                </a:cubicBezTo>
                <a:cubicBezTo>
                  <a:pt x="1133" y="227"/>
                  <a:pt x="1144" y="226"/>
                  <a:pt x="1150" y="225"/>
                </a:cubicBezTo>
                <a:cubicBezTo>
                  <a:pt x="1153" y="225"/>
                  <a:pt x="1157" y="222"/>
                  <a:pt x="1161" y="222"/>
                </a:cubicBezTo>
                <a:cubicBezTo>
                  <a:pt x="1164" y="222"/>
                  <a:pt x="1167" y="224"/>
                  <a:pt x="1171" y="223"/>
                </a:cubicBezTo>
                <a:cubicBezTo>
                  <a:pt x="1175" y="223"/>
                  <a:pt x="1181" y="219"/>
                  <a:pt x="1187" y="221"/>
                </a:cubicBezTo>
                <a:cubicBezTo>
                  <a:pt x="1185" y="222"/>
                  <a:pt x="1185" y="224"/>
                  <a:pt x="1183" y="225"/>
                </a:cubicBezTo>
                <a:cubicBezTo>
                  <a:pt x="1184" y="228"/>
                  <a:pt x="1184" y="227"/>
                  <a:pt x="1184" y="229"/>
                </a:cubicBezTo>
                <a:cubicBezTo>
                  <a:pt x="1186" y="229"/>
                  <a:pt x="1186" y="229"/>
                  <a:pt x="1187" y="228"/>
                </a:cubicBezTo>
                <a:cubicBezTo>
                  <a:pt x="1187" y="234"/>
                  <a:pt x="1194" y="231"/>
                  <a:pt x="1198" y="235"/>
                </a:cubicBezTo>
                <a:cubicBezTo>
                  <a:pt x="1195" y="237"/>
                  <a:pt x="1191" y="237"/>
                  <a:pt x="1187" y="237"/>
                </a:cubicBezTo>
                <a:cubicBezTo>
                  <a:pt x="1189" y="242"/>
                  <a:pt x="1193" y="243"/>
                  <a:pt x="1197" y="244"/>
                </a:cubicBezTo>
                <a:cubicBezTo>
                  <a:pt x="1203" y="247"/>
                  <a:pt x="1207" y="250"/>
                  <a:pt x="1212" y="252"/>
                </a:cubicBezTo>
                <a:cubicBezTo>
                  <a:pt x="1218" y="254"/>
                  <a:pt x="1232" y="260"/>
                  <a:pt x="1238" y="258"/>
                </a:cubicBezTo>
                <a:cubicBezTo>
                  <a:pt x="1242" y="251"/>
                  <a:pt x="1235" y="246"/>
                  <a:pt x="1229" y="241"/>
                </a:cubicBezTo>
                <a:cubicBezTo>
                  <a:pt x="1219" y="233"/>
                  <a:pt x="1226" y="229"/>
                  <a:pt x="1232" y="238"/>
                </a:cubicBezTo>
                <a:cubicBezTo>
                  <a:pt x="1232" y="236"/>
                  <a:pt x="1233" y="234"/>
                  <a:pt x="1233" y="232"/>
                </a:cubicBezTo>
                <a:cubicBezTo>
                  <a:pt x="1237" y="241"/>
                  <a:pt x="1241" y="241"/>
                  <a:pt x="1249" y="244"/>
                </a:cubicBezTo>
                <a:cubicBezTo>
                  <a:pt x="1255" y="247"/>
                  <a:pt x="1250" y="251"/>
                  <a:pt x="1259" y="245"/>
                </a:cubicBezTo>
                <a:cubicBezTo>
                  <a:pt x="1262" y="243"/>
                  <a:pt x="1259" y="237"/>
                  <a:pt x="1262" y="234"/>
                </a:cubicBezTo>
                <a:cubicBezTo>
                  <a:pt x="1261" y="246"/>
                  <a:pt x="1271" y="232"/>
                  <a:pt x="1264" y="232"/>
                </a:cubicBezTo>
                <a:cubicBezTo>
                  <a:pt x="1265" y="232"/>
                  <a:pt x="1268" y="229"/>
                  <a:pt x="1269" y="229"/>
                </a:cubicBezTo>
                <a:cubicBezTo>
                  <a:pt x="1267" y="229"/>
                  <a:pt x="1265" y="229"/>
                  <a:pt x="1264" y="229"/>
                </a:cubicBezTo>
                <a:cubicBezTo>
                  <a:pt x="1265" y="227"/>
                  <a:pt x="1265" y="225"/>
                  <a:pt x="1266" y="222"/>
                </a:cubicBezTo>
                <a:cubicBezTo>
                  <a:pt x="1264" y="222"/>
                  <a:pt x="1263" y="223"/>
                  <a:pt x="1262" y="223"/>
                </a:cubicBezTo>
                <a:cubicBezTo>
                  <a:pt x="1270" y="217"/>
                  <a:pt x="1256" y="214"/>
                  <a:pt x="1254" y="219"/>
                </a:cubicBezTo>
                <a:cubicBezTo>
                  <a:pt x="1255" y="217"/>
                  <a:pt x="1256" y="209"/>
                  <a:pt x="1255" y="208"/>
                </a:cubicBezTo>
                <a:cubicBezTo>
                  <a:pt x="1252" y="204"/>
                  <a:pt x="1247" y="208"/>
                  <a:pt x="1246" y="200"/>
                </a:cubicBezTo>
                <a:cubicBezTo>
                  <a:pt x="1253" y="198"/>
                  <a:pt x="1251" y="209"/>
                  <a:pt x="1260" y="202"/>
                </a:cubicBezTo>
                <a:cubicBezTo>
                  <a:pt x="1257" y="201"/>
                  <a:pt x="1255" y="198"/>
                  <a:pt x="1257" y="195"/>
                </a:cubicBezTo>
                <a:cubicBezTo>
                  <a:pt x="1260" y="202"/>
                  <a:pt x="1267" y="196"/>
                  <a:pt x="1259" y="195"/>
                </a:cubicBezTo>
                <a:cubicBezTo>
                  <a:pt x="1262" y="195"/>
                  <a:pt x="1265" y="195"/>
                  <a:pt x="1268" y="195"/>
                </a:cubicBezTo>
                <a:cubicBezTo>
                  <a:pt x="1269" y="198"/>
                  <a:pt x="1266" y="197"/>
                  <a:pt x="1270" y="197"/>
                </a:cubicBezTo>
                <a:cubicBezTo>
                  <a:pt x="1269" y="198"/>
                  <a:pt x="1269" y="199"/>
                  <a:pt x="1268" y="200"/>
                </a:cubicBezTo>
                <a:cubicBezTo>
                  <a:pt x="1269" y="200"/>
                  <a:pt x="1270" y="200"/>
                  <a:pt x="1271" y="199"/>
                </a:cubicBezTo>
                <a:cubicBezTo>
                  <a:pt x="1271" y="207"/>
                  <a:pt x="1282" y="202"/>
                  <a:pt x="1286" y="199"/>
                </a:cubicBezTo>
                <a:cubicBezTo>
                  <a:pt x="1286" y="200"/>
                  <a:pt x="1284" y="202"/>
                  <a:pt x="1284" y="203"/>
                </a:cubicBezTo>
                <a:cubicBezTo>
                  <a:pt x="1278" y="202"/>
                  <a:pt x="1272" y="205"/>
                  <a:pt x="1276" y="210"/>
                </a:cubicBezTo>
                <a:cubicBezTo>
                  <a:pt x="1277" y="210"/>
                  <a:pt x="1278" y="210"/>
                  <a:pt x="1280" y="210"/>
                </a:cubicBezTo>
                <a:cubicBezTo>
                  <a:pt x="1272" y="213"/>
                  <a:pt x="1284" y="217"/>
                  <a:pt x="1285" y="216"/>
                </a:cubicBezTo>
                <a:cubicBezTo>
                  <a:pt x="1289" y="215"/>
                  <a:pt x="1295" y="209"/>
                  <a:pt x="1296" y="205"/>
                </a:cubicBezTo>
                <a:cubicBezTo>
                  <a:pt x="1297" y="213"/>
                  <a:pt x="1308" y="202"/>
                  <a:pt x="1312" y="202"/>
                </a:cubicBezTo>
                <a:cubicBezTo>
                  <a:pt x="1311" y="201"/>
                  <a:pt x="1310" y="200"/>
                  <a:pt x="1307" y="200"/>
                </a:cubicBezTo>
                <a:cubicBezTo>
                  <a:pt x="1309" y="199"/>
                  <a:pt x="1310" y="199"/>
                  <a:pt x="1312" y="199"/>
                </a:cubicBezTo>
                <a:moveTo>
                  <a:pt x="1598" y="11"/>
                </a:moveTo>
                <a:cubicBezTo>
                  <a:pt x="1600" y="11"/>
                  <a:pt x="1601" y="12"/>
                  <a:pt x="1602" y="11"/>
                </a:cubicBezTo>
                <a:cubicBezTo>
                  <a:pt x="1594" y="8"/>
                  <a:pt x="1586" y="8"/>
                  <a:pt x="1578" y="9"/>
                </a:cubicBezTo>
                <a:cubicBezTo>
                  <a:pt x="1584" y="12"/>
                  <a:pt x="1591" y="12"/>
                  <a:pt x="1597" y="14"/>
                </a:cubicBezTo>
                <a:cubicBezTo>
                  <a:pt x="1598" y="14"/>
                  <a:pt x="1596" y="12"/>
                  <a:pt x="1596" y="13"/>
                </a:cubicBezTo>
                <a:cubicBezTo>
                  <a:pt x="1596" y="12"/>
                  <a:pt x="1598" y="12"/>
                  <a:pt x="1598" y="11"/>
                </a:cubicBezTo>
                <a:moveTo>
                  <a:pt x="1162" y="155"/>
                </a:moveTo>
                <a:cubicBezTo>
                  <a:pt x="1167" y="158"/>
                  <a:pt x="1175" y="153"/>
                  <a:pt x="1172" y="153"/>
                </a:cubicBezTo>
                <a:cubicBezTo>
                  <a:pt x="1170" y="153"/>
                  <a:pt x="1162" y="153"/>
                  <a:pt x="1161" y="154"/>
                </a:cubicBezTo>
                <a:cubicBezTo>
                  <a:pt x="1159" y="155"/>
                  <a:pt x="1161" y="155"/>
                  <a:pt x="1162" y="155"/>
                </a:cubicBezTo>
                <a:moveTo>
                  <a:pt x="1680" y="168"/>
                </a:moveTo>
                <a:cubicBezTo>
                  <a:pt x="1685" y="167"/>
                  <a:pt x="1711" y="158"/>
                  <a:pt x="1711" y="154"/>
                </a:cubicBezTo>
                <a:cubicBezTo>
                  <a:pt x="1717" y="154"/>
                  <a:pt x="1723" y="153"/>
                  <a:pt x="1728" y="149"/>
                </a:cubicBezTo>
                <a:cubicBezTo>
                  <a:pt x="1718" y="150"/>
                  <a:pt x="1708" y="146"/>
                  <a:pt x="1699" y="146"/>
                </a:cubicBezTo>
                <a:cubicBezTo>
                  <a:pt x="1688" y="145"/>
                  <a:pt x="1675" y="154"/>
                  <a:pt x="1665" y="150"/>
                </a:cubicBezTo>
                <a:cubicBezTo>
                  <a:pt x="1673" y="149"/>
                  <a:pt x="1680" y="147"/>
                  <a:pt x="1688" y="146"/>
                </a:cubicBezTo>
                <a:cubicBezTo>
                  <a:pt x="1683" y="142"/>
                  <a:pt x="1675" y="147"/>
                  <a:pt x="1669" y="144"/>
                </a:cubicBezTo>
                <a:cubicBezTo>
                  <a:pt x="1672" y="143"/>
                  <a:pt x="1675" y="142"/>
                  <a:pt x="1674" y="139"/>
                </a:cubicBezTo>
                <a:cubicBezTo>
                  <a:pt x="1680" y="137"/>
                  <a:pt x="1693" y="142"/>
                  <a:pt x="1699" y="136"/>
                </a:cubicBezTo>
                <a:cubicBezTo>
                  <a:pt x="1704" y="131"/>
                  <a:pt x="1688" y="133"/>
                  <a:pt x="1684" y="131"/>
                </a:cubicBezTo>
                <a:cubicBezTo>
                  <a:pt x="1684" y="130"/>
                  <a:pt x="1684" y="130"/>
                  <a:pt x="1684" y="129"/>
                </a:cubicBezTo>
                <a:cubicBezTo>
                  <a:pt x="1690" y="133"/>
                  <a:pt x="1696" y="129"/>
                  <a:pt x="1701" y="133"/>
                </a:cubicBezTo>
                <a:cubicBezTo>
                  <a:pt x="1705" y="135"/>
                  <a:pt x="1708" y="135"/>
                  <a:pt x="1711" y="137"/>
                </a:cubicBezTo>
                <a:cubicBezTo>
                  <a:pt x="1712" y="139"/>
                  <a:pt x="1709" y="143"/>
                  <a:pt x="1714" y="144"/>
                </a:cubicBezTo>
                <a:cubicBezTo>
                  <a:pt x="1717" y="145"/>
                  <a:pt x="1720" y="146"/>
                  <a:pt x="1724" y="146"/>
                </a:cubicBezTo>
                <a:cubicBezTo>
                  <a:pt x="1726" y="146"/>
                  <a:pt x="1729" y="146"/>
                  <a:pt x="1731" y="146"/>
                </a:cubicBezTo>
                <a:cubicBezTo>
                  <a:pt x="1737" y="145"/>
                  <a:pt x="1733" y="143"/>
                  <a:pt x="1734" y="141"/>
                </a:cubicBezTo>
                <a:cubicBezTo>
                  <a:pt x="1737" y="133"/>
                  <a:pt x="1735" y="128"/>
                  <a:pt x="1729" y="135"/>
                </a:cubicBezTo>
                <a:cubicBezTo>
                  <a:pt x="1728" y="131"/>
                  <a:pt x="1732" y="130"/>
                  <a:pt x="1736" y="129"/>
                </a:cubicBezTo>
                <a:cubicBezTo>
                  <a:pt x="1725" y="126"/>
                  <a:pt x="1716" y="123"/>
                  <a:pt x="1705" y="121"/>
                </a:cubicBezTo>
                <a:cubicBezTo>
                  <a:pt x="1712" y="121"/>
                  <a:pt x="1718" y="116"/>
                  <a:pt x="1707" y="116"/>
                </a:cubicBezTo>
                <a:cubicBezTo>
                  <a:pt x="1710" y="115"/>
                  <a:pt x="1711" y="114"/>
                  <a:pt x="1712" y="113"/>
                </a:cubicBezTo>
                <a:cubicBezTo>
                  <a:pt x="1707" y="113"/>
                  <a:pt x="1702" y="111"/>
                  <a:pt x="1697" y="112"/>
                </a:cubicBezTo>
                <a:cubicBezTo>
                  <a:pt x="1698" y="112"/>
                  <a:pt x="1699" y="111"/>
                  <a:pt x="1701" y="111"/>
                </a:cubicBezTo>
                <a:cubicBezTo>
                  <a:pt x="1699" y="110"/>
                  <a:pt x="1697" y="110"/>
                  <a:pt x="1695" y="109"/>
                </a:cubicBezTo>
                <a:cubicBezTo>
                  <a:pt x="1702" y="108"/>
                  <a:pt x="1706" y="111"/>
                  <a:pt x="1713" y="108"/>
                </a:cubicBezTo>
                <a:cubicBezTo>
                  <a:pt x="1717" y="106"/>
                  <a:pt x="1724" y="103"/>
                  <a:pt x="1728" y="105"/>
                </a:cubicBezTo>
                <a:cubicBezTo>
                  <a:pt x="1719" y="105"/>
                  <a:pt x="1728" y="109"/>
                  <a:pt x="1732" y="110"/>
                </a:cubicBezTo>
                <a:cubicBezTo>
                  <a:pt x="1738" y="111"/>
                  <a:pt x="1740" y="109"/>
                  <a:pt x="1746" y="108"/>
                </a:cubicBezTo>
                <a:cubicBezTo>
                  <a:pt x="1749" y="107"/>
                  <a:pt x="1758" y="111"/>
                  <a:pt x="1756" y="105"/>
                </a:cubicBezTo>
                <a:cubicBezTo>
                  <a:pt x="1756" y="101"/>
                  <a:pt x="1747" y="100"/>
                  <a:pt x="1745" y="102"/>
                </a:cubicBezTo>
                <a:cubicBezTo>
                  <a:pt x="1737" y="98"/>
                  <a:pt x="1753" y="96"/>
                  <a:pt x="1757" y="96"/>
                </a:cubicBezTo>
                <a:cubicBezTo>
                  <a:pt x="1763" y="97"/>
                  <a:pt x="1767" y="102"/>
                  <a:pt x="1773" y="96"/>
                </a:cubicBezTo>
                <a:cubicBezTo>
                  <a:pt x="1771" y="93"/>
                  <a:pt x="1764" y="94"/>
                  <a:pt x="1759" y="92"/>
                </a:cubicBezTo>
                <a:cubicBezTo>
                  <a:pt x="1759" y="91"/>
                  <a:pt x="1760" y="90"/>
                  <a:pt x="1761" y="89"/>
                </a:cubicBezTo>
                <a:cubicBezTo>
                  <a:pt x="1759" y="89"/>
                  <a:pt x="1757" y="88"/>
                  <a:pt x="1755" y="89"/>
                </a:cubicBezTo>
                <a:cubicBezTo>
                  <a:pt x="1757" y="89"/>
                  <a:pt x="1760" y="88"/>
                  <a:pt x="1762" y="88"/>
                </a:cubicBezTo>
                <a:cubicBezTo>
                  <a:pt x="1760" y="86"/>
                  <a:pt x="1757" y="85"/>
                  <a:pt x="1755" y="83"/>
                </a:cubicBezTo>
                <a:cubicBezTo>
                  <a:pt x="1758" y="85"/>
                  <a:pt x="1768" y="91"/>
                  <a:pt x="1772" y="87"/>
                </a:cubicBezTo>
                <a:cubicBezTo>
                  <a:pt x="1777" y="83"/>
                  <a:pt x="1772" y="78"/>
                  <a:pt x="1767" y="79"/>
                </a:cubicBezTo>
                <a:cubicBezTo>
                  <a:pt x="1769" y="78"/>
                  <a:pt x="1772" y="77"/>
                  <a:pt x="1774" y="77"/>
                </a:cubicBezTo>
                <a:cubicBezTo>
                  <a:pt x="1771" y="74"/>
                  <a:pt x="1766" y="76"/>
                  <a:pt x="1763" y="75"/>
                </a:cubicBezTo>
                <a:cubicBezTo>
                  <a:pt x="1763" y="75"/>
                  <a:pt x="1764" y="75"/>
                  <a:pt x="1765" y="76"/>
                </a:cubicBezTo>
                <a:cubicBezTo>
                  <a:pt x="1762" y="76"/>
                  <a:pt x="1759" y="76"/>
                  <a:pt x="1756" y="75"/>
                </a:cubicBezTo>
                <a:cubicBezTo>
                  <a:pt x="1757" y="74"/>
                  <a:pt x="1757" y="74"/>
                  <a:pt x="1757" y="73"/>
                </a:cubicBezTo>
                <a:cubicBezTo>
                  <a:pt x="1753" y="74"/>
                  <a:pt x="1750" y="74"/>
                  <a:pt x="1749" y="70"/>
                </a:cubicBezTo>
                <a:cubicBezTo>
                  <a:pt x="1754" y="66"/>
                  <a:pt x="1760" y="71"/>
                  <a:pt x="1766" y="69"/>
                </a:cubicBezTo>
                <a:cubicBezTo>
                  <a:pt x="1764" y="69"/>
                  <a:pt x="1761" y="68"/>
                  <a:pt x="1759" y="68"/>
                </a:cubicBezTo>
                <a:cubicBezTo>
                  <a:pt x="1766" y="66"/>
                  <a:pt x="1786" y="72"/>
                  <a:pt x="1790" y="68"/>
                </a:cubicBezTo>
                <a:cubicBezTo>
                  <a:pt x="1795" y="63"/>
                  <a:pt x="1774" y="60"/>
                  <a:pt x="1770" y="59"/>
                </a:cubicBezTo>
                <a:cubicBezTo>
                  <a:pt x="1776" y="58"/>
                  <a:pt x="1781" y="61"/>
                  <a:pt x="1786" y="60"/>
                </a:cubicBezTo>
                <a:cubicBezTo>
                  <a:pt x="1778" y="53"/>
                  <a:pt x="1770" y="59"/>
                  <a:pt x="1762" y="59"/>
                </a:cubicBezTo>
                <a:cubicBezTo>
                  <a:pt x="1763" y="54"/>
                  <a:pt x="1770" y="51"/>
                  <a:pt x="1774" y="48"/>
                </a:cubicBezTo>
                <a:cubicBezTo>
                  <a:pt x="1772" y="48"/>
                  <a:pt x="1771" y="48"/>
                  <a:pt x="1769" y="48"/>
                </a:cubicBezTo>
                <a:cubicBezTo>
                  <a:pt x="1773" y="46"/>
                  <a:pt x="1777" y="46"/>
                  <a:pt x="1781" y="46"/>
                </a:cubicBezTo>
                <a:cubicBezTo>
                  <a:pt x="1785" y="46"/>
                  <a:pt x="1787" y="42"/>
                  <a:pt x="1791" y="41"/>
                </a:cubicBezTo>
                <a:cubicBezTo>
                  <a:pt x="1784" y="41"/>
                  <a:pt x="1790" y="37"/>
                  <a:pt x="1794" y="36"/>
                </a:cubicBezTo>
                <a:cubicBezTo>
                  <a:pt x="1799" y="34"/>
                  <a:pt x="1803" y="37"/>
                  <a:pt x="1809" y="33"/>
                </a:cubicBezTo>
                <a:cubicBezTo>
                  <a:pt x="1800" y="29"/>
                  <a:pt x="1788" y="38"/>
                  <a:pt x="1781" y="35"/>
                </a:cubicBezTo>
                <a:cubicBezTo>
                  <a:pt x="1794" y="28"/>
                  <a:pt x="1808" y="35"/>
                  <a:pt x="1822" y="29"/>
                </a:cubicBezTo>
                <a:cubicBezTo>
                  <a:pt x="1808" y="27"/>
                  <a:pt x="1793" y="31"/>
                  <a:pt x="1780" y="28"/>
                </a:cubicBezTo>
                <a:cubicBezTo>
                  <a:pt x="1797" y="28"/>
                  <a:pt x="1819" y="29"/>
                  <a:pt x="1835" y="24"/>
                </a:cubicBezTo>
                <a:cubicBezTo>
                  <a:pt x="1834" y="24"/>
                  <a:pt x="1833" y="24"/>
                  <a:pt x="1832" y="23"/>
                </a:cubicBezTo>
                <a:cubicBezTo>
                  <a:pt x="1840" y="20"/>
                  <a:pt x="1850" y="21"/>
                  <a:pt x="1858" y="18"/>
                </a:cubicBezTo>
                <a:cubicBezTo>
                  <a:pt x="1849" y="15"/>
                  <a:pt x="1822" y="11"/>
                  <a:pt x="1815" y="16"/>
                </a:cubicBezTo>
                <a:cubicBezTo>
                  <a:pt x="1808" y="22"/>
                  <a:pt x="1799" y="18"/>
                  <a:pt x="1791" y="20"/>
                </a:cubicBezTo>
                <a:cubicBezTo>
                  <a:pt x="1792" y="19"/>
                  <a:pt x="1793" y="19"/>
                  <a:pt x="1794" y="18"/>
                </a:cubicBezTo>
                <a:cubicBezTo>
                  <a:pt x="1780" y="17"/>
                  <a:pt x="1766" y="26"/>
                  <a:pt x="1753" y="28"/>
                </a:cubicBezTo>
                <a:cubicBezTo>
                  <a:pt x="1756" y="26"/>
                  <a:pt x="1794" y="14"/>
                  <a:pt x="1772" y="14"/>
                </a:cubicBezTo>
                <a:cubicBezTo>
                  <a:pt x="1759" y="14"/>
                  <a:pt x="1746" y="22"/>
                  <a:pt x="1732" y="20"/>
                </a:cubicBezTo>
                <a:cubicBezTo>
                  <a:pt x="1738" y="16"/>
                  <a:pt x="1750" y="21"/>
                  <a:pt x="1754" y="15"/>
                </a:cubicBezTo>
                <a:cubicBezTo>
                  <a:pt x="1732" y="14"/>
                  <a:pt x="1710" y="17"/>
                  <a:pt x="1689" y="18"/>
                </a:cubicBezTo>
                <a:cubicBezTo>
                  <a:pt x="1695" y="12"/>
                  <a:pt x="1711" y="16"/>
                  <a:pt x="1716" y="13"/>
                </a:cubicBezTo>
                <a:cubicBezTo>
                  <a:pt x="1729" y="13"/>
                  <a:pt x="1744" y="14"/>
                  <a:pt x="1757" y="13"/>
                </a:cubicBezTo>
                <a:cubicBezTo>
                  <a:pt x="1766" y="13"/>
                  <a:pt x="1780" y="13"/>
                  <a:pt x="1788" y="9"/>
                </a:cubicBezTo>
                <a:cubicBezTo>
                  <a:pt x="1777" y="6"/>
                  <a:pt x="1766" y="6"/>
                  <a:pt x="1756" y="7"/>
                </a:cubicBezTo>
                <a:cubicBezTo>
                  <a:pt x="1758" y="7"/>
                  <a:pt x="1760" y="6"/>
                  <a:pt x="1763" y="6"/>
                </a:cubicBezTo>
                <a:cubicBezTo>
                  <a:pt x="1757" y="0"/>
                  <a:pt x="1733" y="6"/>
                  <a:pt x="1724" y="4"/>
                </a:cubicBezTo>
                <a:cubicBezTo>
                  <a:pt x="1735" y="4"/>
                  <a:pt x="1747" y="6"/>
                  <a:pt x="1757" y="3"/>
                </a:cubicBezTo>
                <a:cubicBezTo>
                  <a:pt x="1744" y="0"/>
                  <a:pt x="1728" y="1"/>
                  <a:pt x="1715" y="1"/>
                </a:cubicBezTo>
                <a:cubicBezTo>
                  <a:pt x="1702" y="1"/>
                  <a:pt x="1689" y="1"/>
                  <a:pt x="1676" y="1"/>
                </a:cubicBezTo>
                <a:cubicBezTo>
                  <a:pt x="1670" y="1"/>
                  <a:pt x="1657" y="0"/>
                  <a:pt x="1652" y="3"/>
                </a:cubicBezTo>
                <a:cubicBezTo>
                  <a:pt x="1655" y="4"/>
                  <a:pt x="1658" y="4"/>
                  <a:pt x="1661" y="4"/>
                </a:cubicBezTo>
                <a:cubicBezTo>
                  <a:pt x="1658" y="5"/>
                  <a:pt x="1649" y="3"/>
                  <a:pt x="1652" y="7"/>
                </a:cubicBezTo>
                <a:cubicBezTo>
                  <a:pt x="1640" y="7"/>
                  <a:pt x="1626" y="3"/>
                  <a:pt x="1612" y="4"/>
                </a:cubicBezTo>
                <a:cubicBezTo>
                  <a:pt x="1613" y="4"/>
                  <a:pt x="1615" y="4"/>
                  <a:pt x="1616" y="4"/>
                </a:cubicBezTo>
                <a:cubicBezTo>
                  <a:pt x="1611" y="5"/>
                  <a:pt x="1605" y="4"/>
                  <a:pt x="1599" y="5"/>
                </a:cubicBezTo>
                <a:cubicBezTo>
                  <a:pt x="1602" y="6"/>
                  <a:pt x="1606" y="6"/>
                  <a:pt x="1609" y="6"/>
                </a:cubicBezTo>
                <a:cubicBezTo>
                  <a:pt x="1601" y="7"/>
                  <a:pt x="1595" y="4"/>
                  <a:pt x="1587" y="6"/>
                </a:cubicBezTo>
                <a:cubicBezTo>
                  <a:pt x="1603" y="11"/>
                  <a:pt x="1624" y="6"/>
                  <a:pt x="1641" y="9"/>
                </a:cubicBezTo>
                <a:cubicBezTo>
                  <a:pt x="1639" y="13"/>
                  <a:pt x="1631" y="8"/>
                  <a:pt x="1625" y="8"/>
                </a:cubicBezTo>
                <a:cubicBezTo>
                  <a:pt x="1626" y="9"/>
                  <a:pt x="1626" y="8"/>
                  <a:pt x="1627" y="10"/>
                </a:cubicBezTo>
                <a:cubicBezTo>
                  <a:pt x="1626" y="10"/>
                  <a:pt x="1626" y="10"/>
                  <a:pt x="1625" y="10"/>
                </a:cubicBezTo>
                <a:cubicBezTo>
                  <a:pt x="1625" y="10"/>
                  <a:pt x="1624" y="10"/>
                  <a:pt x="1624" y="10"/>
                </a:cubicBezTo>
                <a:cubicBezTo>
                  <a:pt x="1624" y="9"/>
                  <a:pt x="1625" y="9"/>
                  <a:pt x="1625" y="9"/>
                </a:cubicBezTo>
                <a:cubicBezTo>
                  <a:pt x="1619" y="5"/>
                  <a:pt x="1602" y="7"/>
                  <a:pt x="1595" y="8"/>
                </a:cubicBezTo>
                <a:cubicBezTo>
                  <a:pt x="1600" y="9"/>
                  <a:pt x="1606" y="10"/>
                  <a:pt x="1609" y="12"/>
                </a:cubicBezTo>
                <a:cubicBezTo>
                  <a:pt x="1605" y="12"/>
                  <a:pt x="1601" y="11"/>
                  <a:pt x="1598" y="13"/>
                </a:cubicBezTo>
                <a:cubicBezTo>
                  <a:pt x="1598" y="13"/>
                  <a:pt x="1599" y="13"/>
                  <a:pt x="1600" y="14"/>
                </a:cubicBezTo>
                <a:cubicBezTo>
                  <a:pt x="1598" y="14"/>
                  <a:pt x="1596" y="14"/>
                  <a:pt x="1596" y="15"/>
                </a:cubicBezTo>
                <a:cubicBezTo>
                  <a:pt x="1597" y="15"/>
                  <a:pt x="1599" y="16"/>
                  <a:pt x="1601" y="16"/>
                </a:cubicBezTo>
                <a:cubicBezTo>
                  <a:pt x="1594" y="18"/>
                  <a:pt x="1584" y="14"/>
                  <a:pt x="1576" y="13"/>
                </a:cubicBezTo>
                <a:cubicBezTo>
                  <a:pt x="1567" y="11"/>
                  <a:pt x="1560" y="10"/>
                  <a:pt x="1550" y="10"/>
                </a:cubicBezTo>
                <a:cubicBezTo>
                  <a:pt x="1550" y="14"/>
                  <a:pt x="1555" y="15"/>
                  <a:pt x="1559" y="15"/>
                </a:cubicBezTo>
                <a:cubicBezTo>
                  <a:pt x="1555" y="16"/>
                  <a:pt x="1550" y="15"/>
                  <a:pt x="1546" y="15"/>
                </a:cubicBezTo>
                <a:cubicBezTo>
                  <a:pt x="1547" y="16"/>
                  <a:pt x="1548" y="16"/>
                  <a:pt x="1549" y="17"/>
                </a:cubicBezTo>
                <a:cubicBezTo>
                  <a:pt x="1544" y="16"/>
                  <a:pt x="1539" y="15"/>
                  <a:pt x="1535" y="14"/>
                </a:cubicBezTo>
                <a:cubicBezTo>
                  <a:pt x="1529" y="14"/>
                  <a:pt x="1524" y="19"/>
                  <a:pt x="1520" y="19"/>
                </a:cubicBezTo>
                <a:cubicBezTo>
                  <a:pt x="1535" y="11"/>
                  <a:pt x="1516" y="10"/>
                  <a:pt x="1515" y="13"/>
                </a:cubicBezTo>
                <a:cubicBezTo>
                  <a:pt x="1508" y="9"/>
                  <a:pt x="1487" y="13"/>
                  <a:pt x="1479" y="15"/>
                </a:cubicBezTo>
                <a:cubicBezTo>
                  <a:pt x="1484" y="14"/>
                  <a:pt x="1492" y="18"/>
                  <a:pt x="1496" y="20"/>
                </a:cubicBezTo>
                <a:cubicBezTo>
                  <a:pt x="1493" y="20"/>
                  <a:pt x="1482" y="18"/>
                  <a:pt x="1483" y="16"/>
                </a:cubicBezTo>
                <a:cubicBezTo>
                  <a:pt x="1475" y="15"/>
                  <a:pt x="1468" y="15"/>
                  <a:pt x="1461" y="17"/>
                </a:cubicBezTo>
                <a:cubicBezTo>
                  <a:pt x="1469" y="28"/>
                  <a:pt x="1433" y="17"/>
                  <a:pt x="1440" y="27"/>
                </a:cubicBezTo>
                <a:cubicBezTo>
                  <a:pt x="1437" y="19"/>
                  <a:pt x="1402" y="27"/>
                  <a:pt x="1395" y="32"/>
                </a:cubicBezTo>
                <a:cubicBezTo>
                  <a:pt x="1402" y="36"/>
                  <a:pt x="1412" y="33"/>
                  <a:pt x="1420" y="33"/>
                </a:cubicBezTo>
                <a:cubicBezTo>
                  <a:pt x="1413" y="33"/>
                  <a:pt x="1414" y="37"/>
                  <a:pt x="1410" y="39"/>
                </a:cubicBezTo>
                <a:cubicBezTo>
                  <a:pt x="1405" y="42"/>
                  <a:pt x="1398" y="43"/>
                  <a:pt x="1393" y="43"/>
                </a:cubicBezTo>
                <a:cubicBezTo>
                  <a:pt x="1387" y="44"/>
                  <a:pt x="1375" y="43"/>
                  <a:pt x="1367" y="46"/>
                </a:cubicBezTo>
                <a:cubicBezTo>
                  <a:pt x="1365" y="49"/>
                  <a:pt x="1333" y="49"/>
                  <a:pt x="1326" y="54"/>
                </a:cubicBezTo>
                <a:cubicBezTo>
                  <a:pt x="1332" y="59"/>
                  <a:pt x="1339" y="57"/>
                  <a:pt x="1346" y="57"/>
                </a:cubicBezTo>
                <a:cubicBezTo>
                  <a:pt x="1344" y="58"/>
                  <a:pt x="1343" y="58"/>
                  <a:pt x="1341" y="59"/>
                </a:cubicBezTo>
                <a:cubicBezTo>
                  <a:pt x="1350" y="65"/>
                  <a:pt x="1372" y="54"/>
                  <a:pt x="1377" y="61"/>
                </a:cubicBezTo>
                <a:cubicBezTo>
                  <a:pt x="1371" y="63"/>
                  <a:pt x="1353" y="60"/>
                  <a:pt x="1350" y="64"/>
                </a:cubicBezTo>
                <a:cubicBezTo>
                  <a:pt x="1342" y="65"/>
                  <a:pt x="1333" y="63"/>
                  <a:pt x="1326" y="66"/>
                </a:cubicBezTo>
                <a:cubicBezTo>
                  <a:pt x="1331" y="71"/>
                  <a:pt x="1344" y="71"/>
                  <a:pt x="1350" y="70"/>
                </a:cubicBezTo>
                <a:cubicBezTo>
                  <a:pt x="1346" y="73"/>
                  <a:pt x="1341" y="72"/>
                  <a:pt x="1336" y="73"/>
                </a:cubicBezTo>
                <a:cubicBezTo>
                  <a:pt x="1339" y="79"/>
                  <a:pt x="1351" y="78"/>
                  <a:pt x="1357" y="79"/>
                </a:cubicBezTo>
                <a:cubicBezTo>
                  <a:pt x="1356" y="78"/>
                  <a:pt x="1354" y="77"/>
                  <a:pt x="1353" y="76"/>
                </a:cubicBezTo>
                <a:cubicBezTo>
                  <a:pt x="1357" y="74"/>
                  <a:pt x="1357" y="78"/>
                  <a:pt x="1359" y="77"/>
                </a:cubicBezTo>
                <a:cubicBezTo>
                  <a:pt x="1363" y="77"/>
                  <a:pt x="1364" y="74"/>
                  <a:pt x="1368" y="75"/>
                </a:cubicBezTo>
                <a:cubicBezTo>
                  <a:pt x="1367" y="76"/>
                  <a:pt x="1366" y="77"/>
                  <a:pt x="1364" y="77"/>
                </a:cubicBezTo>
                <a:cubicBezTo>
                  <a:pt x="1372" y="80"/>
                  <a:pt x="1385" y="75"/>
                  <a:pt x="1393" y="74"/>
                </a:cubicBezTo>
                <a:cubicBezTo>
                  <a:pt x="1400" y="74"/>
                  <a:pt x="1409" y="77"/>
                  <a:pt x="1416" y="78"/>
                </a:cubicBezTo>
                <a:cubicBezTo>
                  <a:pt x="1420" y="79"/>
                  <a:pt x="1434" y="85"/>
                  <a:pt x="1422" y="86"/>
                </a:cubicBezTo>
                <a:cubicBezTo>
                  <a:pt x="1426" y="88"/>
                  <a:pt x="1430" y="90"/>
                  <a:pt x="1432" y="91"/>
                </a:cubicBezTo>
                <a:cubicBezTo>
                  <a:pt x="1434" y="92"/>
                  <a:pt x="1432" y="95"/>
                  <a:pt x="1436" y="95"/>
                </a:cubicBezTo>
                <a:cubicBezTo>
                  <a:pt x="1434" y="100"/>
                  <a:pt x="1427" y="99"/>
                  <a:pt x="1423" y="100"/>
                </a:cubicBezTo>
                <a:cubicBezTo>
                  <a:pt x="1427" y="100"/>
                  <a:pt x="1432" y="100"/>
                  <a:pt x="1436" y="103"/>
                </a:cubicBezTo>
                <a:cubicBezTo>
                  <a:pt x="1432" y="104"/>
                  <a:pt x="1434" y="105"/>
                  <a:pt x="1432" y="106"/>
                </a:cubicBezTo>
                <a:cubicBezTo>
                  <a:pt x="1436" y="108"/>
                  <a:pt x="1437" y="112"/>
                  <a:pt x="1431" y="113"/>
                </a:cubicBezTo>
                <a:cubicBezTo>
                  <a:pt x="1433" y="113"/>
                  <a:pt x="1434" y="114"/>
                  <a:pt x="1436" y="114"/>
                </a:cubicBezTo>
                <a:cubicBezTo>
                  <a:pt x="1435" y="115"/>
                  <a:pt x="1434" y="116"/>
                  <a:pt x="1434" y="117"/>
                </a:cubicBezTo>
                <a:cubicBezTo>
                  <a:pt x="1434" y="117"/>
                  <a:pt x="1435" y="117"/>
                  <a:pt x="1436" y="117"/>
                </a:cubicBezTo>
                <a:cubicBezTo>
                  <a:pt x="1432" y="119"/>
                  <a:pt x="1428" y="120"/>
                  <a:pt x="1424" y="120"/>
                </a:cubicBezTo>
                <a:cubicBezTo>
                  <a:pt x="1427" y="121"/>
                  <a:pt x="1428" y="121"/>
                  <a:pt x="1431" y="121"/>
                </a:cubicBezTo>
                <a:cubicBezTo>
                  <a:pt x="1428" y="124"/>
                  <a:pt x="1425" y="124"/>
                  <a:pt x="1421" y="126"/>
                </a:cubicBezTo>
                <a:cubicBezTo>
                  <a:pt x="1422" y="126"/>
                  <a:pt x="1423" y="126"/>
                  <a:pt x="1423" y="127"/>
                </a:cubicBezTo>
                <a:cubicBezTo>
                  <a:pt x="1421" y="128"/>
                  <a:pt x="1418" y="129"/>
                  <a:pt x="1416" y="130"/>
                </a:cubicBezTo>
                <a:cubicBezTo>
                  <a:pt x="1418" y="136"/>
                  <a:pt x="1428" y="135"/>
                  <a:pt x="1433" y="133"/>
                </a:cubicBezTo>
                <a:cubicBezTo>
                  <a:pt x="1442" y="129"/>
                  <a:pt x="1437" y="122"/>
                  <a:pt x="1443" y="122"/>
                </a:cubicBezTo>
                <a:cubicBezTo>
                  <a:pt x="1442" y="124"/>
                  <a:pt x="1442" y="127"/>
                  <a:pt x="1440" y="129"/>
                </a:cubicBezTo>
                <a:cubicBezTo>
                  <a:pt x="1443" y="128"/>
                  <a:pt x="1446" y="127"/>
                  <a:pt x="1448" y="126"/>
                </a:cubicBezTo>
                <a:cubicBezTo>
                  <a:pt x="1446" y="127"/>
                  <a:pt x="1444" y="129"/>
                  <a:pt x="1441" y="129"/>
                </a:cubicBezTo>
                <a:cubicBezTo>
                  <a:pt x="1446" y="131"/>
                  <a:pt x="1451" y="131"/>
                  <a:pt x="1456" y="129"/>
                </a:cubicBezTo>
                <a:cubicBezTo>
                  <a:pt x="1452" y="132"/>
                  <a:pt x="1446" y="131"/>
                  <a:pt x="1441" y="133"/>
                </a:cubicBezTo>
                <a:cubicBezTo>
                  <a:pt x="1444" y="133"/>
                  <a:pt x="1445" y="134"/>
                  <a:pt x="1448" y="134"/>
                </a:cubicBezTo>
                <a:cubicBezTo>
                  <a:pt x="1446" y="134"/>
                  <a:pt x="1445" y="136"/>
                  <a:pt x="1443" y="136"/>
                </a:cubicBezTo>
                <a:cubicBezTo>
                  <a:pt x="1448" y="137"/>
                  <a:pt x="1453" y="137"/>
                  <a:pt x="1458" y="138"/>
                </a:cubicBezTo>
                <a:cubicBezTo>
                  <a:pt x="1455" y="139"/>
                  <a:pt x="1451" y="138"/>
                  <a:pt x="1448" y="138"/>
                </a:cubicBezTo>
                <a:cubicBezTo>
                  <a:pt x="1451" y="139"/>
                  <a:pt x="1455" y="140"/>
                  <a:pt x="1458" y="142"/>
                </a:cubicBezTo>
                <a:cubicBezTo>
                  <a:pt x="1458" y="142"/>
                  <a:pt x="1457" y="142"/>
                  <a:pt x="1457" y="142"/>
                </a:cubicBezTo>
                <a:cubicBezTo>
                  <a:pt x="1457" y="145"/>
                  <a:pt x="1454" y="145"/>
                  <a:pt x="1450" y="144"/>
                </a:cubicBezTo>
                <a:cubicBezTo>
                  <a:pt x="1453" y="146"/>
                  <a:pt x="1455" y="146"/>
                  <a:pt x="1458" y="144"/>
                </a:cubicBezTo>
                <a:cubicBezTo>
                  <a:pt x="1453" y="152"/>
                  <a:pt x="1430" y="135"/>
                  <a:pt x="1420" y="143"/>
                </a:cubicBezTo>
                <a:cubicBezTo>
                  <a:pt x="1423" y="146"/>
                  <a:pt x="1433" y="149"/>
                  <a:pt x="1437" y="150"/>
                </a:cubicBezTo>
                <a:cubicBezTo>
                  <a:pt x="1444" y="152"/>
                  <a:pt x="1450" y="150"/>
                  <a:pt x="1457" y="150"/>
                </a:cubicBezTo>
                <a:cubicBezTo>
                  <a:pt x="1456" y="155"/>
                  <a:pt x="1447" y="153"/>
                  <a:pt x="1449" y="157"/>
                </a:cubicBezTo>
                <a:cubicBezTo>
                  <a:pt x="1447" y="158"/>
                  <a:pt x="1445" y="160"/>
                  <a:pt x="1443" y="161"/>
                </a:cubicBezTo>
                <a:cubicBezTo>
                  <a:pt x="1446" y="161"/>
                  <a:pt x="1447" y="161"/>
                  <a:pt x="1450" y="159"/>
                </a:cubicBezTo>
                <a:cubicBezTo>
                  <a:pt x="1447" y="165"/>
                  <a:pt x="1442" y="160"/>
                  <a:pt x="1438" y="167"/>
                </a:cubicBezTo>
                <a:cubicBezTo>
                  <a:pt x="1440" y="166"/>
                  <a:pt x="1442" y="167"/>
                  <a:pt x="1444" y="166"/>
                </a:cubicBezTo>
                <a:cubicBezTo>
                  <a:pt x="1439" y="172"/>
                  <a:pt x="1421" y="170"/>
                  <a:pt x="1414" y="173"/>
                </a:cubicBezTo>
                <a:cubicBezTo>
                  <a:pt x="1418" y="173"/>
                  <a:pt x="1434" y="175"/>
                  <a:pt x="1435" y="178"/>
                </a:cubicBezTo>
                <a:cubicBezTo>
                  <a:pt x="1434" y="178"/>
                  <a:pt x="1433" y="178"/>
                  <a:pt x="1432" y="178"/>
                </a:cubicBezTo>
                <a:cubicBezTo>
                  <a:pt x="1435" y="180"/>
                  <a:pt x="1436" y="178"/>
                  <a:pt x="1440" y="179"/>
                </a:cubicBezTo>
                <a:cubicBezTo>
                  <a:pt x="1437" y="179"/>
                  <a:pt x="1434" y="180"/>
                  <a:pt x="1431" y="180"/>
                </a:cubicBezTo>
                <a:cubicBezTo>
                  <a:pt x="1432" y="181"/>
                  <a:pt x="1432" y="181"/>
                  <a:pt x="1433" y="182"/>
                </a:cubicBezTo>
                <a:cubicBezTo>
                  <a:pt x="1423" y="177"/>
                  <a:pt x="1406" y="180"/>
                  <a:pt x="1400" y="189"/>
                </a:cubicBezTo>
                <a:cubicBezTo>
                  <a:pt x="1403" y="188"/>
                  <a:pt x="1404" y="189"/>
                  <a:pt x="1407" y="190"/>
                </a:cubicBezTo>
                <a:cubicBezTo>
                  <a:pt x="1405" y="190"/>
                  <a:pt x="1403" y="190"/>
                  <a:pt x="1401" y="190"/>
                </a:cubicBezTo>
                <a:cubicBezTo>
                  <a:pt x="1404" y="191"/>
                  <a:pt x="1407" y="190"/>
                  <a:pt x="1411" y="191"/>
                </a:cubicBezTo>
                <a:cubicBezTo>
                  <a:pt x="1410" y="191"/>
                  <a:pt x="1409" y="192"/>
                  <a:pt x="1408" y="192"/>
                </a:cubicBezTo>
                <a:cubicBezTo>
                  <a:pt x="1411" y="192"/>
                  <a:pt x="1410" y="192"/>
                  <a:pt x="1411" y="193"/>
                </a:cubicBezTo>
                <a:cubicBezTo>
                  <a:pt x="1405" y="194"/>
                  <a:pt x="1398" y="193"/>
                  <a:pt x="1396" y="201"/>
                </a:cubicBezTo>
                <a:cubicBezTo>
                  <a:pt x="1398" y="201"/>
                  <a:pt x="1399" y="201"/>
                  <a:pt x="1400" y="201"/>
                </a:cubicBezTo>
                <a:cubicBezTo>
                  <a:pt x="1399" y="201"/>
                  <a:pt x="1398" y="203"/>
                  <a:pt x="1397" y="203"/>
                </a:cubicBezTo>
                <a:cubicBezTo>
                  <a:pt x="1398" y="203"/>
                  <a:pt x="1400" y="204"/>
                  <a:pt x="1401" y="204"/>
                </a:cubicBezTo>
                <a:cubicBezTo>
                  <a:pt x="1400" y="205"/>
                  <a:pt x="1398" y="207"/>
                  <a:pt x="1398" y="207"/>
                </a:cubicBezTo>
                <a:cubicBezTo>
                  <a:pt x="1400" y="207"/>
                  <a:pt x="1401" y="207"/>
                  <a:pt x="1403" y="206"/>
                </a:cubicBezTo>
                <a:cubicBezTo>
                  <a:pt x="1402" y="207"/>
                  <a:pt x="1402" y="207"/>
                  <a:pt x="1401" y="208"/>
                </a:cubicBezTo>
                <a:cubicBezTo>
                  <a:pt x="1404" y="210"/>
                  <a:pt x="1403" y="211"/>
                  <a:pt x="1405" y="212"/>
                </a:cubicBezTo>
                <a:cubicBezTo>
                  <a:pt x="1405" y="212"/>
                  <a:pt x="1404" y="213"/>
                  <a:pt x="1404" y="213"/>
                </a:cubicBezTo>
                <a:cubicBezTo>
                  <a:pt x="1405" y="213"/>
                  <a:pt x="1406" y="212"/>
                  <a:pt x="1407" y="212"/>
                </a:cubicBezTo>
                <a:cubicBezTo>
                  <a:pt x="1405" y="213"/>
                  <a:pt x="1403" y="215"/>
                  <a:pt x="1402" y="218"/>
                </a:cubicBezTo>
                <a:cubicBezTo>
                  <a:pt x="1402" y="218"/>
                  <a:pt x="1404" y="218"/>
                  <a:pt x="1404" y="218"/>
                </a:cubicBezTo>
                <a:cubicBezTo>
                  <a:pt x="1401" y="220"/>
                  <a:pt x="1400" y="223"/>
                  <a:pt x="1400" y="226"/>
                </a:cubicBezTo>
                <a:cubicBezTo>
                  <a:pt x="1403" y="226"/>
                  <a:pt x="1416" y="221"/>
                  <a:pt x="1418" y="218"/>
                </a:cubicBezTo>
                <a:cubicBezTo>
                  <a:pt x="1421" y="219"/>
                  <a:pt x="1424" y="221"/>
                  <a:pt x="1426" y="225"/>
                </a:cubicBezTo>
                <a:cubicBezTo>
                  <a:pt x="1417" y="222"/>
                  <a:pt x="1411" y="227"/>
                  <a:pt x="1402" y="227"/>
                </a:cubicBezTo>
                <a:cubicBezTo>
                  <a:pt x="1403" y="230"/>
                  <a:pt x="1400" y="234"/>
                  <a:pt x="1405" y="236"/>
                </a:cubicBezTo>
                <a:cubicBezTo>
                  <a:pt x="1404" y="236"/>
                  <a:pt x="1404" y="236"/>
                  <a:pt x="1403" y="237"/>
                </a:cubicBezTo>
                <a:cubicBezTo>
                  <a:pt x="1403" y="237"/>
                  <a:pt x="1404" y="239"/>
                  <a:pt x="1404" y="238"/>
                </a:cubicBezTo>
                <a:cubicBezTo>
                  <a:pt x="1404" y="239"/>
                  <a:pt x="1403" y="238"/>
                  <a:pt x="1403" y="240"/>
                </a:cubicBezTo>
                <a:cubicBezTo>
                  <a:pt x="1405" y="240"/>
                  <a:pt x="1408" y="241"/>
                  <a:pt x="1410" y="240"/>
                </a:cubicBezTo>
                <a:cubicBezTo>
                  <a:pt x="1406" y="242"/>
                  <a:pt x="1408" y="242"/>
                  <a:pt x="1407" y="246"/>
                </a:cubicBezTo>
                <a:cubicBezTo>
                  <a:pt x="1408" y="245"/>
                  <a:pt x="1408" y="245"/>
                  <a:pt x="1409" y="245"/>
                </a:cubicBezTo>
                <a:cubicBezTo>
                  <a:pt x="1399" y="253"/>
                  <a:pt x="1423" y="254"/>
                  <a:pt x="1409" y="256"/>
                </a:cubicBezTo>
                <a:cubicBezTo>
                  <a:pt x="1410" y="257"/>
                  <a:pt x="1411" y="256"/>
                  <a:pt x="1412" y="257"/>
                </a:cubicBezTo>
                <a:cubicBezTo>
                  <a:pt x="1413" y="260"/>
                  <a:pt x="1412" y="258"/>
                  <a:pt x="1414" y="261"/>
                </a:cubicBezTo>
                <a:cubicBezTo>
                  <a:pt x="1413" y="261"/>
                  <a:pt x="1412" y="262"/>
                  <a:pt x="1411" y="262"/>
                </a:cubicBezTo>
                <a:cubicBezTo>
                  <a:pt x="1414" y="264"/>
                  <a:pt x="1417" y="265"/>
                  <a:pt x="1420" y="265"/>
                </a:cubicBezTo>
                <a:cubicBezTo>
                  <a:pt x="1418" y="266"/>
                  <a:pt x="1417" y="267"/>
                  <a:pt x="1416" y="267"/>
                </a:cubicBezTo>
                <a:cubicBezTo>
                  <a:pt x="1419" y="269"/>
                  <a:pt x="1422" y="269"/>
                  <a:pt x="1425" y="267"/>
                </a:cubicBezTo>
                <a:cubicBezTo>
                  <a:pt x="1423" y="270"/>
                  <a:pt x="1420" y="271"/>
                  <a:pt x="1418" y="272"/>
                </a:cubicBezTo>
                <a:cubicBezTo>
                  <a:pt x="1422" y="272"/>
                  <a:pt x="1432" y="268"/>
                  <a:pt x="1432" y="273"/>
                </a:cubicBezTo>
                <a:cubicBezTo>
                  <a:pt x="1435" y="271"/>
                  <a:pt x="1439" y="267"/>
                  <a:pt x="1441" y="271"/>
                </a:cubicBezTo>
                <a:cubicBezTo>
                  <a:pt x="1441" y="272"/>
                  <a:pt x="1439" y="273"/>
                  <a:pt x="1439" y="273"/>
                </a:cubicBezTo>
                <a:cubicBezTo>
                  <a:pt x="1440" y="273"/>
                  <a:pt x="1443" y="273"/>
                  <a:pt x="1444" y="272"/>
                </a:cubicBezTo>
                <a:cubicBezTo>
                  <a:pt x="1443" y="274"/>
                  <a:pt x="1443" y="275"/>
                  <a:pt x="1443" y="275"/>
                </a:cubicBezTo>
                <a:cubicBezTo>
                  <a:pt x="1442" y="275"/>
                  <a:pt x="1442" y="275"/>
                  <a:pt x="1440" y="276"/>
                </a:cubicBezTo>
                <a:cubicBezTo>
                  <a:pt x="1441" y="276"/>
                  <a:pt x="1441" y="276"/>
                  <a:pt x="1441" y="277"/>
                </a:cubicBezTo>
                <a:cubicBezTo>
                  <a:pt x="1445" y="277"/>
                  <a:pt x="1450" y="279"/>
                  <a:pt x="1453" y="275"/>
                </a:cubicBezTo>
                <a:cubicBezTo>
                  <a:pt x="1452" y="278"/>
                  <a:pt x="1449" y="280"/>
                  <a:pt x="1446" y="282"/>
                </a:cubicBezTo>
                <a:cubicBezTo>
                  <a:pt x="1447" y="282"/>
                  <a:pt x="1447" y="282"/>
                  <a:pt x="1448" y="282"/>
                </a:cubicBezTo>
                <a:cubicBezTo>
                  <a:pt x="1447" y="282"/>
                  <a:pt x="1447" y="282"/>
                  <a:pt x="1446" y="283"/>
                </a:cubicBezTo>
                <a:cubicBezTo>
                  <a:pt x="1451" y="285"/>
                  <a:pt x="1457" y="282"/>
                  <a:pt x="1459" y="279"/>
                </a:cubicBezTo>
                <a:cubicBezTo>
                  <a:pt x="1459" y="279"/>
                  <a:pt x="1459" y="280"/>
                  <a:pt x="1457" y="281"/>
                </a:cubicBezTo>
                <a:cubicBezTo>
                  <a:pt x="1461" y="282"/>
                  <a:pt x="1466" y="284"/>
                  <a:pt x="1468" y="281"/>
                </a:cubicBezTo>
                <a:cubicBezTo>
                  <a:pt x="1468" y="281"/>
                  <a:pt x="1467" y="281"/>
                  <a:pt x="1467" y="281"/>
                </a:cubicBezTo>
                <a:cubicBezTo>
                  <a:pt x="1472" y="278"/>
                  <a:pt x="1465" y="276"/>
                  <a:pt x="1461" y="276"/>
                </a:cubicBezTo>
                <a:cubicBezTo>
                  <a:pt x="1464" y="276"/>
                  <a:pt x="1478" y="278"/>
                  <a:pt x="1474" y="273"/>
                </a:cubicBezTo>
                <a:cubicBezTo>
                  <a:pt x="1474" y="273"/>
                  <a:pt x="1475" y="273"/>
                  <a:pt x="1475" y="273"/>
                </a:cubicBezTo>
                <a:cubicBezTo>
                  <a:pt x="1475" y="272"/>
                  <a:pt x="1474" y="272"/>
                  <a:pt x="1473" y="272"/>
                </a:cubicBezTo>
                <a:cubicBezTo>
                  <a:pt x="1474" y="271"/>
                  <a:pt x="1475" y="270"/>
                  <a:pt x="1476" y="269"/>
                </a:cubicBezTo>
                <a:cubicBezTo>
                  <a:pt x="1476" y="269"/>
                  <a:pt x="1475" y="269"/>
                  <a:pt x="1475" y="269"/>
                </a:cubicBezTo>
                <a:cubicBezTo>
                  <a:pt x="1476" y="269"/>
                  <a:pt x="1477" y="269"/>
                  <a:pt x="1477" y="268"/>
                </a:cubicBezTo>
                <a:cubicBezTo>
                  <a:pt x="1476" y="268"/>
                  <a:pt x="1475" y="267"/>
                  <a:pt x="1474" y="267"/>
                </a:cubicBezTo>
                <a:cubicBezTo>
                  <a:pt x="1476" y="268"/>
                  <a:pt x="1478" y="267"/>
                  <a:pt x="1480" y="267"/>
                </a:cubicBezTo>
                <a:cubicBezTo>
                  <a:pt x="1480" y="266"/>
                  <a:pt x="1482" y="263"/>
                  <a:pt x="1484" y="261"/>
                </a:cubicBezTo>
                <a:cubicBezTo>
                  <a:pt x="1484" y="261"/>
                  <a:pt x="1483" y="260"/>
                  <a:pt x="1482" y="260"/>
                </a:cubicBezTo>
                <a:cubicBezTo>
                  <a:pt x="1487" y="260"/>
                  <a:pt x="1490" y="256"/>
                  <a:pt x="1489" y="252"/>
                </a:cubicBezTo>
                <a:cubicBezTo>
                  <a:pt x="1487" y="252"/>
                  <a:pt x="1485" y="250"/>
                  <a:pt x="1483" y="250"/>
                </a:cubicBezTo>
                <a:cubicBezTo>
                  <a:pt x="1486" y="251"/>
                  <a:pt x="1488" y="251"/>
                  <a:pt x="1490" y="251"/>
                </a:cubicBezTo>
                <a:cubicBezTo>
                  <a:pt x="1490" y="251"/>
                  <a:pt x="1488" y="250"/>
                  <a:pt x="1487" y="250"/>
                </a:cubicBezTo>
                <a:cubicBezTo>
                  <a:pt x="1490" y="248"/>
                  <a:pt x="1489" y="246"/>
                  <a:pt x="1492" y="244"/>
                </a:cubicBezTo>
                <a:cubicBezTo>
                  <a:pt x="1494" y="247"/>
                  <a:pt x="1497" y="246"/>
                  <a:pt x="1499" y="243"/>
                </a:cubicBezTo>
                <a:cubicBezTo>
                  <a:pt x="1499" y="243"/>
                  <a:pt x="1498" y="243"/>
                  <a:pt x="1498" y="243"/>
                </a:cubicBezTo>
                <a:cubicBezTo>
                  <a:pt x="1500" y="242"/>
                  <a:pt x="1500" y="242"/>
                  <a:pt x="1502" y="241"/>
                </a:cubicBezTo>
                <a:cubicBezTo>
                  <a:pt x="1496" y="235"/>
                  <a:pt x="1502" y="237"/>
                  <a:pt x="1507" y="236"/>
                </a:cubicBezTo>
                <a:cubicBezTo>
                  <a:pt x="1510" y="236"/>
                  <a:pt x="1521" y="230"/>
                  <a:pt x="1516" y="228"/>
                </a:cubicBezTo>
                <a:cubicBezTo>
                  <a:pt x="1513" y="226"/>
                  <a:pt x="1510" y="228"/>
                  <a:pt x="1507" y="226"/>
                </a:cubicBezTo>
                <a:cubicBezTo>
                  <a:pt x="1511" y="224"/>
                  <a:pt x="1517" y="224"/>
                  <a:pt x="1520" y="224"/>
                </a:cubicBezTo>
                <a:cubicBezTo>
                  <a:pt x="1515" y="218"/>
                  <a:pt x="1518" y="217"/>
                  <a:pt x="1522" y="215"/>
                </a:cubicBezTo>
                <a:cubicBezTo>
                  <a:pt x="1524" y="214"/>
                  <a:pt x="1535" y="213"/>
                  <a:pt x="1528" y="209"/>
                </a:cubicBezTo>
                <a:cubicBezTo>
                  <a:pt x="1532" y="207"/>
                  <a:pt x="1551" y="211"/>
                  <a:pt x="1549" y="204"/>
                </a:cubicBezTo>
                <a:cubicBezTo>
                  <a:pt x="1552" y="204"/>
                  <a:pt x="1555" y="202"/>
                  <a:pt x="1557" y="199"/>
                </a:cubicBezTo>
                <a:cubicBezTo>
                  <a:pt x="1556" y="199"/>
                  <a:pt x="1554" y="198"/>
                  <a:pt x="1553" y="198"/>
                </a:cubicBezTo>
                <a:cubicBezTo>
                  <a:pt x="1556" y="198"/>
                  <a:pt x="1558" y="198"/>
                  <a:pt x="1561" y="199"/>
                </a:cubicBezTo>
                <a:cubicBezTo>
                  <a:pt x="1558" y="200"/>
                  <a:pt x="1556" y="202"/>
                  <a:pt x="1554" y="204"/>
                </a:cubicBezTo>
                <a:cubicBezTo>
                  <a:pt x="1560" y="206"/>
                  <a:pt x="1564" y="204"/>
                  <a:pt x="1570" y="201"/>
                </a:cubicBezTo>
                <a:cubicBezTo>
                  <a:pt x="1569" y="202"/>
                  <a:pt x="1569" y="203"/>
                  <a:pt x="1569" y="204"/>
                </a:cubicBezTo>
                <a:cubicBezTo>
                  <a:pt x="1574" y="204"/>
                  <a:pt x="1580" y="200"/>
                  <a:pt x="1585" y="199"/>
                </a:cubicBezTo>
                <a:cubicBezTo>
                  <a:pt x="1591" y="197"/>
                  <a:pt x="1594" y="192"/>
                  <a:pt x="1598" y="190"/>
                </a:cubicBezTo>
                <a:cubicBezTo>
                  <a:pt x="1603" y="187"/>
                  <a:pt x="1608" y="182"/>
                  <a:pt x="1613" y="180"/>
                </a:cubicBezTo>
                <a:cubicBezTo>
                  <a:pt x="1617" y="178"/>
                  <a:pt x="1621" y="179"/>
                  <a:pt x="1623" y="174"/>
                </a:cubicBezTo>
                <a:cubicBezTo>
                  <a:pt x="1624" y="173"/>
                  <a:pt x="1617" y="172"/>
                  <a:pt x="1621" y="168"/>
                </a:cubicBezTo>
                <a:cubicBezTo>
                  <a:pt x="1622" y="172"/>
                  <a:pt x="1625" y="174"/>
                  <a:pt x="1626" y="175"/>
                </a:cubicBezTo>
                <a:cubicBezTo>
                  <a:pt x="1631" y="176"/>
                  <a:pt x="1637" y="177"/>
                  <a:pt x="1643" y="175"/>
                </a:cubicBezTo>
                <a:cubicBezTo>
                  <a:pt x="1642" y="174"/>
                  <a:pt x="1642" y="174"/>
                  <a:pt x="1641" y="173"/>
                </a:cubicBezTo>
                <a:cubicBezTo>
                  <a:pt x="1647" y="172"/>
                  <a:pt x="1651" y="173"/>
                  <a:pt x="1658" y="171"/>
                </a:cubicBezTo>
                <a:cubicBezTo>
                  <a:pt x="1664" y="169"/>
                  <a:pt x="1673" y="169"/>
                  <a:pt x="1680" y="168"/>
                </a:cubicBezTo>
                <a:moveTo>
                  <a:pt x="1410" y="156"/>
                </a:moveTo>
                <a:cubicBezTo>
                  <a:pt x="1413" y="156"/>
                  <a:pt x="1416" y="157"/>
                  <a:pt x="1420" y="158"/>
                </a:cubicBezTo>
                <a:cubicBezTo>
                  <a:pt x="1418" y="158"/>
                  <a:pt x="1415" y="159"/>
                  <a:pt x="1414" y="159"/>
                </a:cubicBezTo>
                <a:cubicBezTo>
                  <a:pt x="1420" y="163"/>
                  <a:pt x="1440" y="159"/>
                  <a:pt x="1437" y="153"/>
                </a:cubicBezTo>
                <a:cubicBezTo>
                  <a:pt x="1434" y="148"/>
                  <a:pt x="1411" y="145"/>
                  <a:pt x="1415" y="151"/>
                </a:cubicBezTo>
                <a:cubicBezTo>
                  <a:pt x="1412" y="152"/>
                  <a:pt x="1410" y="154"/>
                  <a:pt x="1410" y="156"/>
                </a:cubicBezTo>
                <a:moveTo>
                  <a:pt x="2051" y="312"/>
                </a:moveTo>
                <a:cubicBezTo>
                  <a:pt x="2052" y="312"/>
                  <a:pt x="2052" y="315"/>
                  <a:pt x="2053" y="312"/>
                </a:cubicBezTo>
                <a:cubicBezTo>
                  <a:pt x="2053" y="312"/>
                  <a:pt x="2052" y="312"/>
                  <a:pt x="2051" y="312"/>
                </a:cubicBezTo>
                <a:moveTo>
                  <a:pt x="2134" y="313"/>
                </a:moveTo>
                <a:cubicBezTo>
                  <a:pt x="2134" y="313"/>
                  <a:pt x="2136" y="312"/>
                  <a:pt x="2133" y="312"/>
                </a:cubicBezTo>
                <a:cubicBezTo>
                  <a:pt x="2133" y="314"/>
                  <a:pt x="2134" y="314"/>
                  <a:pt x="2134" y="313"/>
                </a:cubicBezTo>
                <a:moveTo>
                  <a:pt x="2107" y="335"/>
                </a:moveTo>
                <a:cubicBezTo>
                  <a:pt x="2108" y="331"/>
                  <a:pt x="2110" y="327"/>
                  <a:pt x="2111" y="322"/>
                </a:cubicBezTo>
                <a:cubicBezTo>
                  <a:pt x="2108" y="326"/>
                  <a:pt x="2104" y="332"/>
                  <a:pt x="2105" y="337"/>
                </a:cubicBezTo>
                <a:cubicBezTo>
                  <a:pt x="2106" y="337"/>
                  <a:pt x="2106" y="336"/>
                  <a:pt x="2107" y="335"/>
                </a:cubicBezTo>
                <a:moveTo>
                  <a:pt x="2070" y="364"/>
                </a:moveTo>
                <a:cubicBezTo>
                  <a:pt x="2072" y="365"/>
                  <a:pt x="2074" y="365"/>
                  <a:pt x="2076" y="364"/>
                </a:cubicBezTo>
                <a:cubicBezTo>
                  <a:pt x="2077" y="357"/>
                  <a:pt x="2070" y="358"/>
                  <a:pt x="2070" y="364"/>
                </a:cubicBezTo>
                <a:moveTo>
                  <a:pt x="2041" y="354"/>
                </a:moveTo>
                <a:cubicBezTo>
                  <a:pt x="2044" y="353"/>
                  <a:pt x="2044" y="349"/>
                  <a:pt x="2042" y="346"/>
                </a:cubicBezTo>
                <a:cubicBezTo>
                  <a:pt x="2041" y="347"/>
                  <a:pt x="2040" y="347"/>
                  <a:pt x="2039" y="348"/>
                </a:cubicBezTo>
                <a:cubicBezTo>
                  <a:pt x="2039" y="345"/>
                  <a:pt x="2033" y="345"/>
                  <a:pt x="2032" y="348"/>
                </a:cubicBezTo>
                <a:cubicBezTo>
                  <a:pt x="2031" y="351"/>
                  <a:pt x="2038" y="354"/>
                  <a:pt x="2041" y="354"/>
                </a:cubicBezTo>
                <a:moveTo>
                  <a:pt x="2042" y="342"/>
                </a:moveTo>
                <a:cubicBezTo>
                  <a:pt x="2041" y="342"/>
                  <a:pt x="2041" y="340"/>
                  <a:pt x="2040" y="340"/>
                </a:cubicBezTo>
                <a:cubicBezTo>
                  <a:pt x="2040" y="341"/>
                  <a:pt x="2040" y="342"/>
                  <a:pt x="2040" y="343"/>
                </a:cubicBezTo>
                <a:cubicBezTo>
                  <a:pt x="2042" y="344"/>
                  <a:pt x="2041" y="342"/>
                  <a:pt x="2042" y="342"/>
                </a:cubicBezTo>
                <a:moveTo>
                  <a:pt x="2044" y="322"/>
                </a:moveTo>
                <a:cubicBezTo>
                  <a:pt x="2045" y="322"/>
                  <a:pt x="2046" y="323"/>
                  <a:pt x="2047" y="322"/>
                </a:cubicBezTo>
                <a:cubicBezTo>
                  <a:pt x="2045" y="321"/>
                  <a:pt x="2045" y="322"/>
                  <a:pt x="2044" y="322"/>
                </a:cubicBezTo>
                <a:moveTo>
                  <a:pt x="3133" y="975"/>
                </a:moveTo>
                <a:cubicBezTo>
                  <a:pt x="3129" y="979"/>
                  <a:pt x="3127" y="1003"/>
                  <a:pt x="3132" y="1007"/>
                </a:cubicBezTo>
                <a:cubicBezTo>
                  <a:pt x="3134" y="998"/>
                  <a:pt x="3137" y="983"/>
                  <a:pt x="3133" y="975"/>
                </a:cubicBezTo>
                <a:moveTo>
                  <a:pt x="2163" y="308"/>
                </a:moveTo>
                <a:cubicBezTo>
                  <a:pt x="2165" y="308"/>
                  <a:pt x="2166" y="309"/>
                  <a:pt x="2167" y="310"/>
                </a:cubicBezTo>
                <a:cubicBezTo>
                  <a:pt x="2166" y="311"/>
                  <a:pt x="2166" y="311"/>
                  <a:pt x="2165" y="312"/>
                </a:cubicBezTo>
                <a:cubicBezTo>
                  <a:pt x="2165" y="312"/>
                  <a:pt x="2165" y="313"/>
                  <a:pt x="2165" y="313"/>
                </a:cubicBezTo>
                <a:cubicBezTo>
                  <a:pt x="2168" y="308"/>
                  <a:pt x="2174" y="308"/>
                  <a:pt x="2179" y="306"/>
                </a:cubicBezTo>
                <a:cubicBezTo>
                  <a:pt x="2175" y="302"/>
                  <a:pt x="2168" y="303"/>
                  <a:pt x="2164" y="306"/>
                </a:cubicBezTo>
                <a:cubicBezTo>
                  <a:pt x="2166" y="307"/>
                  <a:pt x="2163" y="306"/>
                  <a:pt x="2163" y="308"/>
                </a:cubicBezTo>
                <a:moveTo>
                  <a:pt x="3284" y="1029"/>
                </a:moveTo>
                <a:cubicBezTo>
                  <a:pt x="3284" y="1026"/>
                  <a:pt x="3285" y="1025"/>
                  <a:pt x="3283" y="1023"/>
                </a:cubicBezTo>
                <a:cubicBezTo>
                  <a:pt x="3282" y="1023"/>
                  <a:pt x="3282" y="1023"/>
                  <a:pt x="3281" y="1024"/>
                </a:cubicBezTo>
                <a:cubicBezTo>
                  <a:pt x="3282" y="1025"/>
                  <a:pt x="3283" y="1027"/>
                  <a:pt x="3284" y="1029"/>
                </a:cubicBezTo>
                <a:moveTo>
                  <a:pt x="2990" y="1068"/>
                </a:moveTo>
                <a:cubicBezTo>
                  <a:pt x="2985" y="1059"/>
                  <a:pt x="2982" y="1050"/>
                  <a:pt x="2976" y="1041"/>
                </a:cubicBezTo>
                <a:cubicBezTo>
                  <a:pt x="2966" y="1025"/>
                  <a:pt x="2964" y="1058"/>
                  <a:pt x="2962" y="1059"/>
                </a:cubicBezTo>
                <a:cubicBezTo>
                  <a:pt x="2963" y="1067"/>
                  <a:pt x="2962" y="1089"/>
                  <a:pt x="2973" y="1091"/>
                </a:cubicBezTo>
                <a:cubicBezTo>
                  <a:pt x="2985" y="1093"/>
                  <a:pt x="2994" y="1077"/>
                  <a:pt x="2990" y="1068"/>
                </a:cubicBezTo>
                <a:moveTo>
                  <a:pt x="2047" y="349"/>
                </a:moveTo>
                <a:cubicBezTo>
                  <a:pt x="2048" y="351"/>
                  <a:pt x="2053" y="354"/>
                  <a:pt x="2055" y="354"/>
                </a:cubicBezTo>
                <a:cubicBezTo>
                  <a:pt x="2057" y="354"/>
                  <a:pt x="2065" y="350"/>
                  <a:pt x="2060" y="349"/>
                </a:cubicBezTo>
                <a:cubicBezTo>
                  <a:pt x="2055" y="347"/>
                  <a:pt x="2063" y="346"/>
                  <a:pt x="2063" y="344"/>
                </a:cubicBezTo>
                <a:cubicBezTo>
                  <a:pt x="2063" y="339"/>
                  <a:pt x="2061" y="336"/>
                  <a:pt x="2056" y="340"/>
                </a:cubicBezTo>
                <a:cubicBezTo>
                  <a:pt x="2064" y="350"/>
                  <a:pt x="2042" y="337"/>
                  <a:pt x="2047" y="349"/>
                </a:cubicBezTo>
                <a:moveTo>
                  <a:pt x="1985" y="377"/>
                </a:moveTo>
                <a:cubicBezTo>
                  <a:pt x="1987" y="376"/>
                  <a:pt x="1986" y="377"/>
                  <a:pt x="1985" y="377"/>
                </a:cubicBezTo>
                <a:moveTo>
                  <a:pt x="2055" y="359"/>
                </a:moveTo>
                <a:cubicBezTo>
                  <a:pt x="2051" y="348"/>
                  <a:pt x="2038" y="365"/>
                  <a:pt x="2055" y="359"/>
                </a:cubicBezTo>
                <a:moveTo>
                  <a:pt x="2040" y="315"/>
                </a:moveTo>
                <a:cubicBezTo>
                  <a:pt x="2036" y="315"/>
                  <a:pt x="2032" y="321"/>
                  <a:pt x="2028" y="323"/>
                </a:cubicBezTo>
                <a:cubicBezTo>
                  <a:pt x="2026" y="324"/>
                  <a:pt x="2007" y="327"/>
                  <a:pt x="2019" y="331"/>
                </a:cubicBezTo>
                <a:cubicBezTo>
                  <a:pt x="2016" y="326"/>
                  <a:pt x="2024" y="325"/>
                  <a:pt x="2028" y="324"/>
                </a:cubicBezTo>
                <a:cubicBezTo>
                  <a:pt x="2032" y="324"/>
                  <a:pt x="2037" y="326"/>
                  <a:pt x="2039" y="324"/>
                </a:cubicBezTo>
                <a:cubicBezTo>
                  <a:pt x="2041" y="321"/>
                  <a:pt x="2040" y="318"/>
                  <a:pt x="2040" y="315"/>
                </a:cubicBezTo>
                <a:moveTo>
                  <a:pt x="1797" y="209"/>
                </a:moveTo>
                <a:cubicBezTo>
                  <a:pt x="1791" y="207"/>
                  <a:pt x="1788" y="202"/>
                  <a:pt x="1783" y="201"/>
                </a:cubicBezTo>
                <a:cubicBezTo>
                  <a:pt x="1785" y="200"/>
                  <a:pt x="1786" y="199"/>
                  <a:pt x="1788" y="198"/>
                </a:cubicBezTo>
                <a:cubicBezTo>
                  <a:pt x="1786" y="198"/>
                  <a:pt x="1786" y="198"/>
                  <a:pt x="1784" y="199"/>
                </a:cubicBezTo>
                <a:cubicBezTo>
                  <a:pt x="1779" y="202"/>
                  <a:pt x="1780" y="196"/>
                  <a:pt x="1776" y="196"/>
                </a:cubicBezTo>
                <a:cubicBezTo>
                  <a:pt x="1768" y="196"/>
                  <a:pt x="1773" y="199"/>
                  <a:pt x="1768" y="200"/>
                </a:cubicBezTo>
                <a:cubicBezTo>
                  <a:pt x="1765" y="202"/>
                  <a:pt x="1759" y="201"/>
                  <a:pt x="1756" y="201"/>
                </a:cubicBezTo>
                <a:cubicBezTo>
                  <a:pt x="1753" y="202"/>
                  <a:pt x="1749" y="199"/>
                  <a:pt x="1751" y="205"/>
                </a:cubicBezTo>
                <a:cubicBezTo>
                  <a:pt x="1748" y="197"/>
                  <a:pt x="1740" y="200"/>
                  <a:pt x="1736" y="206"/>
                </a:cubicBezTo>
                <a:cubicBezTo>
                  <a:pt x="1732" y="193"/>
                  <a:pt x="1730" y="208"/>
                  <a:pt x="1727" y="209"/>
                </a:cubicBezTo>
                <a:cubicBezTo>
                  <a:pt x="1726" y="208"/>
                  <a:pt x="1727" y="208"/>
                  <a:pt x="1727" y="207"/>
                </a:cubicBezTo>
                <a:cubicBezTo>
                  <a:pt x="1725" y="208"/>
                  <a:pt x="1723" y="208"/>
                  <a:pt x="1721" y="210"/>
                </a:cubicBezTo>
                <a:cubicBezTo>
                  <a:pt x="1722" y="202"/>
                  <a:pt x="1710" y="193"/>
                  <a:pt x="1703" y="198"/>
                </a:cubicBezTo>
                <a:cubicBezTo>
                  <a:pt x="1706" y="200"/>
                  <a:pt x="1711" y="201"/>
                  <a:pt x="1709" y="205"/>
                </a:cubicBezTo>
                <a:cubicBezTo>
                  <a:pt x="1708" y="192"/>
                  <a:pt x="1689" y="207"/>
                  <a:pt x="1686" y="209"/>
                </a:cubicBezTo>
                <a:cubicBezTo>
                  <a:pt x="1695" y="213"/>
                  <a:pt x="1705" y="207"/>
                  <a:pt x="1713" y="210"/>
                </a:cubicBezTo>
                <a:cubicBezTo>
                  <a:pt x="1710" y="211"/>
                  <a:pt x="1707" y="212"/>
                  <a:pt x="1705" y="214"/>
                </a:cubicBezTo>
                <a:cubicBezTo>
                  <a:pt x="1707" y="214"/>
                  <a:pt x="1710" y="215"/>
                  <a:pt x="1712" y="215"/>
                </a:cubicBezTo>
                <a:cubicBezTo>
                  <a:pt x="1705" y="216"/>
                  <a:pt x="1696" y="214"/>
                  <a:pt x="1689" y="218"/>
                </a:cubicBezTo>
                <a:cubicBezTo>
                  <a:pt x="1692" y="221"/>
                  <a:pt x="1702" y="217"/>
                  <a:pt x="1707" y="219"/>
                </a:cubicBezTo>
                <a:cubicBezTo>
                  <a:pt x="1703" y="222"/>
                  <a:pt x="1706" y="223"/>
                  <a:pt x="1709" y="222"/>
                </a:cubicBezTo>
                <a:cubicBezTo>
                  <a:pt x="1708" y="223"/>
                  <a:pt x="1708" y="224"/>
                  <a:pt x="1707" y="225"/>
                </a:cubicBezTo>
                <a:cubicBezTo>
                  <a:pt x="1708" y="226"/>
                  <a:pt x="1709" y="226"/>
                  <a:pt x="1710" y="227"/>
                </a:cubicBezTo>
                <a:cubicBezTo>
                  <a:pt x="1706" y="229"/>
                  <a:pt x="1701" y="228"/>
                  <a:pt x="1699" y="232"/>
                </a:cubicBezTo>
                <a:cubicBezTo>
                  <a:pt x="1716" y="229"/>
                  <a:pt x="1733" y="242"/>
                  <a:pt x="1748" y="235"/>
                </a:cubicBezTo>
                <a:cubicBezTo>
                  <a:pt x="1747" y="235"/>
                  <a:pt x="1747" y="235"/>
                  <a:pt x="1747" y="234"/>
                </a:cubicBezTo>
                <a:cubicBezTo>
                  <a:pt x="1751" y="232"/>
                  <a:pt x="1757" y="232"/>
                  <a:pt x="1762" y="231"/>
                </a:cubicBezTo>
                <a:cubicBezTo>
                  <a:pt x="1768" y="229"/>
                  <a:pt x="1772" y="226"/>
                  <a:pt x="1778" y="226"/>
                </a:cubicBezTo>
                <a:cubicBezTo>
                  <a:pt x="1782" y="226"/>
                  <a:pt x="1795" y="217"/>
                  <a:pt x="1797" y="214"/>
                </a:cubicBezTo>
                <a:cubicBezTo>
                  <a:pt x="1796" y="214"/>
                  <a:pt x="1796" y="214"/>
                  <a:pt x="1795" y="214"/>
                </a:cubicBezTo>
                <a:cubicBezTo>
                  <a:pt x="1796" y="213"/>
                  <a:pt x="1796" y="211"/>
                  <a:pt x="1797" y="209"/>
                </a:cubicBezTo>
                <a:moveTo>
                  <a:pt x="2205" y="648"/>
                </a:moveTo>
                <a:cubicBezTo>
                  <a:pt x="2211" y="647"/>
                  <a:pt x="2233" y="657"/>
                  <a:pt x="2238" y="650"/>
                </a:cubicBezTo>
                <a:cubicBezTo>
                  <a:pt x="2241" y="644"/>
                  <a:pt x="2223" y="646"/>
                  <a:pt x="2221" y="646"/>
                </a:cubicBezTo>
                <a:cubicBezTo>
                  <a:pt x="2215" y="645"/>
                  <a:pt x="2209" y="642"/>
                  <a:pt x="2204" y="642"/>
                </a:cubicBezTo>
                <a:cubicBezTo>
                  <a:pt x="2204" y="644"/>
                  <a:pt x="2204" y="646"/>
                  <a:pt x="2205" y="648"/>
                </a:cubicBezTo>
                <a:moveTo>
                  <a:pt x="2210" y="602"/>
                </a:moveTo>
                <a:cubicBezTo>
                  <a:pt x="2208" y="596"/>
                  <a:pt x="2197" y="588"/>
                  <a:pt x="2192" y="593"/>
                </a:cubicBezTo>
                <a:cubicBezTo>
                  <a:pt x="2200" y="593"/>
                  <a:pt x="2206" y="600"/>
                  <a:pt x="2211" y="605"/>
                </a:cubicBezTo>
                <a:cubicBezTo>
                  <a:pt x="2213" y="608"/>
                  <a:pt x="2216" y="604"/>
                  <a:pt x="2210" y="602"/>
                </a:cubicBezTo>
                <a:moveTo>
                  <a:pt x="2161" y="603"/>
                </a:moveTo>
                <a:cubicBezTo>
                  <a:pt x="2163" y="604"/>
                  <a:pt x="2165" y="605"/>
                  <a:pt x="2168" y="605"/>
                </a:cubicBezTo>
                <a:cubicBezTo>
                  <a:pt x="2167" y="603"/>
                  <a:pt x="2166" y="600"/>
                  <a:pt x="2164" y="599"/>
                </a:cubicBezTo>
                <a:cubicBezTo>
                  <a:pt x="2162" y="600"/>
                  <a:pt x="2162" y="601"/>
                  <a:pt x="2161" y="603"/>
                </a:cubicBezTo>
                <a:moveTo>
                  <a:pt x="2217" y="606"/>
                </a:moveTo>
                <a:cubicBezTo>
                  <a:pt x="2217" y="608"/>
                  <a:pt x="2217" y="609"/>
                  <a:pt x="2220" y="611"/>
                </a:cubicBezTo>
                <a:cubicBezTo>
                  <a:pt x="2220" y="608"/>
                  <a:pt x="2218" y="607"/>
                  <a:pt x="2217" y="606"/>
                </a:cubicBezTo>
                <a:moveTo>
                  <a:pt x="2231" y="624"/>
                </a:moveTo>
                <a:cubicBezTo>
                  <a:pt x="2232" y="623"/>
                  <a:pt x="2232" y="623"/>
                  <a:pt x="2233" y="622"/>
                </a:cubicBezTo>
                <a:cubicBezTo>
                  <a:pt x="2231" y="623"/>
                  <a:pt x="2231" y="625"/>
                  <a:pt x="2231" y="624"/>
                </a:cubicBezTo>
                <a:moveTo>
                  <a:pt x="2250" y="623"/>
                </a:moveTo>
                <a:cubicBezTo>
                  <a:pt x="2248" y="623"/>
                  <a:pt x="2247" y="622"/>
                  <a:pt x="2245" y="624"/>
                </a:cubicBezTo>
                <a:cubicBezTo>
                  <a:pt x="2246" y="624"/>
                  <a:pt x="2250" y="623"/>
                  <a:pt x="2250" y="623"/>
                </a:cubicBezTo>
                <a:moveTo>
                  <a:pt x="2152" y="579"/>
                </a:moveTo>
                <a:cubicBezTo>
                  <a:pt x="2153" y="581"/>
                  <a:pt x="2154" y="583"/>
                  <a:pt x="2156" y="584"/>
                </a:cubicBezTo>
                <a:cubicBezTo>
                  <a:pt x="2156" y="582"/>
                  <a:pt x="2155" y="579"/>
                  <a:pt x="2155" y="578"/>
                </a:cubicBezTo>
                <a:cubicBezTo>
                  <a:pt x="2154" y="578"/>
                  <a:pt x="2153" y="579"/>
                  <a:pt x="2152" y="579"/>
                </a:cubicBezTo>
                <a:moveTo>
                  <a:pt x="2223" y="612"/>
                </a:moveTo>
                <a:cubicBezTo>
                  <a:pt x="2222" y="612"/>
                  <a:pt x="2222" y="611"/>
                  <a:pt x="2220" y="611"/>
                </a:cubicBezTo>
                <a:cubicBezTo>
                  <a:pt x="2222" y="614"/>
                  <a:pt x="2223" y="612"/>
                  <a:pt x="2223" y="612"/>
                </a:cubicBezTo>
                <a:moveTo>
                  <a:pt x="2015" y="563"/>
                </a:moveTo>
                <a:cubicBezTo>
                  <a:pt x="2013" y="563"/>
                  <a:pt x="2012" y="563"/>
                  <a:pt x="2011" y="562"/>
                </a:cubicBezTo>
                <a:cubicBezTo>
                  <a:pt x="2010" y="567"/>
                  <a:pt x="2015" y="574"/>
                  <a:pt x="2014" y="581"/>
                </a:cubicBezTo>
                <a:cubicBezTo>
                  <a:pt x="2011" y="591"/>
                  <a:pt x="2023" y="595"/>
                  <a:pt x="2021" y="587"/>
                </a:cubicBezTo>
                <a:cubicBezTo>
                  <a:pt x="2031" y="593"/>
                  <a:pt x="2033" y="573"/>
                  <a:pt x="2030" y="566"/>
                </a:cubicBezTo>
                <a:cubicBezTo>
                  <a:pt x="2025" y="552"/>
                  <a:pt x="2023" y="560"/>
                  <a:pt x="2015" y="563"/>
                </a:cubicBezTo>
                <a:moveTo>
                  <a:pt x="2566" y="1407"/>
                </a:moveTo>
                <a:cubicBezTo>
                  <a:pt x="2563" y="1398"/>
                  <a:pt x="2564" y="1387"/>
                  <a:pt x="2562" y="1378"/>
                </a:cubicBezTo>
                <a:cubicBezTo>
                  <a:pt x="2561" y="1376"/>
                  <a:pt x="2557" y="1365"/>
                  <a:pt x="2555" y="1364"/>
                </a:cubicBezTo>
                <a:cubicBezTo>
                  <a:pt x="2552" y="1362"/>
                  <a:pt x="2552" y="1364"/>
                  <a:pt x="2548" y="1369"/>
                </a:cubicBezTo>
                <a:cubicBezTo>
                  <a:pt x="2546" y="1372"/>
                  <a:pt x="2551" y="1379"/>
                  <a:pt x="2547" y="1383"/>
                </a:cubicBezTo>
                <a:cubicBezTo>
                  <a:pt x="2545" y="1386"/>
                  <a:pt x="2536" y="1386"/>
                  <a:pt x="2537" y="1385"/>
                </a:cubicBezTo>
                <a:cubicBezTo>
                  <a:pt x="2532" y="1390"/>
                  <a:pt x="2535" y="1404"/>
                  <a:pt x="2528" y="1409"/>
                </a:cubicBezTo>
                <a:cubicBezTo>
                  <a:pt x="2528" y="1407"/>
                  <a:pt x="2528" y="1404"/>
                  <a:pt x="2528" y="1403"/>
                </a:cubicBezTo>
                <a:cubicBezTo>
                  <a:pt x="2524" y="1408"/>
                  <a:pt x="2519" y="1414"/>
                  <a:pt x="2513" y="1418"/>
                </a:cubicBezTo>
                <a:cubicBezTo>
                  <a:pt x="2511" y="1419"/>
                  <a:pt x="2511" y="1420"/>
                  <a:pt x="2508" y="1421"/>
                </a:cubicBezTo>
                <a:cubicBezTo>
                  <a:pt x="2506" y="1422"/>
                  <a:pt x="2505" y="1418"/>
                  <a:pt x="2503" y="1421"/>
                </a:cubicBezTo>
                <a:cubicBezTo>
                  <a:pt x="2502" y="1423"/>
                  <a:pt x="2499" y="1424"/>
                  <a:pt x="2497" y="1425"/>
                </a:cubicBezTo>
                <a:cubicBezTo>
                  <a:pt x="2496" y="1425"/>
                  <a:pt x="2488" y="1426"/>
                  <a:pt x="2488" y="1426"/>
                </a:cubicBezTo>
                <a:cubicBezTo>
                  <a:pt x="2486" y="1428"/>
                  <a:pt x="2488" y="1431"/>
                  <a:pt x="2487" y="1434"/>
                </a:cubicBezTo>
                <a:cubicBezTo>
                  <a:pt x="2485" y="1441"/>
                  <a:pt x="2480" y="1443"/>
                  <a:pt x="2480" y="1450"/>
                </a:cubicBezTo>
                <a:cubicBezTo>
                  <a:pt x="2481" y="1459"/>
                  <a:pt x="2483" y="1466"/>
                  <a:pt x="2486" y="1475"/>
                </a:cubicBezTo>
                <a:cubicBezTo>
                  <a:pt x="2488" y="1483"/>
                  <a:pt x="2482" y="1489"/>
                  <a:pt x="2478" y="1495"/>
                </a:cubicBezTo>
                <a:cubicBezTo>
                  <a:pt x="2472" y="1505"/>
                  <a:pt x="2466" y="1512"/>
                  <a:pt x="2468" y="1525"/>
                </a:cubicBezTo>
                <a:cubicBezTo>
                  <a:pt x="2469" y="1530"/>
                  <a:pt x="2472" y="1533"/>
                  <a:pt x="2472" y="1539"/>
                </a:cubicBezTo>
                <a:cubicBezTo>
                  <a:pt x="2472" y="1546"/>
                  <a:pt x="2470" y="1554"/>
                  <a:pt x="2476" y="1560"/>
                </a:cubicBezTo>
                <a:cubicBezTo>
                  <a:pt x="2487" y="1570"/>
                  <a:pt x="2493" y="1566"/>
                  <a:pt x="2505" y="1562"/>
                </a:cubicBezTo>
                <a:cubicBezTo>
                  <a:pt x="2509" y="1560"/>
                  <a:pt x="2514" y="1563"/>
                  <a:pt x="2516" y="1558"/>
                </a:cubicBezTo>
                <a:cubicBezTo>
                  <a:pt x="2520" y="1549"/>
                  <a:pt x="2523" y="1541"/>
                  <a:pt x="2526" y="1532"/>
                </a:cubicBezTo>
                <a:cubicBezTo>
                  <a:pt x="2529" y="1520"/>
                  <a:pt x="2534" y="1509"/>
                  <a:pt x="2537" y="1497"/>
                </a:cubicBezTo>
                <a:cubicBezTo>
                  <a:pt x="2541" y="1484"/>
                  <a:pt x="2556" y="1459"/>
                  <a:pt x="2553" y="1446"/>
                </a:cubicBezTo>
                <a:cubicBezTo>
                  <a:pt x="2551" y="1440"/>
                  <a:pt x="2558" y="1436"/>
                  <a:pt x="2559" y="1430"/>
                </a:cubicBezTo>
                <a:cubicBezTo>
                  <a:pt x="2560" y="1426"/>
                  <a:pt x="2552" y="1415"/>
                  <a:pt x="2560" y="1414"/>
                </a:cubicBezTo>
                <a:cubicBezTo>
                  <a:pt x="2559" y="1419"/>
                  <a:pt x="2562" y="1423"/>
                  <a:pt x="2566" y="1420"/>
                </a:cubicBezTo>
                <a:cubicBezTo>
                  <a:pt x="2569" y="1417"/>
                  <a:pt x="2568" y="1410"/>
                  <a:pt x="2566" y="1407"/>
                </a:cubicBezTo>
                <a:moveTo>
                  <a:pt x="2019" y="536"/>
                </a:moveTo>
                <a:cubicBezTo>
                  <a:pt x="2011" y="543"/>
                  <a:pt x="2022" y="559"/>
                  <a:pt x="2025" y="552"/>
                </a:cubicBezTo>
                <a:cubicBezTo>
                  <a:pt x="2028" y="545"/>
                  <a:pt x="2028" y="536"/>
                  <a:pt x="2025" y="531"/>
                </a:cubicBezTo>
                <a:cubicBezTo>
                  <a:pt x="2026" y="531"/>
                  <a:pt x="2025" y="533"/>
                  <a:pt x="2025" y="534"/>
                </a:cubicBezTo>
                <a:cubicBezTo>
                  <a:pt x="2023" y="534"/>
                  <a:pt x="2021" y="536"/>
                  <a:pt x="2019" y="536"/>
                </a:cubicBezTo>
                <a:moveTo>
                  <a:pt x="2333" y="645"/>
                </a:moveTo>
                <a:cubicBezTo>
                  <a:pt x="2330" y="646"/>
                  <a:pt x="2306" y="648"/>
                  <a:pt x="2316" y="655"/>
                </a:cubicBezTo>
                <a:cubicBezTo>
                  <a:pt x="2324" y="661"/>
                  <a:pt x="2330" y="650"/>
                  <a:pt x="2336" y="651"/>
                </a:cubicBezTo>
                <a:cubicBezTo>
                  <a:pt x="2335" y="649"/>
                  <a:pt x="2334" y="647"/>
                  <a:pt x="2333" y="645"/>
                </a:cubicBezTo>
                <a:moveTo>
                  <a:pt x="1727" y="113"/>
                </a:moveTo>
                <a:cubicBezTo>
                  <a:pt x="1723" y="114"/>
                  <a:pt x="1718" y="113"/>
                  <a:pt x="1716" y="115"/>
                </a:cubicBezTo>
                <a:cubicBezTo>
                  <a:pt x="1724" y="115"/>
                  <a:pt x="1730" y="117"/>
                  <a:pt x="1737" y="117"/>
                </a:cubicBezTo>
                <a:cubicBezTo>
                  <a:pt x="1740" y="118"/>
                  <a:pt x="1742" y="115"/>
                  <a:pt x="1739" y="114"/>
                </a:cubicBezTo>
                <a:cubicBezTo>
                  <a:pt x="1735" y="114"/>
                  <a:pt x="1731" y="113"/>
                  <a:pt x="1727" y="113"/>
                </a:cubicBezTo>
                <a:moveTo>
                  <a:pt x="3546" y="1311"/>
                </a:moveTo>
                <a:cubicBezTo>
                  <a:pt x="3548" y="1309"/>
                  <a:pt x="3549" y="1307"/>
                  <a:pt x="3551" y="1306"/>
                </a:cubicBezTo>
                <a:cubicBezTo>
                  <a:pt x="3548" y="1305"/>
                  <a:pt x="3544" y="1307"/>
                  <a:pt x="3541" y="1310"/>
                </a:cubicBezTo>
                <a:cubicBezTo>
                  <a:pt x="3543" y="1311"/>
                  <a:pt x="3544" y="1311"/>
                  <a:pt x="3546" y="1311"/>
                </a:cubicBezTo>
                <a:moveTo>
                  <a:pt x="3526" y="1004"/>
                </a:moveTo>
                <a:cubicBezTo>
                  <a:pt x="3525" y="1003"/>
                  <a:pt x="3521" y="1000"/>
                  <a:pt x="3520" y="1001"/>
                </a:cubicBezTo>
                <a:cubicBezTo>
                  <a:pt x="3516" y="1003"/>
                  <a:pt x="3522" y="1003"/>
                  <a:pt x="3522" y="1004"/>
                </a:cubicBezTo>
                <a:cubicBezTo>
                  <a:pt x="3522" y="1009"/>
                  <a:pt x="3520" y="1017"/>
                  <a:pt x="3522" y="1023"/>
                </a:cubicBezTo>
                <a:cubicBezTo>
                  <a:pt x="3527" y="1021"/>
                  <a:pt x="3535" y="1017"/>
                  <a:pt x="3536" y="1011"/>
                </a:cubicBezTo>
                <a:cubicBezTo>
                  <a:pt x="3537" y="1003"/>
                  <a:pt x="3532" y="1006"/>
                  <a:pt x="3526" y="1004"/>
                </a:cubicBezTo>
                <a:moveTo>
                  <a:pt x="3561" y="1175"/>
                </a:moveTo>
                <a:cubicBezTo>
                  <a:pt x="3565" y="1173"/>
                  <a:pt x="3569" y="1167"/>
                  <a:pt x="3571" y="1163"/>
                </a:cubicBezTo>
                <a:cubicBezTo>
                  <a:pt x="3572" y="1159"/>
                  <a:pt x="3574" y="1151"/>
                  <a:pt x="3567" y="1157"/>
                </a:cubicBezTo>
                <a:cubicBezTo>
                  <a:pt x="3563" y="1161"/>
                  <a:pt x="3561" y="1167"/>
                  <a:pt x="3555" y="1168"/>
                </a:cubicBezTo>
                <a:cubicBezTo>
                  <a:pt x="3551" y="1169"/>
                  <a:pt x="3540" y="1166"/>
                  <a:pt x="3535" y="1166"/>
                </a:cubicBezTo>
                <a:cubicBezTo>
                  <a:pt x="3531" y="1165"/>
                  <a:pt x="3524" y="1165"/>
                  <a:pt x="3522" y="1163"/>
                </a:cubicBezTo>
                <a:cubicBezTo>
                  <a:pt x="3517" y="1156"/>
                  <a:pt x="3515" y="1164"/>
                  <a:pt x="3513" y="1165"/>
                </a:cubicBezTo>
                <a:cubicBezTo>
                  <a:pt x="3510" y="1169"/>
                  <a:pt x="3506" y="1166"/>
                  <a:pt x="3504" y="1171"/>
                </a:cubicBezTo>
                <a:cubicBezTo>
                  <a:pt x="3499" y="1178"/>
                  <a:pt x="3499" y="1186"/>
                  <a:pt x="3501" y="1194"/>
                </a:cubicBezTo>
                <a:cubicBezTo>
                  <a:pt x="3501" y="1193"/>
                  <a:pt x="3500" y="1192"/>
                  <a:pt x="3500" y="1191"/>
                </a:cubicBezTo>
                <a:cubicBezTo>
                  <a:pt x="3493" y="1197"/>
                  <a:pt x="3495" y="1204"/>
                  <a:pt x="3493" y="1212"/>
                </a:cubicBezTo>
                <a:cubicBezTo>
                  <a:pt x="3491" y="1221"/>
                  <a:pt x="3484" y="1225"/>
                  <a:pt x="3488" y="1235"/>
                </a:cubicBezTo>
                <a:cubicBezTo>
                  <a:pt x="3500" y="1226"/>
                  <a:pt x="3498" y="1250"/>
                  <a:pt x="3495" y="1256"/>
                </a:cubicBezTo>
                <a:cubicBezTo>
                  <a:pt x="3488" y="1269"/>
                  <a:pt x="3500" y="1264"/>
                  <a:pt x="3507" y="1266"/>
                </a:cubicBezTo>
                <a:cubicBezTo>
                  <a:pt x="3505" y="1259"/>
                  <a:pt x="3506" y="1253"/>
                  <a:pt x="3506" y="1245"/>
                </a:cubicBezTo>
                <a:cubicBezTo>
                  <a:pt x="3506" y="1239"/>
                  <a:pt x="3505" y="1226"/>
                  <a:pt x="3509" y="1223"/>
                </a:cubicBezTo>
                <a:cubicBezTo>
                  <a:pt x="3516" y="1217"/>
                  <a:pt x="3520" y="1226"/>
                  <a:pt x="3515" y="1231"/>
                </a:cubicBezTo>
                <a:cubicBezTo>
                  <a:pt x="3512" y="1235"/>
                  <a:pt x="3518" y="1237"/>
                  <a:pt x="3520" y="1240"/>
                </a:cubicBezTo>
                <a:cubicBezTo>
                  <a:pt x="3521" y="1243"/>
                  <a:pt x="3520" y="1250"/>
                  <a:pt x="3521" y="1251"/>
                </a:cubicBezTo>
                <a:cubicBezTo>
                  <a:pt x="3523" y="1253"/>
                  <a:pt x="3525" y="1255"/>
                  <a:pt x="3528" y="1254"/>
                </a:cubicBezTo>
                <a:cubicBezTo>
                  <a:pt x="3531" y="1254"/>
                  <a:pt x="3527" y="1250"/>
                  <a:pt x="3529" y="1249"/>
                </a:cubicBezTo>
                <a:cubicBezTo>
                  <a:pt x="3533" y="1248"/>
                  <a:pt x="3541" y="1250"/>
                  <a:pt x="3541" y="1245"/>
                </a:cubicBezTo>
                <a:cubicBezTo>
                  <a:pt x="3541" y="1244"/>
                  <a:pt x="3534" y="1239"/>
                  <a:pt x="3533" y="1237"/>
                </a:cubicBezTo>
                <a:cubicBezTo>
                  <a:pt x="3530" y="1234"/>
                  <a:pt x="3534" y="1232"/>
                  <a:pt x="3534" y="1230"/>
                </a:cubicBezTo>
                <a:cubicBezTo>
                  <a:pt x="3532" y="1222"/>
                  <a:pt x="3521" y="1214"/>
                  <a:pt x="3520" y="1208"/>
                </a:cubicBezTo>
                <a:cubicBezTo>
                  <a:pt x="3524" y="1212"/>
                  <a:pt x="3531" y="1207"/>
                  <a:pt x="3535" y="1204"/>
                </a:cubicBezTo>
                <a:cubicBezTo>
                  <a:pt x="3539" y="1200"/>
                  <a:pt x="3540" y="1197"/>
                  <a:pt x="3544" y="1194"/>
                </a:cubicBezTo>
                <a:cubicBezTo>
                  <a:pt x="3545" y="1193"/>
                  <a:pt x="3549" y="1200"/>
                  <a:pt x="3549" y="1193"/>
                </a:cubicBezTo>
                <a:cubicBezTo>
                  <a:pt x="3549" y="1184"/>
                  <a:pt x="3534" y="1194"/>
                  <a:pt x="3532" y="1194"/>
                </a:cubicBezTo>
                <a:cubicBezTo>
                  <a:pt x="3532" y="1194"/>
                  <a:pt x="3524" y="1194"/>
                  <a:pt x="3525" y="1193"/>
                </a:cubicBezTo>
                <a:cubicBezTo>
                  <a:pt x="3521" y="1195"/>
                  <a:pt x="3521" y="1199"/>
                  <a:pt x="3518" y="1202"/>
                </a:cubicBezTo>
                <a:cubicBezTo>
                  <a:pt x="3512" y="1208"/>
                  <a:pt x="3496" y="1182"/>
                  <a:pt x="3508" y="1174"/>
                </a:cubicBezTo>
                <a:cubicBezTo>
                  <a:pt x="3512" y="1171"/>
                  <a:pt x="3514" y="1174"/>
                  <a:pt x="3518" y="1175"/>
                </a:cubicBezTo>
                <a:cubicBezTo>
                  <a:pt x="3524" y="1175"/>
                  <a:pt x="3530" y="1173"/>
                  <a:pt x="3535" y="1173"/>
                </a:cubicBezTo>
                <a:cubicBezTo>
                  <a:pt x="3545" y="1174"/>
                  <a:pt x="3551" y="1176"/>
                  <a:pt x="3561" y="1175"/>
                </a:cubicBezTo>
                <a:moveTo>
                  <a:pt x="3550" y="991"/>
                </a:moveTo>
                <a:cubicBezTo>
                  <a:pt x="3552" y="997"/>
                  <a:pt x="3556" y="998"/>
                  <a:pt x="3560" y="1003"/>
                </a:cubicBezTo>
                <a:cubicBezTo>
                  <a:pt x="3561" y="1004"/>
                  <a:pt x="3559" y="1007"/>
                  <a:pt x="3561" y="1009"/>
                </a:cubicBezTo>
                <a:cubicBezTo>
                  <a:pt x="3564" y="1012"/>
                  <a:pt x="3567" y="1014"/>
                  <a:pt x="3571" y="1014"/>
                </a:cubicBezTo>
                <a:cubicBezTo>
                  <a:pt x="3569" y="1009"/>
                  <a:pt x="3568" y="998"/>
                  <a:pt x="3566" y="995"/>
                </a:cubicBezTo>
                <a:cubicBezTo>
                  <a:pt x="3561" y="989"/>
                  <a:pt x="3556" y="991"/>
                  <a:pt x="3550" y="991"/>
                </a:cubicBezTo>
                <a:moveTo>
                  <a:pt x="3472" y="1117"/>
                </a:moveTo>
                <a:cubicBezTo>
                  <a:pt x="3472" y="1117"/>
                  <a:pt x="3471" y="1119"/>
                  <a:pt x="3474" y="1119"/>
                </a:cubicBezTo>
                <a:cubicBezTo>
                  <a:pt x="3474" y="1118"/>
                  <a:pt x="3473" y="1118"/>
                  <a:pt x="3472" y="1117"/>
                </a:cubicBezTo>
                <a:moveTo>
                  <a:pt x="3463" y="1049"/>
                </a:moveTo>
                <a:cubicBezTo>
                  <a:pt x="3462" y="1050"/>
                  <a:pt x="3461" y="1052"/>
                  <a:pt x="3461" y="1055"/>
                </a:cubicBezTo>
                <a:cubicBezTo>
                  <a:pt x="3466" y="1051"/>
                  <a:pt x="3471" y="1047"/>
                  <a:pt x="3475" y="1042"/>
                </a:cubicBezTo>
                <a:cubicBezTo>
                  <a:pt x="3480" y="1037"/>
                  <a:pt x="3480" y="1031"/>
                  <a:pt x="3485" y="1027"/>
                </a:cubicBezTo>
                <a:cubicBezTo>
                  <a:pt x="3490" y="1023"/>
                  <a:pt x="3492" y="1024"/>
                  <a:pt x="3490" y="1018"/>
                </a:cubicBezTo>
                <a:cubicBezTo>
                  <a:pt x="3489" y="1015"/>
                  <a:pt x="3490" y="1012"/>
                  <a:pt x="3488" y="1008"/>
                </a:cubicBezTo>
                <a:cubicBezTo>
                  <a:pt x="3486" y="1011"/>
                  <a:pt x="3486" y="1014"/>
                  <a:pt x="3488" y="1017"/>
                </a:cubicBezTo>
                <a:cubicBezTo>
                  <a:pt x="3490" y="1021"/>
                  <a:pt x="3481" y="1026"/>
                  <a:pt x="3480" y="1028"/>
                </a:cubicBezTo>
                <a:cubicBezTo>
                  <a:pt x="3474" y="1037"/>
                  <a:pt x="3468" y="1041"/>
                  <a:pt x="3463" y="1049"/>
                </a:cubicBezTo>
                <a:moveTo>
                  <a:pt x="3542" y="1022"/>
                </a:moveTo>
                <a:cubicBezTo>
                  <a:pt x="3547" y="1014"/>
                  <a:pt x="3536" y="1012"/>
                  <a:pt x="3534" y="1021"/>
                </a:cubicBezTo>
                <a:cubicBezTo>
                  <a:pt x="3533" y="1024"/>
                  <a:pt x="3537" y="1030"/>
                  <a:pt x="3531" y="1030"/>
                </a:cubicBezTo>
                <a:cubicBezTo>
                  <a:pt x="3527" y="1030"/>
                  <a:pt x="3529" y="1035"/>
                  <a:pt x="3531" y="1037"/>
                </a:cubicBezTo>
                <a:cubicBezTo>
                  <a:pt x="3533" y="1039"/>
                  <a:pt x="3539" y="1048"/>
                  <a:pt x="3541" y="1042"/>
                </a:cubicBezTo>
                <a:cubicBezTo>
                  <a:pt x="3542" y="1039"/>
                  <a:pt x="3539" y="1039"/>
                  <a:pt x="3539" y="1036"/>
                </a:cubicBezTo>
                <a:cubicBezTo>
                  <a:pt x="3539" y="1031"/>
                  <a:pt x="3540" y="1027"/>
                  <a:pt x="3542" y="1022"/>
                </a:cubicBezTo>
                <a:moveTo>
                  <a:pt x="3506" y="1274"/>
                </a:moveTo>
                <a:cubicBezTo>
                  <a:pt x="3507" y="1275"/>
                  <a:pt x="3507" y="1277"/>
                  <a:pt x="3507" y="1278"/>
                </a:cubicBezTo>
                <a:cubicBezTo>
                  <a:pt x="3508" y="1275"/>
                  <a:pt x="3508" y="1271"/>
                  <a:pt x="3507" y="1268"/>
                </a:cubicBezTo>
                <a:cubicBezTo>
                  <a:pt x="3507" y="1270"/>
                  <a:pt x="3506" y="1272"/>
                  <a:pt x="3506" y="1274"/>
                </a:cubicBezTo>
                <a:moveTo>
                  <a:pt x="3675" y="643"/>
                </a:moveTo>
                <a:cubicBezTo>
                  <a:pt x="3675" y="642"/>
                  <a:pt x="3676" y="640"/>
                  <a:pt x="3677" y="640"/>
                </a:cubicBezTo>
                <a:cubicBezTo>
                  <a:pt x="3668" y="632"/>
                  <a:pt x="3672" y="624"/>
                  <a:pt x="3668" y="615"/>
                </a:cubicBezTo>
                <a:cubicBezTo>
                  <a:pt x="3667" y="612"/>
                  <a:pt x="3665" y="609"/>
                  <a:pt x="3663" y="606"/>
                </a:cubicBezTo>
                <a:cubicBezTo>
                  <a:pt x="3660" y="602"/>
                  <a:pt x="3664" y="599"/>
                  <a:pt x="3664" y="594"/>
                </a:cubicBezTo>
                <a:cubicBezTo>
                  <a:pt x="3664" y="590"/>
                  <a:pt x="3667" y="588"/>
                  <a:pt x="3665" y="582"/>
                </a:cubicBezTo>
                <a:cubicBezTo>
                  <a:pt x="3663" y="577"/>
                  <a:pt x="3657" y="573"/>
                  <a:pt x="3653" y="569"/>
                </a:cubicBezTo>
                <a:cubicBezTo>
                  <a:pt x="3648" y="564"/>
                  <a:pt x="3642" y="555"/>
                  <a:pt x="3634" y="552"/>
                </a:cubicBezTo>
                <a:cubicBezTo>
                  <a:pt x="3633" y="561"/>
                  <a:pt x="3642" y="553"/>
                  <a:pt x="3643" y="560"/>
                </a:cubicBezTo>
                <a:cubicBezTo>
                  <a:pt x="3643" y="568"/>
                  <a:pt x="3633" y="557"/>
                  <a:pt x="3630" y="557"/>
                </a:cubicBezTo>
                <a:cubicBezTo>
                  <a:pt x="3633" y="573"/>
                  <a:pt x="3642" y="584"/>
                  <a:pt x="3642" y="600"/>
                </a:cubicBezTo>
                <a:cubicBezTo>
                  <a:pt x="3643" y="609"/>
                  <a:pt x="3636" y="618"/>
                  <a:pt x="3628" y="622"/>
                </a:cubicBezTo>
                <a:cubicBezTo>
                  <a:pt x="3622" y="625"/>
                  <a:pt x="3624" y="622"/>
                  <a:pt x="3619" y="620"/>
                </a:cubicBezTo>
                <a:cubicBezTo>
                  <a:pt x="3622" y="616"/>
                  <a:pt x="3623" y="611"/>
                  <a:pt x="3617" y="614"/>
                </a:cubicBezTo>
                <a:cubicBezTo>
                  <a:pt x="3612" y="617"/>
                  <a:pt x="3619" y="621"/>
                  <a:pt x="3619" y="624"/>
                </a:cubicBezTo>
                <a:cubicBezTo>
                  <a:pt x="3619" y="628"/>
                  <a:pt x="3615" y="630"/>
                  <a:pt x="3615" y="633"/>
                </a:cubicBezTo>
                <a:cubicBezTo>
                  <a:pt x="3615" y="637"/>
                  <a:pt x="3619" y="640"/>
                  <a:pt x="3616" y="642"/>
                </a:cubicBezTo>
                <a:cubicBezTo>
                  <a:pt x="3612" y="646"/>
                  <a:pt x="3610" y="642"/>
                  <a:pt x="3607" y="640"/>
                </a:cubicBezTo>
                <a:cubicBezTo>
                  <a:pt x="3604" y="637"/>
                  <a:pt x="3596" y="643"/>
                  <a:pt x="3592" y="643"/>
                </a:cubicBezTo>
                <a:cubicBezTo>
                  <a:pt x="3585" y="644"/>
                  <a:pt x="3581" y="641"/>
                  <a:pt x="3576" y="648"/>
                </a:cubicBezTo>
                <a:cubicBezTo>
                  <a:pt x="3573" y="653"/>
                  <a:pt x="3569" y="662"/>
                  <a:pt x="3562" y="660"/>
                </a:cubicBezTo>
                <a:cubicBezTo>
                  <a:pt x="3561" y="668"/>
                  <a:pt x="3567" y="668"/>
                  <a:pt x="3573" y="666"/>
                </a:cubicBezTo>
                <a:cubicBezTo>
                  <a:pt x="3574" y="665"/>
                  <a:pt x="3578" y="668"/>
                  <a:pt x="3578" y="668"/>
                </a:cubicBezTo>
                <a:cubicBezTo>
                  <a:pt x="3580" y="666"/>
                  <a:pt x="3578" y="662"/>
                  <a:pt x="3578" y="662"/>
                </a:cubicBezTo>
                <a:cubicBezTo>
                  <a:pt x="3582" y="661"/>
                  <a:pt x="3582" y="663"/>
                  <a:pt x="3586" y="663"/>
                </a:cubicBezTo>
                <a:cubicBezTo>
                  <a:pt x="3589" y="662"/>
                  <a:pt x="3592" y="660"/>
                  <a:pt x="3597" y="658"/>
                </a:cubicBezTo>
                <a:cubicBezTo>
                  <a:pt x="3601" y="656"/>
                  <a:pt x="3610" y="651"/>
                  <a:pt x="3615" y="655"/>
                </a:cubicBezTo>
                <a:cubicBezTo>
                  <a:pt x="3619" y="658"/>
                  <a:pt x="3615" y="662"/>
                  <a:pt x="3616" y="667"/>
                </a:cubicBezTo>
                <a:cubicBezTo>
                  <a:pt x="3617" y="670"/>
                  <a:pt x="3626" y="675"/>
                  <a:pt x="3630" y="673"/>
                </a:cubicBezTo>
                <a:cubicBezTo>
                  <a:pt x="3634" y="670"/>
                  <a:pt x="3628" y="660"/>
                  <a:pt x="3637" y="662"/>
                </a:cubicBezTo>
                <a:cubicBezTo>
                  <a:pt x="3636" y="658"/>
                  <a:pt x="3624" y="655"/>
                  <a:pt x="3632" y="650"/>
                </a:cubicBezTo>
                <a:cubicBezTo>
                  <a:pt x="3632" y="655"/>
                  <a:pt x="3635" y="656"/>
                  <a:pt x="3639" y="656"/>
                </a:cubicBezTo>
                <a:cubicBezTo>
                  <a:pt x="3646" y="656"/>
                  <a:pt x="3650" y="657"/>
                  <a:pt x="3653" y="651"/>
                </a:cubicBezTo>
                <a:cubicBezTo>
                  <a:pt x="3656" y="644"/>
                  <a:pt x="3658" y="654"/>
                  <a:pt x="3658" y="654"/>
                </a:cubicBezTo>
                <a:cubicBezTo>
                  <a:pt x="3663" y="656"/>
                  <a:pt x="3658" y="657"/>
                  <a:pt x="3661" y="651"/>
                </a:cubicBezTo>
                <a:cubicBezTo>
                  <a:pt x="3662" y="649"/>
                  <a:pt x="3660" y="644"/>
                  <a:pt x="3666" y="641"/>
                </a:cubicBezTo>
                <a:cubicBezTo>
                  <a:pt x="3671" y="639"/>
                  <a:pt x="3668" y="645"/>
                  <a:pt x="3668" y="646"/>
                </a:cubicBezTo>
                <a:cubicBezTo>
                  <a:pt x="3669" y="647"/>
                  <a:pt x="3668" y="656"/>
                  <a:pt x="3673" y="652"/>
                </a:cubicBezTo>
                <a:cubicBezTo>
                  <a:pt x="3675" y="649"/>
                  <a:pt x="3676" y="646"/>
                  <a:pt x="3675" y="643"/>
                </a:cubicBezTo>
                <a:moveTo>
                  <a:pt x="3553" y="675"/>
                </a:moveTo>
                <a:cubicBezTo>
                  <a:pt x="3552" y="675"/>
                  <a:pt x="3551" y="676"/>
                  <a:pt x="3550" y="676"/>
                </a:cubicBezTo>
                <a:cubicBezTo>
                  <a:pt x="3552" y="677"/>
                  <a:pt x="3552" y="679"/>
                  <a:pt x="3554" y="680"/>
                </a:cubicBezTo>
                <a:cubicBezTo>
                  <a:pt x="3553" y="682"/>
                  <a:pt x="3556" y="685"/>
                  <a:pt x="3558" y="687"/>
                </a:cubicBezTo>
                <a:cubicBezTo>
                  <a:pt x="3558" y="685"/>
                  <a:pt x="3558" y="678"/>
                  <a:pt x="3561" y="679"/>
                </a:cubicBezTo>
                <a:cubicBezTo>
                  <a:pt x="3564" y="680"/>
                  <a:pt x="3567" y="684"/>
                  <a:pt x="3568" y="687"/>
                </a:cubicBezTo>
                <a:cubicBezTo>
                  <a:pt x="3569" y="692"/>
                  <a:pt x="3567" y="695"/>
                  <a:pt x="3569" y="701"/>
                </a:cubicBezTo>
                <a:cubicBezTo>
                  <a:pt x="3570" y="704"/>
                  <a:pt x="3570" y="705"/>
                  <a:pt x="3568" y="705"/>
                </a:cubicBezTo>
                <a:cubicBezTo>
                  <a:pt x="3570" y="707"/>
                  <a:pt x="3572" y="709"/>
                  <a:pt x="3575" y="709"/>
                </a:cubicBezTo>
                <a:cubicBezTo>
                  <a:pt x="3574" y="707"/>
                  <a:pt x="3572" y="704"/>
                  <a:pt x="3573" y="700"/>
                </a:cubicBezTo>
                <a:cubicBezTo>
                  <a:pt x="3576" y="702"/>
                  <a:pt x="3577" y="707"/>
                  <a:pt x="3578" y="711"/>
                </a:cubicBezTo>
                <a:cubicBezTo>
                  <a:pt x="3587" y="706"/>
                  <a:pt x="3582" y="700"/>
                  <a:pt x="3582" y="693"/>
                </a:cubicBezTo>
                <a:cubicBezTo>
                  <a:pt x="3582" y="685"/>
                  <a:pt x="3586" y="679"/>
                  <a:pt x="3576" y="674"/>
                </a:cubicBezTo>
                <a:cubicBezTo>
                  <a:pt x="3573" y="672"/>
                  <a:pt x="3571" y="674"/>
                  <a:pt x="3568" y="672"/>
                </a:cubicBezTo>
                <a:cubicBezTo>
                  <a:pt x="3566" y="671"/>
                  <a:pt x="3566" y="668"/>
                  <a:pt x="3564" y="667"/>
                </a:cubicBezTo>
                <a:cubicBezTo>
                  <a:pt x="3558" y="666"/>
                  <a:pt x="3559" y="673"/>
                  <a:pt x="3553" y="675"/>
                </a:cubicBezTo>
                <a:moveTo>
                  <a:pt x="3672" y="512"/>
                </a:moveTo>
                <a:cubicBezTo>
                  <a:pt x="3674" y="511"/>
                  <a:pt x="3675" y="511"/>
                  <a:pt x="3676" y="510"/>
                </a:cubicBezTo>
                <a:cubicBezTo>
                  <a:pt x="3676" y="510"/>
                  <a:pt x="3676" y="509"/>
                  <a:pt x="3676" y="509"/>
                </a:cubicBezTo>
                <a:cubicBezTo>
                  <a:pt x="3675" y="509"/>
                  <a:pt x="3671" y="508"/>
                  <a:pt x="3670" y="508"/>
                </a:cubicBezTo>
                <a:cubicBezTo>
                  <a:pt x="3670" y="512"/>
                  <a:pt x="3666" y="519"/>
                  <a:pt x="3671" y="521"/>
                </a:cubicBezTo>
                <a:cubicBezTo>
                  <a:pt x="3669" y="518"/>
                  <a:pt x="3670" y="515"/>
                  <a:pt x="3672" y="512"/>
                </a:cubicBezTo>
                <a:moveTo>
                  <a:pt x="3558" y="415"/>
                </a:moveTo>
                <a:cubicBezTo>
                  <a:pt x="3562" y="421"/>
                  <a:pt x="3568" y="426"/>
                  <a:pt x="3572" y="432"/>
                </a:cubicBezTo>
                <a:cubicBezTo>
                  <a:pt x="3575" y="437"/>
                  <a:pt x="3576" y="443"/>
                  <a:pt x="3580" y="447"/>
                </a:cubicBezTo>
                <a:cubicBezTo>
                  <a:pt x="3585" y="454"/>
                  <a:pt x="3589" y="459"/>
                  <a:pt x="3593" y="467"/>
                </a:cubicBezTo>
                <a:cubicBezTo>
                  <a:pt x="3597" y="474"/>
                  <a:pt x="3600" y="483"/>
                  <a:pt x="3608" y="487"/>
                </a:cubicBezTo>
                <a:cubicBezTo>
                  <a:pt x="3608" y="485"/>
                  <a:pt x="3604" y="477"/>
                  <a:pt x="3606" y="475"/>
                </a:cubicBezTo>
                <a:cubicBezTo>
                  <a:pt x="3610" y="472"/>
                  <a:pt x="3620" y="480"/>
                  <a:pt x="3622" y="483"/>
                </a:cubicBezTo>
                <a:cubicBezTo>
                  <a:pt x="3623" y="474"/>
                  <a:pt x="3599" y="466"/>
                  <a:pt x="3594" y="458"/>
                </a:cubicBezTo>
                <a:cubicBezTo>
                  <a:pt x="3591" y="453"/>
                  <a:pt x="3586" y="443"/>
                  <a:pt x="3587" y="437"/>
                </a:cubicBezTo>
                <a:cubicBezTo>
                  <a:pt x="3587" y="432"/>
                  <a:pt x="3601" y="439"/>
                  <a:pt x="3604" y="441"/>
                </a:cubicBezTo>
                <a:cubicBezTo>
                  <a:pt x="3590" y="428"/>
                  <a:pt x="3577" y="413"/>
                  <a:pt x="3561" y="401"/>
                </a:cubicBezTo>
                <a:cubicBezTo>
                  <a:pt x="3554" y="396"/>
                  <a:pt x="3553" y="389"/>
                  <a:pt x="3547" y="383"/>
                </a:cubicBezTo>
                <a:cubicBezTo>
                  <a:pt x="3540" y="376"/>
                  <a:pt x="3531" y="368"/>
                  <a:pt x="3523" y="363"/>
                </a:cubicBezTo>
                <a:cubicBezTo>
                  <a:pt x="3523" y="364"/>
                  <a:pt x="3522" y="364"/>
                  <a:pt x="3522" y="365"/>
                </a:cubicBezTo>
                <a:cubicBezTo>
                  <a:pt x="3526" y="367"/>
                  <a:pt x="3532" y="370"/>
                  <a:pt x="3533" y="374"/>
                </a:cubicBezTo>
                <a:cubicBezTo>
                  <a:pt x="3536" y="380"/>
                  <a:pt x="3528" y="375"/>
                  <a:pt x="3526" y="378"/>
                </a:cubicBezTo>
                <a:cubicBezTo>
                  <a:pt x="3533" y="383"/>
                  <a:pt x="3534" y="390"/>
                  <a:pt x="3539" y="397"/>
                </a:cubicBezTo>
                <a:cubicBezTo>
                  <a:pt x="3544" y="403"/>
                  <a:pt x="3558" y="406"/>
                  <a:pt x="3558" y="415"/>
                </a:cubicBezTo>
                <a:moveTo>
                  <a:pt x="3582" y="1047"/>
                </a:moveTo>
                <a:cubicBezTo>
                  <a:pt x="3580" y="1041"/>
                  <a:pt x="3575" y="1036"/>
                  <a:pt x="3569" y="1032"/>
                </a:cubicBezTo>
                <a:cubicBezTo>
                  <a:pt x="3568" y="1037"/>
                  <a:pt x="3573" y="1041"/>
                  <a:pt x="3570" y="1045"/>
                </a:cubicBezTo>
                <a:cubicBezTo>
                  <a:pt x="3569" y="1046"/>
                  <a:pt x="3565" y="1045"/>
                  <a:pt x="3563" y="1047"/>
                </a:cubicBezTo>
                <a:cubicBezTo>
                  <a:pt x="3561" y="1048"/>
                  <a:pt x="3561" y="1050"/>
                  <a:pt x="3559" y="1051"/>
                </a:cubicBezTo>
                <a:cubicBezTo>
                  <a:pt x="3555" y="1054"/>
                  <a:pt x="3551" y="1057"/>
                  <a:pt x="3548" y="1060"/>
                </a:cubicBezTo>
                <a:cubicBezTo>
                  <a:pt x="3556" y="1052"/>
                  <a:pt x="3545" y="1049"/>
                  <a:pt x="3539" y="1052"/>
                </a:cubicBezTo>
                <a:cubicBezTo>
                  <a:pt x="3538" y="1053"/>
                  <a:pt x="3539" y="1055"/>
                  <a:pt x="3538" y="1055"/>
                </a:cubicBezTo>
                <a:cubicBezTo>
                  <a:pt x="3538" y="1055"/>
                  <a:pt x="3533" y="1057"/>
                  <a:pt x="3532" y="1059"/>
                </a:cubicBezTo>
                <a:cubicBezTo>
                  <a:pt x="3529" y="1061"/>
                  <a:pt x="3529" y="1061"/>
                  <a:pt x="3527" y="1064"/>
                </a:cubicBezTo>
                <a:cubicBezTo>
                  <a:pt x="3525" y="1068"/>
                  <a:pt x="3523" y="1079"/>
                  <a:pt x="3529" y="1074"/>
                </a:cubicBezTo>
                <a:cubicBezTo>
                  <a:pt x="3532" y="1071"/>
                  <a:pt x="3530" y="1065"/>
                  <a:pt x="3534" y="1063"/>
                </a:cubicBezTo>
                <a:cubicBezTo>
                  <a:pt x="3536" y="1063"/>
                  <a:pt x="3536" y="1064"/>
                  <a:pt x="3537" y="1066"/>
                </a:cubicBezTo>
                <a:cubicBezTo>
                  <a:pt x="3537" y="1069"/>
                  <a:pt x="3542" y="1068"/>
                  <a:pt x="3545" y="1069"/>
                </a:cubicBezTo>
                <a:cubicBezTo>
                  <a:pt x="3542" y="1060"/>
                  <a:pt x="3548" y="1063"/>
                  <a:pt x="3553" y="1065"/>
                </a:cubicBezTo>
                <a:cubicBezTo>
                  <a:pt x="3558" y="1068"/>
                  <a:pt x="3553" y="1073"/>
                  <a:pt x="3553" y="1077"/>
                </a:cubicBezTo>
                <a:cubicBezTo>
                  <a:pt x="3553" y="1090"/>
                  <a:pt x="3566" y="1089"/>
                  <a:pt x="3573" y="1096"/>
                </a:cubicBezTo>
                <a:cubicBezTo>
                  <a:pt x="3580" y="1087"/>
                  <a:pt x="3571" y="1085"/>
                  <a:pt x="3572" y="1077"/>
                </a:cubicBezTo>
                <a:cubicBezTo>
                  <a:pt x="3575" y="1061"/>
                  <a:pt x="3581" y="1083"/>
                  <a:pt x="3583" y="1086"/>
                </a:cubicBezTo>
                <a:cubicBezTo>
                  <a:pt x="3582" y="1079"/>
                  <a:pt x="3587" y="1075"/>
                  <a:pt x="3587" y="1069"/>
                </a:cubicBezTo>
                <a:cubicBezTo>
                  <a:pt x="3587" y="1062"/>
                  <a:pt x="3584" y="1054"/>
                  <a:pt x="3582" y="1047"/>
                </a:cubicBezTo>
                <a:moveTo>
                  <a:pt x="3572" y="1209"/>
                </a:moveTo>
                <a:cubicBezTo>
                  <a:pt x="3573" y="1209"/>
                  <a:pt x="3573" y="1209"/>
                  <a:pt x="3574" y="1209"/>
                </a:cubicBezTo>
                <a:cubicBezTo>
                  <a:pt x="3573" y="1205"/>
                  <a:pt x="3562" y="1203"/>
                  <a:pt x="3561" y="1208"/>
                </a:cubicBezTo>
                <a:cubicBezTo>
                  <a:pt x="3561" y="1214"/>
                  <a:pt x="3568" y="1210"/>
                  <a:pt x="3572" y="1209"/>
                </a:cubicBezTo>
                <a:moveTo>
                  <a:pt x="3536" y="1267"/>
                </a:moveTo>
                <a:cubicBezTo>
                  <a:pt x="3539" y="1267"/>
                  <a:pt x="3540" y="1265"/>
                  <a:pt x="3542" y="1263"/>
                </a:cubicBezTo>
                <a:cubicBezTo>
                  <a:pt x="3545" y="1260"/>
                  <a:pt x="3541" y="1261"/>
                  <a:pt x="3542" y="1259"/>
                </a:cubicBezTo>
                <a:cubicBezTo>
                  <a:pt x="3542" y="1257"/>
                  <a:pt x="3540" y="1250"/>
                  <a:pt x="3544" y="1254"/>
                </a:cubicBezTo>
                <a:cubicBezTo>
                  <a:pt x="3546" y="1244"/>
                  <a:pt x="3541" y="1250"/>
                  <a:pt x="3540" y="1254"/>
                </a:cubicBezTo>
                <a:cubicBezTo>
                  <a:pt x="3538" y="1257"/>
                  <a:pt x="3535" y="1264"/>
                  <a:pt x="3536" y="1267"/>
                </a:cubicBezTo>
                <a:moveTo>
                  <a:pt x="3609" y="1174"/>
                </a:moveTo>
                <a:cubicBezTo>
                  <a:pt x="3613" y="1174"/>
                  <a:pt x="3618" y="1176"/>
                  <a:pt x="3622" y="1177"/>
                </a:cubicBezTo>
                <a:cubicBezTo>
                  <a:pt x="3620" y="1174"/>
                  <a:pt x="3609" y="1169"/>
                  <a:pt x="3616" y="1167"/>
                </a:cubicBezTo>
                <a:cubicBezTo>
                  <a:pt x="3623" y="1164"/>
                  <a:pt x="3621" y="1152"/>
                  <a:pt x="3613" y="1160"/>
                </a:cubicBezTo>
                <a:cubicBezTo>
                  <a:pt x="3612" y="1161"/>
                  <a:pt x="3611" y="1172"/>
                  <a:pt x="3607" y="1168"/>
                </a:cubicBezTo>
                <a:cubicBezTo>
                  <a:pt x="3607" y="1169"/>
                  <a:pt x="3610" y="1151"/>
                  <a:pt x="3610" y="1148"/>
                </a:cubicBezTo>
                <a:cubicBezTo>
                  <a:pt x="3599" y="1153"/>
                  <a:pt x="3602" y="1191"/>
                  <a:pt x="3614" y="1193"/>
                </a:cubicBezTo>
                <a:cubicBezTo>
                  <a:pt x="3610" y="1187"/>
                  <a:pt x="3608" y="1181"/>
                  <a:pt x="3609" y="1174"/>
                </a:cubicBezTo>
                <a:moveTo>
                  <a:pt x="3654" y="1186"/>
                </a:moveTo>
                <a:cubicBezTo>
                  <a:pt x="3653" y="1180"/>
                  <a:pt x="3644" y="1181"/>
                  <a:pt x="3640" y="1184"/>
                </a:cubicBezTo>
                <a:cubicBezTo>
                  <a:pt x="3645" y="1187"/>
                  <a:pt x="3649" y="1189"/>
                  <a:pt x="3654" y="1186"/>
                </a:cubicBezTo>
                <a:moveTo>
                  <a:pt x="3657" y="516"/>
                </a:moveTo>
                <a:cubicBezTo>
                  <a:pt x="3645" y="513"/>
                  <a:pt x="3634" y="509"/>
                  <a:pt x="3623" y="502"/>
                </a:cubicBezTo>
                <a:cubicBezTo>
                  <a:pt x="3621" y="500"/>
                  <a:pt x="3610" y="491"/>
                  <a:pt x="3608" y="495"/>
                </a:cubicBezTo>
                <a:cubicBezTo>
                  <a:pt x="3607" y="497"/>
                  <a:pt x="3617" y="506"/>
                  <a:pt x="3618" y="510"/>
                </a:cubicBezTo>
                <a:cubicBezTo>
                  <a:pt x="3621" y="515"/>
                  <a:pt x="3630" y="529"/>
                  <a:pt x="3619" y="528"/>
                </a:cubicBezTo>
                <a:cubicBezTo>
                  <a:pt x="3616" y="527"/>
                  <a:pt x="3610" y="538"/>
                  <a:pt x="3614" y="541"/>
                </a:cubicBezTo>
                <a:cubicBezTo>
                  <a:pt x="3616" y="543"/>
                  <a:pt x="3619" y="543"/>
                  <a:pt x="3621" y="546"/>
                </a:cubicBezTo>
                <a:cubicBezTo>
                  <a:pt x="3622" y="548"/>
                  <a:pt x="3621" y="551"/>
                  <a:pt x="3623" y="553"/>
                </a:cubicBezTo>
                <a:cubicBezTo>
                  <a:pt x="3626" y="555"/>
                  <a:pt x="3628" y="554"/>
                  <a:pt x="3628" y="551"/>
                </a:cubicBezTo>
                <a:cubicBezTo>
                  <a:pt x="3628" y="548"/>
                  <a:pt x="3633" y="548"/>
                  <a:pt x="3635" y="549"/>
                </a:cubicBezTo>
                <a:cubicBezTo>
                  <a:pt x="3632" y="547"/>
                  <a:pt x="3621" y="544"/>
                  <a:pt x="3619" y="540"/>
                </a:cubicBezTo>
                <a:cubicBezTo>
                  <a:pt x="3618" y="537"/>
                  <a:pt x="3622" y="536"/>
                  <a:pt x="3624" y="538"/>
                </a:cubicBezTo>
                <a:cubicBezTo>
                  <a:pt x="3629" y="541"/>
                  <a:pt x="3629" y="536"/>
                  <a:pt x="3633" y="536"/>
                </a:cubicBezTo>
                <a:cubicBezTo>
                  <a:pt x="3640" y="536"/>
                  <a:pt x="3654" y="543"/>
                  <a:pt x="3659" y="547"/>
                </a:cubicBezTo>
                <a:cubicBezTo>
                  <a:pt x="3657" y="543"/>
                  <a:pt x="3655" y="534"/>
                  <a:pt x="3660" y="531"/>
                </a:cubicBezTo>
                <a:cubicBezTo>
                  <a:pt x="3666" y="528"/>
                  <a:pt x="3670" y="532"/>
                  <a:pt x="3677" y="525"/>
                </a:cubicBezTo>
                <a:cubicBezTo>
                  <a:pt x="3671" y="529"/>
                  <a:pt x="3664" y="519"/>
                  <a:pt x="3657" y="516"/>
                </a:cubicBezTo>
                <a:moveTo>
                  <a:pt x="3241" y="103"/>
                </a:moveTo>
                <a:cubicBezTo>
                  <a:pt x="3237" y="102"/>
                  <a:pt x="3235" y="103"/>
                  <a:pt x="3235" y="106"/>
                </a:cubicBezTo>
                <a:cubicBezTo>
                  <a:pt x="3235" y="110"/>
                  <a:pt x="3238" y="108"/>
                  <a:pt x="3242" y="109"/>
                </a:cubicBezTo>
                <a:cubicBezTo>
                  <a:pt x="3250" y="111"/>
                  <a:pt x="3259" y="112"/>
                  <a:pt x="3268" y="111"/>
                </a:cubicBezTo>
                <a:cubicBezTo>
                  <a:pt x="3262" y="105"/>
                  <a:pt x="3249" y="103"/>
                  <a:pt x="3241" y="103"/>
                </a:cubicBezTo>
                <a:moveTo>
                  <a:pt x="3232" y="108"/>
                </a:moveTo>
                <a:cubicBezTo>
                  <a:pt x="3231" y="109"/>
                  <a:pt x="3230" y="108"/>
                  <a:pt x="3230" y="109"/>
                </a:cubicBezTo>
                <a:cubicBezTo>
                  <a:pt x="3232" y="109"/>
                  <a:pt x="3233" y="109"/>
                  <a:pt x="3235" y="109"/>
                </a:cubicBezTo>
                <a:cubicBezTo>
                  <a:pt x="3234" y="108"/>
                  <a:pt x="3233" y="108"/>
                  <a:pt x="3232" y="108"/>
                </a:cubicBezTo>
                <a:moveTo>
                  <a:pt x="3259" y="87"/>
                </a:moveTo>
                <a:cubicBezTo>
                  <a:pt x="3272" y="90"/>
                  <a:pt x="3289" y="96"/>
                  <a:pt x="3302" y="91"/>
                </a:cubicBezTo>
                <a:cubicBezTo>
                  <a:pt x="3299" y="85"/>
                  <a:pt x="3280" y="86"/>
                  <a:pt x="3274" y="85"/>
                </a:cubicBezTo>
                <a:cubicBezTo>
                  <a:pt x="3269" y="84"/>
                  <a:pt x="3266" y="86"/>
                  <a:pt x="3262" y="86"/>
                </a:cubicBezTo>
                <a:cubicBezTo>
                  <a:pt x="3258" y="85"/>
                  <a:pt x="3258" y="83"/>
                  <a:pt x="3254" y="83"/>
                </a:cubicBezTo>
                <a:cubicBezTo>
                  <a:pt x="3255" y="85"/>
                  <a:pt x="3257" y="86"/>
                  <a:pt x="3259" y="87"/>
                </a:cubicBezTo>
                <a:moveTo>
                  <a:pt x="3140" y="117"/>
                </a:moveTo>
                <a:cubicBezTo>
                  <a:pt x="3138" y="117"/>
                  <a:pt x="3136" y="117"/>
                  <a:pt x="3135" y="118"/>
                </a:cubicBezTo>
                <a:cubicBezTo>
                  <a:pt x="3137" y="119"/>
                  <a:pt x="3140" y="119"/>
                  <a:pt x="3143" y="118"/>
                </a:cubicBezTo>
                <a:cubicBezTo>
                  <a:pt x="3142" y="118"/>
                  <a:pt x="3141" y="118"/>
                  <a:pt x="3140" y="117"/>
                </a:cubicBezTo>
                <a:moveTo>
                  <a:pt x="3459" y="1319"/>
                </a:moveTo>
                <a:cubicBezTo>
                  <a:pt x="3464" y="1317"/>
                  <a:pt x="3486" y="1315"/>
                  <a:pt x="3487" y="1311"/>
                </a:cubicBezTo>
                <a:cubicBezTo>
                  <a:pt x="3487" y="1311"/>
                  <a:pt x="3486" y="1311"/>
                  <a:pt x="3485" y="1311"/>
                </a:cubicBezTo>
                <a:cubicBezTo>
                  <a:pt x="3487" y="1305"/>
                  <a:pt x="3477" y="1304"/>
                  <a:pt x="3472" y="1304"/>
                </a:cubicBezTo>
                <a:cubicBezTo>
                  <a:pt x="3463" y="1302"/>
                  <a:pt x="3473" y="1309"/>
                  <a:pt x="3473" y="1310"/>
                </a:cubicBezTo>
                <a:cubicBezTo>
                  <a:pt x="3476" y="1319"/>
                  <a:pt x="3465" y="1307"/>
                  <a:pt x="3461" y="1308"/>
                </a:cubicBezTo>
                <a:cubicBezTo>
                  <a:pt x="3455" y="1308"/>
                  <a:pt x="3450" y="1318"/>
                  <a:pt x="3459" y="1319"/>
                </a:cubicBezTo>
                <a:moveTo>
                  <a:pt x="3238" y="133"/>
                </a:moveTo>
                <a:cubicBezTo>
                  <a:pt x="3240" y="133"/>
                  <a:pt x="3242" y="134"/>
                  <a:pt x="3243" y="132"/>
                </a:cubicBezTo>
                <a:cubicBezTo>
                  <a:pt x="3240" y="131"/>
                  <a:pt x="3237" y="130"/>
                  <a:pt x="3234" y="132"/>
                </a:cubicBezTo>
                <a:cubicBezTo>
                  <a:pt x="3235" y="132"/>
                  <a:pt x="3237" y="133"/>
                  <a:pt x="3238" y="133"/>
                </a:cubicBezTo>
                <a:moveTo>
                  <a:pt x="3171" y="82"/>
                </a:moveTo>
                <a:cubicBezTo>
                  <a:pt x="3173" y="83"/>
                  <a:pt x="3175" y="84"/>
                  <a:pt x="3177" y="86"/>
                </a:cubicBezTo>
                <a:cubicBezTo>
                  <a:pt x="3176" y="85"/>
                  <a:pt x="3174" y="86"/>
                  <a:pt x="3173" y="86"/>
                </a:cubicBezTo>
                <a:cubicBezTo>
                  <a:pt x="3179" y="89"/>
                  <a:pt x="3186" y="90"/>
                  <a:pt x="3193" y="92"/>
                </a:cubicBezTo>
                <a:cubicBezTo>
                  <a:pt x="3197" y="94"/>
                  <a:pt x="3211" y="96"/>
                  <a:pt x="3203" y="90"/>
                </a:cubicBezTo>
                <a:cubicBezTo>
                  <a:pt x="3209" y="91"/>
                  <a:pt x="3214" y="91"/>
                  <a:pt x="3220" y="90"/>
                </a:cubicBezTo>
                <a:cubicBezTo>
                  <a:pt x="3227" y="89"/>
                  <a:pt x="3233" y="93"/>
                  <a:pt x="3241" y="91"/>
                </a:cubicBezTo>
                <a:cubicBezTo>
                  <a:pt x="3233" y="86"/>
                  <a:pt x="3223" y="88"/>
                  <a:pt x="3215" y="82"/>
                </a:cubicBezTo>
                <a:cubicBezTo>
                  <a:pt x="3218" y="81"/>
                  <a:pt x="3221" y="81"/>
                  <a:pt x="3224" y="83"/>
                </a:cubicBezTo>
                <a:cubicBezTo>
                  <a:pt x="3218" y="86"/>
                  <a:pt x="3231" y="88"/>
                  <a:pt x="3234" y="89"/>
                </a:cubicBezTo>
                <a:cubicBezTo>
                  <a:pt x="3236" y="89"/>
                  <a:pt x="3245" y="91"/>
                  <a:pt x="3246" y="89"/>
                </a:cubicBezTo>
                <a:cubicBezTo>
                  <a:pt x="3247" y="85"/>
                  <a:pt x="3243" y="83"/>
                  <a:pt x="3241" y="83"/>
                </a:cubicBezTo>
                <a:cubicBezTo>
                  <a:pt x="3227" y="79"/>
                  <a:pt x="3213" y="79"/>
                  <a:pt x="3200" y="76"/>
                </a:cubicBezTo>
                <a:cubicBezTo>
                  <a:pt x="3201" y="77"/>
                  <a:pt x="3202" y="77"/>
                  <a:pt x="3203" y="78"/>
                </a:cubicBezTo>
                <a:cubicBezTo>
                  <a:pt x="3201" y="77"/>
                  <a:pt x="3200" y="78"/>
                  <a:pt x="3198" y="78"/>
                </a:cubicBezTo>
                <a:cubicBezTo>
                  <a:pt x="3200" y="80"/>
                  <a:pt x="3203" y="82"/>
                  <a:pt x="3205" y="82"/>
                </a:cubicBezTo>
                <a:cubicBezTo>
                  <a:pt x="3198" y="83"/>
                  <a:pt x="3189" y="79"/>
                  <a:pt x="3181" y="77"/>
                </a:cubicBezTo>
                <a:cubicBezTo>
                  <a:pt x="3178" y="77"/>
                  <a:pt x="3162" y="76"/>
                  <a:pt x="3171" y="82"/>
                </a:cubicBezTo>
                <a:moveTo>
                  <a:pt x="3138" y="119"/>
                </a:moveTo>
                <a:cubicBezTo>
                  <a:pt x="3133" y="118"/>
                  <a:pt x="3128" y="117"/>
                  <a:pt x="3123" y="120"/>
                </a:cubicBezTo>
                <a:cubicBezTo>
                  <a:pt x="3127" y="121"/>
                  <a:pt x="3132" y="121"/>
                  <a:pt x="3137" y="122"/>
                </a:cubicBezTo>
                <a:cubicBezTo>
                  <a:pt x="3142" y="123"/>
                  <a:pt x="3149" y="126"/>
                  <a:pt x="3154" y="124"/>
                </a:cubicBezTo>
                <a:cubicBezTo>
                  <a:pt x="3149" y="119"/>
                  <a:pt x="3144" y="121"/>
                  <a:pt x="3138" y="119"/>
                </a:cubicBezTo>
                <a:moveTo>
                  <a:pt x="3612" y="663"/>
                </a:moveTo>
                <a:cubicBezTo>
                  <a:pt x="3612" y="661"/>
                  <a:pt x="3612" y="660"/>
                  <a:pt x="3612" y="657"/>
                </a:cubicBezTo>
                <a:cubicBezTo>
                  <a:pt x="3609" y="660"/>
                  <a:pt x="3609" y="662"/>
                  <a:pt x="3612" y="663"/>
                </a:cubicBezTo>
                <a:moveTo>
                  <a:pt x="3544" y="1338"/>
                </a:moveTo>
                <a:cubicBezTo>
                  <a:pt x="3556" y="1338"/>
                  <a:pt x="3558" y="1328"/>
                  <a:pt x="3566" y="1323"/>
                </a:cubicBezTo>
                <a:cubicBezTo>
                  <a:pt x="3575" y="1318"/>
                  <a:pt x="3590" y="1317"/>
                  <a:pt x="3596" y="1308"/>
                </a:cubicBezTo>
                <a:cubicBezTo>
                  <a:pt x="3592" y="1306"/>
                  <a:pt x="3582" y="1309"/>
                  <a:pt x="3577" y="1310"/>
                </a:cubicBezTo>
                <a:cubicBezTo>
                  <a:pt x="3567" y="1311"/>
                  <a:pt x="3569" y="1313"/>
                  <a:pt x="3563" y="1317"/>
                </a:cubicBezTo>
                <a:cubicBezTo>
                  <a:pt x="3557" y="1321"/>
                  <a:pt x="3552" y="1321"/>
                  <a:pt x="3547" y="1326"/>
                </a:cubicBezTo>
                <a:cubicBezTo>
                  <a:pt x="3545" y="1328"/>
                  <a:pt x="3543" y="1337"/>
                  <a:pt x="3544" y="1338"/>
                </a:cubicBezTo>
                <a:moveTo>
                  <a:pt x="3603" y="1192"/>
                </a:moveTo>
                <a:cubicBezTo>
                  <a:pt x="3610" y="1197"/>
                  <a:pt x="3609" y="1191"/>
                  <a:pt x="3605" y="1186"/>
                </a:cubicBezTo>
                <a:cubicBezTo>
                  <a:pt x="3602" y="1182"/>
                  <a:pt x="3600" y="1189"/>
                  <a:pt x="3603" y="1192"/>
                </a:cubicBezTo>
                <a:moveTo>
                  <a:pt x="3634" y="1357"/>
                </a:moveTo>
                <a:cubicBezTo>
                  <a:pt x="3639" y="1365"/>
                  <a:pt x="3651" y="1355"/>
                  <a:pt x="3647" y="1351"/>
                </a:cubicBezTo>
                <a:cubicBezTo>
                  <a:pt x="3643" y="1348"/>
                  <a:pt x="3638" y="1357"/>
                  <a:pt x="3633" y="1350"/>
                </a:cubicBezTo>
                <a:cubicBezTo>
                  <a:pt x="3632" y="1352"/>
                  <a:pt x="3633" y="1355"/>
                  <a:pt x="3634" y="1357"/>
                </a:cubicBezTo>
                <a:moveTo>
                  <a:pt x="3702" y="490"/>
                </a:moveTo>
                <a:cubicBezTo>
                  <a:pt x="3703" y="488"/>
                  <a:pt x="3705" y="485"/>
                  <a:pt x="3706" y="483"/>
                </a:cubicBezTo>
                <a:cubicBezTo>
                  <a:pt x="3699" y="483"/>
                  <a:pt x="3697" y="495"/>
                  <a:pt x="3702" y="490"/>
                </a:cubicBezTo>
                <a:moveTo>
                  <a:pt x="3602" y="673"/>
                </a:moveTo>
                <a:cubicBezTo>
                  <a:pt x="3612" y="677"/>
                  <a:pt x="3613" y="669"/>
                  <a:pt x="3609" y="662"/>
                </a:cubicBezTo>
                <a:cubicBezTo>
                  <a:pt x="3607" y="663"/>
                  <a:pt x="3606" y="662"/>
                  <a:pt x="3603" y="662"/>
                </a:cubicBezTo>
                <a:cubicBezTo>
                  <a:pt x="3601" y="661"/>
                  <a:pt x="3600" y="661"/>
                  <a:pt x="3597" y="663"/>
                </a:cubicBezTo>
                <a:cubicBezTo>
                  <a:pt x="3596" y="663"/>
                  <a:pt x="3594" y="671"/>
                  <a:pt x="3589" y="664"/>
                </a:cubicBezTo>
                <a:cubicBezTo>
                  <a:pt x="3585" y="670"/>
                  <a:pt x="3584" y="680"/>
                  <a:pt x="3590" y="682"/>
                </a:cubicBezTo>
                <a:cubicBezTo>
                  <a:pt x="3600" y="687"/>
                  <a:pt x="3595" y="675"/>
                  <a:pt x="3602" y="673"/>
                </a:cubicBezTo>
                <a:moveTo>
                  <a:pt x="3511" y="1316"/>
                </a:moveTo>
                <a:cubicBezTo>
                  <a:pt x="3519" y="1312"/>
                  <a:pt x="3530" y="1317"/>
                  <a:pt x="3538" y="1309"/>
                </a:cubicBezTo>
                <a:cubicBezTo>
                  <a:pt x="3539" y="1308"/>
                  <a:pt x="3540" y="1304"/>
                  <a:pt x="3537" y="1303"/>
                </a:cubicBezTo>
                <a:cubicBezTo>
                  <a:pt x="3535" y="1303"/>
                  <a:pt x="3532" y="1311"/>
                  <a:pt x="3531" y="1311"/>
                </a:cubicBezTo>
                <a:cubicBezTo>
                  <a:pt x="3527" y="1312"/>
                  <a:pt x="3527" y="1309"/>
                  <a:pt x="3524" y="1309"/>
                </a:cubicBezTo>
                <a:cubicBezTo>
                  <a:pt x="3517" y="1309"/>
                  <a:pt x="3511" y="1306"/>
                  <a:pt x="3505" y="1306"/>
                </a:cubicBezTo>
                <a:cubicBezTo>
                  <a:pt x="3501" y="1307"/>
                  <a:pt x="3492" y="1311"/>
                  <a:pt x="3497" y="1315"/>
                </a:cubicBezTo>
                <a:cubicBezTo>
                  <a:pt x="3496" y="1315"/>
                  <a:pt x="3509" y="1315"/>
                  <a:pt x="3511" y="1316"/>
                </a:cubicBezTo>
                <a:moveTo>
                  <a:pt x="3888" y="1272"/>
                </a:moveTo>
                <a:cubicBezTo>
                  <a:pt x="3903" y="1279"/>
                  <a:pt x="3908" y="1274"/>
                  <a:pt x="3921" y="1267"/>
                </a:cubicBezTo>
                <a:cubicBezTo>
                  <a:pt x="3928" y="1263"/>
                  <a:pt x="3934" y="1262"/>
                  <a:pt x="3934" y="1252"/>
                </a:cubicBezTo>
                <a:cubicBezTo>
                  <a:pt x="3935" y="1241"/>
                  <a:pt x="3930" y="1246"/>
                  <a:pt x="3923" y="1244"/>
                </a:cubicBezTo>
                <a:cubicBezTo>
                  <a:pt x="3926" y="1255"/>
                  <a:pt x="3923" y="1254"/>
                  <a:pt x="3916" y="1259"/>
                </a:cubicBezTo>
                <a:cubicBezTo>
                  <a:pt x="3914" y="1261"/>
                  <a:pt x="3916" y="1263"/>
                  <a:pt x="3912" y="1264"/>
                </a:cubicBezTo>
                <a:cubicBezTo>
                  <a:pt x="3908" y="1266"/>
                  <a:pt x="3903" y="1266"/>
                  <a:pt x="3902" y="1261"/>
                </a:cubicBezTo>
                <a:cubicBezTo>
                  <a:pt x="3899" y="1268"/>
                  <a:pt x="3888" y="1265"/>
                  <a:pt x="3882" y="1264"/>
                </a:cubicBezTo>
                <a:cubicBezTo>
                  <a:pt x="3880" y="1263"/>
                  <a:pt x="3879" y="1265"/>
                  <a:pt x="3879" y="1267"/>
                </a:cubicBezTo>
                <a:cubicBezTo>
                  <a:pt x="3879" y="1270"/>
                  <a:pt x="3886" y="1271"/>
                  <a:pt x="3888" y="1272"/>
                </a:cubicBezTo>
                <a:moveTo>
                  <a:pt x="3670" y="1270"/>
                </a:moveTo>
                <a:cubicBezTo>
                  <a:pt x="3671" y="1269"/>
                  <a:pt x="3672" y="1270"/>
                  <a:pt x="3671" y="1267"/>
                </a:cubicBezTo>
                <a:cubicBezTo>
                  <a:pt x="3670" y="1268"/>
                  <a:pt x="3670" y="1269"/>
                  <a:pt x="3670" y="1270"/>
                </a:cubicBezTo>
                <a:moveTo>
                  <a:pt x="3615" y="1233"/>
                </a:moveTo>
                <a:cubicBezTo>
                  <a:pt x="3621" y="1233"/>
                  <a:pt x="3631" y="1231"/>
                  <a:pt x="3637" y="1234"/>
                </a:cubicBezTo>
                <a:cubicBezTo>
                  <a:pt x="3645" y="1239"/>
                  <a:pt x="3651" y="1240"/>
                  <a:pt x="3645" y="1229"/>
                </a:cubicBezTo>
                <a:cubicBezTo>
                  <a:pt x="3641" y="1223"/>
                  <a:pt x="3610" y="1222"/>
                  <a:pt x="3611" y="1227"/>
                </a:cubicBezTo>
                <a:cubicBezTo>
                  <a:pt x="3607" y="1228"/>
                  <a:pt x="3606" y="1231"/>
                  <a:pt x="3608" y="1234"/>
                </a:cubicBezTo>
                <a:cubicBezTo>
                  <a:pt x="3609" y="1232"/>
                  <a:pt x="3611" y="1230"/>
                  <a:pt x="3612" y="1227"/>
                </a:cubicBezTo>
                <a:cubicBezTo>
                  <a:pt x="3613" y="1229"/>
                  <a:pt x="3614" y="1231"/>
                  <a:pt x="3615" y="1233"/>
                </a:cubicBezTo>
                <a:moveTo>
                  <a:pt x="3916" y="1223"/>
                </a:moveTo>
                <a:cubicBezTo>
                  <a:pt x="3920" y="1224"/>
                  <a:pt x="3932" y="1232"/>
                  <a:pt x="3934" y="1236"/>
                </a:cubicBezTo>
                <a:cubicBezTo>
                  <a:pt x="3938" y="1241"/>
                  <a:pt x="3937" y="1250"/>
                  <a:pt x="3941" y="1254"/>
                </a:cubicBezTo>
                <a:cubicBezTo>
                  <a:pt x="3953" y="1240"/>
                  <a:pt x="3923" y="1227"/>
                  <a:pt x="3915" y="1220"/>
                </a:cubicBezTo>
                <a:cubicBezTo>
                  <a:pt x="3914" y="1220"/>
                  <a:pt x="3914" y="1221"/>
                  <a:pt x="3913" y="1222"/>
                </a:cubicBezTo>
                <a:cubicBezTo>
                  <a:pt x="3914" y="1223"/>
                  <a:pt x="3915" y="1222"/>
                  <a:pt x="3916" y="1223"/>
                </a:cubicBezTo>
                <a:moveTo>
                  <a:pt x="3845" y="1264"/>
                </a:moveTo>
                <a:cubicBezTo>
                  <a:pt x="3845" y="1260"/>
                  <a:pt x="3847" y="1256"/>
                  <a:pt x="3844" y="1252"/>
                </a:cubicBezTo>
                <a:cubicBezTo>
                  <a:pt x="3842" y="1249"/>
                  <a:pt x="3833" y="1239"/>
                  <a:pt x="3829" y="1238"/>
                </a:cubicBezTo>
                <a:cubicBezTo>
                  <a:pt x="3822" y="1237"/>
                  <a:pt x="3815" y="1233"/>
                  <a:pt x="3807" y="1230"/>
                </a:cubicBezTo>
                <a:cubicBezTo>
                  <a:pt x="3795" y="1227"/>
                  <a:pt x="3786" y="1220"/>
                  <a:pt x="3775" y="1217"/>
                </a:cubicBezTo>
                <a:cubicBezTo>
                  <a:pt x="3768" y="1215"/>
                  <a:pt x="3765" y="1215"/>
                  <a:pt x="3758" y="1211"/>
                </a:cubicBezTo>
                <a:cubicBezTo>
                  <a:pt x="3753" y="1209"/>
                  <a:pt x="3747" y="1205"/>
                  <a:pt x="3742" y="1203"/>
                </a:cubicBezTo>
                <a:cubicBezTo>
                  <a:pt x="3738" y="1202"/>
                  <a:pt x="3734" y="1208"/>
                  <a:pt x="3732" y="1210"/>
                </a:cubicBezTo>
                <a:cubicBezTo>
                  <a:pt x="3731" y="1211"/>
                  <a:pt x="3734" y="1212"/>
                  <a:pt x="3729" y="1214"/>
                </a:cubicBezTo>
                <a:cubicBezTo>
                  <a:pt x="3727" y="1215"/>
                  <a:pt x="3724" y="1215"/>
                  <a:pt x="3724" y="1215"/>
                </a:cubicBezTo>
                <a:cubicBezTo>
                  <a:pt x="3714" y="1226"/>
                  <a:pt x="3705" y="1242"/>
                  <a:pt x="3695" y="1221"/>
                </a:cubicBezTo>
                <a:cubicBezTo>
                  <a:pt x="3692" y="1214"/>
                  <a:pt x="3692" y="1210"/>
                  <a:pt x="3694" y="1203"/>
                </a:cubicBezTo>
                <a:cubicBezTo>
                  <a:pt x="3696" y="1190"/>
                  <a:pt x="3686" y="1195"/>
                  <a:pt x="3681" y="1191"/>
                </a:cubicBezTo>
                <a:cubicBezTo>
                  <a:pt x="3670" y="1183"/>
                  <a:pt x="3661" y="1188"/>
                  <a:pt x="3653" y="1197"/>
                </a:cubicBezTo>
                <a:cubicBezTo>
                  <a:pt x="3646" y="1206"/>
                  <a:pt x="3658" y="1202"/>
                  <a:pt x="3663" y="1207"/>
                </a:cubicBezTo>
                <a:cubicBezTo>
                  <a:pt x="3665" y="1209"/>
                  <a:pt x="3663" y="1213"/>
                  <a:pt x="3667" y="1215"/>
                </a:cubicBezTo>
                <a:cubicBezTo>
                  <a:pt x="3672" y="1217"/>
                  <a:pt x="3685" y="1215"/>
                  <a:pt x="3689" y="1213"/>
                </a:cubicBezTo>
                <a:cubicBezTo>
                  <a:pt x="3689" y="1220"/>
                  <a:pt x="3687" y="1219"/>
                  <a:pt x="3685" y="1220"/>
                </a:cubicBezTo>
                <a:cubicBezTo>
                  <a:pt x="3683" y="1220"/>
                  <a:pt x="3680" y="1218"/>
                  <a:pt x="3679" y="1218"/>
                </a:cubicBezTo>
                <a:cubicBezTo>
                  <a:pt x="3676" y="1218"/>
                  <a:pt x="3672" y="1221"/>
                  <a:pt x="3670" y="1222"/>
                </a:cubicBezTo>
                <a:cubicBezTo>
                  <a:pt x="3669" y="1222"/>
                  <a:pt x="3661" y="1220"/>
                  <a:pt x="3664" y="1225"/>
                </a:cubicBezTo>
                <a:cubicBezTo>
                  <a:pt x="3665" y="1227"/>
                  <a:pt x="3672" y="1227"/>
                  <a:pt x="3673" y="1232"/>
                </a:cubicBezTo>
                <a:cubicBezTo>
                  <a:pt x="3675" y="1235"/>
                  <a:pt x="3672" y="1249"/>
                  <a:pt x="3681" y="1241"/>
                </a:cubicBezTo>
                <a:cubicBezTo>
                  <a:pt x="3689" y="1232"/>
                  <a:pt x="3689" y="1242"/>
                  <a:pt x="3698" y="1241"/>
                </a:cubicBezTo>
                <a:cubicBezTo>
                  <a:pt x="3697" y="1247"/>
                  <a:pt x="3703" y="1247"/>
                  <a:pt x="3707" y="1248"/>
                </a:cubicBezTo>
                <a:cubicBezTo>
                  <a:pt x="3713" y="1250"/>
                  <a:pt x="3717" y="1251"/>
                  <a:pt x="3723" y="1254"/>
                </a:cubicBezTo>
                <a:cubicBezTo>
                  <a:pt x="3729" y="1256"/>
                  <a:pt x="3736" y="1258"/>
                  <a:pt x="3741" y="1264"/>
                </a:cubicBezTo>
                <a:cubicBezTo>
                  <a:pt x="3746" y="1270"/>
                  <a:pt x="3745" y="1280"/>
                  <a:pt x="3752" y="1284"/>
                </a:cubicBezTo>
                <a:cubicBezTo>
                  <a:pt x="3751" y="1284"/>
                  <a:pt x="3749" y="1285"/>
                  <a:pt x="3748" y="1285"/>
                </a:cubicBezTo>
                <a:cubicBezTo>
                  <a:pt x="3750" y="1288"/>
                  <a:pt x="3753" y="1292"/>
                  <a:pt x="3753" y="1296"/>
                </a:cubicBezTo>
                <a:cubicBezTo>
                  <a:pt x="3754" y="1300"/>
                  <a:pt x="3748" y="1302"/>
                  <a:pt x="3755" y="1305"/>
                </a:cubicBezTo>
                <a:cubicBezTo>
                  <a:pt x="3759" y="1306"/>
                  <a:pt x="3764" y="1303"/>
                  <a:pt x="3767" y="1308"/>
                </a:cubicBezTo>
                <a:cubicBezTo>
                  <a:pt x="3770" y="1311"/>
                  <a:pt x="3773" y="1317"/>
                  <a:pt x="3778" y="1319"/>
                </a:cubicBezTo>
                <a:cubicBezTo>
                  <a:pt x="3781" y="1321"/>
                  <a:pt x="3785" y="1320"/>
                  <a:pt x="3789" y="1320"/>
                </a:cubicBezTo>
                <a:cubicBezTo>
                  <a:pt x="3791" y="1320"/>
                  <a:pt x="3797" y="1322"/>
                  <a:pt x="3798" y="1322"/>
                </a:cubicBezTo>
                <a:cubicBezTo>
                  <a:pt x="3809" y="1321"/>
                  <a:pt x="3814" y="1311"/>
                  <a:pt x="3802" y="1307"/>
                </a:cubicBezTo>
                <a:cubicBezTo>
                  <a:pt x="3805" y="1306"/>
                  <a:pt x="3810" y="1306"/>
                  <a:pt x="3814" y="1306"/>
                </a:cubicBezTo>
                <a:cubicBezTo>
                  <a:pt x="3813" y="1304"/>
                  <a:pt x="3813" y="1303"/>
                  <a:pt x="3813" y="1302"/>
                </a:cubicBezTo>
                <a:cubicBezTo>
                  <a:pt x="3818" y="1303"/>
                  <a:pt x="3819" y="1301"/>
                  <a:pt x="3817" y="1296"/>
                </a:cubicBezTo>
                <a:cubicBezTo>
                  <a:pt x="3821" y="1301"/>
                  <a:pt x="3824" y="1296"/>
                  <a:pt x="3830" y="1297"/>
                </a:cubicBezTo>
                <a:cubicBezTo>
                  <a:pt x="3840" y="1300"/>
                  <a:pt x="3847" y="1302"/>
                  <a:pt x="3851" y="1312"/>
                </a:cubicBezTo>
                <a:cubicBezTo>
                  <a:pt x="3854" y="1319"/>
                  <a:pt x="3860" y="1330"/>
                  <a:pt x="3867" y="1334"/>
                </a:cubicBezTo>
                <a:cubicBezTo>
                  <a:pt x="3876" y="1339"/>
                  <a:pt x="3888" y="1335"/>
                  <a:pt x="3896" y="1339"/>
                </a:cubicBezTo>
                <a:cubicBezTo>
                  <a:pt x="3895" y="1340"/>
                  <a:pt x="3895" y="1340"/>
                  <a:pt x="3894" y="1341"/>
                </a:cubicBezTo>
                <a:cubicBezTo>
                  <a:pt x="3898" y="1344"/>
                  <a:pt x="3904" y="1343"/>
                  <a:pt x="3904" y="1338"/>
                </a:cubicBezTo>
                <a:cubicBezTo>
                  <a:pt x="3904" y="1335"/>
                  <a:pt x="3894" y="1334"/>
                  <a:pt x="3892" y="1330"/>
                </a:cubicBezTo>
                <a:cubicBezTo>
                  <a:pt x="3901" y="1328"/>
                  <a:pt x="3893" y="1328"/>
                  <a:pt x="3891" y="1326"/>
                </a:cubicBezTo>
                <a:cubicBezTo>
                  <a:pt x="3890" y="1325"/>
                  <a:pt x="3887" y="1325"/>
                  <a:pt x="3886" y="1323"/>
                </a:cubicBezTo>
                <a:cubicBezTo>
                  <a:pt x="3885" y="1322"/>
                  <a:pt x="3891" y="1318"/>
                  <a:pt x="3888" y="1317"/>
                </a:cubicBezTo>
                <a:cubicBezTo>
                  <a:pt x="3884" y="1316"/>
                  <a:pt x="3880" y="1321"/>
                  <a:pt x="3877" y="1316"/>
                </a:cubicBezTo>
                <a:cubicBezTo>
                  <a:pt x="3875" y="1312"/>
                  <a:pt x="3875" y="1309"/>
                  <a:pt x="3874" y="1305"/>
                </a:cubicBezTo>
                <a:cubicBezTo>
                  <a:pt x="3873" y="1301"/>
                  <a:pt x="3869" y="1301"/>
                  <a:pt x="3867" y="1298"/>
                </a:cubicBezTo>
                <a:cubicBezTo>
                  <a:pt x="3865" y="1296"/>
                  <a:pt x="3855" y="1284"/>
                  <a:pt x="3860" y="1283"/>
                </a:cubicBezTo>
                <a:cubicBezTo>
                  <a:pt x="3864" y="1282"/>
                  <a:pt x="3872" y="1286"/>
                  <a:pt x="3872" y="1280"/>
                </a:cubicBezTo>
                <a:cubicBezTo>
                  <a:pt x="3872" y="1271"/>
                  <a:pt x="3854" y="1265"/>
                  <a:pt x="3845" y="1264"/>
                </a:cubicBezTo>
                <a:moveTo>
                  <a:pt x="24" y="376"/>
                </a:moveTo>
                <a:cubicBezTo>
                  <a:pt x="18" y="373"/>
                  <a:pt x="5" y="382"/>
                  <a:pt x="0" y="385"/>
                </a:cubicBezTo>
                <a:cubicBezTo>
                  <a:pt x="8" y="384"/>
                  <a:pt x="17" y="380"/>
                  <a:pt x="24" y="376"/>
                </a:cubicBezTo>
                <a:moveTo>
                  <a:pt x="45" y="369"/>
                </a:moveTo>
                <a:cubicBezTo>
                  <a:pt x="41" y="367"/>
                  <a:pt x="39" y="371"/>
                  <a:pt x="35" y="373"/>
                </a:cubicBezTo>
                <a:cubicBezTo>
                  <a:pt x="31" y="376"/>
                  <a:pt x="24" y="376"/>
                  <a:pt x="20" y="379"/>
                </a:cubicBezTo>
                <a:cubicBezTo>
                  <a:pt x="27" y="380"/>
                  <a:pt x="44" y="375"/>
                  <a:pt x="49" y="369"/>
                </a:cubicBezTo>
                <a:cubicBezTo>
                  <a:pt x="47" y="370"/>
                  <a:pt x="46" y="369"/>
                  <a:pt x="45" y="369"/>
                </a:cubicBezTo>
                <a:moveTo>
                  <a:pt x="4041" y="1317"/>
                </a:moveTo>
                <a:cubicBezTo>
                  <a:pt x="4043" y="1321"/>
                  <a:pt x="4045" y="1324"/>
                  <a:pt x="4048" y="1327"/>
                </a:cubicBezTo>
                <a:cubicBezTo>
                  <a:pt x="4048" y="1321"/>
                  <a:pt x="4047" y="1315"/>
                  <a:pt x="4044" y="1310"/>
                </a:cubicBezTo>
                <a:cubicBezTo>
                  <a:pt x="4039" y="1301"/>
                  <a:pt x="4040" y="1312"/>
                  <a:pt x="4041" y="1317"/>
                </a:cubicBezTo>
                <a:moveTo>
                  <a:pt x="4027" y="1354"/>
                </a:moveTo>
                <a:cubicBezTo>
                  <a:pt x="4026" y="1357"/>
                  <a:pt x="4028" y="1359"/>
                  <a:pt x="4031" y="1360"/>
                </a:cubicBezTo>
                <a:cubicBezTo>
                  <a:pt x="4031" y="1357"/>
                  <a:pt x="4029" y="1356"/>
                  <a:pt x="4027" y="1354"/>
                </a:cubicBezTo>
                <a:moveTo>
                  <a:pt x="3999" y="1302"/>
                </a:moveTo>
                <a:cubicBezTo>
                  <a:pt x="3985" y="1307"/>
                  <a:pt x="4015" y="1316"/>
                  <a:pt x="3999" y="1302"/>
                </a:cubicBezTo>
                <a:moveTo>
                  <a:pt x="3964" y="1268"/>
                </a:moveTo>
                <a:cubicBezTo>
                  <a:pt x="3965" y="1273"/>
                  <a:pt x="3971" y="1288"/>
                  <a:pt x="3978" y="1284"/>
                </a:cubicBezTo>
                <a:cubicBezTo>
                  <a:pt x="3984" y="1280"/>
                  <a:pt x="3969" y="1266"/>
                  <a:pt x="3964" y="1263"/>
                </a:cubicBezTo>
                <a:cubicBezTo>
                  <a:pt x="3964" y="1265"/>
                  <a:pt x="3964" y="1267"/>
                  <a:pt x="3964" y="1268"/>
                </a:cubicBezTo>
                <a:moveTo>
                  <a:pt x="3867" y="1214"/>
                </a:moveTo>
                <a:cubicBezTo>
                  <a:pt x="3868" y="1213"/>
                  <a:pt x="3869" y="1212"/>
                  <a:pt x="3870" y="1212"/>
                </a:cubicBezTo>
                <a:cubicBezTo>
                  <a:pt x="3861" y="1209"/>
                  <a:pt x="3851" y="1215"/>
                  <a:pt x="3867" y="1214"/>
                </a:cubicBezTo>
                <a:moveTo>
                  <a:pt x="3435" y="822"/>
                </a:moveTo>
                <a:cubicBezTo>
                  <a:pt x="3434" y="822"/>
                  <a:pt x="3432" y="820"/>
                  <a:pt x="3433" y="824"/>
                </a:cubicBezTo>
                <a:cubicBezTo>
                  <a:pt x="3435" y="824"/>
                  <a:pt x="3434" y="823"/>
                  <a:pt x="3435" y="822"/>
                </a:cubicBezTo>
                <a:moveTo>
                  <a:pt x="3448" y="1235"/>
                </a:moveTo>
                <a:cubicBezTo>
                  <a:pt x="3451" y="1231"/>
                  <a:pt x="3453" y="1228"/>
                  <a:pt x="3451" y="1223"/>
                </a:cubicBezTo>
                <a:cubicBezTo>
                  <a:pt x="3451" y="1224"/>
                  <a:pt x="3452" y="1225"/>
                  <a:pt x="3452" y="1226"/>
                </a:cubicBezTo>
                <a:cubicBezTo>
                  <a:pt x="3456" y="1223"/>
                  <a:pt x="3461" y="1213"/>
                  <a:pt x="3454" y="1213"/>
                </a:cubicBezTo>
                <a:cubicBezTo>
                  <a:pt x="3457" y="1211"/>
                  <a:pt x="3454" y="1207"/>
                  <a:pt x="3457" y="1203"/>
                </a:cubicBezTo>
                <a:cubicBezTo>
                  <a:pt x="3461" y="1197"/>
                  <a:pt x="3474" y="1195"/>
                  <a:pt x="3472" y="1187"/>
                </a:cubicBezTo>
                <a:cubicBezTo>
                  <a:pt x="3471" y="1187"/>
                  <a:pt x="3470" y="1188"/>
                  <a:pt x="3469" y="1189"/>
                </a:cubicBezTo>
                <a:cubicBezTo>
                  <a:pt x="3469" y="1183"/>
                  <a:pt x="3469" y="1171"/>
                  <a:pt x="3475" y="1168"/>
                </a:cubicBezTo>
                <a:cubicBezTo>
                  <a:pt x="3478" y="1166"/>
                  <a:pt x="3496" y="1171"/>
                  <a:pt x="3487" y="1163"/>
                </a:cubicBezTo>
                <a:cubicBezTo>
                  <a:pt x="3484" y="1160"/>
                  <a:pt x="3472" y="1154"/>
                  <a:pt x="3475" y="1149"/>
                </a:cubicBezTo>
                <a:cubicBezTo>
                  <a:pt x="3480" y="1142"/>
                  <a:pt x="3466" y="1131"/>
                  <a:pt x="3463" y="1126"/>
                </a:cubicBezTo>
                <a:cubicBezTo>
                  <a:pt x="3470" y="1126"/>
                  <a:pt x="3478" y="1125"/>
                  <a:pt x="3468" y="1119"/>
                </a:cubicBezTo>
                <a:cubicBezTo>
                  <a:pt x="3468" y="1118"/>
                  <a:pt x="3469" y="1115"/>
                  <a:pt x="3470" y="1115"/>
                </a:cubicBezTo>
                <a:cubicBezTo>
                  <a:pt x="3472" y="1116"/>
                  <a:pt x="3480" y="1118"/>
                  <a:pt x="3482" y="1115"/>
                </a:cubicBezTo>
                <a:cubicBezTo>
                  <a:pt x="3484" y="1112"/>
                  <a:pt x="3480" y="1111"/>
                  <a:pt x="3478" y="1110"/>
                </a:cubicBezTo>
                <a:cubicBezTo>
                  <a:pt x="3474" y="1103"/>
                  <a:pt x="3484" y="1106"/>
                  <a:pt x="3487" y="1105"/>
                </a:cubicBezTo>
                <a:cubicBezTo>
                  <a:pt x="3500" y="1099"/>
                  <a:pt x="3474" y="1090"/>
                  <a:pt x="3469" y="1091"/>
                </a:cubicBezTo>
                <a:cubicBezTo>
                  <a:pt x="3473" y="1083"/>
                  <a:pt x="3468" y="1082"/>
                  <a:pt x="3461" y="1079"/>
                </a:cubicBezTo>
                <a:cubicBezTo>
                  <a:pt x="3452" y="1075"/>
                  <a:pt x="3452" y="1087"/>
                  <a:pt x="3448" y="1092"/>
                </a:cubicBezTo>
                <a:cubicBezTo>
                  <a:pt x="3446" y="1095"/>
                  <a:pt x="3438" y="1100"/>
                  <a:pt x="3440" y="1101"/>
                </a:cubicBezTo>
                <a:cubicBezTo>
                  <a:pt x="3445" y="1104"/>
                  <a:pt x="3438" y="1107"/>
                  <a:pt x="3434" y="1107"/>
                </a:cubicBezTo>
                <a:cubicBezTo>
                  <a:pt x="3435" y="1106"/>
                  <a:pt x="3435" y="1105"/>
                  <a:pt x="3436" y="1104"/>
                </a:cubicBezTo>
                <a:cubicBezTo>
                  <a:pt x="3423" y="1108"/>
                  <a:pt x="3417" y="1121"/>
                  <a:pt x="3410" y="1131"/>
                </a:cubicBezTo>
                <a:cubicBezTo>
                  <a:pt x="3407" y="1136"/>
                  <a:pt x="3399" y="1136"/>
                  <a:pt x="3394" y="1137"/>
                </a:cubicBezTo>
                <a:cubicBezTo>
                  <a:pt x="3388" y="1139"/>
                  <a:pt x="3389" y="1145"/>
                  <a:pt x="3385" y="1144"/>
                </a:cubicBezTo>
                <a:cubicBezTo>
                  <a:pt x="3383" y="1155"/>
                  <a:pt x="3385" y="1158"/>
                  <a:pt x="3375" y="1156"/>
                </a:cubicBezTo>
                <a:cubicBezTo>
                  <a:pt x="3370" y="1155"/>
                  <a:pt x="3364" y="1155"/>
                  <a:pt x="3365" y="1149"/>
                </a:cubicBezTo>
                <a:cubicBezTo>
                  <a:pt x="3355" y="1155"/>
                  <a:pt x="3355" y="1167"/>
                  <a:pt x="3357" y="1176"/>
                </a:cubicBezTo>
                <a:cubicBezTo>
                  <a:pt x="3358" y="1182"/>
                  <a:pt x="3356" y="1193"/>
                  <a:pt x="3364" y="1196"/>
                </a:cubicBezTo>
                <a:cubicBezTo>
                  <a:pt x="3372" y="1198"/>
                  <a:pt x="3370" y="1208"/>
                  <a:pt x="3371" y="1216"/>
                </a:cubicBezTo>
                <a:cubicBezTo>
                  <a:pt x="3373" y="1228"/>
                  <a:pt x="3382" y="1231"/>
                  <a:pt x="3392" y="1222"/>
                </a:cubicBezTo>
                <a:cubicBezTo>
                  <a:pt x="3393" y="1226"/>
                  <a:pt x="3393" y="1229"/>
                  <a:pt x="3393" y="1232"/>
                </a:cubicBezTo>
                <a:cubicBezTo>
                  <a:pt x="3396" y="1231"/>
                  <a:pt x="3399" y="1233"/>
                  <a:pt x="3402" y="1232"/>
                </a:cubicBezTo>
                <a:cubicBezTo>
                  <a:pt x="3403" y="1232"/>
                  <a:pt x="3406" y="1230"/>
                  <a:pt x="3407" y="1230"/>
                </a:cubicBezTo>
                <a:cubicBezTo>
                  <a:pt x="3412" y="1230"/>
                  <a:pt x="3409" y="1226"/>
                  <a:pt x="3414" y="1231"/>
                </a:cubicBezTo>
                <a:cubicBezTo>
                  <a:pt x="3421" y="1236"/>
                  <a:pt x="3432" y="1227"/>
                  <a:pt x="3430" y="1244"/>
                </a:cubicBezTo>
                <a:cubicBezTo>
                  <a:pt x="3436" y="1242"/>
                  <a:pt x="3443" y="1239"/>
                  <a:pt x="3448" y="1235"/>
                </a:cubicBezTo>
                <a:moveTo>
                  <a:pt x="3358" y="885"/>
                </a:moveTo>
                <a:cubicBezTo>
                  <a:pt x="3359" y="884"/>
                  <a:pt x="3359" y="884"/>
                  <a:pt x="3360" y="884"/>
                </a:cubicBezTo>
                <a:cubicBezTo>
                  <a:pt x="3359" y="869"/>
                  <a:pt x="3328" y="880"/>
                  <a:pt x="3330" y="891"/>
                </a:cubicBezTo>
                <a:cubicBezTo>
                  <a:pt x="3332" y="898"/>
                  <a:pt x="3335" y="906"/>
                  <a:pt x="3344" y="905"/>
                </a:cubicBezTo>
                <a:cubicBezTo>
                  <a:pt x="3356" y="904"/>
                  <a:pt x="3354" y="892"/>
                  <a:pt x="3358" y="885"/>
                </a:cubicBezTo>
                <a:moveTo>
                  <a:pt x="3470" y="821"/>
                </a:moveTo>
                <a:cubicBezTo>
                  <a:pt x="3468" y="832"/>
                  <a:pt x="3474" y="835"/>
                  <a:pt x="3479" y="843"/>
                </a:cubicBezTo>
                <a:cubicBezTo>
                  <a:pt x="3484" y="850"/>
                  <a:pt x="3488" y="819"/>
                  <a:pt x="3488" y="817"/>
                </a:cubicBezTo>
                <a:cubicBezTo>
                  <a:pt x="3489" y="810"/>
                  <a:pt x="3492" y="797"/>
                  <a:pt x="3482" y="799"/>
                </a:cubicBezTo>
                <a:cubicBezTo>
                  <a:pt x="3474" y="801"/>
                  <a:pt x="3472" y="814"/>
                  <a:pt x="3470" y="821"/>
                </a:cubicBezTo>
                <a:moveTo>
                  <a:pt x="3516" y="965"/>
                </a:moveTo>
                <a:cubicBezTo>
                  <a:pt x="3516" y="966"/>
                  <a:pt x="3516" y="967"/>
                  <a:pt x="3519" y="968"/>
                </a:cubicBezTo>
                <a:cubicBezTo>
                  <a:pt x="3518" y="967"/>
                  <a:pt x="3517" y="966"/>
                  <a:pt x="3516" y="965"/>
                </a:cubicBezTo>
                <a:moveTo>
                  <a:pt x="3503" y="903"/>
                </a:moveTo>
                <a:cubicBezTo>
                  <a:pt x="3488" y="891"/>
                  <a:pt x="3487" y="908"/>
                  <a:pt x="3489" y="920"/>
                </a:cubicBezTo>
                <a:cubicBezTo>
                  <a:pt x="3490" y="922"/>
                  <a:pt x="3492" y="936"/>
                  <a:pt x="3492" y="936"/>
                </a:cubicBezTo>
                <a:cubicBezTo>
                  <a:pt x="3489" y="940"/>
                  <a:pt x="3486" y="937"/>
                  <a:pt x="3484" y="933"/>
                </a:cubicBezTo>
                <a:cubicBezTo>
                  <a:pt x="3481" y="936"/>
                  <a:pt x="3487" y="945"/>
                  <a:pt x="3488" y="950"/>
                </a:cubicBezTo>
                <a:cubicBezTo>
                  <a:pt x="3490" y="955"/>
                  <a:pt x="3501" y="969"/>
                  <a:pt x="3497" y="956"/>
                </a:cubicBezTo>
                <a:cubicBezTo>
                  <a:pt x="3509" y="958"/>
                  <a:pt x="3492" y="969"/>
                  <a:pt x="3504" y="973"/>
                </a:cubicBezTo>
                <a:cubicBezTo>
                  <a:pt x="3509" y="974"/>
                  <a:pt x="3512" y="968"/>
                  <a:pt x="3517" y="972"/>
                </a:cubicBezTo>
                <a:cubicBezTo>
                  <a:pt x="3521" y="975"/>
                  <a:pt x="3525" y="977"/>
                  <a:pt x="3526" y="982"/>
                </a:cubicBezTo>
                <a:cubicBezTo>
                  <a:pt x="3529" y="977"/>
                  <a:pt x="3524" y="974"/>
                  <a:pt x="3523" y="970"/>
                </a:cubicBezTo>
                <a:cubicBezTo>
                  <a:pt x="3533" y="972"/>
                  <a:pt x="3538" y="987"/>
                  <a:pt x="3547" y="991"/>
                </a:cubicBezTo>
                <a:cubicBezTo>
                  <a:pt x="3549" y="986"/>
                  <a:pt x="3547" y="981"/>
                  <a:pt x="3542" y="983"/>
                </a:cubicBezTo>
                <a:cubicBezTo>
                  <a:pt x="3543" y="981"/>
                  <a:pt x="3541" y="982"/>
                  <a:pt x="3543" y="980"/>
                </a:cubicBezTo>
                <a:cubicBezTo>
                  <a:pt x="3540" y="978"/>
                  <a:pt x="3540" y="975"/>
                  <a:pt x="3543" y="972"/>
                </a:cubicBezTo>
                <a:cubicBezTo>
                  <a:pt x="3540" y="971"/>
                  <a:pt x="3526" y="963"/>
                  <a:pt x="3525" y="964"/>
                </a:cubicBezTo>
                <a:cubicBezTo>
                  <a:pt x="3522" y="965"/>
                  <a:pt x="3517" y="965"/>
                  <a:pt x="3521" y="969"/>
                </a:cubicBezTo>
                <a:cubicBezTo>
                  <a:pt x="3515" y="972"/>
                  <a:pt x="3512" y="964"/>
                  <a:pt x="3511" y="959"/>
                </a:cubicBezTo>
                <a:cubicBezTo>
                  <a:pt x="3509" y="954"/>
                  <a:pt x="3502" y="940"/>
                  <a:pt x="3512" y="937"/>
                </a:cubicBezTo>
                <a:cubicBezTo>
                  <a:pt x="3523" y="932"/>
                  <a:pt x="3512" y="902"/>
                  <a:pt x="3503" y="903"/>
                </a:cubicBezTo>
                <a:moveTo>
                  <a:pt x="3114" y="111"/>
                </a:moveTo>
                <a:cubicBezTo>
                  <a:pt x="3116" y="115"/>
                  <a:pt x="3117" y="119"/>
                  <a:pt x="3123" y="121"/>
                </a:cubicBezTo>
                <a:cubicBezTo>
                  <a:pt x="3122" y="120"/>
                  <a:pt x="3122" y="120"/>
                  <a:pt x="3121" y="120"/>
                </a:cubicBezTo>
                <a:cubicBezTo>
                  <a:pt x="3125" y="118"/>
                  <a:pt x="3129" y="117"/>
                  <a:pt x="3132" y="116"/>
                </a:cubicBezTo>
                <a:cubicBezTo>
                  <a:pt x="3132" y="116"/>
                  <a:pt x="3132" y="115"/>
                  <a:pt x="3132" y="115"/>
                </a:cubicBezTo>
                <a:cubicBezTo>
                  <a:pt x="3143" y="115"/>
                  <a:pt x="3132" y="111"/>
                  <a:pt x="3127" y="110"/>
                </a:cubicBezTo>
                <a:cubicBezTo>
                  <a:pt x="3122" y="108"/>
                  <a:pt x="3116" y="107"/>
                  <a:pt x="3111" y="108"/>
                </a:cubicBezTo>
                <a:cubicBezTo>
                  <a:pt x="3111" y="108"/>
                  <a:pt x="3112" y="108"/>
                  <a:pt x="3112" y="109"/>
                </a:cubicBezTo>
                <a:cubicBezTo>
                  <a:pt x="3111" y="109"/>
                  <a:pt x="3110" y="108"/>
                  <a:pt x="3110" y="108"/>
                </a:cubicBezTo>
                <a:cubicBezTo>
                  <a:pt x="3110" y="109"/>
                  <a:pt x="3110" y="109"/>
                  <a:pt x="3110" y="109"/>
                </a:cubicBezTo>
                <a:cubicBezTo>
                  <a:pt x="3111" y="110"/>
                  <a:pt x="3113" y="111"/>
                  <a:pt x="3114" y="111"/>
                </a:cubicBezTo>
                <a:moveTo>
                  <a:pt x="3372" y="1576"/>
                </a:moveTo>
                <a:cubicBezTo>
                  <a:pt x="3371" y="1579"/>
                  <a:pt x="3372" y="1582"/>
                  <a:pt x="3374" y="1584"/>
                </a:cubicBezTo>
                <a:cubicBezTo>
                  <a:pt x="3375" y="1581"/>
                  <a:pt x="3375" y="1573"/>
                  <a:pt x="3372" y="1576"/>
                </a:cubicBezTo>
                <a:moveTo>
                  <a:pt x="3304" y="1263"/>
                </a:moveTo>
                <a:cubicBezTo>
                  <a:pt x="3306" y="1266"/>
                  <a:pt x="3308" y="1268"/>
                  <a:pt x="3310" y="1270"/>
                </a:cubicBezTo>
                <a:cubicBezTo>
                  <a:pt x="3315" y="1262"/>
                  <a:pt x="3311" y="1252"/>
                  <a:pt x="3312" y="1244"/>
                </a:cubicBezTo>
                <a:cubicBezTo>
                  <a:pt x="3313" y="1237"/>
                  <a:pt x="3315" y="1230"/>
                  <a:pt x="3313" y="1224"/>
                </a:cubicBezTo>
                <a:cubicBezTo>
                  <a:pt x="3309" y="1214"/>
                  <a:pt x="3301" y="1219"/>
                  <a:pt x="3296" y="1209"/>
                </a:cubicBezTo>
                <a:cubicBezTo>
                  <a:pt x="3295" y="1207"/>
                  <a:pt x="3296" y="1196"/>
                  <a:pt x="3293" y="1196"/>
                </a:cubicBezTo>
                <a:cubicBezTo>
                  <a:pt x="3287" y="1196"/>
                  <a:pt x="3281" y="1195"/>
                  <a:pt x="3282" y="1188"/>
                </a:cubicBezTo>
                <a:cubicBezTo>
                  <a:pt x="3282" y="1183"/>
                  <a:pt x="3288" y="1181"/>
                  <a:pt x="3286" y="1177"/>
                </a:cubicBezTo>
                <a:cubicBezTo>
                  <a:pt x="3282" y="1168"/>
                  <a:pt x="3275" y="1177"/>
                  <a:pt x="3270" y="1178"/>
                </a:cubicBezTo>
                <a:cubicBezTo>
                  <a:pt x="3280" y="1174"/>
                  <a:pt x="3276" y="1173"/>
                  <a:pt x="3271" y="1169"/>
                </a:cubicBezTo>
                <a:cubicBezTo>
                  <a:pt x="3270" y="1168"/>
                  <a:pt x="3268" y="1169"/>
                  <a:pt x="3267" y="1167"/>
                </a:cubicBezTo>
                <a:cubicBezTo>
                  <a:pt x="3265" y="1165"/>
                  <a:pt x="3266" y="1162"/>
                  <a:pt x="3264" y="1160"/>
                </a:cubicBezTo>
                <a:cubicBezTo>
                  <a:pt x="3261" y="1157"/>
                  <a:pt x="3256" y="1154"/>
                  <a:pt x="3253" y="1151"/>
                </a:cubicBezTo>
                <a:cubicBezTo>
                  <a:pt x="3251" y="1150"/>
                  <a:pt x="3246" y="1142"/>
                  <a:pt x="3246" y="1150"/>
                </a:cubicBezTo>
                <a:cubicBezTo>
                  <a:pt x="3242" y="1148"/>
                  <a:pt x="3241" y="1145"/>
                  <a:pt x="3239" y="1141"/>
                </a:cubicBezTo>
                <a:cubicBezTo>
                  <a:pt x="3236" y="1136"/>
                  <a:pt x="3231" y="1132"/>
                  <a:pt x="3226" y="1128"/>
                </a:cubicBezTo>
                <a:cubicBezTo>
                  <a:pt x="3220" y="1124"/>
                  <a:pt x="3213" y="1121"/>
                  <a:pt x="3210" y="1114"/>
                </a:cubicBezTo>
                <a:cubicBezTo>
                  <a:pt x="3207" y="1104"/>
                  <a:pt x="3201" y="1101"/>
                  <a:pt x="3191" y="1101"/>
                </a:cubicBezTo>
                <a:cubicBezTo>
                  <a:pt x="3187" y="1101"/>
                  <a:pt x="3185" y="1102"/>
                  <a:pt x="3180" y="1100"/>
                </a:cubicBezTo>
                <a:cubicBezTo>
                  <a:pt x="3179" y="1099"/>
                  <a:pt x="3172" y="1091"/>
                  <a:pt x="3170" y="1097"/>
                </a:cubicBezTo>
                <a:cubicBezTo>
                  <a:pt x="3169" y="1103"/>
                  <a:pt x="3174" y="1109"/>
                  <a:pt x="3178" y="1113"/>
                </a:cubicBezTo>
                <a:cubicBezTo>
                  <a:pt x="3181" y="1117"/>
                  <a:pt x="3184" y="1120"/>
                  <a:pt x="3187" y="1123"/>
                </a:cubicBezTo>
                <a:cubicBezTo>
                  <a:pt x="3190" y="1125"/>
                  <a:pt x="3192" y="1124"/>
                  <a:pt x="3194" y="1126"/>
                </a:cubicBezTo>
                <a:cubicBezTo>
                  <a:pt x="3197" y="1129"/>
                  <a:pt x="3202" y="1135"/>
                  <a:pt x="3203" y="1138"/>
                </a:cubicBezTo>
                <a:cubicBezTo>
                  <a:pt x="3204" y="1139"/>
                  <a:pt x="3203" y="1143"/>
                  <a:pt x="3204" y="1144"/>
                </a:cubicBezTo>
                <a:cubicBezTo>
                  <a:pt x="3206" y="1147"/>
                  <a:pt x="3207" y="1145"/>
                  <a:pt x="3209" y="1147"/>
                </a:cubicBezTo>
                <a:cubicBezTo>
                  <a:pt x="3215" y="1151"/>
                  <a:pt x="3217" y="1153"/>
                  <a:pt x="3219" y="1158"/>
                </a:cubicBezTo>
                <a:cubicBezTo>
                  <a:pt x="3222" y="1164"/>
                  <a:pt x="3222" y="1170"/>
                  <a:pt x="3226" y="1176"/>
                </a:cubicBezTo>
                <a:cubicBezTo>
                  <a:pt x="3231" y="1183"/>
                  <a:pt x="3236" y="1187"/>
                  <a:pt x="3240" y="1195"/>
                </a:cubicBezTo>
                <a:cubicBezTo>
                  <a:pt x="3243" y="1201"/>
                  <a:pt x="3245" y="1208"/>
                  <a:pt x="3247" y="1213"/>
                </a:cubicBezTo>
                <a:cubicBezTo>
                  <a:pt x="3251" y="1224"/>
                  <a:pt x="3263" y="1230"/>
                  <a:pt x="3266" y="1240"/>
                </a:cubicBezTo>
                <a:cubicBezTo>
                  <a:pt x="3267" y="1244"/>
                  <a:pt x="3274" y="1249"/>
                  <a:pt x="3277" y="1251"/>
                </a:cubicBezTo>
                <a:cubicBezTo>
                  <a:pt x="3284" y="1256"/>
                  <a:pt x="3289" y="1263"/>
                  <a:pt x="3294" y="1270"/>
                </a:cubicBezTo>
                <a:cubicBezTo>
                  <a:pt x="3295" y="1269"/>
                  <a:pt x="3297" y="1268"/>
                  <a:pt x="3298" y="1266"/>
                </a:cubicBezTo>
                <a:cubicBezTo>
                  <a:pt x="3299" y="1267"/>
                  <a:pt x="3302" y="1267"/>
                  <a:pt x="3303" y="1268"/>
                </a:cubicBezTo>
                <a:cubicBezTo>
                  <a:pt x="3303" y="1266"/>
                  <a:pt x="3304" y="1265"/>
                  <a:pt x="3304" y="1263"/>
                </a:cubicBezTo>
                <a:moveTo>
                  <a:pt x="3319" y="1217"/>
                </a:moveTo>
                <a:cubicBezTo>
                  <a:pt x="3319" y="1214"/>
                  <a:pt x="3318" y="1212"/>
                  <a:pt x="3317" y="1210"/>
                </a:cubicBezTo>
                <a:cubicBezTo>
                  <a:pt x="3315" y="1202"/>
                  <a:pt x="3317" y="1205"/>
                  <a:pt x="3311" y="1205"/>
                </a:cubicBezTo>
                <a:cubicBezTo>
                  <a:pt x="3309" y="1206"/>
                  <a:pt x="3309" y="1203"/>
                  <a:pt x="3306" y="1207"/>
                </a:cubicBezTo>
                <a:cubicBezTo>
                  <a:pt x="3305" y="1210"/>
                  <a:pt x="3302" y="1213"/>
                  <a:pt x="3307" y="1213"/>
                </a:cubicBezTo>
                <a:cubicBezTo>
                  <a:pt x="3315" y="1213"/>
                  <a:pt x="3311" y="1217"/>
                  <a:pt x="3315" y="1223"/>
                </a:cubicBezTo>
                <a:cubicBezTo>
                  <a:pt x="3316" y="1225"/>
                  <a:pt x="3323" y="1227"/>
                  <a:pt x="3324" y="1224"/>
                </a:cubicBezTo>
                <a:cubicBezTo>
                  <a:pt x="3326" y="1219"/>
                  <a:pt x="3323" y="1219"/>
                  <a:pt x="3319" y="1217"/>
                </a:cubicBezTo>
                <a:moveTo>
                  <a:pt x="3366" y="1301"/>
                </a:moveTo>
                <a:cubicBezTo>
                  <a:pt x="3375" y="1307"/>
                  <a:pt x="3387" y="1307"/>
                  <a:pt x="3397" y="1307"/>
                </a:cubicBezTo>
                <a:cubicBezTo>
                  <a:pt x="3401" y="1308"/>
                  <a:pt x="3407" y="1306"/>
                  <a:pt x="3411" y="1308"/>
                </a:cubicBezTo>
                <a:cubicBezTo>
                  <a:pt x="3416" y="1310"/>
                  <a:pt x="3421" y="1313"/>
                  <a:pt x="3426" y="1313"/>
                </a:cubicBezTo>
                <a:cubicBezTo>
                  <a:pt x="3421" y="1309"/>
                  <a:pt x="3428" y="1302"/>
                  <a:pt x="3424" y="1298"/>
                </a:cubicBezTo>
                <a:cubicBezTo>
                  <a:pt x="3419" y="1293"/>
                  <a:pt x="3410" y="1302"/>
                  <a:pt x="3403" y="1296"/>
                </a:cubicBezTo>
                <a:cubicBezTo>
                  <a:pt x="3401" y="1293"/>
                  <a:pt x="3401" y="1289"/>
                  <a:pt x="3400" y="1286"/>
                </a:cubicBezTo>
                <a:cubicBezTo>
                  <a:pt x="3399" y="1283"/>
                  <a:pt x="3396" y="1286"/>
                  <a:pt x="3394" y="1285"/>
                </a:cubicBezTo>
                <a:cubicBezTo>
                  <a:pt x="3388" y="1283"/>
                  <a:pt x="3381" y="1277"/>
                  <a:pt x="3376" y="1280"/>
                </a:cubicBezTo>
                <a:cubicBezTo>
                  <a:pt x="3370" y="1283"/>
                  <a:pt x="3376" y="1286"/>
                  <a:pt x="3365" y="1286"/>
                </a:cubicBezTo>
                <a:cubicBezTo>
                  <a:pt x="3360" y="1286"/>
                  <a:pt x="3355" y="1285"/>
                  <a:pt x="3351" y="1284"/>
                </a:cubicBezTo>
                <a:cubicBezTo>
                  <a:pt x="3347" y="1283"/>
                  <a:pt x="3347" y="1279"/>
                  <a:pt x="3345" y="1277"/>
                </a:cubicBezTo>
                <a:cubicBezTo>
                  <a:pt x="3344" y="1275"/>
                  <a:pt x="3336" y="1275"/>
                  <a:pt x="3334" y="1274"/>
                </a:cubicBezTo>
                <a:cubicBezTo>
                  <a:pt x="3333" y="1274"/>
                  <a:pt x="3332" y="1271"/>
                  <a:pt x="3331" y="1271"/>
                </a:cubicBezTo>
                <a:cubicBezTo>
                  <a:pt x="3329" y="1270"/>
                  <a:pt x="3326" y="1272"/>
                  <a:pt x="3323" y="1272"/>
                </a:cubicBezTo>
                <a:cubicBezTo>
                  <a:pt x="3318" y="1271"/>
                  <a:pt x="3314" y="1267"/>
                  <a:pt x="3312" y="1274"/>
                </a:cubicBezTo>
                <a:cubicBezTo>
                  <a:pt x="3311" y="1278"/>
                  <a:pt x="3310" y="1281"/>
                  <a:pt x="3306" y="1284"/>
                </a:cubicBezTo>
                <a:cubicBezTo>
                  <a:pt x="3308" y="1284"/>
                  <a:pt x="3312" y="1284"/>
                  <a:pt x="3313" y="1284"/>
                </a:cubicBezTo>
                <a:cubicBezTo>
                  <a:pt x="3315" y="1285"/>
                  <a:pt x="3316" y="1286"/>
                  <a:pt x="3318" y="1287"/>
                </a:cubicBezTo>
                <a:cubicBezTo>
                  <a:pt x="3319" y="1287"/>
                  <a:pt x="3317" y="1291"/>
                  <a:pt x="3318" y="1292"/>
                </a:cubicBezTo>
                <a:cubicBezTo>
                  <a:pt x="3321" y="1294"/>
                  <a:pt x="3330" y="1294"/>
                  <a:pt x="3334" y="1296"/>
                </a:cubicBezTo>
                <a:cubicBezTo>
                  <a:pt x="3345" y="1299"/>
                  <a:pt x="3354" y="1296"/>
                  <a:pt x="3366" y="1301"/>
                </a:cubicBezTo>
                <a:moveTo>
                  <a:pt x="3078" y="109"/>
                </a:moveTo>
                <a:cubicBezTo>
                  <a:pt x="3083" y="110"/>
                  <a:pt x="3083" y="114"/>
                  <a:pt x="3085" y="115"/>
                </a:cubicBezTo>
                <a:cubicBezTo>
                  <a:pt x="3088" y="117"/>
                  <a:pt x="3093" y="116"/>
                  <a:pt x="3097" y="117"/>
                </a:cubicBezTo>
                <a:cubicBezTo>
                  <a:pt x="3105" y="118"/>
                  <a:pt x="3114" y="122"/>
                  <a:pt x="3122" y="121"/>
                </a:cubicBezTo>
                <a:cubicBezTo>
                  <a:pt x="3113" y="117"/>
                  <a:pt x="3116" y="110"/>
                  <a:pt x="3106" y="108"/>
                </a:cubicBezTo>
                <a:cubicBezTo>
                  <a:pt x="3098" y="105"/>
                  <a:pt x="3087" y="105"/>
                  <a:pt x="3079" y="104"/>
                </a:cubicBezTo>
                <a:cubicBezTo>
                  <a:pt x="3080" y="105"/>
                  <a:pt x="3081" y="106"/>
                  <a:pt x="3082" y="106"/>
                </a:cubicBezTo>
                <a:cubicBezTo>
                  <a:pt x="3080" y="106"/>
                  <a:pt x="3078" y="106"/>
                  <a:pt x="3076" y="106"/>
                </a:cubicBezTo>
                <a:cubicBezTo>
                  <a:pt x="3077" y="107"/>
                  <a:pt x="3077" y="108"/>
                  <a:pt x="3078" y="109"/>
                </a:cubicBezTo>
                <a:moveTo>
                  <a:pt x="1982" y="287"/>
                </a:moveTo>
                <a:cubicBezTo>
                  <a:pt x="1983" y="288"/>
                  <a:pt x="1982" y="289"/>
                  <a:pt x="1983" y="289"/>
                </a:cubicBezTo>
                <a:cubicBezTo>
                  <a:pt x="1983" y="288"/>
                  <a:pt x="1984" y="288"/>
                  <a:pt x="1984" y="287"/>
                </a:cubicBezTo>
                <a:cubicBezTo>
                  <a:pt x="1983" y="285"/>
                  <a:pt x="1982" y="287"/>
                  <a:pt x="1982" y="287"/>
                </a:cubicBezTo>
                <a:moveTo>
                  <a:pt x="2487" y="75"/>
                </a:moveTo>
                <a:cubicBezTo>
                  <a:pt x="2488" y="76"/>
                  <a:pt x="2487" y="77"/>
                  <a:pt x="2489" y="77"/>
                </a:cubicBezTo>
                <a:cubicBezTo>
                  <a:pt x="2488" y="78"/>
                  <a:pt x="2486" y="78"/>
                  <a:pt x="2484" y="78"/>
                </a:cubicBezTo>
                <a:cubicBezTo>
                  <a:pt x="2485" y="78"/>
                  <a:pt x="2486" y="77"/>
                  <a:pt x="2487" y="77"/>
                </a:cubicBezTo>
                <a:cubicBezTo>
                  <a:pt x="2484" y="77"/>
                  <a:pt x="2483" y="77"/>
                  <a:pt x="2481" y="78"/>
                </a:cubicBezTo>
                <a:cubicBezTo>
                  <a:pt x="2482" y="78"/>
                  <a:pt x="2482" y="78"/>
                  <a:pt x="2483" y="78"/>
                </a:cubicBezTo>
                <a:cubicBezTo>
                  <a:pt x="2471" y="81"/>
                  <a:pt x="2458" y="83"/>
                  <a:pt x="2448" y="89"/>
                </a:cubicBezTo>
                <a:cubicBezTo>
                  <a:pt x="2450" y="91"/>
                  <a:pt x="2453" y="93"/>
                  <a:pt x="2456" y="93"/>
                </a:cubicBezTo>
                <a:cubicBezTo>
                  <a:pt x="2454" y="93"/>
                  <a:pt x="2451" y="94"/>
                  <a:pt x="2448" y="94"/>
                </a:cubicBezTo>
                <a:cubicBezTo>
                  <a:pt x="2450" y="95"/>
                  <a:pt x="2453" y="96"/>
                  <a:pt x="2456" y="96"/>
                </a:cubicBezTo>
                <a:cubicBezTo>
                  <a:pt x="2453" y="96"/>
                  <a:pt x="2450" y="96"/>
                  <a:pt x="2447" y="97"/>
                </a:cubicBezTo>
                <a:cubicBezTo>
                  <a:pt x="2451" y="98"/>
                  <a:pt x="2451" y="98"/>
                  <a:pt x="2454" y="100"/>
                </a:cubicBezTo>
                <a:cubicBezTo>
                  <a:pt x="2446" y="99"/>
                  <a:pt x="2444" y="102"/>
                  <a:pt x="2436" y="104"/>
                </a:cubicBezTo>
                <a:cubicBezTo>
                  <a:pt x="2441" y="109"/>
                  <a:pt x="2445" y="104"/>
                  <a:pt x="2451" y="105"/>
                </a:cubicBezTo>
                <a:cubicBezTo>
                  <a:pt x="2447" y="105"/>
                  <a:pt x="2443" y="107"/>
                  <a:pt x="2442" y="109"/>
                </a:cubicBezTo>
                <a:cubicBezTo>
                  <a:pt x="2447" y="110"/>
                  <a:pt x="2454" y="110"/>
                  <a:pt x="2460" y="110"/>
                </a:cubicBezTo>
                <a:cubicBezTo>
                  <a:pt x="2463" y="110"/>
                  <a:pt x="2479" y="107"/>
                  <a:pt x="2469" y="104"/>
                </a:cubicBezTo>
                <a:cubicBezTo>
                  <a:pt x="2471" y="105"/>
                  <a:pt x="2473" y="104"/>
                  <a:pt x="2475" y="104"/>
                </a:cubicBezTo>
                <a:cubicBezTo>
                  <a:pt x="2473" y="102"/>
                  <a:pt x="2471" y="101"/>
                  <a:pt x="2468" y="100"/>
                </a:cubicBezTo>
                <a:cubicBezTo>
                  <a:pt x="2472" y="101"/>
                  <a:pt x="2477" y="104"/>
                  <a:pt x="2480" y="99"/>
                </a:cubicBezTo>
                <a:cubicBezTo>
                  <a:pt x="2478" y="97"/>
                  <a:pt x="2476" y="96"/>
                  <a:pt x="2474" y="95"/>
                </a:cubicBezTo>
                <a:cubicBezTo>
                  <a:pt x="2480" y="97"/>
                  <a:pt x="2487" y="96"/>
                  <a:pt x="2492" y="92"/>
                </a:cubicBezTo>
                <a:cubicBezTo>
                  <a:pt x="2499" y="86"/>
                  <a:pt x="2503" y="84"/>
                  <a:pt x="2514" y="82"/>
                </a:cubicBezTo>
                <a:cubicBezTo>
                  <a:pt x="2520" y="81"/>
                  <a:pt x="2549" y="80"/>
                  <a:pt x="2553" y="73"/>
                </a:cubicBezTo>
                <a:cubicBezTo>
                  <a:pt x="2560" y="61"/>
                  <a:pt x="2524" y="71"/>
                  <a:pt x="2520" y="73"/>
                </a:cubicBezTo>
                <a:cubicBezTo>
                  <a:pt x="2509" y="76"/>
                  <a:pt x="2498" y="72"/>
                  <a:pt x="2487" y="75"/>
                </a:cubicBezTo>
                <a:moveTo>
                  <a:pt x="2417" y="32"/>
                </a:moveTo>
                <a:cubicBezTo>
                  <a:pt x="2418" y="33"/>
                  <a:pt x="2425" y="33"/>
                  <a:pt x="2428" y="33"/>
                </a:cubicBezTo>
                <a:cubicBezTo>
                  <a:pt x="2426" y="29"/>
                  <a:pt x="2421" y="30"/>
                  <a:pt x="2417" y="30"/>
                </a:cubicBezTo>
                <a:cubicBezTo>
                  <a:pt x="2418" y="32"/>
                  <a:pt x="2417" y="32"/>
                  <a:pt x="2417" y="32"/>
                </a:cubicBezTo>
                <a:moveTo>
                  <a:pt x="2474" y="144"/>
                </a:moveTo>
                <a:cubicBezTo>
                  <a:pt x="2481" y="142"/>
                  <a:pt x="2496" y="147"/>
                  <a:pt x="2483" y="141"/>
                </a:cubicBezTo>
                <a:cubicBezTo>
                  <a:pt x="2473" y="135"/>
                  <a:pt x="2466" y="133"/>
                  <a:pt x="2461" y="123"/>
                </a:cubicBezTo>
                <a:cubicBezTo>
                  <a:pt x="2459" y="119"/>
                  <a:pt x="2472" y="113"/>
                  <a:pt x="2463" y="111"/>
                </a:cubicBezTo>
                <a:cubicBezTo>
                  <a:pt x="2458" y="110"/>
                  <a:pt x="2453" y="109"/>
                  <a:pt x="2449" y="109"/>
                </a:cubicBezTo>
                <a:cubicBezTo>
                  <a:pt x="2445" y="109"/>
                  <a:pt x="2434" y="111"/>
                  <a:pt x="2435" y="115"/>
                </a:cubicBezTo>
                <a:cubicBezTo>
                  <a:pt x="2433" y="115"/>
                  <a:pt x="2432" y="117"/>
                  <a:pt x="2430" y="117"/>
                </a:cubicBezTo>
                <a:cubicBezTo>
                  <a:pt x="2436" y="119"/>
                  <a:pt x="2436" y="127"/>
                  <a:pt x="2429" y="125"/>
                </a:cubicBezTo>
                <a:cubicBezTo>
                  <a:pt x="2423" y="123"/>
                  <a:pt x="2425" y="130"/>
                  <a:pt x="2428" y="132"/>
                </a:cubicBezTo>
                <a:cubicBezTo>
                  <a:pt x="2430" y="134"/>
                  <a:pt x="2435" y="132"/>
                  <a:pt x="2438" y="133"/>
                </a:cubicBezTo>
                <a:cubicBezTo>
                  <a:pt x="2443" y="133"/>
                  <a:pt x="2449" y="137"/>
                  <a:pt x="2455" y="137"/>
                </a:cubicBezTo>
                <a:cubicBezTo>
                  <a:pt x="2453" y="137"/>
                  <a:pt x="2451" y="138"/>
                  <a:pt x="2449" y="138"/>
                </a:cubicBezTo>
                <a:cubicBezTo>
                  <a:pt x="2450" y="139"/>
                  <a:pt x="2451" y="140"/>
                  <a:pt x="2451" y="141"/>
                </a:cubicBezTo>
                <a:cubicBezTo>
                  <a:pt x="2450" y="141"/>
                  <a:pt x="2449" y="141"/>
                  <a:pt x="2448" y="141"/>
                </a:cubicBezTo>
                <a:cubicBezTo>
                  <a:pt x="2453" y="142"/>
                  <a:pt x="2462" y="144"/>
                  <a:pt x="2467" y="144"/>
                </a:cubicBezTo>
                <a:cubicBezTo>
                  <a:pt x="2469" y="145"/>
                  <a:pt x="2471" y="141"/>
                  <a:pt x="2474" y="144"/>
                </a:cubicBezTo>
                <a:moveTo>
                  <a:pt x="2443" y="29"/>
                </a:moveTo>
                <a:cubicBezTo>
                  <a:pt x="2443" y="28"/>
                  <a:pt x="2443" y="28"/>
                  <a:pt x="2443" y="29"/>
                </a:cubicBezTo>
                <a:moveTo>
                  <a:pt x="2438" y="170"/>
                </a:moveTo>
                <a:cubicBezTo>
                  <a:pt x="2437" y="171"/>
                  <a:pt x="2436" y="171"/>
                  <a:pt x="2436" y="171"/>
                </a:cubicBezTo>
                <a:cubicBezTo>
                  <a:pt x="2438" y="171"/>
                  <a:pt x="2439" y="171"/>
                  <a:pt x="2441" y="171"/>
                </a:cubicBezTo>
                <a:cubicBezTo>
                  <a:pt x="2440" y="170"/>
                  <a:pt x="2439" y="170"/>
                  <a:pt x="2438" y="170"/>
                </a:cubicBezTo>
                <a:moveTo>
                  <a:pt x="2443" y="28"/>
                </a:moveTo>
                <a:cubicBezTo>
                  <a:pt x="2449" y="30"/>
                  <a:pt x="2463" y="32"/>
                  <a:pt x="2466" y="26"/>
                </a:cubicBezTo>
                <a:cubicBezTo>
                  <a:pt x="2462" y="24"/>
                  <a:pt x="2455" y="25"/>
                  <a:pt x="2450" y="26"/>
                </a:cubicBezTo>
                <a:cubicBezTo>
                  <a:pt x="2447" y="26"/>
                  <a:pt x="2441" y="24"/>
                  <a:pt x="2443" y="28"/>
                </a:cubicBezTo>
                <a:moveTo>
                  <a:pt x="2789" y="38"/>
                </a:moveTo>
                <a:cubicBezTo>
                  <a:pt x="2791" y="36"/>
                  <a:pt x="2789" y="38"/>
                  <a:pt x="2789" y="38"/>
                </a:cubicBezTo>
                <a:moveTo>
                  <a:pt x="2759" y="32"/>
                </a:moveTo>
                <a:cubicBezTo>
                  <a:pt x="2754" y="33"/>
                  <a:pt x="2749" y="33"/>
                  <a:pt x="2744" y="33"/>
                </a:cubicBezTo>
                <a:cubicBezTo>
                  <a:pt x="2738" y="34"/>
                  <a:pt x="2738" y="37"/>
                  <a:pt x="2735" y="39"/>
                </a:cubicBezTo>
                <a:cubicBezTo>
                  <a:pt x="2740" y="36"/>
                  <a:pt x="2757" y="45"/>
                  <a:pt x="2766" y="45"/>
                </a:cubicBezTo>
                <a:cubicBezTo>
                  <a:pt x="2776" y="45"/>
                  <a:pt x="2788" y="50"/>
                  <a:pt x="2798" y="45"/>
                </a:cubicBezTo>
                <a:cubicBezTo>
                  <a:pt x="2795" y="43"/>
                  <a:pt x="2790" y="43"/>
                  <a:pt x="2786" y="41"/>
                </a:cubicBezTo>
                <a:cubicBezTo>
                  <a:pt x="2793" y="43"/>
                  <a:pt x="2790" y="39"/>
                  <a:pt x="2789" y="36"/>
                </a:cubicBezTo>
                <a:cubicBezTo>
                  <a:pt x="2784" y="34"/>
                  <a:pt x="2776" y="32"/>
                  <a:pt x="2771" y="34"/>
                </a:cubicBezTo>
                <a:cubicBezTo>
                  <a:pt x="2769" y="35"/>
                  <a:pt x="2763" y="32"/>
                  <a:pt x="2759" y="32"/>
                </a:cubicBezTo>
                <a:moveTo>
                  <a:pt x="2811" y="56"/>
                </a:moveTo>
                <a:cubicBezTo>
                  <a:pt x="2824" y="52"/>
                  <a:pt x="2839" y="56"/>
                  <a:pt x="2850" y="50"/>
                </a:cubicBezTo>
                <a:cubicBezTo>
                  <a:pt x="2844" y="46"/>
                  <a:pt x="2836" y="47"/>
                  <a:pt x="2831" y="43"/>
                </a:cubicBezTo>
                <a:cubicBezTo>
                  <a:pt x="2830" y="43"/>
                  <a:pt x="2811" y="47"/>
                  <a:pt x="2821" y="41"/>
                </a:cubicBezTo>
                <a:cubicBezTo>
                  <a:pt x="2816" y="40"/>
                  <a:pt x="2808" y="38"/>
                  <a:pt x="2806" y="43"/>
                </a:cubicBezTo>
                <a:cubicBezTo>
                  <a:pt x="2805" y="49"/>
                  <a:pt x="2802" y="58"/>
                  <a:pt x="2811" y="56"/>
                </a:cubicBezTo>
                <a:moveTo>
                  <a:pt x="2713" y="35"/>
                </a:moveTo>
                <a:cubicBezTo>
                  <a:pt x="2721" y="37"/>
                  <a:pt x="2727" y="38"/>
                  <a:pt x="2735" y="36"/>
                </a:cubicBezTo>
                <a:cubicBezTo>
                  <a:pt x="2728" y="32"/>
                  <a:pt x="2718" y="33"/>
                  <a:pt x="2710" y="33"/>
                </a:cubicBezTo>
                <a:cubicBezTo>
                  <a:pt x="2711" y="34"/>
                  <a:pt x="2712" y="34"/>
                  <a:pt x="2713" y="35"/>
                </a:cubicBezTo>
                <a:moveTo>
                  <a:pt x="2717" y="32"/>
                </a:moveTo>
                <a:cubicBezTo>
                  <a:pt x="2731" y="32"/>
                  <a:pt x="2747" y="35"/>
                  <a:pt x="2760" y="31"/>
                </a:cubicBezTo>
                <a:cubicBezTo>
                  <a:pt x="2757" y="30"/>
                  <a:pt x="2755" y="29"/>
                  <a:pt x="2754" y="27"/>
                </a:cubicBezTo>
                <a:cubicBezTo>
                  <a:pt x="2756" y="27"/>
                  <a:pt x="2758" y="27"/>
                  <a:pt x="2760" y="27"/>
                </a:cubicBezTo>
                <a:cubicBezTo>
                  <a:pt x="2753" y="24"/>
                  <a:pt x="2738" y="20"/>
                  <a:pt x="2730" y="21"/>
                </a:cubicBezTo>
                <a:cubicBezTo>
                  <a:pt x="2731" y="22"/>
                  <a:pt x="2733" y="22"/>
                  <a:pt x="2734" y="22"/>
                </a:cubicBezTo>
                <a:cubicBezTo>
                  <a:pt x="2728" y="23"/>
                  <a:pt x="2718" y="22"/>
                  <a:pt x="2714" y="26"/>
                </a:cubicBezTo>
                <a:cubicBezTo>
                  <a:pt x="2716" y="26"/>
                  <a:pt x="2718" y="26"/>
                  <a:pt x="2719" y="26"/>
                </a:cubicBezTo>
                <a:cubicBezTo>
                  <a:pt x="2718" y="30"/>
                  <a:pt x="2714" y="28"/>
                  <a:pt x="2710" y="31"/>
                </a:cubicBezTo>
                <a:cubicBezTo>
                  <a:pt x="2714" y="30"/>
                  <a:pt x="2715" y="32"/>
                  <a:pt x="2717" y="32"/>
                </a:cubicBezTo>
                <a:moveTo>
                  <a:pt x="2136" y="149"/>
                </a:moveTo>
                <a:cubicBezTo>
                  <a:pt x="2139" y="151"/>
                  <a:pt x="2141" y="148"/>
                  <a:pt x="2136" y="149"/>
                </a:cubicBezTo>
                <a:moveTo>
                  <a:pt x="2106" y="163"/>
                </a:moveTo>
                <a:cubicBezTo>
                  <a:pt x="2108" y="162"/>
                  <a:pt x="2113" y="162"/>
                  <a:pt x="2113" y="161"/>
                </a:cubicBezTo>
                <a:cubicBezTo>
                  <a:pt x="2115" y="159"/>
                  <a:pt x="2114" y="156"/>
                  <a:pt x="2111" y="156"/>
                </a:cubicBezTo>
                <a:cubicBezTo>
                  <a:pt x="2105" y="156"/>
                  <a:pt x="2099" y="161"/>
                  <a:pt x="2106" y="163"/>
                </a:cubicBezTo>
                <a:moveTo>
                  <a:pt x="2425" y="29"/>
                </a:moveTo>
                <a:cubicBezTo>
                  <a:pt x="2429" y="33"/>
                  <a:pt x="2433" y="34"/>
                  <a:pt x="2439" y="32"/>
                </a:cubicBezTo>
                <a:cubicBezTo>
                  <a:pt x="2438" y="32"/>
                  <a:pt x="2437" y="31"/>
                  <a:pt x="2435" y="31"/>
                </a:cubicBezTo>
                <a:cubicBezTo>
                  <a:pt x="2438" y="30"/>
                  <a:pt x="2441" y="30"/>
                  <a:pt x="2444" y="30"/>
                </a:cubicBezTo>
                <a:cubicBezTo>
                  <a:pt x="2439" y="29"/>
                  <a:pt x="2426" y="28"/>
                  <a:pt x="2425" y="29"/>
                </a:cubicBezTo>
                <a:moveTo>
                  <a:pt x="2044" y="41"/>
                </a:moveTo>
                <a:cubicBezTo>
                  <a:pt x="2047" y="45"/>
                  <a:pt x="2054" y="44"/>
                  <a:pt x="2058" y="46"/>
                </a:cubicBezTo>
                <a:cubicBezTo>
                  <a:pt x="2055" y="46"/>
                  <a:pt x="2052" y="45"/>
                  <a:pt x="2048" y="45"/>
                </a:cubicBezTo>
                <a:cubicBezTo>
                  <a:pt x="2055" y="52"/>
                  <a:pt x="2068" y="55"/>
                  <a:pt x="2077" y="51"/>
                </a:cubicBezTo>
                <a:cubicBezTo>
                  <a:pt x="2073" y="47"/>
                  <a:pt x="2079" y="46"/>
                  <a:pt x="2083" y="47"/>
                </a:cubicBezTo>
                <a:cubicBezTo>
                  <a:pt x="2084" y="47"/>
                  <a:pt x="2084" y="51"/>
                  <a:pt x="2088" y="51"/>
                </a:cubicBezTo>
                <a:cubicBezTo>
                  <a:pt x="2091" y="51"/>
                  <a:pt x="2096" y="51"/>
                  <a:pt x="2099" y="51"/>
                </a:cubicBezTo>
                <a:cubicBezTo>
                  <a:pt x="2089" y="53"/>
                  <a:pt x="2079" y="53"/>
                  <a:pt x="2069" y="55"/>
                </a:cubicBezTo>
                <a:cubicBezTo>
                  <a:pt x="2067" y="55"/>
                  <a:pt x="2068" y="59"/>
                  <a:pt x="2070" y="59"/>
                </a:cubicBezTo>
                <a:cubicBezTo>
                  <a:pt x="2074" y="59"/>
                  <a:pt x="2077" y="58"/>
                  <a:pt x="2080" y="58"/>
                </a:cubicBezTo>
                <a:cubicBezTo>
                  <a:pt x="2086" y="58"/>
                  <a:pt x="2092" y="58"/>
                  <a:pt x="2097" y="56"/>
                </a:cubicBezTo>
                <a:cubicBezTo>
                  <a:pt x="2092" y="59"/>
                  <a:pt x="2083" y="59"/>
                  <a:pt x="2078" y="59"/>
                </a:cubicBezTo>
                <a:cubicBezTo>
                  <a:pt x="2081" y="60"/>
                  <a:pt x="2086" y="60"/>
                  <a:pt x="2089" y="61"/>
                </a:cubicBezTo>
                <a:cubicBezTo>
                  <a:pt x="2087" y="61"/>
                  <a:pt x="2068" y="60"/>
                  <a:pt x="2072" y="63"/>
                </a:cubicBezTo>
                <a:cubicBezTo>
                  <a:pt x="2078" y="68"/>
                  <a:pt x="2087" y="65"/>
                  <a:pt x="2092" y="67"/>
                </a:cubicBezTo>
                <a:cubicBezTo>
                  <a:pt x="2090" y="67"/>
                  <a:pt x="2088" y="67"/>
                  <a:pt x="2086" y="68"/>
                </a:cubicBezTo>
                <a:cubicBezTo>
                  <a:pt x="2089" y="70"/>
                  <a:pt x="2096" y="73"/>
                  <a:pt x="2100" y="70"/>
                </a:cubicBezTo>
                <a:cubicBezTo>
                  <a:pt x="2098" y="62"/>
                  <a:pt x="2108" y="63"/>
                  <a:pt x="2110" y="58"/>
                </a:cubicBezTo>
                <a:cubicBezTo>
                  <a:pt x="2116" y="49"/>
                  <a:pt x="2120" y="48"/>
                  <a:pt x="2131" y="49"/>
                </a:cubicBezTo>
                <a:cubicBezTo>
                  <a:pt x="2129" y="49"/>
                  <a:pt x="2126" y="50"/>
                  <a:pt x="2123" y="50"/>
                </a:cubicBezTo>
                <a:cubicBezTo>
                  <a:pt x="2129" y="52"/>
                  <a:pt x="2132" y="53"/>
                  <a:pt x="2137" y="53"/>
                </a:cubicBezTo>
                <a:cubicBezTo>
                  <a:pt x="2135" y="53"/>
                  <a:pt x="2132" y="54"/>
                  <a:pt x="2130" y="55"/>
                </a:cubicBezTo>
                <a:cubicBezTo>
                  <a:pt x="2132" y="55"/>
                  <a:pt x="2135" y="56"/>
                  <a:pt x="2137" y="56"/>
                </a:cubicBezTo>
                <a:cubicBezTo>
                  <a:pt x="2135" y="58"/>
                  <a:pt x="2133" y="60"/>
                  <a:pt x="2131" y="61"/>
                </a:cubicBezTo>
                <a:cubicBezTo>
                  <a:pt x="2135" y="63"/>
                  <a:pt x="2142" y="60"/>
                  <a:pt x="2147" y="61"/>
                </a:cubicBezTo>
                <a:cubicBezTo>
                  <a:pt x="2137" y="66"/>
                  <a:pt x="2161" y="58"/>
                  <a:pt x="2164" y="59"/>
                </a:cubicBezTo>
                <a:cubicBezTo>
                  <a:pt x="2160" y="55"/>
                  <a:pt x="2154" y="58"/>
                  <a:pt x="2149" y="56"/>
                </a:cubicBezTo>
                <a:cubicBezTo>
                  <a:pt x="2150" y="55"/>
                  <a:pt x="2151" y="54"/>
                  <a:pt x="2152" y="54"/>
                </a:cubicBezTo>
                <a:cubicBezTo>
                  <a:pt x="2150" y="53"/>
                  <a:pt x="2142" y="54"/>
                  <a:pt x="2142" y="52"/>
                </a:cubicBezTo>
                <a:cubicBezTo>
                  <a:pt x="2141" y="49"/>
                  <a:pt x="2136" y="48"/>
                  <a:pt x="2134" y="48"/>
                </a:cubicBezTo>
                <a:cubicBezTo>
                  <a:pt x="2134" y="48"/>
                  <a:pt x="2135" y="47"/>
                  <a:pt x="2135" y="46"/>
                </a:cubicBezTo>
                <a:cubicBezTo>
                  <a:pt x="2131" y="46"/>
                  <a:pt x="2128" y="46"/>
                  <a:pt x="2124" y="45"/>
                </a:cubicBezTo>
                <a:cubicBezTo>
                  <a:pt x="2126" y="45"/>
                  <a:pt x="2127" y="44"/>
                  <a:pt x="2128" y="44"/>
                </a:cubicBezTo>
                <a:cubicBezTo>
                  <a:pt x="2123" y="42"/>
                  <a:pt x="2118" y="45"/>
                  <a:pt x="2112" y="42"/>
                </a:cubicBezTo>
                <a:cubicBezTo>
                  <a:pt x="2108" y="40"/>
                  <a:pt x="2107" y="36"/>
                  <a:pt x="2101" y="41"/>
                </a:cubicBezTo>
                <a:cubicBezTo>
                  <a:pt x="2103" y="40"/>
                  <a:pt x="2103" y="38"/>
                  <a:pt x="2105" y="37"/>
                </a:cubicBezTo>
                <a:cubicBezTo>
                  <a:pt x="2095" y="32"/>
                  <a:pt x="2076" y="32"/>
                  <a:pt x="2091" y="45"/>
                </a:cubicBezTo>
                <a:cubicBezTo>
                  <a:pt x="2085" y="43"/>
                  <a:pt x="2081" y="36"/>
                  <a:pt x="2075" y="36"/>
                </a:cubicBezTo>
                <a:cubicBezTo>
                  <a:pt x="2069" y="36"/>
                  <a:pt x="2072" y="40"/>
                  <a:pt x="2066" y="38"/>
                </a:cubicBezTo>
                <a:cubicBezTo>
                  <a:pt x="2064" y="38"/>
                  <a:pt x="2060" y="38"/>
                  <a:pt x="2059" y="38"/>
                </a:cubicBezTo>
                <a:cubicBezTo>
                  <a:pt x="2062" y="37"/>
                  <a:pt x="2067" y="37"/>
                  <a:pt x="2070" y="36"/>
                </a:cubicBezTo>
                <a:cubicBezTo>
                  <a:pt x="2065" y="33"/>
                  <a:pt x="2048" y="35"/>
                  <a:pt x="2043" y="39"/>
                </a:cubicBezTo>
                <a:cubicBezTo>
                  <a:pt x="2043" y="39"/>
                  <a:pt x="2044" y="40"/>
                  <a:pt x="2044" y="41"/>
                </a:cubicBezTo>
                <a:moveTo>
                  <a:pt x="1981" y="278"/>
                </a:moveTo>
                <a:cubicBezTo>
                  <a:pt x="1982" y="279"/>
                  <a:pt x="1981" y="280"/>
                  <a:pt x="1982" y="281"/>
                </a:cubicBezTo>
                <a:cubicBezTo>
                  <a:pt x="1983" y="279"/>
                  <a:pt x="1981" y="279"/>
                  <a:pt x="1981" y="278"/>
                </a:cubicBezTo>
                <a:moveTo>
                  <a:pt x="2060" y="200"/>
                </a:moveTo>
                <a:cubicBezTo>
                  <a:pt x="2060" y="200"/>
                  <a:pt x="2059" y="202"/>
                  <a:pt x="2059" y="202"/>
                </a:cubicBezTo>
                <a:cubicBezTo>
                  <a:pt x="2061" y="202"/>
                  <a:pt x="2060" y="202"/>
                  <a:pt x="2062" y="201"/>
                </a:cubicBezTo>
                <a:cubicBezTo>
                  <a:pt x="2062" y="201"/>
                  <a:pt x="2060" y="199"/>
                  <a:pt x="2060" y="200"/>
                </a:cubicBezTo>
                <a:moveTo>
                  <a:pt x="2066" y="176"/>
                </a:moveTo>
                <a:cubicBezTo>
                  <a:pt x="2066" y="176"/>
                  <a:pt x="2064" y="177"/>
                  <a:pt x="2063" y="179"/>
                </a:cubicBezTo>
                <a:cubicBezTo>
                  <a:pt x="2066" y="178"/>
                  <a:pt x="2066" y="177"/>
                  <a:pt x="2066" y="176"/>
                </a:cubicBezTo>
                <a:moveTo>
                  <a:pt x="2068" y="174"/>
                </a:moveTo>
                <a:cubicBezTo>
                  <a:pt x="2068" y="175"/>
                  <a:pt x="2067" y="176"/>
                  <a:pt x="2067" y="176"/>
                </a:cubicBezTo>
                <a:cubicBezTo>
                  <a:pt x="2070" y="176"/>
                  <a:pt x="2068" y="175"/>
                  <a:pt x="2068" y="174"/>
                </a:cubicBezTo>
                <a:moveTo>
                  <a:pt x="2401" y="24"/>
                </a:moveTo>
                <a:cubicBezTo>
                  <a:pt x="2409" y="25"/>
                  <a:pt x="2422" y="29"/>
                  <a:pt x="2429" y="26"/>
                </a:cubicBezTo>
                <a:cubicBezTo>
                  <a:pt x="2428" y="26"/>
                  <a:pt x="2428" y="26"/>
                  <a:pt x="2428" y="25"/>
                </a:cubicBezTo>
                <a:cubicBezTo>
                  <a:pt x="2429" y="25"/>
                  <a:pt x="2431" y="25"/>
                  <a:pt x="2432" y="25"/>
                </a:cubicBezTo>
                <a:cubicBezTo>
                  <a:pt x="2426" y="24"/>
                  <a:pt x="2420" y="23"/>
                  <a:pt x="2414" y="23"/>
                </a:cubicBezTo>
                <a:cubicBezTo>
                  <a:pt x="2418" y="23"/>
                  <a:pt x="2421" y="24"/>
                  <a:pt x="2424" y="25"/>
                </a:cubicBezTo>
                <a:cubicBezTo>
                  <a:pt x="2419" y="24"/>
                  <a:pt x="2402" y="22"/>
                  <a:pt x="2401" y="24"/>
                </a:cubicBezTo>
                <a:moveTo>
                  <a:pt x="2355" y="28"/>
                </a:moveTo>
                <a:cubicBezTo>
                  <a:pt x="2353" y="28"/>
                  <a:pt x="2351" y="28"/>
                  <a:pt x="2349" y="29"/>
                </a:cubicBezTo>
                <a:cubicBezTo>
                  <a:pt x="2350" y="29"/>
                  <a:pt x="2351" y="29"/>
                  <a:pt x="2353" y="29"/>
                </a:cubicBezTo>
                <a:cubicBezTo>
                  <a:pt x="2351" y="30"/>
                  <a:pt x="2350" y="30"/>
                  <a:pt x="2348" y="30"/>
                </a:cubicBezTo>
                <a:cubicBezTo>
                  <a:pt x="2349" y="30"/>
                  <a:pt x="2351" y="30"/>
                  <a:pt x="2352" y="30"/>
                </a:cubicBezTo>
                <a:cubicBezTo>
                  <a:pt x="2348" y="32"/>
                  <a:pt x="2344" y="30"/>
                  <a:pt x="2340" y="31"/>
                </a:cubicBezTo>
                <a:cubicBezTo>
                  <a:pt x="2344" y="33"/>
                  <a:pt x="2348" y="30"/>
                  <a:pt x="2353" y="32"/>
                </a:cubicBezTo>
                <a:cubicBezTo>
                  <a:pt x="2351" y="32"/>
                  <a:pt x="2350" y="33"/>
                  <a:pt x="2349" y="33"/>
                </a:cubicBezTo>
                <a:cubicBezTo>
                  <a:pt x="2353" y="34"/>
                  <a:pt x="2362" y="31"/>
                  <a:pt x="2366" y="29"/>
                </a:cubicBezTo>
                <a:cubicBezTo>
                  <a:pt x="2365" y="29"/>
                  <a:pt x="2365" y="29"/>
                  <a:pt x="2365" y="29"/>
                </a:cubicBezTo>
                <a:cubicBezTo>
                  <a:pt x="2370" y="29"/>
                  <a:pt x="2375" y="28"/>
                  <a:pt x="2380" y="27"/>
                </a:cubicBezTo>
                <a:cubicBezTo>
                  <a:pt x="2372" y="25"/>
                  <a:pt x="2365" y="24"/>
                  <a:pt x="2357" y="27"/>
                </a:cubicBezTo>
                <a:cubicBezTo>
                  <a:pt x="2359" y="26"/>
                  <a:pt x="2361" y="27"/>
                  <a:pt x="2362" y="27"/>
                </a:cubicBezTo>
                <a:cubicBezTo>
                  <a:pt x="2362" y="27"/>
                  <a:pt x="2363" y="27"/>
                  <a:pt x="2363" y="28"/>
                </a:cubicBezTo>
                <a:cubicBezTo>
                  <a:pt x="2360" y="29"/>
                  <a:pt x="2357" y="29"/>
                  <a:pt x="2355" y="28"/>
                </a:cubicBezTo>
                <a:moveTo>
                  <a:pt x="2335" y="29"/>
                </a:moveTo>
                <a:cubicBezTo>
                  <a:pt x="2339" y="29"/>
                  <a:pt x="2343" y="26"/>
                  <a:pt x="2346" y="26"/>
                </a:cubicBezTo>
                <a:cubicBezTo>
                  <a:pt x="2349" y="26"/>
                  <a:pt x="2353" y="28"/>
                  <a:pt x="2356" y="28"/>
                </a:cubicBezTo>
                <a:cubicBezTo>
                  <a:pt x="2350" y="23"/>
                  <a:pt x="2332" y="26"/>
                  <a:pt x="2325" y="28"/>
                </a:cubicBezTo>
                <a:cubicBezTo>
                  <a:pt x="2328" y="28"/>
                  <a:pt x="2332" y="29"/>
                  <a:pt x="2335" y="29"/>
                </a:cubicBezTo>
                <a:moveTo>
                  <a:pt x="2111" y="33"/>
                </a:moveTo>
                <a:cubicBezTo>
                  <a:pt x="2109" y="34"/>
                  <a:pt x="2107" y="35"/>
                  <a:pt x="2105" y="35"/>
                </a:cubicBezTo>
                <a:cubicBezTo>
                  <a:pt x="2115" y="40"/>
                  <a:pt x="2127" y="33"/>
                  <a:pt x="2137" y="36"/>
                </a:cubicBezTo>
                <a:cubicBezTo>
                  <a:pt x="2133" y="37"/>
                  <a:pt x="2129" y="37"/>
                  <a:pt x="2125" y="37"/>
                </a:cubicBezTo>
                <a:cubicBezTo>
                  <a:pt x="2126" y="38"/>
                  <a:pt x="2126" y="38"/>
                  <a:pt x="2127" y="38"/>
                </a:cubicBezTo>
                <a:cubicBezTo>
                  <a:pt x="2124" y="38"/>
                  <a:pt x="2121" y="37"/>
                  <a:pt x="2118" y="38"/>
                </a:cubicBezTo>
                <a:cubicBezTo>
                  <a:pt x="2126" y="40"/>
                  <a:pt x="2132" y="40"/>
                  <a:pt x="2140" y="40"/>
                </a:cubicBezTo>
                <a:cubicBezTo>
                  <a:pt x="2145" y="40"/>
                  <a:pt x="2148" y="43"/>
                  <a:pt x="2154" y="43"/>
                </a:cubicBezTo>
                <a:cubicBezTo>
                  <a:pt x="2163" y="42"/>
                  <a:pt x="2175" y="40"/>
                  <a:pt x="2180" y="33"/>
                </a:cubicBezTo>
                <a:cubicBezTo>
                  <a:pt x="2174" y="31"/>
                  <a:pt x="2164" y="33"/>
                  <a:pt x="2160" y="30"/>
                </a:cubicBezTo>
                <a:cubicBezTo>
                  <a:pt x="2156" y="31"/>
                  <a:pt x="2150" y="33"/>
                  <a:pt x="2145" y="32"/>
                </a:cubicBezTo>
                <a:cubicBezTo>
                  <a:pt x="2146" y="32"/>
                  <a:pt x="2147" y="30"/>
                  <a:pt x="2147" y="29"/>
                </a:cubicBezTo>
                <a:cubicBezTo>
                  <a:pt x="2144" y="28"/>
                  <a:pt x="2140" y="31"/>
                  <a:pt x="2140" y="31"/>
                </a:cubicBezTo>
                <a:cubicBezTo>
                  <a:pt x="2140" y="31"/>
                  <a:pt x="2140" y="33"/>
                  <a:pt x="2138" y="33"/>
                </a:cubicBezTo>
                <a:cubicBezTo>
                  <a:pt x="2137" y="34"/>
                  <a:pt x="2136" y="31"/>
                  <a:pt x="2135" y="31"/>
                </a:cubicBezTo>
                <a:cubicBezTo>
                  <a:pt x="2128" y="32"/>
                  <a:pt x="2121" y="27"/>
                  <a:pt x="2115" y="30"/>
                </a:cubicBezTo>
                <a:cubicBezTo>
                  <a:pt x="2116" y="30"/>
                  <a:pt x="2118" y="30"/>
                  <a:pt x="2119" y="30"/>
                </a:cubicBezTo>
                <a:cubicBezTo>
                  <a:pt x="2116" y="32"/>
                  <a:pt x="2107" y="31"/>
                  <a:pt x="2102" y="33"/>
                </a:cubicBezTo>
                <a:cubicBezTo>
                  <a:pt x="2105" y="33"/>
                  <a:pt x="2108" y="33"/>
                  <a:pt x="2111" y="33"/>
                </a:cubicBezTo>
                <a:moveTo>
                  <a:pt x="1040" y="66"/>
                </a:moveTo>
                <a:cubicBezTo>
                  <a:pt x="1041" y="65"/>
                  <a:pt x="1042" y="65"/>
                  <a:pt x="1043" y="65"/>
                </a:cubicBezTo>
                <a:cubicBezTo>
                  <a:pt x="1041" y="65"/>
                  <a:pt x="1040" y="65"/>
                  <a:pt x="1039" y="65"/>
                </a:cubicBezTo>
                <a:cubicBezTo>
                  <a:pt x="1038" y="66"/>
                  <a:pt x="1040" y="66"/>
                  <a:pt x="1040" y="66"/>
                </a:cubicBezTo>
                <a:moveTo>
                  <a:pt x="1033" y="64"/>
                </a:moveTo>
                <a:cubicBezTo>
                  <a:pt x="1043" y="70"/>
                  <a:pt x="1043" y="55"/>
                  <a:pt x="1034" y="59"/>
                </a:cubicBezTo>
                <a:cubicBezTo>
                  <a:pt x="1034" y="60"/>
                  <a:pt x="1033" y="63"/>
                  <a:pt x="1033" y="64"/>
                </a:cubicBezTo>
                <a:moveTo>
                  <a:pt x="1107" y="1991"/>
                </a:moveTo>
                <a:cubicBezTo>
                  <a:pt x="1107" y="1988"/>
                  <a:pt x="1097" y="1984"/>
                  <a:pt x="1093" y="1984"/>
                </a:cubicBezTo>
                <a:cubicBezTo>
                  <a:pt x="1094" y="1985"/>
                  <a:pt x="1094" y="1985"/>
                  <a:pt x="1094" y="1986"/>
                </a:cubicBezTo>
                <a:cubicBezTo>
                  <a:pt x="1091" y="1985"/>
                  <a:pt x="1090" y="1984"/>
                  <a:pt x="1087" y="1985"/>
                </a:cubicBezTo>
                <a:cubicBezTo>
                  <a:pt x="1091" y="1988"/>
                  <a:pt x="1093" y="1992"/>
                  <a:pt x="1098" y="1993"/>
                </a:cubicBezTo>
                <a:cubicBezTo>
                  <a:pt x="1098" y="1992"/>
                  <a:pt x="1098" y="1991"/>
                  <a:pt x="1097" y="1990"/>
                </a:cubicBezTo>
                <a:cubicBezTo>
                  <a:pt x="1102" y="1990"/>
                  <a:pt x="1104" y="1992"/>
                  <a:pt x="1100" y="1994"/>
                </a:cubicBezTo>
                <a:cubicBezTo>
                  <a:pt x="1103" y="1995"/>
                  <a:pt x="1104" y="1994"/>
                  <a:pt x="1107" y="1994"/>
                </a:cubicBezTo>
                <a:cubicBezTo>
                  <a:pt x="1105" y="1992"/>
                  <a:pt x="1106" y="1990"/>
                  <a:pt x="1107" y="1991"/>
                </a:cubicBezTo>
                <a:moveTo>
                  <a:pt x="1043" y="79"/>
                </a:moveTo>
                <a:cubicBezTo>
                  <a:pt x="1042" y="79"/>
                  <a:pt x="1041" y="79"/>
                  <a:pt x="1040" y="79"/>
                </a:cubicBezTo>
                <a:cubicBezTo>
                  <a:pt x="1040" y="79"/>
                  <a:pt x="1042" y="78"/>
                  <a:pt x="1042" y="78"/>
                </a:cubicBezTo>
                <a:cubicBezTo>
                  <a:pt x="1037" y="78"/>
                  <a:pt x="1032" y="79"/>
                  <a:pt x="1027" y="81"/>
                </a:cubicBezTo>
                <a:cubicBezTo>
                  <a:pt x="1029" y="81"/>
                  <a:pt x="1032" y="81"/>
                  <a:pt x="1034" y="81"/>
                </a:cubicBezTo>
                <a:cubicBezTo>
                  <a:pt x="1032" y="82"/>
                  <a:pt x="1030" y="83"/>
                  <a:pt x="1029" y="84"/>
                </a:cubicBezTo>
                <a:cubicBezTo>
                  <a:pt x="1039" y="83"/>
                  <a:pt x="1048" y="82"/>
                  <a:pt x="1057" y="82"/>
                </a:cubicBezTo>
                <a:cubicBezTo>
                  <a:pt x="1052" y="83"/>
                  <a:pt x="1043" y="83"/>
                  <a:pt x="1043" y="90"/>
                </a:cubicBezTo>
                <a:cubicBezTo>
                  <a:pt x="1051" y="91"/>
                  <a:pt x="1062" y="91"/>
                  <a:pt x="1070" y="88"/>
                </a:cubicBezTo>
                <a:cubicBezTo>
                  <a:pt x="1069" y="88"/>
                  <a:pt x="1069" y="87"/>
                  <a:pt x="1067" y="86"/>
                </a:cubicBezTo>
                <a:cubicBezTo>
                  <a:pt x="1072" y="83"/>
                  <a:pt x="1075" y="85"/>
                  <a:pt x="1079" y="82"/>
                </a:cubicBezTo>
                <a:cubicBezTo>
                  <a:pt x="1079" y="82"/>
                  <a:pt x="1077" y="81"/>
                  <a:pt x="1077" y="81"/>
                </a:cubicBezTo>
                <a:cubicBezTo>
                  <a:pt x="1081" y="79"/>
                  <a:pt x="1084" y="76"/>
                  <a:pt x="1087" y="73"/>
                </a:cubicBezTo>
                <a:cubicBezTo>
                  <a:pt x="1083" y="67"/>
                  <a:pt x="1079" y="73"/>
                  <a:pt x="1074" y="73"/>
                </a:cubicBezTo>
                <a:cubicBezTo>
                  <a:pt x="1075" y="73"/>
                  <a:pt x="1070" y="71"/>
                  <a:pt x="1068" y="71"/>
                </a:cubicBezTo>
                <a:cubicBezTo>
                  <a:pt x="1065" y="71"/>
                  <a:pt x="1062" y="72"/>
                  <a:pt x="1060" y="73"/>
                </a:cubicBezTo>
                <a:cubicBezTo>
                  <a:pt x="1061" y="73"/>
                  <a:pt x="1064" y="74"/>
                  <a:pt x="1066" y="75"/>
                </a:cubicBezTo>
                <a:cubicBezTo>
                  <a:pt x="1062" y="74"/>
                  <a:pt x="1059" y="74"/>
                  <a:pt x="1061" y="79"/>
                </a:cubicBezTo>
                <a:cubicBezTo>
                  <a:pt x="1057" y="77"/>
                  <a:pt x="1057" y="72"/>
                  <a:pt x="1051" y="73"/>
                </a:cubicBezTo>
                <a:cubicBezTo>
                  <a:pt x="1045" y="74"/>
                  <a:pt x="1046" y="79"/>
                  <a:pt x="1043" y="79"/>
                </a:cubicBezTo>
                <a:moveTo>
                  <a:pt x="1035" y="78"/>
                </a:moveTo>
                <a:cubicBezTo>
                  <a:pt x="1037" y="78"/>
                  <a:pt x="1040" y="77"/>
                  <a:pt x="1042" y="75"/>
                </a:cubicBezTo>
                <a:cubicBezTo>
                  <a:pt x="1036" y="75"/>
                  <a:pt x="1027" y="74"/>
                  <a:pt x="1023" y="77"/>
                </a:cubicBezTo>
                <a:cubicBezTo>
                  <a:pt x="1027" y="78"/>
                  <a:pt x="1031" y="78"/>
                  <a:pt x="1035" y="78"/>
                </a:cubicBezTo>
                <a:moveTo>
                  <a:pt x="1018" y="106"/>
                </a:moveTo>
                <a:cubicBezTo>
                  <a:pt x="1019" y="106"/>
                  <a:pt x="1020" y="106"/>
                  <a:pt x="1019" y="107"/>
                </a:cubicBezTo>
                <a:cubicBezTo>
                  <a:pt x="1016" y="106"/>
                  <a:pt x="1013" y="107"/>
                  <a:pt x="1010" y="108"/>
                </a:cubicBezTo>
                <a:cubicBezTo>
                  <a:pt x="1012" y="111"/>
                  <a:pt x="1016" y="111"/>
                  <a:pt x="1019" y="110"/>
                </a:cubicBezTo>
                <a:cubicBezTo>
                  <a:pt x="1017" y="111"/>
                  <a:pt x="1016" y="112"/>
                  <a:pt x="1015" y="113"/>
                </a:cubicBezTo>
                <a:cubicBezTo>
                  <a:pt x="1016" y="113"/>
                  <a:pt x="1017" y="112"/>
                  <a:pt x="1018" y="112"/>
                </a:cubicBezTo>
                <a:cubicBezTo>
                  <a:pt x="1016" y="117"/>
                  <a:pt x="1003" y="121"/>
                  <a:pt x="1000" y="114"/>
                </a:cubicBezTo>
                <a:cubicBezTo>
                  <a:pt x="1002" y="110"/>
                  <a:pt x="982" y="117"/>
                  <a:pt x="993" y="120"/>
                </a:cubicBezTo>
                <a:cubicBezTo>
                  <a:pt x="993" y="120"/>
                  <a:pt x="992" y="121"/>
                  <a:pt x="992" y="122"/>
                </a:cubicBezTo>
                <a:cubicBezTo>
                  <a:pt x="998" y="122"/>
                  <a:pt x="1008" y="126"/>
                  <a:pt x="1003" y="134"/>
                </a:cubicBezTo>
                <a:cubicBezTo>
                  <a:pt x="1008" y="135"/>
                  <a:pt x="1012" y="134"/>
                  <a:pt x="1017" y="132"/>
                </a:cubicBezTo>
                <a:cubicBezTo>
                  <a:pt x="1015" y="129"/>
                  <a:pt x="1015" y="130"/>
                  <a:pt x="1018" y="128"/>
                </a:cubicBezTo>
                <a:cubicBezTo>
                  <a:pt x="1013" y="133"/>
                  <a:pt x="1030" y="130"/>
                  <a:pt x="1033" y="128"/>
                </a:cubicBezTo>
                <a:cubicBezTo>
                  <a:pt x="1037" y="127"/>
                  <a:pt x="1046" y="122"/>
                  <a:pt x="1047" y="117"/>
                </a:cubicBezTo>
                <a:cubicBezTo>
                  <a:pt x="1045" y="117"/>
                  <a:pt x="1042" y="117"/>
                  <a:pt x="1040" y="119"/>
                </a:cubicBezTo>
                <a:cubicBezTo>
                  <a:pt x="1042" y="117"/>
                  <a:pt x="1042" y="116"/>
                  <a:pt x="1043" y="114"/>
                </a:cubicBezTo>
                <a:cubicBezTo>
                  <a:pt x="1039" y="113"/>
                  <a:pt x="1035" y="113"/>
                  <a:pt x="1031" y="115"/>
                </a:cubicBezTo>
                <a:cubicBezTo>
                  <a:pt x="1036" y="111"/>
                  <a:pt x="1043" y="112"/>
                  <a:pt x="1048" y="109"/>
                </a:cubicBezTo>
                <a:cubicBezTo>
                  <a:pt x="1053" y="107"/>
                  <a:pt x="1060" y="101"/>
                  <a:pt x="1050" y="103"/>
                </a:cubicBezTo>
                <a:cubicBezTo>
                  <a:pt x="1044" y="104"/>
                  <a:pt x="1039" y="104"/>
                  <a:pt x="1034" y="104"/>
                </a:cubicBezTo>
                <a:cubicBezTo>
                  <a:pt x="1029" y="104"/>
                  <a:pt x="1022" y="102"/>
                  <a:pt x="1018" y="106"/>
                </a:cubicBezTo>
                <a:moveTo>
                  <a:pt x="451" y="378"/>
                </a:moveTo>
                <a:cubicBezTo>
                  <a:pt x="445" y="364"/>
                  <a:pt x="447" y="390"/>
                  <a:pt x="451" y="378"/>
                </a:cubicBezTo>
                <a:moveTo>
                  <a:pt x="455" y="339"/>
                </a:moveTo>
                <a:cubicBezTo>
                  <a:pt x="458" y="342"/>
                  <a:pt x="460" y="341"/>
                  <a:pt x="463" y="338"/>
                </a:cubicBezTo>
                <a:cubicBezTo>
                  <a:pt x="463" y="337"/>
                  <a:pt x="461" y="337"/>
                  <a:pt x="460" y="337"/>
                </a:cubicBezTo>
                <a:cubicBezTo>
                  <a:pt x="461" y="336"/>
                  <a:pt x="462" y="336"/>
                  <a:pt x="462" y="335"/>
                </a:cubicBezTo>
                <a:cubicBezTo>
                  <a:pt x="461" y="336"/>
                  <a:pt x="459" y="336"/>
                  <a:pt x="458" y="336"/>
                </a:cubicBezTo>
                <a:cubicBezTo>
                  <a:pt x="459" y="336"/>
                  <a:pt x="460" y="335"/>
                  <a:pt x="460" y="334"/>
                </a:cubicBezTo>
                <a:cubicBezTo>
                  <a:pt x="458" y="333"/>
                  <a:pt x="452" y="335"/>
                  <a:pt x="458" y="336"/>
                </a:cubicBezTo>
                <a:cubicBezTo>
                  <a:pt x="456" y="337"/>
                  <a:pt x="456" y="338"/>
                  <a:pt x="455" y="339"/>
                </a:cubicBezTo>
                <a:moveTo>
                  <a:pt x="449" y="403"/>
                </a:moveTo>
                <a:cubicBezTo>
                  <a:pt x="449" y="408"/>
                  <a:pt x="450" y="405"/>
                  <a:pt x="452" y="402"/>
                </a:cubicBezTo>
                <a:cubicBezTo>
                  <a:pt x="451" y="402"/>
                  <a:pt x="450" y="403"/>
                  <a:pt x="449" y="403"/>
                </a:cubicBezTo>
                <a:moveTo>
                  <a:pt x="445" y="415"/>
                </a:moveTo>
                <a:cubicBezTo>
                  <a:pt x="440" y="412"/>
                  <a:pt x="431" y="419"/>
                  <a:pt x="438" y="420"/>
                </a:cubicBezTo>
                <a:cubicBezTo>
                  <a:pt x="436" y="421"/>
                  <a:pt x="436" y="423"/>
                  <a:pt x="434" y="425"/>
                </a:cubicBezTo>
                <a:cubicBezTo>
                  <a:pt x="438" y="424"/>
                  <a:pt x="439" y="427"/>
                  <a:pt x="442" y="429"/>
                </a:cubicBezTo>
                <a:cubicBezTo>
                  <a:pt x="441" y="433"/>
                  <a:pt x="442" y="433"/>
                  <a:pt x="445" y="430"/>
                </a:cubicBezTo>
                <a:cubicBezTo>
                  <a:pt x="445" y="431"/>
                  <a:pt x="445" y="432"/>
                  <a:pt x="446" y="432"/>
                </a:cubicBezTo>
                <a:cubicBezTo>
                  <a:pt x="444" y="433"/>
                  <a:pt x="444" y="434"/>
                  <a:pt x="442" y="435"/>
                </a:cubicBezTo>
                <a:cubicBezTo>
                  <a:pt x="445" y="436"/>
                  <a:pt x="447" y="436"/>
                  <a:pt x="450" y="435"/>
                </a:cubicBezTo>
                <a:cubicBezTo>
                  <a:pt x="449" y="436"/>
                  <a:pt x="449" y="436"/>
                  <a:pt x="448" y="437"/>
                </a:cubicBezTo>
                <a:cubicBezTo>
                  <a:pt x="448" y="437"/>
                  <a:pt x="450" y="437"/>
                  <a:pt x="450" y="437"/>
                </a:cubicBezTo>
                <a:cubicBezTo>
                  <a:pt x="446" y="442"/>
                  <a:pt x="451" y="444"/>
                  <a:pt x="455" y="442"/>
                </a:cubicBezTo>
                <a:cubicBezTo>
                  <a:pt x="446" y="446"/>
                  <a:pt x="463" y="453"/>
                  <a:pt x="467" y="451"/>
                </a:cubicBezTo>
                <a:cubicBezTo>
                  <a:pt x="470" y="449"/>
                  <a:pt x="473" y="444"/>
                  <a:pt x="471" y="440"/>
                </a:cubicBezTo>
                <a:cubicBezTo>
                  <a:pt x="469" y="437"/>
                  <a:pt x="465" y="437"/>
                  <a:pt x="463" y="434"/>
                </a:cubicBezTo>
                <a:cubicBezTo>
                  <a:pt x="463" y="432"/>
                  <a:pt x="465" y="423"/>
                  <a:pt x="466" y="422"/>
                </a:cubicBezTo>
                <a:cubicBezTo>
                  <a:pt x="459" y="421"/>
                  <a:pt x="449" y="420"/>
                  <a:pt x="445" y="415"/>
                </a:cubicBezTo>
                <a:moveTo>
                  <a:pt x="1078" y="57"/>
                </a:moveTo>
                <a:cubicBezTo>
                  <a:pt x="1075" y="56"/>
                  <a:pt x="1068" y="55"/>
                  <a:pt x="1066" y="59"/>
                </a:cubicBezTo>
                <a:cubicBezTo>
                  <a:pt x="1070" y="59"/>
                  <a:pt x="1077" y="60"/>
                  <a:pt x="1078" y="57"/>
                </a:cubicBezTo>
                <a:moveTo>
                  <a:pt x="469" y="424"/>
                </a:moveTo>
                <a:cubicBezTo>
                  <a:pt x="468" y="426"/>
                  <a:pt x="467" y="424"/>
                  <a:pt x="467" y="426"/>
                </a:cubicBezTo>
                <a:cubicBezTo>
                  <a:pt x="469" y="426"/>
                  <a:pt x="469" y="424"/>
                  <a:pt x="469" y="424"/>
                </a:cubicBezTo>
                <a:moveTo>
                  <a:pt x="463" y="327"/>
                </a:moveTo>
                <a:cubicBezTo>
                  <a:pt x="461" y="325"/>
                  <a:pt x="452" y="322"/>
                  <a:pt x="454" y="327"/>
                </a:cubicBezTo>
                <a:cubicBezTo>
                  <a:pt x="453" y="329"/>
                  <a:pt x="451" y="331"/>
                  <a:pt x="449" y="334"/>
                </a:cubicBezTo>
                <a:cubicBezTo>
                  <a:pt x="454" y="335"/>
                  <a:pt x="461" y="331"/>
                  <a:pt x="463" y="327"/>
                </a:cubicBezTo>
                <a:moveTo>
                  <a:pt x="1056" y="72"/>
                </a:moveTo>
                <a:cubicBezTo>
                  <a:pt x="1061" y="71"/>
                  <a:pt x="1065" y="71"/>
                  <a:pt x="1069" y="70"/>
                </a:cubicBezTo>
                <a:cubicBezTo>
                  <a:pt x="1066" y="69"/>
                  <a:pt x="1053" y="70"/>
                  <a:pt x="1056" y="72"/>
                </a:cubicBezTo>
                <a:moveTo>
                  <a:pt x="417" y="386"/>
                </a:moveTo>
                <a:cubicBezTo>
                  <a:pt x="418" y="389"/>
                  <a:pt x="419" y="392"/>
                  <a:pt x="419" y="396"/>
                </a:cubicBezTo>
                <a:cubicBezTo>
                  <a:pt x="422" y="395"/>
                  <a:pt x="422" y="395"/>
                  <a:pt x="423" y="393"/>
                </a:cubicBezTo>
                <a:cubicBezTo>
                  <a:pt x="423" y="393"/>
                  <a:pt x="421" y="393"/>
                  <a:pt x="421" y="393"/>
                </a:cubicBezTo>
                <a:cubicBezTo>
                  <a:pt x="422" y="391"/>
                  <a:pt x="420" y="390"/>
                  <a:pt x="421" y="387"/>
                </a:cubicBezTo>
                <a:cubicBezTo>
                  <a:pt x="423" y="383"/>
                  <a:pt x="427" y="384"/>
                  <a:pt x="427" y="380"/>
                </a:cubicBezTo>
                <a:cubicBezTo>
                  <a:pt x="427" y="380"/>
                  <a:pt x="426" y="380"/>
                  <a:pt x="426" y="380"/>
                </a:cubicBezTo>
                <a:cubicBezTo>
                  <a:pt x="431" y="375"/>
                  <a:pt x="435" y="371"/>
                  <a:pt x="441" y="367"/>
                </a:cubicBezTo>
                <a:cubicBezTo>
                  <a:pt x="438" y="368"/>
                  <a:pt x="435" y="369"/>
                  <a:pt x="432" y="371"/>
                </a:cubicBezTo>
                <a:cubicBezTo>
                  <a:pt x="436" y="364"/>
                  <a:pt x="420" y="367"/>
                  <a:pt x="418" y="376"/>
                </a:cubicBezTo>
                <a:cubicBezTo>
                  <a:pt x="420" y="377"/>
                  <a:pt x="420" y="376"/>
                  <a:pt x="421" y="376"/>
                </a:cubicBezTo>
                <a:cubicBezTo>
                  <a:pt x="421" y="376"/>
                  <a:pt x="422" y="379"/>
                  <a:pt x="422" y="379"/>
                </a:cubicBezTo>
                <a:cubicBezTo>
                  <a:pt x="418" y="378"/>
                  <a:pt x="417" y="379"/>
                  <a:pt x="419" y="381"/>
                </a:cubicBezTo>
                <a:cubicBezTo>
                  <a:pt x="418" y="383"/>
                  <a:pt x="418" y="384"/>
                  <a:pt x="417" y="386"/>
                </a:cubicBezTo>
                <a:moveTo>
                  <a:pt x="435" y="333"/>
                </a:moveTo>
                <a:cubicBezTo>
                  <a:pt x="435" y="335"/>
                  <a:pt x="434" y="336"/>
                  <a:pt x="435" y="338"/>
                </a:cubicBezTo>
                <a:cubicBezTo>
                  <a:pt x="435" y="337"/>
                  <a:pt x="436" y="337"/>
                  <a:pt x="437" y="336"/>
                </a:cubicBezTo>
                <a:cubicBezTo>
                  <a:pt x="436" y="336"/>
                  <a:pt x="436" y="336"/>
                  <a:pt x="436" y="336"/>
                </a:cubicBezTo>
                <a:cubicBezTo>
                  <a:pt x="440" y="333"/>
                  <a:pt x="449" y="325"/>
                  <a:pt x="448" y="320"/>
                </a:cubicBezTo>
                <a:cubicBezTo>
                  <a:pt x="452" y="320"/>
                  <a:pt x="454" y="315"/>
                  <a:pt x="458" y="311"/>
                </a:cubicBezTo>
                <a:cubicBezTo>
                  <a:pt x="444" y="303"/>
                  <a:pt x="434" y="320"/>
                  <a:pt x="442" y="322"/>
                </a:cubicBezTo>
                <a:cubicBezTo>
                  <a:pt x="440" y="324"/>
                  <a:pt x="438" y="327"/>
                  <a:pt x="436" y="329"/>
                </a:cubicBezTo>
                <a:cubicBezTo>
                  <a:pt x="437" y="329"/>
                  <a:pt x="438" y="328"/>
                  <a:pt x="439" y="328"/>
                </a:cubicBezTo>
                <a:cubicBezTo>
                  <a:pt x="438" y="329"/>
                  <a:pt x="437" y="331"/>
                  <a:pt x="436" y="332"/>
                </a:cubicBezTo>
                <a:cubicBezTo>
                  <a:pt x="436" y="332"/>
                  <a:pt x="437" y="332"/>
                  <a:pt x="437" y="331"/>
                </a:cubicBezTo>
                <a:cubicBezTo>
                  <a:pt x="436" y="332"/>
                  <a:pt x="436" y="332"/>
                  <a:pt x="435" y="333"/>
                </a:cubicBezTo>
                <a:moveTo>
                  <a:pt x="463" y="306"/>
                </a:moveTo>
                <a:cubicBezTo>
                  <a:pt x="458" y="313"/>
                  <a:pt x="453" y="319"/>
                  <a:pt x="447" y="326"/>
                </a:cubicBezTo>
                <a:cubicBezTo>
                  <a:pt x="454" y="324"/>
                  <a:pt x="459" y="322"/>
                  <a:pt x="464" y="317"/>
                </a:cubicBezTo>
                <a:cubicBezTo>
                  <a:pt x="469" y="312"/>
                  <a:pt x="464" y="310"/>
                  <a:pt x="463" y="306"/>
                </a:cubicBezTo>
                <a:moveTo>
                  <a:pt x="1089" y="511"/>
                </a:moveTo>
                <a:cubicBezTo>
                  <a:pt x="1090" y="511"/>
                  <a:pt x="1092" y="512"/>
                  <a:pt x="1092" y="509"/>
                </a:cubicBezTo>
                <a:cubicBezTo>
                  <a:pt x="1090" y="509"/>
                  <a:pt x="1091" y="510"/>
                  <a:pt x="1089" y="511"/>
                </a:cubicBezTo>
                <a:moveTo>
                  <a:pt x="954" y="79"/>
                </a:moveTo>
                <a:cubicBezTo>
                  <a:pt x="954" y="73"/>
                  <a:pt x="945" y="76"/>
                  <a:pt x="940" y="75"/>
                </a:cubicBezTo>
                <a:cubicBezTo>
                  <a:pt x="941" y="75"/>
                  <a:pt x="941" y="74"/>
                  <a:pt x="943" y="73"/>
                </a:cubicBezTo>
                <a:cubicBezTo>
                  <a:pt x="937" y="72"/>
                  <a:pt x="929" y="72"/>
                  <a:pt x="924" y="75"/>
                </a:cubicBezTo>
                <a:cubicBezTo>
                  <a:pt x="925" y="75"/>
                  <a:pt x="926" y="76"/>
                  <a:pt x="926" y="76"/>
                </a:cubicBezTo>
                <a:cubicBezTo>
                  <a:pt x="921" y="76"/>
                  <a:pt x="915" y="76"/>
                  <a:pt x="911" y="79"/>
                </a:cubicBezTo>
                <a:cubicBezTo>
                  <a:pt x="916" y="80"/>
                  <a:pt x="921" y="79"/>
                  <a:pt x="926" y="79"/>
                </a:cubicBezTo>
                <a:cubicBezTo>
                  <a:pt x="918" y="81"/>
                  <a:pt x="908" y="79"/>
                  <a:pt x="901" y="83"/>
                </a:cubicBezTo>
                <a:cubicBezTo>
                  <a:pt x="908" y="83"/>
                  <a:pt x="914" y="82"/>
                  <a:pt x="921" y="82"/>
                </a:cubicBezTo>
                <a:cubicBezTo>
                  <a:pt x="911" y="84"/>
                  <a:pt x="901" y="83"/>
                  <a:pt x="891" y="87"/>
                </a:cubicBezTo>
                <a:cubicBezTo>
                  <a:pt x="894" y="89"/>
                  <a:pt x="899" y="88"/>
                  <a:pt x="903" y="87"/>
                </a:cubicBezTo>
                <a:cubicBezTo>
                  <a:pt x="902" y="94"/>
                  <a:pt x="920" y="88"/>
                  <a:pt x="923" y="88"/>
                </a:cubicBezTo>
                <a:cubicBezTo>
                  <a:pt x="923" y="88"/>
                  <a:pt x="922" y="89"/>
                  <a:pt x="922" y="89"/>
                </a:cubicBezTo>
                <a:cubicBezTo>
                  <a:pt x="932" y="89"/>
                  <a:pt x="942" y="87"/>
                  <a:pt x="952" y="87"/>
                </a:cubicBezTo>
                <a:cubicBezTo>
                  <a:pt x="941" y="90"/>
                  <a:pt x="919" y="87"/>
                  <a:pt x="912" y="95"/>
                </a:cubicBezTo>
                <a:cubicBezTo>
                  <a:pt x="919" y="100"/>
                  <a:pt x="932" y="96"/>
                  <a:pt x="940" y="94"/>
                </a:cubicBezTo>
                <a:cubicBezTo>
                  <a:pt x="947" y="93"/>
                  <a:pt x="963" y="86"/>
                  <a:pt x="969" y="90"/>
                </a:cubicBezTo>
                <a:cubicBezTo>
                  <a:pt x="968" y="90"/>
                  <a:pt x="968" y="90"/>
                  <a:pt x="967" y="90"/>
                </a:cubicBezTo>
                <a:cubicBezTo>
                  <a:pt x="976" y="93"/>
                  <a:pt x="1000" y="91"/>
                  <a:pt x="1007" y="82"/>
                </a:cubicBezTo>
                <a:cubicBezTo>
                  <a:pt x="1015" y="73"/>
                  <a:pt x="990" y="85"/>
                  <a:pt x="992" y="73"/>
                </a:cubicBezTo>
                <a:cubicBezTo>
                  <a:pt x="994" y="72"/>
                  <a:pt x="995" y="70"/>
                  <a:pt x="997" y="70"/>
                </a:cubicBezTo>
                <a:cubicBezTo>
                  <a:pt x="997" y="69"/>
                  <a:pt x="997" y="69"/>
                  <a:pt x="997" y="68"/>
                </a:cubicBezTo>
                <a:cubicBezTo>
                  <a:pt x="991" y="68"/>
                  <a:pt x="978" y="71"/>
                  <a:pt x="973" y="75"/>
                </a:cubicBezTo>
                <a:cubicBezTo>
                  <a:pt x="976" y="75"/>
                  <a:pt x="977" y="76"/>
                  <a:pt x="980" y="77"/>
                </a:cubicBezTo>
                <a:cubicBezTo>
                  <a:pt x="977" y="78"/>
                  <a:pt x="973" y="79"/>
                  <a:pt x="970" y="79"/>
                </a:cubicBezTo>
                <a:cubicBezTo>
                  <a:pt x="972" y="80"/>
                  <a:pt x="975" y="81"/>
                  <a:pt x="977" y="82"/>
                </a:cubicBezTo>
                <a:cubicBezTo>
                  <a:pt x="971" y="87"/>
                  <a:pt x="960" y="83"/>
                  <a:pt x="953" y="84"/>
                </a:cubicBezTo>
                <a:cubicBezTo>
                  <a:pt x="954" y="83"/>
                  <a:pt x="955" y="81"/>
                  <a:pt x="956" y="80"/>
                </a:cubicBezTo>
                <a:cubicBezTo>
                  <a:pt x="954" y="80"/>
                  <a:pt x="952" y="80"/>
                  <a:pt x="950" y="80"/>
                </a:cubicBezTo>
                <a:cubicBezTo>
                  <a:pt x="951" y="79"/>
                  <a:pt x="953" y="80"/>
                  <a:pt x="954" y="79"/>
                </a:cubicBezTo>
                <a:moveTo>
                  <a:pt x="4132" y="1749"/>
                </a:moveTo>
                <a:cubicBezTo>
                  <a:pt x="4124" y="1748"/>
                  <a:pt x="4120" y="1757"/>
                  <a:pt x="4113" y="1756"/>
                </a:cubicBezTo>
                <a:cubicBezTo>
                  <a:pt x="4112" y="1756"/>
                  <a:pt x="4103" y="1751"/>
                  <a:pt x="4103" y="1751"/>
                </a:cubicBezTo>
                <a:cubicBezTo>
                  <a:pt x="4102" y="1748"/>
                  <a:pt x="4106" y="1745"/>
                  <a:pt x="4107" y="1742"/>
                </a:cubicBezTo>
                <a:cubicBezTo>
                  <a:pt x="4107" y="1740"/>
                  <a:pt x="4111" y="1733"/>
                  <a:pt x="4106" y="1733"/>
                </a:cubicBezTo>
                <a:cubicBezTo>
                  <a:pt x="4103" y="1733"/>
                  <a:pt x="4103" y="1740"/>
                  <a:pt x="4102" y="1742"/>
                </a:cubicBezTo>
                <a:cubicBezTo>
                  <a:pt x="4099" y="1748"/>
                  <a:pt x="4100" y="1738"/>
                  <a:pt x="4094" y="1739"/>
                </a:cubicBezTo>
                <a:cubicBezTo>
                  <a:pt x="4099" y="1734"/>
                  <a:pt x="4099" y="1731"/>
                  <a:pt x="4098" y="1725"/>
                </a:cubicBezTo>
                <a:cubicBezTo>
                  <a:pt x="4098" y="1724"/>
                  <a:pt x="4109" y="1712"/>
                  <a:pt x="4099" y="1714"/>
                </a:cubicBezTo>
                <a:cubicBezTo>
                  <a:pt x="4100" y="1714"/>
                  <a:pt x="4100" y="1714"/>
                  <a:pt x="4101" y="1713"/>
                </a:cubicBezTo>
                <a:cubicBezTo>
                  <a:pt x="4099" y="1710"/>
                  <a:pt x="4094" y="1709"/>
                  <a:pt x="4090" y="1708"/>
                </a:cubicBezTo>
                <a:cubicBezTo>
                  <a:pt x="4090" y="1713"/>
                  <a:pt x="4083" y="1735"/>
                  <a:pt x="4096" y="1730"/>
                </a:cubicBezTo>
                <a:cubicBezTo>
                  <a:pt x="4095" y="1732"/>
                  <a:pt x="4093" y="1734"/>
                  <a:pt x="4091" y="1735"/>
                </a:cubicBezTo>
                <a:cubicBezTo>
                  <a:pt x="4091" y="1734"/>
                  <a:pt x="4091" y="1733"/>
                  <a:pt x="4091" y="1732"/>
                </a:cubicBezTo>
                <a:cubicBezTo>
                  <a:pt x="4088" y="1735"/>
                  <a:pt x="4092" y="1740"/>
                  <a:pt x="4091" y="1743"/>
                </a:cubicBezTo>
                <a:cubicBezTo>
                  <a:pt x="4089" y="1745"/>
                  <a:pt x="4086" y="1757"/>
                  <a:pt x="4084" y="1758"/>
                </a:cubicBezTo>
                <a:cubicBezTo>
                  <a:pt x="4076" y="1762"/>
                  <a:pt x="4073" y="1768"/>
                  <a:pt x="4066" y="1771"/>
                </a:cubicBezTo>
                <a:cubicBezTo>
                  <a:pt x="4050" y="1778"/>
                  <a:pt x="4065" y="1778"/>
                  <a:pt x="4068" y="1786"/>
                </a:cubicBezTo>
                <a:cubicBezTo>
                  <a:pt x="4071" y="1796"/>
                  <a:pt x="4051" y="1799"/>
                  <a:pt x="4050" y="1808"/>
                </a:cubicBezTo>
                <a:cubicBezTo>
                  <a:pt x="4054" y="1807"/>
                  <a:pt x="4054" y="1807"/>
                  <a:pt x="4053" y="1811"/>
                </a:cubicBezTo>
                <a:cubicBezTo>
                  <a:pt x="4068" y="1808"/>
                  <a:pt x="4085" y="1792"/>
                  <a:pt x="4096" y="1781"/>
                </a:cubicBezTo>
                <a:cubicBezTo>
                  <a:pt x="4090" y="1775"/>
                  <a:pt x="4109" y="1773"/>
                  <a:pt x="4111" y="1772"/>
                </a:cubicBezTo>
                <a:cubicBezTo>
                  <a:pt x="4117" y="1770"/>
                  <a:pt x="4136" y="1752"/>
                  <a:pt x="4132" y="1749"/>
                </a:cubicBezTo>
                <a:moveTo>
                  <a:pt x="3728" y="1797"/>
                </a:moveTo>
                <a:cubicBezTo>
                  <a:pt x="3719" y="1805"/>
                  <a:pt x="3704" y="1804"/>
                  <a:pt x="3695" y="1799"/>
                </a:cubicBezTo>
                <a:cubicBezTo>
                  <a:pt x="3680" y="1792"/>
                  <a:pt x="3684" y="1811"/>
                  <a:pt x="3682" y="1819"/>
                </a:cubicBezTo>
                <a:cubicBezTo>
                  <a:pt x="3683" y="1821"/>
                  <a:pt x="3683" y="1821"/>
                  <a:pt x="3681" y="1824"/>
                </a:cubicBezTo>
                <a:cubicBezTo>
                  <a:pt x="3681" y="1822"/>
                  <a:pt x="3681" y="1822"/>
                  <a:pt x="3680" y="1820"/>
                </a:cubicBezTo>
                <a:cubicBezTo>
                  <a:pt x="3676" y="1827"/>
                  <a:pt x="3675" y="1841"/>
                  <a:pt x="3685" y="1840"/>
                </a:cubicBezTo>
                <a:cubicBezTo>
                  <a:pt x="3690" y="1840"/>
                  <a:pt x="3703" y="1822"/>
                  <a:pt x="3706" y="1832"/>
                </a:cubicBezTo>
                <a:cubicBezTo>
                  <a:pt x="3704" y="1832"/>
                  <a:pt x="3704" y="1831"/>
                  <a:pt x="3704" y="1831"/>
                </a:cubicBezTo>
                <a:cubicBezTo>
                  <a:pt x="3701" y="1833"/>
                  <a:pt x="3703" y="1837"/>
                  <a:pt x="3705" y="1834"/>
                </a:cubicBezTo>
                <a:cubicBezTo>
                  <a:pt x="3708" y="1830"/>
                  <a:pt x="3709" y="1826"/>
                  <a:pt x="3713" y="1822"/>
                </a:cubicBezTo>
                <a:cubicBezTo>
                  <a:pt x="3717" y="1817"/>
                  <a:pt x="3735" y="1803"/>
                  <a:pt x="3728" y="1797"/>
                </a:cubicBezTo>
                <a:moveTo>
                  <a:pt x="945" y="68"/>
                </a:moveTo>
                <a:cubicBezTo>
                  <a:pt x="944" y="69"/>
                  <a:pt x="943" y="69"/>
                  <a:pt x="942" y="69"/>
                </a:cubicBezTo>
                <a:cubicBezTo>
                  <a:pt x="946" y="70"/>
                  <a:pt x="951" y="71"/>
                  <a:pt x="955" y="69"/>
                </a:cubicBezTo>
                <a:cubicBezTo>
                  <a:pt x="952" y="68"/>
                  <a:pt x="948" y="68"/>
                  <a:pt x="945" y="68"/>
                </a:cubicBezTo>
                <a:moveTo>
                  <a:pt x="3890" y="1570"/>
                </a:moveTo>
                <a:cubicBezTo>
                  <a:pt x="3889" y="1563"/>
                  <a:pt x="3886" y="1557"/>
                  <a:pt x="3883" y="1550"/>
                </a:cubicBezTo>
                <a:cubicBezTo>
                  <a:pt x="3880" y="1544"/>
                  <a:pt x="3872" y="1543"/>
                  <a:pt x="3871" y="1536"/>
                </a:cubicBezTo>
                <a:cubicBezTo>
                  <a:pt x="3870" y="1530"/>
                  <a:pt x="3875" y="1525"/>
                  <a:pt x="3870" y="1520"/>
                </a:cubicBezTo>
                <a:cubicBezTo>
                  <a:pt x="3866" y="1514"/>
                  <a:pt x="3861" y="1517"/>
                  <a:pt x="3863" y="1524"/>
                </a:cubicBezTo>
                <a:cubicBezTo>
                  <a:pt x="3862" y="1522"/>
                  <a:pt x="3861" y="1522"/>
                  <a:pt x="3860" y="1521"/>
                </a:cubicBezTo>
                <a:cubicBezTo>
                  <a:pt x="3858" y="1515"/>
                  <a:pt x="3859" y="1509"/>
                  <a:pt x="3858" y="1502"/>
                </a:cubicBezTo>
                <a:cubicBezTo>
                  <a:pt x="3857" y="1500"/>
                  <a:pt x="3848" y="1489"/>
                  <a:pt x="3856" y="1492"/>
                </a:cubicBezTo>
                <a:cubicBezTo>
                  <a:pt x="3856" y="1486"/>
                  <a:pt x="3850" y="1483"/>
                  <a:pt x="3845" y="1482"/>
                </a:cubicBezTo>
                <a:cubicBezTo>
                  <a:pt x="3841" y="1481"/>
                  <a:pt x="3833" y="1475"/>
                  <a:pt x="3830" y="1471"/>
                </a:cubicBezTo>
                <a:cubicBezTo>
                  <a:pt x="3821" y="1463"/>
                  <a:pt x="3828" y="1454"/>
                  <a:pt x="3828" y="1444"/>
                </a:cubicBezTo>
                <a:cubicBezTo>
                  <a:pt x="3827" y="1437"/>
                  <a:pt x="3823" y="1434"/>
                  <a:pt x="3822" y="1428"/>
                </a:cubicBezTo>
                <a:cubicBezTo>
                  <a:pt x="3822" y="1423"/>
                  <a:pt x="3826" y="1407"/>
                  <a:pt x="3821" y="1405"/>
                </a:cubicBezTo>
                <a:cubicBezTo>
                  <a:pt x="3819" y="1404"/>
                  <a:pt x="3818" y="1401"/>
                  <a:pt x="3816" y="1400"/>
                </a:cubicBezTo>
                <a:cubicBezTo>
                  <a:pt x="3813" y="1399"/>
                  <a:pt x="3815" y="1396"/>
                  <a:pt x="3812" y="1398"/>
                </a:cubicBezTo>
                <a:cubicBezTo>
                  <a:pt x="3811" y="1399"/>
                  <a:pt x="3809" y="1400"/>
                  <a:pt x="3807" y="1400"/>
                </a:cubicBezTo>
                <a:cubicBezTo>
                  <a:pt x="3802" y="1400"/>
                  <a:pt x="3804" y="1385"/>
                  <a:pt x="3804" y="1382"/>
                </a:cubicBezTo>
                <a:cubicBezTo>
                  <a:pt x="3804" y="1374"/>
                  <a:pt x="3804" y="1367"/>
                  <a:pt x="3799" y="1361"/>
                </a:cubicBezTo>
                <a:cubicBezTo>
                  <a:pt x="3796" y="1357"/>
                  <a:pt x="3802" y="1346"/>
                  <a:pt x="3797" y="1344"/>
                </a:cubicBezTo>
                <a:cubicBezTo>
                  <a:pt x="3791" y="1341"/>
                  <a:pt x="3784" y="1363"/>
                  <a:pt x="3781" y="1367"/>
                </a:cubicBezTo>
                <a:cubicBezTo>
                  <a:pt x="3780" y="1370"/>
                  <a:pt x="3783" y="1371"/>
                  <a:pt x="3782" y="1374"/>
                </a:cubicBezTo>
                <a:cubicBezTo>
                  <a:pt x="3781" y="1376"/>
                  <a:pt x="3779" y="1376"/>
                  <a:pt x="3779" y="1379"/>
                </a:cubicBezTo>
                <a:cubicBezTo>
                  <a:pt x="3777" y="1386"/>
                  <a:pt x="3775" y="1392"/>
                  <a:pt x="3775" y="1399"/>
                </a:cubicBezTo>
                <a:cubicBezTo>
                  <a:pt x="3775" y="1409"/>
                  <a:pt x="3773" y="1417"/>
                  <a:pt x="3769" y="1426"/>
                </a:cubicBezTo>
                <a:cubicBezTo>
                  <a:pt x="3766" y="1434"/>
                  <a:pt x="3757" y="1455"/>
                  <a:pt x="3746" y="1448"/>
                </a:cubicBezTo>
                <a:cubicBezTo>
                  <a:pt x="3740" y="1445"/>
                  <a:pt x="3736" y="1437"/>
                  <a:pt x="3730" y="1435"/>
                </a:cubicBezTo>
                <a:cubicBezTo>
                  <a:pt x="3727" y="1435"/>
                  <a:pt x="3723" y="1433"/>
                  <a:pt x="3722" y="1429"/>
                </a:cubicBezTo>
                <a:cubicBezTo>
                  <a:pt x="3720" y="1423"/>
                  <a:pt x="3713" y="1424"/>
                  <a:pt x="3709" y="1421"/>
                </a:cubicBezTo>
                <a:cubicBezTo>
                  <a:pt x="3704" y="1418"/>
                  <a:pt x="3701" y="1412"/>
                  <a:pt x="3696" y="1409"/>
                </a:cubicBezTo>
                <a:cubicBezTo>
                  <a:pt x="3690" y="1405"/>
                  <a:pt x="3701" y="1394"/>
                  <a:pt x="3704" y="1388"/>
                </a:cubicBezTo>
                <a:cubicBezTo>
                  <a:pt x="3699" y="1388"/>
                  <a:pt x="3703" y="1381"/>
                  <a:pt x="3706" y="1380"/>
                </a:cubicBezTo>
                <a:cubicBezTo>
                  <a:pt x="3706" y="1381"/>
                  <a:pt x="3706" y="1381"/>
                  <a:pt x="3707" y="1381"/>
                </a:cubicBezTo>
                <a:cubicBezTo>
                  <a:pt x="3708" y="1380"/>
                  <a:pt x="3708" y="1380"/>
                  <a:pt x="3709" y="1379"/>
                </a:cubicBezTo>
                <a:cubicBezTo>
                  <a:pt x="3709" y="1380"/>
                  <a:pt x="3709" y="1381"/>
                  <a:pt x="3709" y="1381"/>
                </a:cubicBezTo>
                <a:cubicBezTo>
                  <a:pt x="3712" y="1379"/>
                  <a:pt x="3713" y="1375"/>
                  <a:pt x="3715" y="1372"/>
                </a:cubicBezTo>
                <a:cubicBezTo>
                  <a:pt x="3716" y="1368"/>
                  <a:pt x="3720" y="1364"/>
                  <a:pt x="3715" y="1367"/>
                </a:cubicBezTo>
                <a:cubicBezTo>
                  <a:pt x="3714" y="1362"/>
                  <a:pt x="3712" y="1361"/>
                  <a:pt x="3708" y="1365"/>
                </a:cubicBezTo>
                <a:cubicBezTo>
                  <a:pt x="3709" y="1366"/>
                  <a:pt x="3710" y="1366"/>
                  <a:pt x="3711" y="1366"/>
                </a:cubicBezTo>
                <a:cubicBezTo>
                  <a:pt x="3710" y="1367"/>
                  <a:pt x="3707" y="1373"/>
                  <a:pt x="3706" y="1369"/>
                </a:cubicBezTo>
                <a:cubicBezTo>
                  <a:pt x="3705" y="1366"/>
                  <a:pt x="3707" y="1363"/>
                  <a:pt x="3703" y="1367"/>
                </a:cubicBezTo>
                <a:cubicBezTo>
                  <a:pt x="3703" y="1365"/>
                  <a:pt x="3703" y="1362"/>
                  <a:pt x="3705" y="1360"/>
                </a:cubicBezTo>
                <a:cubicBezTo>
                  <a:pt x="3702" y="1362"/>
                  <a:pt x="3699" y="1363"/>
                  <a:pt x="3697" y="1365"/>
                </a:cubicBezTo>
                <a:cubicBezTo>
                  <a:pt x="3693" y="1369"/>
                  <a:pt x="3692" y="1362"/>
                  <a:pt x="3689" y="1362"/>
                </a:cubicBezTo>
                <a:cubicBezTo>
                  <a:pt x="3686" y="1362"/>
                  <a:pt x="3678" y="1363"/>
                  <a:pt x="3679" y="1359"/>
                </a:cubicBezTo>
                <a:cubicBezTo>
                  <a:pt x="3672" y="1362"/>
                  <a:pt x="3669" y="1357"/>
                  <a:pt x="3666" y="1352"/>
                </a:cubicBezTo>
                <a:cubicBezTo>
                  <a:pt x="3663" y="1358"/>
                  <a:pt x="3662" y="1350"/>
                  <a:pt x="3657" y="1349"/>
                </a:cubicBezTo>
                <a:cubicBezTo>
                  <a:pt x="3657" y="1351"/>
                  <a:pt x="3657" y="1352"/>
                  <a:pt x="3658" y="1353"/>
                </a:cubicBezTo>
                <a:cubicBezTo>
                  <a:pt x="3657" y="1353"/>
                  <a:pt x="3657" y="1353"/>
                  <a:pt x="3657" y="1353"/>
                </a:cubicBezTo>
                <a:cubicBezTo>
                  <a:pt x="3655" y="1350"/>
                  <a:pt x="3654" y="1349"/>
                  <a:pt x="3652" y="1352"/>
                </a:cubicBezTo>
                <a:cubicBezTo>
                  <a:pt x="3654" y="1355"/>
                  <a:pt x="3657" y="1353"/>
                  <a:pt x="3660" y="1354"/>
                </a:cubicBezTo>
                <a:cubicBezTo>
                  <a:pt x="3664" y="1356"/>
                  <a:pt x="3662" y="1362"/>
                  <a:pt x="3663" y="1365"/>
                </a:cubicBezTo>
                <a:cubicBezTo>
                  <a:pt x="3658" y="1365"/>
                  <a:pt x="3645" y="1371"/>
                  <a:pt x="3644" y="1363"/>
                </a:cubicBezTo>
                <a:cubicBezTo>
                  <a:pt x="3640" y="1365"/>
                  <a:pt x="3639" y="1370"/>
                  <a:pt x="3634" y="1369"/>
                </a:cubicBezTo>
                <a:cubicBezTo>
                  <a:pt x="3634" y="1370"/>
                  <a:pt x="3633" y="1371"/>
                  <a:pt x="3634" y="1373"/>
                </a:cubicBezTo>
                <a:cubicBezTo>
                  <a:pt x="3626" y="1370"/>
                  <a:pt x="3629" y="1388"/>
                  <a:pt x="3623" y="1384"/>
                </a:cubicBezTo>
                <a:cubicBezTo>
                  <a:pt x="3620" y="1388"/>
                  <a:pt x="3618" y="1392"/>
                  <a:pt x="3616" y="1396"/>
                </a:cubicBezTo>
                <a:cubicBezTo>
                  <a:pt x="3612" y="1400"/>
                  <a:pt x="3616" y="1402"/>
                  <a:pt x="3619" y="1406"/>
                </a:cubicBezTo>
                <a:cubicBezTo>
                  <a:pt x="3617" y="1408"/>
                  <a:pt x="3618" y="1407"/>
                  <a:pt x="3616" y="1410"/>
                </a:cubicBezTo>
                <a:cubicBezTo>
                  <a:pt x="3615" y="1407"/>
                  <a:pt x="3614" y="1407"/>
                  <a:pt x="3611" y="1406"/>
                </a:cubicBezTo>
                <a:cubicBezTo>
                  <a:pt x="3611" y="1407"/>
                  <a:pt x="3610" y="1409"/>
                  <a:pt x="3610" y="1411"/>
                </a:cubicBezTo>
                <a:cubicBezTo>
                  <a:pt x="3611" y="1405"/>
                  <a:pt x="3599" y="1401"/>
                  <a:pt x="3600" y="1408"/>
                </a:cubicBezTo>
                <a:cubicBezTo>
                  <a:pt x="3599" y="1408"/>
                  <a:pt x="3600" y="1409"/>
                  <a:pt x="3599" y="1407"/>
                </a:cubicBezTo>
                <a:cubicBezTo>
                  <a:pt x="3598" y="1409"/>
                  <a:pt x="3597" y="1409"/>
                  <a:pt x="3597" y="1411"/>
                </a:cubicBezTo>
                <a:cubicBezTo>
                  <a:pt x="3594" y="1408"/>
                  <a:pt x="3598" y="1405"/>
                  <a:pt x="3595" y="1400"/>
                </a:cubicBezTo>
                <a:cubicBezTo>
                  <a:pt x="3592" y="1396"/>
                  <a:pt x="3590" y="1391"/>
                  <a:pt x="3585" y="1392"/>
                </a:cubicBezTo>
                <a:cubicBezTo>
                  <a:pt x="3581" y="1383"/>
                  <a:pt x="3576" y="1401"/>
                  <a:pt x="3577" y="1392"/>
                </a:cubicBezTo>
                <a:cubicBezTo>
                  <a:pt x="3573" y="1396"/>
                  <a:pt x="3571" y="1397"/>
                  <a:pt x="3568" y="1402"/>
                </a:cubicBezTo>
                <a:cubicBezTo>
                  <a:pt x="3566" y="1399"/>
                  <a:pt x="3566" y="1401"/>
                  <a:pt x="3565" y="1401"/>
                </a:cubicBezTo>
                <a:cubicBezTo>
                  <a:pt x="3565" y="1400"/>
                  <a:pt x="3565" y="1400"/>
                  <a:pt x="3564" y="1399"/>
                </a:cubicBezTo>
                <a:cubicBezTo>
                  <a:pt x="3560" y="1402"/>
                  <a:pt x="3554" y="1405"/>
                  <a:pt x="3560" y="1410"/>
                </a:cubicBezTo>
                <a:cubicBezTo>
                  <a:pt x="3559" y="1410"/>
                  <a:pt x="3558" y="1409"/>
                  <a:pt x="3557" y="1408"/>
                </a:cubicBezTo>
                <a:cubicBezTo>
                  <a:pt x="3557" y="1409"/>
                  <a:pt x="3557" y="1410"/>
                  <a:pt x="3557" y="1410"/>
                </a:cubicBezTo>
                <a:cubicBezTo>
                  <a:pt x="3553" y="1408"/>
                  <a:pt x="3552" y="1410"/>
                  <a:pt x="3553" y="1414"/>
                </a:cubicBezTo>
                <a:cubicBezTo>
                  <a:pt x="3552" y="1413"/>
                  <a:pt x="3551" y="1412"/>
                  <a:pt x="3550" y="1412"/>
                </a:cubicBezTo>
                <a:cubicBezTo>
                  <a:pt x="3548" y="1418"/>
                  <a:pt x="3543" y="1418"/>
                  <a:pt x="3546" y="1428"/>
                </a:cubicBezTo>
                <a:cubicBezTo>
                  <a:pt x="3547" y="1428"/>
                  <a:pt x="3548" y="1429"/>
                  <a:pt x="3550" y="1429"/>
                </a:cubicBezTo>
                <a:cubicBezTo>
                  <a:pt x="3546" y="1430"/>
                  <a:pt x="3534" y="1426"/>
                  <a:pt x="3534" y="1429"/>
                </a:cubicBezTo>
                <a:cubicBezTo>
                  <a:pt x="3534" y="1432"/>
                  <a:pt x="3537" y="1446"/>
                  <a:pt x="3530" y="1445"/>
                </a:cubicBezTo>
                <a:cubicBezTo>
                  <a:pt x="3525" y="1444"/>
                  <a:pt x="3529" y="1430"/>
                  <a:pt x="3524" y="1429"/>
                </a:cubicBezTo>
                <a:cubicBezTo>
                  <a:pt x="3521" y="1429"/>
                  <a:pt x="3514" y="1440"/>
                  <a:pt x="3513" y="1443"/>
                </a:cubicBezTo>
                <a:cubicBezTo>
                  <a:pt x="3511" y="1447"/>
                  <a:pt x="3513" y="1451"/>
                  <a:pt x="3513" y="1454"/>
                </a:cubicBezTo>
                <a:cubicBezTo>
                  <a:pt x="3513" y="1456"/>
                  <a:pt x="3504" y="1463"/>
                  <a:pt x="3502" y="1465"/>
                </a:cubicBezTo>
                <a:cubicBezTo>
                  <a:pt x="3496" y="1473"/>
                  <a:pt x="3492" y="1479"/>
                  <a:pt x="3482" y="1482"/>
                </a:cubicBezTo>
                <a:cubicBezTo>
                  <a:pt x="3480" y="1482"/>
                  <a:pt x="3472" y="1485"/>
                  <a:pt x="3471" y="1484"/>
                </a:cubicBezTo>
                <a:cubicBezTo>
                  <a:pt x="3467" y="1482"/>
                  <a:pt x="3466" y="1485"/>
                  <a:pt x="3463" y="1486"/>
                </a:cubicBezTo>
                <a:cubicBezTo>
                  <a:pt x="3456" y="1488"/>
                  <a:pt x="3448" y="1494"/>
                  <a:pt x="3440" y="1495"/>
                </a:cubicBezTo>
                <a:cubicBezTo>
                  <a:pt x="3435" y="1495"/>
                  <a:pt x="3432" y="1494"/>
                  <a:pt x="3426" y="1497"/>
                </a:cubicBezTo>
                <a:cubicBezTo>
                  <a:pt x="3421" y="1500"/>
                  <a:pt x="3419" y="1504"/>
                  <a:pt x="3414" y="1506"/>
                </a:cubicBezTo>
                <a:cubicBezTo>
                  <a:pt x="3411" y="1508"/>
                  <a:pt x="3407" y="1509"/>
                  <a:pt x="3404" y="1511"/>
                </a:cubicBezTo>
                <a:cubicBezTo>
                  <a:pt x="3399" y="1513"/>
                  <a:pt x="3400" y="1520"/>
                  <a:pt x="3394" y="1522"/>
                </a:cubicBezTo>
                <a:cubicBezTo>
                  <a:pt x="3394" y="1518"/>
                  <a:pt x="3394" y="1514"/>
                  <a:pt x="3396" y="1511"/>
                </a:cubicBezTo>
                <a:cubicBezTo>
                  <a:pt x="3388" y="1513"/>
                  <a:pt x="3387" y="1533"/>
                  <a:pt x="3384" y="1540"/>
                </a:cubicBezTo>
                <a:cubicBezTo>
                  <a:pt x="3380" y="1547"/>
                  <a:pt x="3379" y="1552"/>
                  <a:pt x="3382" y="1561"/>
                </a:cubicBezTo>
                <a:cubicBezTo>
                  <a:pt x="3384" y="1568"/>
                  <a:pt x="3390" y="1576"/>
                  <a:pt x="3382" y="1582"/>
                </a:cubicBezTo>
                <a:cubicBezTo>
                  <a:pt x="3379" y="1577"/>
                  <a:pt x="3381" y="1572"/>
                  <a:pt x="3377" y="1568"/>
                </a:cubicBezTo>
                <a:cubicBezTo>
                  <a:pt x="3374" y="1572"/>
                  <a:pt x="3384" y="1586"/>
                  <a:pt x="3375" y="1584"/>
                </a:cubicBezTo>
                <a:cubicBezTo>
                  <a:pt x="3378" y="1593"/>
                  <a:pt x="3377" y="1599"/>
                  <a:pt x="3378" y="1608"/>
                </a:cubicBezTo>
                <a:cubicBezTo>
                  <a:pt x="3379" y="1612"/>
                  <a:pt x="3381" y="1618"/>
                  <a:pt x="3382" y="1622"/>
                </a:cubicBezTo>
                <a:cubicBezTo>
                  <a:pt x="3384" y="1628"/>
                  <a:pt x="3381" y="1631"/>
                  <a:pt x="3380" y="1636"/>
                </a:cubicBezTo>
                <a:cubicBezTo>
                  <a:pt x="3378" y="1646"/>
                  <a:pt x="3383" y="1655"/>
                  <a:pt x="3382" y="1664"/>
                </a:cubicBezTo>
                <a:cubicBezTo>
                  <a:pt x="3381" y="1670"/>
                  <a:pt x="3373" y="1696"/>
                  <a:pt x="3365" y="1689"/>
                </a:cubicBezTo>
                <a:cubicBezTo>
                  <a:pt x="3363" y="1690"/>
                  <a:pt x="3361" y="1694"/>
                  <a:pt x="3361" y="1696"/>
                </a:cubicBezTo>
                <a:cubicBezTo>
                  <a:pt x="3361" y="1701"/>
                  <a:pt x="3362" y="1699"/>
                  <a:pt x="3363" y="1700"/>
                </a:cubicBezTo>
                <a:cubicBezTo>
                  <a:pt x="3364" y="1702"/>
                  <a:pt x="3371" y="1707"/>
                  <a:pt x="3373" y="1709"/>
                </a:cubicBezTo>
                <a:cubicBezTo>
                  <a:pt x="3386" y="1718"/>
                  <a:pt x="3396" y="1707"/>
                  <a:pt x="3408" y="1703"/>
                </a:cubicBezTo>
                <a:cubicBezTo>
                  <a:pt x="3420" y="1698"/>
                  <a:pt x="3430" y="1693"/>
                  <a:pt x="3445" y="1693"/>
                </a:cubicBezTo>
                <a:cubicBezTo>
                  <a:pt x="3456" y="1693"/>
                  <a:pt x="3467" y="1698"/>
                  <a:pt x="3476" y="1690"/>
                </a:cubicBezTo>
                <a:cubicBezTo>
                  <a:pt x="3485" y="1681"/>
                  <a:pt x="3497" y="1672"/>
                  <a:pt x="3510" y="1669"/>
                </a:cubicBezTo>
                <a:cubicBezTo>
                  <a:pt x="3521" y="1668"/>
                  <a:pt x="3530" y="1669"/>
                  <a:pt x="3542" y="1665"/>
                </a:cubicBezTo>
                <a:cubicBezTo>
                  <a:pt x="3553" y="1661"/>
                  <a:pt x="3562" y="1659"/>
                  <a:pt x="3575" y="1659"/>
                </a:cubicBezTo>
                <a:cubicBezTo>
                  <a:pt x="3579" y="1659"/>
                  <a:pt x="3580" y="1658"/>
                  <a:pt x="3584" y="1659"/>
                </a:cubicBezTo>
                <a:cubicBezTo>
                  <a:pt x="3590" y="1661"/>
                  <a:pt x="3594" y="1665"/>
                  <a:pt x="3601" y="1667"/>
                </a:cubicBezTo>
                <a:cubicBezTo>
                  <a:pt x="3603" y="1667"/>
                  <a:pt x="3620" y="1671"/>
                  <a:pt x="3613" y="1677"/>
                </a:cubicBezTo>
                <a:cubicBezTo>
                  <a:pt x="3607" y="1682"/>
                  <a:pt x="3616" y="1681"/>
                  <a:pt x="3617" y="1686"/>
                </a:cubicBezTo>
                <a:cubicBezTo>
                  <a:pt x="3618" y="1692"/>
                  <a:pt x="3621" y="1703"/>
                  <a:pt x="3616" y="1705"/>
                </a:cubicBezTo>
                <a:cubicBezTo>
                  <a:pt x="3617" y="1708"/>
                  <a:pt x="3619" y="1710"/>
                  <a:pt x="3621" y="1711"/>
                </a:cubicBezTo>
                <a:cubicBezTo>
                  <a:pt x="3622" y="1710"/>
                  <a:pt x="3622" y="1709"/>
                  <a:pt x="3623" y="1707"/>
                </a:cubicBezTo>
                <a:cubicBezTo>
                  <a:pt x="3622" y="1708"/>
                  <a:pt x="3621" y="1708"/>
                  <a:pt x="3620" y="1708"/>
                </a:cubicBezTo>
                <a:cubicBezTo>
                  <a:pt x="3626" y="1700"/>
                  <a:pt x="3634" y="1696"/>
                  <a:pt x="3642" y="1691"/>
                </a:cubicBezTo>
                <a:cubicBezTo>
                  <a:pt x="3649" y="1687"/>
                  <a:pt x="3654" y="1681"/>
                  <a:pt x="3659" y="1673"/>
                </a:cubicBezTo>
                <a:cubicBezTo>
                  <a:pt x="3662" y="1684"/>
                  <a:pt x="3650" y="1690"/>
                  <a:pt x="3646" y="1699"/>
                </a:cubicBezTo>
                <a:cubicBezTo>
                  <a:pt x="3644" y="1702"/>
                  <a:pt x="3643" y="1708"/>
                  <a:pt x="3640" y="1710"/>
                </a:cubicBezTo>
                <a:cubicBezTo>
                  <a:pt x="3637" y="1712"/>
                  <a:pt x="3634" y="1707"/>
                  <a:pt x="3631" y="1714"/>
                </a:cubicBezTo>
                <a:cubicBezTo>
                  <a:pt x="3644" y="1715"/>
                  <a:pt x="3646" y="1707"/>
                  <a:pt x="3653" y="1698"/>
                </a:cubicBezTo>
                <a:cubicBezTo>
                  <a:pt x="3656" y="1709"/>
                  <a:pt x="3652" y="1714"/>
                  <a:pt x="3644" y="1720"/>
                </a:cubicBezTo>
                <a:cubicBezTo>
                  <a:pt x="3650" y="1723"/>
                  <a:pt x="3655" y="1716"/>
                  <a:pt x="3661" y="1716"/>
                </a:cubicBezTo>
                <a:cubicBezTo>
                  <a:pt x="3658" y="1724"/>
                  <a:pt x="3660" y="1731"/>
                  <a:pt x="3658" y="1738"/>
                </a:cubicBezTo>
                <a:cubicBezTo>
                  <a:pt x="3656" y="1742"/>
                  <a:pt x="3654" y="1743"/>
                  <a:pt x="3654" y="1748"/>
                </a:cubicBezTo>
                <a:cubicBezTo>
                  <a:pt x="3655" y="1750"/>
                  <a:pt x="3657" y="1758"/>
                  <a:pt x="3660" y="1757"/>
                </a:cubicBezTo>
                <a:cubicBezTo>
                  <a:pt x="3666" y="1755"/>
                  <a:pt x="3677" y="1763"/>
                  <a:pt x="3682" y="1765"/>
                </a:cubicBezTo>
                <a:cubicBezTo>
                  <a:pt x="3695" y="1772"/>
                  <a:pt x="3701" y="1758"/>
                  <a:pt x="3713" y="1754"/>
                </a:cubicBezTo>
                <a:cubicBezTo>
                  <a:pt x="3715" y="1758"/>
                  <a:pt x="3712" y="1761"/>
                  <a:pt x="3708" y="1762"/>
                </a:cubicBezTo>
                <a:cubicBezTo>
                  <a:pt x="3708" y="1763"/>
                  <a:pt x="3708" y="1763"/>
                  <a:pt x="3708" y="1764"/>
                </a:cubicBezTo>
                <a:cubicBezTo>
                  <a:pt x="3711" y="1763"/>
                  <a:pt x="3714" y="1760"/>
                  <a:pt x="3717" y="1759"/>
                </a:cubicBezTo>
                <a:cubicBezTo>
                  <a:pt x="3711" y="1775"/>
                  <a:pt x="3736" y="1765"/>
                  <a:pt x="3741" y="1759"/>
                </a:cubicBezTo>
                <a:cubicBezTo>
                  <a:pt x="3749" y="1751"/>
                  <a:pt x="3762" y="1755"/>
                  <a:pt x="3771" y="1752"/>
                </a:cubicBezTo>
                <a:cubicBezTo>
                  <a:pt x="3780" y="1750"/>
                  <a:pt x="3785" y="1737"/>
                  <a:pt x="3790" y="1730"/>
                </a:cubicBezTo>
                <a:cubicBezTo>
                  <a:pt x="3797" y="1721"/>
                  <a:pt x="3807" y="1709"/>
                  <a:pt x="3816" y="1699"/>
                </a:cubicBezTo>
                <a:cubicBezTo>
                  <a:pt x="3831" y="1684"/>
                  <a:pt x="3847" y="1673"/>
                  <a:pt x="3859" y="1657"/>
                </a:cubicBezTo>
                <a:cubicBezTo>
                  <a:pt x="3865" y="1650"/>
                  <a:pt x="3870" y="1639"/>
                  <a:pt x="3875" y="1630"/>
                </a:cubicBezTo>
                <a:cubicBezTo>
                  <a:pt x="3878" y="1623"/>
                  <a:pt x="3883" y="1618"/>
                  <a:pt x="3885" y="1610"/>
                </a:cubicBezTo>
                <a:cubicBezTo>
                  <a:pt x="3886" y="1605"/>
                  <a:pt x="3885" y="1600"/>
                  <a:pt x="3885" y="1596"/>
                </a:cubicBezTo>
                <a:cubicBezTo>
                  <a:pt x="3885" y="1588"/>
                  <a:pt x="3892" y="1578"/>
                  <a:pt x="3890" y="1570"/>
                </a:cubicBezTo>
                <a:moveTo>
                  <a:pt x="1032" y="1911"/>
                </a:moveTo>
                <a:cubicBezTo>
                  <a:pt x="1025" y="1914"/>
                  <a:pt x="1037" y="1919"/>
                  <a:pt x="1032" y="1911"/>
                </a:cubicBezTo>
                <a:moveTo>
                  <a:pt x="3888" y="1593"/>
                </a:moveTo>
                <a:cubicBezTo>
                  <a:pt x="3888" y="1593"/>
                  <a:pt x="3890" y="1592"/>
                  <a:pt x="3890" y="1590"/>
                </a:cubicBezTo>
                <a:cubicBezTo>
                  <a:pt x="3888" y="1590"/>
                  <a:pt x="3889" y="1592"/>
                  <a:pt x="3888" y="1593"/>
                </a:cubicBezTo>
                <a:moveTo>
                  <a:pt x="1006" y="90"/>
                </a:moveTo>
                <a:cubicBezTo>
                  <a:pt x="1008" y="90"/>
                  <a:pt x="1020" y="88"/>
                  <a:pt x="1016" y="85"/>
                </a:cubicBezTo>
                <a:cubicBezTo>
                  <a:pt x="1013" y="83"/>
                  <a:pt x="1006" y="87"/>
                  <a:pt x="1003" y="88"/>
                </a:cubicBezTo>
                <a:cubicBezTo>
                  <a:pt x="1004" y="89"/>
                  <a:pt x="1005" y="89"/>
                  <a:pt x="1006" y="90"/>
                </a:cubicBezTo>
                <a:moveTo>
                  <a:pt x="982" y="168"/>
                </a:moveTo>
                <a:cubicBezTo>
                  <a:pt x="991" y="173"/>
                  <a:pt x="1002" y="169"/>
                  <a:pt x="1011" y="165"/>
                </a:cubicBezTo>
                <a:cubicBezTo>
                  <a:pt x="1003" y="167"/>
                  <a:pt x="1009" y="163"/>
                  <a:pt x="1007" y="161"/>
                </a:cubicBezTo>
                <a:cubicBezTo>
                  <a:pt x="1005" y="158"/>
                  <a:pt x="1001" y="155"/>
                  <a:pt x="998" y="153"/>
                </a:cubicBezTo>
                <a:cubicBezTo>
                  <a:pt x="993" y="149"/>
                  <a:pt x="986" y="159"/>
                  <a:pt x="984" y="160"/>
                </a:cubicBezTo>
                <a:cubicBezTo>
                  <a:pt x="979" y="162"/>
                  <a:pt x="971" y="161"/>
                  <a:pt x="970" y="165"/>
                </a:cubicBezTo>
                <a:cubicBezTo>
                  <a:pt x="974" y="166"/>
                  <a:pt x="978" y="167"/>
                  <a:pt x="982" y="168"/>
                </a:cubicBezTo>
                <a:moveTo>
                  <a:pt x="3713" y="1390"/>
                </a:moveTo>
                <a:cubicBezTo>
                  <a:pt x="3710" y="1389"/>
                  <a:pt x="3707" y="1392"/>
                  <a:pt x="3707" y="1396"/>
                </a:cubicBezTo>
                <a:cubicBezTo>
                  <a:pt x="3709" y="1397"/>
                  <a:pt x="3712" y="1397"/>
                  <a:pt x="3715" y="1397"/>
                </a:cubicBezTo>
                <a:cubicBezTo>
                  <a:pt x="3714" y="1395"/>
                  <a:pt x="3714" y="1392"/>
                  <a:pt x="3713" y="1390"/>
                </a:cubicBezTo>
                <a:moveTo>
                  <a:pt x="1034" y="1903"/>
                </a:moveTo>
                <a:cubicBezTo>
                  <a:pt x="1033" y="1904"/>
                  <a:pt x="1032" y="1905"/>
                  <a:pt x="1031" y="1905"/>
                </a:cubicBezTo>
                <a:cubicBezTo>
                  <a:pt x="1032" y="1906"/>
                  <a:pt x="1034" y="1906"/>
                  <a:pt x="1036" y="1906"/>
                </a:cubicBezTo>
                <a:cubicBezTo>
                  <a:pt x="1036" y="1904"/>
                  <a:pt x="1035" y="1904"/>
                  <a:pt x="1034" y="1903"/>
                </a:cubicBezTo>
                <a:moveTo>
                  <a:pt x="1043" y="1935"/>
                </a:moveTo>
                <a:cubicBezTo>
                  <a:pt x="1043" y="1937"/>
                  <a:pt x="1044" y="1938"/>
                  <a:pt x="1044" y="1940"/>
                </a:cubicBezTo>
                <a:cubicBezTo>
                  <a:pt x="1044" y="1940"/>
                  <a:pt x="1047" y="1939"/>
                  <a:pt x="1047" y="1939"/>
                </a:cubicBezTo>
                <a:cubicBezTo>
                  <a:pt x="1047" y="1940"/>
                  <a:pt x="1047" y="1941"/>
                  <a:pt x="1047" y="1941"/>
                </a:cubicBezTo>
                <a:cubicBezTo>
                  <a:pt x="1052" y="1938"/>
                  <a:pt x="1048" y="1935"/>
                  <a:pt x="1043" y="1935"/>
                </a:cubicBezTo>
                <a:moveTo>
                  <a:pt x="1062" y="166"/>
                </a:moveTo>
                <a:cubicBezTo>
                  <a:pt x="1062" y="166"/>
                  <a:pt x="1060" y="167"/>
                  <a:pt x="1060" y="168"/>
                </a:cubicBezTo>
                <a:cubicBezTo>
                  <a:pt x="1062" y="168"/>
                  <a:pt x="1062" y="166"/>
                  <a:pt x="1062" y="166"/>
                </a:cubicBezTo>
                <a:moveTo>
                  <a:pt x="264" y="313"/>
                </a:moveTo>
                <a:cubicBezTo>
                  <a:pt x="261" y="313"/>
                  <a:pt x="261" y="314"/>
                  <a:pt x="258" y="312"/>
                </a:cubicBezTo>
                <a:cubicBezTo>
                  <a:pt x="257" y="316"/>
                  <a:pt x="253" y="315"/>
                  <a:pt x="250" y="317"/>
                </a:cubicBezTo>
                <a:cubicBezTo>
                  <a:pt x="251" y="315"/>
                  <a:pt x="251" y="314"/>
                  <a:pt x="251" y="313"/>
                </a:cubicBezTo>
                <a:cubicBezTo>
                  <a:pt x="246" y="315"/>
                  <a:pt x="239" y="317"/>
                  <a:pt x="234" y="319"/>
                </a:cubicBezTo>
                <a:cubicBezTo>
                  <a:pt x="229" y="322"/>
                  <a:pt x="232" y="323"/>
                  <a:pt x="228" y="328"/>
                </a:cubicBezTo>
                <a:cubicBezTo>
                  <a:pt x="232" y="326"/>
                  <a:pt x="235" y="324"/>
                  <a:pt x="239" y="324"/>
                </a:cubicBezTo>
                <a:cubicBezTo>
                  <a:pt x="236" y="325"/>
                  <a:pt x="232" y="327"/>
                  <a:pt x="229" y="329"/>
                </a:cubicBezTo>
                <a:cubicBezTo>
                  <a:pt x="236" y="329"/>
                  <a:pt x="242" y="324"/>
                  <a:pt x="248" y="322"/>
                </a:cubicBezTo>
                <a:cubicBezTo>
                  <a:pt x="252" y="321"/>
                  <a:pt x="269" y="320"/>
                  <a:pt x="264" y="313"/>
                </a:cubicBezTo>
                <a:moveTo>
                  <a:pt x="944" y="156"/>
                </a:moveTo>
                <a:cubicBezTo>
                  <a:pt x="948" y="158"/>
                  <a:pt x="954" y="154"/>
                  <a:pt x="957" y="154"/>
                </a:cubicBezTo>
                <a:cubicBezTo>
                  <a:pt x="964" y="154"/>
                  <a:pt x="967" y="156"/>
                  <a:pt x="971" y="149"/>
                </a:cubicBezTo>
                <a:cubicBezTo>
                  <a:pt x="967" y="150"/>
                  <a:pt x="966" y="149"/>
                  <a:pt x="962" y="146"/>
                </a:cubicBezTo>
                <a:cubicBezTo>
                  <a:pt x="959" y="144"/>
                  <a:pt x="953" y="144"/>
                  <a:pt x="952" y="142"/>
                </a:cubicBezTo>
                <a:cubicBezTo>
                  <a:pt x="948" y="135"/>
                  <a:pt x="953" y="137"/>
                  <a:pt x="957" y="132"/>
                </a:cubicBezTo>
                <a:cubicBezTo>
                  <a:pt x="960" y="129"/>
                  <a:pt x="960" y="123"/>
                  <a:pt x="964" y="119"/>
                </a:cubicBezTo>
                <a:cubicBezTo>
                  <a:pt x="970" y="111"/>
                  <a:pt x="953" y="107"/>
                  <a:pt x="948" y="110"/>
                </a:cubicBezTo>
                <a:cubicBezTo>
                  <a:pt x="940" y="114"/>
                  <a:pt x="933" y="134"/>
                  <a:pt x="923" y="129"/>
                </a:cubicBezTo>
                <a:cubicBezTo>
                  <a:pt x="926" y="126"/>
                  <a:pt x="930" y="123"/>
                  <a:pt x="932" y="119"/>
                </a:cubicBezTo>
                <a:cubicBezTo>
                  <a:pt x="931" y="119"/>
                  <a:pt x="930" y="119"/>
                  <a:pt x="928" y="119"/>
                </a:cubicBezTo>
                <a:cubicBezTo>
                  <a:pt x="928" y="116"/>
                  <a:pt x="929" y="118"/>
                  <a:pt x="926" y="115"/>
                </a:cubicBezTo>
                <a:cubicBezTo>
                  <a:pt x="927" y="115"/>
                  <a:pt x="927" y="115"/>
                  <a:pt x="928" y="115"/>
                </a:cubicBezTo>
                <a:cubicBezTo>
                  <a:pt x="915" y="110"/>
                  <a:pt x="923" y="118"/>
                  <a:pt x="920" y="120"/>
                </a:cubicBezTo>
                <a:cubicBezTo>
                  <a:pt x="919" y="121"/>
                  <a:pt x="909" y="121"/>
                  <a:pt x="905" y="122"/>
                </a:cubicBezTo>
                <a:cubicBezTo>
                  <a:pt x="906" y="121"/>
                  <a:pt x="908" y="118"/>
                  <a:pt x="910" y="117"/>
                </a:cubicBezTo>
                <a:cubicBezTo>
                  <a:pt x="898" y="111"/>
                  <a:pt x="889" y="118"/>
                  <a:pt x="877" y="119"/>
                </a:cubicBezTo>
                <a:cubicBezTo>
                  <a:pt x="879" y="118"/>
                  <a:pt x="892" y="115"/>
                  <a:pt x="892" y="111"/>
                </a:cubicBezTo>
                <a:cubicBezTo>
                  <a:pt x="892" y="107"/>
                  <a:pt x="881" y="111"/>
                  <a:pt x="878" y="111"/>
                </a:cubicBezTo>
                <a:cubicBezTo>
                  <a:pt x="868" y="111"/>
                  <a:pt x="844" y="115"/>
                  <a:pt x="837" y="122"/>
                </a:cubicBezTo>
                <a:cubicBezTo>
                  <a:pt x="838" y="122"/>
                  <a:pt x="839" y="122"/>
                  <a:pt x="840" y="122"/>
                </a:cubicBezTo>
                <a:cubicBezTo>
                  <a:pt x="834" y="125"/>
                  <a:pt x="825" y="125"/>
                  <a:pt x="820" y="131"/>
                </a:cubicBezTo>
                <a:cubicBezTo>
                  <a:pt x="824" y="130"/>
                  <a:pt x="829" y="130"/>
                  <a:pt x="834" y="130"/>
                </a:cubicBezTo>
                <a:cubicBezTo>
                  <a:pt x="831" y="132"/>
                  <a:pt x="827" y="131"/>
                  <a:pt x="824" y="133"/>
                </a:cubicBezTo>
                <a:cubicBezTo>
                  <a:pt x="832" y="135"/>
                  <a:pt x="841" y="132"/>
                  <a:pt x="849" y="132"/>
                </a:cubicBezTo>
                <a:cubicBezTo>
                  <a:pt x="842" y="134"/>
                  <a:pt x="833" y="134"/>
                  <a:pt x="827" y="136"/>
                </a:cubicBezTo>
                <a:cubicBezTo>
                  <a:pt x="824" y="137"/>
                  <a:pt x="821" y="137"/>
                  <a:pt x="818" y="138"/>
                </a:cubicBezTo>
                <a:cubicBezTo>
                  <a:pt x="814" y="139"/>
                  <a:pt x="818" y="144"/>
                  <a:pt x="820" y="144"/>
                </a:cubicBezTo>
                <a:cubicBezTo>
                  <a:pt x="830" y="144"/>
                  <a:pt x="865" y="137"/>
                  <a:pt x="873" y="147"/>
                </a:cubicBezTo>
                <a:cubicBezTo>
                  <a:pt x="859" y="148"/>
                  <a:pt x="845" y="147"/>
                  <a:pt x="832" y="148"/>
                </a:cubicBezTo>
                <a:cubicBezTo>
                  <a:pt x="829" y="148"/>
                  <a:pt x="801" y="151"/>
                  <a:pt x="813" y="156"/>
                </a:cubicBezTo>
                <a:cubicBezTo>
                  <a:pt x="812" y="157"/>
                  <a:pt x="812" y="158"/>
                  <a:pt x="811" y="159"/>
                </a:cubicBezTo>
                <a:cubicBezTo>
                  <a:pt x="820" y="162"/>
                  <a:pt x="828" y="158"/>
                  <a:pt x="836" y="161"/>
                </a:cubicBezTo>
                <a:cubicBezTo>
                  <a:pt x="833" y="163"/>
                  <a:pt x="830" y="166"/>
                  <a:pt x="829" y="171"/>
                </a:cubicBezTo>
                <a:cubicBezTo>
                  <a:pt x="846" y="171"/>
                  <a:pt x="863" y="169"/>
                  <a:pt x="880" y="166"/>
                </a:cubicBezTo>
                <a:cubicBezTo>
                  <a:pt x="887" y="164"/>
                  <a:pt x="893" y="164"/>
                  <a:pt x="900" y="161"/>
                </a:cubicBezTo>
                <a:cubicBezTo>
                  <a:pt x="904" y="160"/>
                  <a:pt x="915" y="155"/>
                  <a:pt x="907" y="161"/>
                </a:cubicBezTo>
                <a:cubicBezTo>
                  <a:pt x="910" y="162"/>
                  <a:pt x="915" y="161"/>
                  <a:pt x="919" y="163"/>
                </a:cubicBezTo>
                <a:cubicBezTo>
                  <a:pt x="917" y="163"/>
                  <a:pt x="916" y="164"/>
                  <a:pt x="914" y="164"/>
                </a:cubicBezTo>
                <a:cubicBezTo>
                  <a:pt x="923" y="167"/>
                  <a:pt x="933" y="166"/>
                  <a:pt x="942" y="165"/>
                </a:cubicBezTo>
                <a:cubicBezTo>
                  <a:pt x="943" y="165"/>
                  <a:pt x="955" y="163"/>
                  <a:pt x="953" y="158"/>
                </a:cubicBezTo>
                <a:cubicBezTo>
                  <a:pt x="951" y="155"/>
                  <a:pt x="943" y="159"/>
                  <a:pt x="941" y="159"/>
                </a:cubicBezTo>
                <a:cubicBezTo>
                  <a:pt x="942" y="158"/>
                  <a:pt x="943" y="157"/>
                  <a:pt x="944" y="156"/>
                </a:cubicBezTo>
                <a:moveTo>
                  <a:pt x="1434" y="1291"/>
                </a:moveTo>
                <a:cubicBezTo>
                  <a:pt x="1433" y="1283"/>
                  <a:pt x="1431" y="1260"/>
                  <a:pt x="1422" y="1258"/>
                </a:cubicBezTo>
                <a:cubicBezTo>
                  <a:pt x="1415" y="1256"/>
                  <a:pt x="1408" y="1260"/>
                  <a:pt x="1401" y="1255"/>
                </a:cubicBezTo>
                <a:cubicBezTo>
                  <a:pt x="1393" y="1249"/>
                  <a:pt x="1388" y="1240"/>
                  <a:pt x="1380" y="1235"/>
                </a:cubicBezTo>
                <a:cubicBezTo>
                  <a:pt x="1374" y="1231"/>
                  <a:pt x="1368" y="1225"/>
                  <a:pt x="1361" y="1223"/>
                </a:cubicBezTo>
                <a:cubicBezTo>
                  <a:pt x="1356" y="1222"/>
                  <a:pt x="1351" y="1226"/>
                  <a:pt x="1346" y="1225"/>
                </a:cubicBezTo>
                <a:cubicBezTo>
                  <a:pt x="1341" y="1225"/>
                  <a:pt x="1336" y="1224"/>
                  <a:pt x="1331" y="1223"/>
                </a:cubicBezTo>
                <a:cubicBezTo>
                  <a:pt x="1326" y="1222"/>
                  <a:pt x="1323" y="1216"/>
                  <a:pt x="1317" y="1217"/>
                </a:cubicBezTo>
                <a:cubicBezTo>
                  <a:pt x="1317" y="1218"/>
                  <a:pt x="1317" y="1219"/>
                  <a:pt x="1318" y="1220"/>
                </a:cubicBezTo>
                <a:cubicBezTo>
                  <a:pt x="1313" y="1218"/>
                  <a:pt x="1309" y="1220"/>
                  <a:pt x="1308" y="1224"/>
                </a:cubicBezTo>
                <a:cubicBezTo>
                  <a:pt x="1309" y="1222"/>
                  <a:pt x="1309" y="1220"/>
                  <a:pt x="1309" y="1217"/>
                </a:cubicBezTo>
                <a:cubicBezTo>
                  <a:pt x="1306" y="1218"/>
                  <a:pt x="1303" y="1227"/>
                  <a:pt x="1300" y="1231"/>
                </a:cubicBezTo>
                <a:cubicBezTo>
                  <a:pt x="1301" y="1226"/>
                  <a:pt x="1310" y="1209"/>
                  <a:pt x="1300" y="1208"/>
                </a:cubicBezTo>
                <a:cubicBezTo>
                  <a:pt x="1299" y="1206"/>
                  <a:pt x="1299" y="1207"/>
                  <a:pt x="1297" y="1205"/>
                </a:cubicBezTo>
                <a:cubicBezTo>
                  <a:pt x="1298" y="1205"/>
                  <a:pt x="1298" y="1204"/>
                  <a:pt x="1298" y="1204"/>
                </a:cubicBezTo>
                <a:cubicBezTo>
                  <a:pt x="1295" y="1203"/>
                  <a:pt x="1293" y="1204"/>
                  <a:pt x="1293" y="1207"/>
                </a:cubicBezTo>
                <a:cubicBezTo>
                  <a:pt x="1292" y="1206"/>
                  <a:pt x="1292" y="1201"/>
                  <a:pt x="1290" y="1200"/>
                </a:cubicBezTo>
                <a:cubicBezTo>
                  <a:pt x="1287" y="1200"/>
                  <a:pt x="1286" y="1202"/>
                  <a:pt x="1283" y="1197"/>
                </a:cubicBezTo>
                <a:cubicBezTo>
                  <a:pt x="1282" y="1199"/>
                  <a:pt x="1283" y="1197"/>
                  <a:pt x="1282" y="1197"/>
                </a:cubicBezTo>
                <a:cubicBezTo>
                  <a:pt x="1282" y="1197"/>
                  <a:pt x="1279" y="1199"/>
                  <a:pt x="1280" y="1198"/>
                </a:cubicBezTo>
                <a:cubicBezTo>
                  <a:pt x="1279" y="1197"/>
                  <a:pt x="1271" y="1191"/>
                  <a:pt x="1268" y="1193"/>
                </a:cubicBezTo>
                <a:cubicBezTo>
                  <a:pt x="1267" y="1187"/>
                  <a:pt x="1258" y="1192"/>
                  <a:pt x="1256" y="1191"/>
                </a:cubicBezTo>
                <a:cubicBezTo>
                  <a:pt x="1254" y="1196"/>
                  <a:pt x="1251" y="1200"/>
                  <a:pt x="1250" y="1203"/>
                </a:cubicBezTo>
                <a:cubicBezTo>
                  <a:pt x="1250" y="1203"/>
                  <a:pt x="1251" y="1203"/>
                  <a:pt x="1252" y="1203"/>
                </a:cubicBezTo>
                <a:cubicBezTo>
                  <a:pt x="1252" y="1204"/>
                  <a:pt x="1251" y="1205"/>
                  <a:pt x="1251" y="1206"/>
                </a:cubicBezTo>
                <a:cubicBezTo>
                  <a:pt x="1244" y="1197"/>
                  <a:pt x="1238" y="1220"/>
                  <a:pt x="1234" y="1221"/>
                </a:cubicBezTo>
                <a:cubicBezTo>
                  <a:pt x="1237" y="1218"/>
                  <a:pt x="1239" y="1211"/>
                  <a:pt x="1237" y="1208"/>
                </a:cubicBezTo>
                <a:cubicBezTo>
                  <a:pt x="1233" y="1212"/>
                  <a:pt x="1228" y="1206"/>
                  <a:pt x="1224" y="1212"/>
                </a:cubicBezTo>
                <a:cubicBezTo>
                  <a:pt x="1221" y="1210"/>
                  <a:pt x="1220" y="1197"/>
                  <a:pt x="1215" y="1196"/>
                </a:cubicBezTo>
                <a:cubicBezTo>
                  <a:pt x="1214" y="1196"/>
                  <a:pt x="1202" y="1205"/>
                  <a:pt x="1200" y="1207"/>
                </a:cubicBezTo>
                <a:cubicBezTo>
                  <a:pt x="1200" y="1203"/>
                  <a:pt x="1197" y="1203"/>
                  <a:pt x="1193" y="1205"/>
                </a:cubicBezTo>
                <a:cubicBezTo>
                  <a:pt x="1200" y="1200"/>
                  <a:pt x="1204" y="1203"/>
                  <a:pt x="1207" y="1194"/>
                </a:cubicBezTo>
                <a:cubicBezTo>
                  <a:pt x="1210" y="1184"/>
                  <a:pt x="1219" y="1176"/>
                  <a:pt x="1226" y="1168"/>
                </a:cubicBezTo>
                <a:cubicBezTo>
                  <a:pt x="1237" y="1156"/>
                  <a:pt x="1225" y="1158"/>
                  <a:pt x="1221" y="1150"/>
                </a:cubicBezTo>
                <a:cubicBezTo>
                  <a:pt x="1216" y="1139"/>
                  <a:pt x="1219" y="1121"/>
                  <a:pt x="1210" y="1114"/>
                </a:cubicBezTo>
                <a:cubicBezTo>
                  <a:pt x="1210" y="1117"/>
                  <a:pt x="1209" y="1117"/>
                  <a:pt x="1208" y="1119"/>
                </a:cubicBezTo>
                <a:cubicBezTo>
                  <a:pt x="1208" y="1109"/>
                  <a:pt x="1195" y="1101"/>
                  <a:pt x="1186" y="1097"/>
                </a:cubicBezTo>
                <a:cubicBezTo>
                  <a:pt x="1180" y="1095"/>
                  <a:pt x="1154" y="1083"/>
                  <a:pt x="1152" y="1094"/>
                </a:cubicBezTo>
                <a:cubicBezTo>
                  <a:pt x="1147" y="1091"/>
                  <a:pt x="1138" y="1087"/>
                  <a:pt x="1135" y="1094"/>
                </a:cubicBezTo>
                <a:cubicBezTo>
                  <a:pt x="1137" y="1086"/>
                  <a:pt x="1120" y="1070"/>
                  <a:pt x="1117" y="1081"/>
                </a:cubicBezTo>
                <a:cubicBezTo>
                  <a:pt x="1117" y="1077"/>
                  <a:pt x="1121" y="1072"/>
                  <a:pt x="1118" y="1068"/>
                </a:cubicBezTo>
                <a:cubicBezTo>
                  <a:pt x="1114" y="1063"/>
                  <a:pt x="1110" y="1058"/>
                  <a:pt x="1103" y="1054"/>
                </a:cubicBezTo>
                <a:cubicBezTo>
                  <a:pt x="1098" y="1051"/>
                  <a:pt x="1097" y="1052"/>
                  <a:pt x="1093" y="1052"/>
                </a:cubicBezTo>
                <a:cubicBezTo>
                  <a:pt x="1088" y="1052"/>
                  <a:pt x="1080" y="1055"/>
                  <a:pt x="1078" y="1050"/>
                </a:cubicBezTo>
                <a:cubicBezTo>
                  <a:pt x="1084" y="1053"/>
                  <a:pt x="1082" y="1049"/>
                  <a:pt x="1084" y="1046"/>
                </a:cubicBezTo>
                <a:cubicBezTo>
                  <a:pt x="1085" y="1046"/>
                  <a:pt x="1089" y="1040"/>
                  <a:pt x="1089" y="1040"/>
                </a:cubicBezTo>
                <a:cubicBezTo>
                  <a:pt x="1090" y="1037"/>
                  <a:pt x="1080" y="1033"/>
                  <a:pt x="1078" y="1031"/>
                </a:cubicBezTo>
                <a:cubicBezTo>
                  <a:pt x="1078" y="1033"/>
                  <a:pt x="1077" y="1033"/>
                  <a:pt x="1076" y="1036"/>
                </a:cubicBezTo>
                <a:cubicBezTo>
                  <a:pt x="1075" y="1031"/>
                  <a:pt x="1070" y="1027"/>
                  <a:pt x="1069" y="1034"/>
                </a:cubicBezTo>
                <a:cubicBezTo>
                  <a:pt x="1068" y="1028"/>
                  <a:pt x="1065" y="1026"/>
                  <a:pt x="1063" y="1021"/>
                </a:cubicBezTo>
                <a:cubicBezTo>
                  <a:pt x="1067" y="1021"/>
                  <a:pt x="1072" y="1022"/>
                  <a:pt x="1076" y="1019"/>
                </a:cubicBezTo>
                <a:cubicBezTo>
                  <a:pt x="1065" y="1018"/>
                  <a:pt x="1054" y="1020"/>
                  <a:pt x="1044" y="1020"/>
                </a:cubicBezTo>
                <a:cubicBezTo>
                  <a:pt x="1046" y="1020"/>
                  <a:pt x="1049" y="1021"/>
                  <a:pt x="1051" y="1022"/>
                </a:cubicBezTo>
                <a:cubicBezTo>
                  <a:pt x="1041" y="1023"/>
                  <a:pt x="1035" y="1029"/>
                  <a:pt x="1024" y="1026"/>
                </a:cubicBezTo>
                <a:cubicBezTo>
                  <a:pt x="1021" y="1026"/>
                  <a:pt x="1020" y="1020"/>
                  <a:pt x="1016" y="1020"/>
                </a:cubicBezTo>
                <a:cubicBezTo>
                  <a:pt x="1010" y="1020"/>
                  <a:pt x="1003" y="1023"/>
                  <a:pt x="997" y="1022"/>
                </a:cubicBezTo>
                <a:cubicBezTo>
                  <a:pt x="987" y="1021"/>
                  <a:pt x="994" y="1020"/>
                  <a:pt x="990" y="1013"/>
                </a:cubicBezTo>
                <a:cubicBezTo>
                  <a:pt x="989" y="1011"/>
                  <a:pt x="987" y="1009"/>
                  <a:pt x="984" y="1007"/>
                </a:cubicBezTo>
                <a:cubicBezTo>
                  <a:pt x="982" y="1007"/>
                  <a:pt x="975" y="1008"/>
                  <a:pt x="974" y="1007"/>
                </a:cubicBezTo>
                <a:cubicBezTo>
                  <a:pt x="970" y="1005"/>
                  <a:pt x="972" y="1001"/>
                  <a:pt x="971" y="997"/>
                </a:cubicBezTo>
                <a:cubicBezTo>
                  <a:pt x="968" y="993"/>
                  <a:pt x="965" y="1002"/>
                  <a:pt x="966" y="1005"/>
                </a:cubicBezTo>
                <a:cubicBezTo>
                  <a:pt x="973" y="1001"/>
                  <a:pt x="972" y="1009"/>
                  <a:pt x="969" y="1007"/>
                </a:cubicBezTo>
                <a:cubicBezTo>
                  <a:pt x="968" y="1007"/>
                  <a:pt x="956" y="1012"/>
                  <a:pt x="954" y="1013"/>
                </a:cubicBezTo>
                <a:cubicBezTo>
                  <a:pt x="942" y="1019"/>
                  <a:pt x="951" y="1023"/>
                  <a:pt x="953" y="1032"/>
                </a:cubicBezTo>
                <a:cubicBezTo>
                  <a:pt x="955" y="1049"/>
                  <a:pt x="938" y="1043"/>
                  <a:pt x="939" y="1032"/>
                </a:cubicBezTo>
                <a:cubicBezTo>
                  <a:pt x="939" y="1027"/>
                  <a:pt x="946" y="1023"/>
                  <a:pt x="946" y="1018"/>
                </a:cubicBezTo>
                <a:cubicBezTo>
                  <a:pt x="946" y="1013"/>
                  <a:pt x="938" y="1006"/>
                  <a:pt x="946" y="1004"/>
                </a:cubicBezTo>
                <a:cubicBezTo>
                  <a:pt x="950" y="1003"/>
                  <a:pt x="955" y="1001"/>
                  <a:pt x="954" y="996"/>
                </a:cubicBezTo>
                <a:cubicBezTo>
                  <a:pt x="951" y="986"/>
                  <a:pt x="942" y="999"/>
                  <a:pt x="939" y="1001"/>
                </a:cubicBezTo>
                <a:cubicBezTo>
                  <a:pt x="934" y="1005"/>
                  <a:pt x="922" y="1013"/>
                  <a:pt x="916" y="1009"/>
                </a:cubicBezTo>
                <a:cubicBezTo>
                  <a:pt x="912" y="1007"/>
                  <a:pt x="911" y="1016"/>
                  <a:pt x="908" y="1017"/>
                </a:cubicBezTo>
                <a:cubicBezTo>
                  <a:pt x="907" y="1017"/>
                  <a:pt x="905" y="1012"/>
                  <a:pt x="903" y="1013"/>
                </a:cubicBezTo>
                <a:cubicBezTo>
                  <a:pt x="900" y="1015"/>
                  <a:pt x="896" y="1018"/>
                  <a:pt x="894" y="1021"/>
                </a:cubicBezTo>
                <a:cubicBezTo>
                  <a:pt x="893" y="1024"/>
                  <a:pt x="895" y="1038"/>
                  <a:pt x="890" y="1039"/>
                </a:cubicBezTo>
                <a:cubicBezTo>
                  <a:pt x="885" y="1040"/>
                  <a:pt x="886" y="1041"/>
                  <a:pt x="882" y="1046"/>
                </a:cubicBezTo>
                <a:cubicBezTo>
                  <a:pt x="880" y="1048"/>
                  <a:pt x="876" y="1049"/>
                  <a:pt x="874" y="1052"/>
                </a:cubicBezTo>
                <a:cubicBezTo>
                  <a:pt x="877" y="1055"/>
                  <a:pt x="874" y="1065"/>
                  <a:pt x="874" y="1058"/>
                </a:cubicBezTo>
                <a:cubicBezTo>
                  <a:pt x="870" y="1055"/>
                  <a:pt x="867" y="1050"/>
                  <a:pt x="863" y="1046"/>
                </a:cubicBezTo>
                <a:cubicBezTo>
                  <a:pt x="857" y="1040"/>
                  <a:pt x="851" y="1038"/>
                  <a:pt x="841" y="1036"/>
                </a:cubicBezTo>
                <a:cubicBezTo>
                  <a:pt x="831" y="1033"/>
                  <a:pt x="818" y="1059"/>
                  <a:pt x="808" y="1042"/>
                </a:cubicBezTo>
                <a:cubicBezTo>
                  <a:pt x="808" y="1043"/>
                  <a:pt x="807" y="1044"/>
                  <a:pt x="807" y="1046"/>
                </a:cubicBezTo>
                <a:cubicBezTo>
                  <a:pt x="803" y="1045"/>
                  <a:pt x="795" y="1033"/>
                  <a:pt x="793" y="1029"/>
                </a:cubicBezTo>
                <a:cubicBezTo>
                  <a:pt x="790" y="1025"/>
                  <a:pt x="785" y="1018"/>
                  <a:pt x="784" y="1013"/>
                </a:cubicBezTo>
                <a:cubicBezTo>
                  <a:pt x="784" y="1003"/>
                  <a:pt x="789" y="996"/>
                  <a:pt x="789" y="987"/>
                </a:cubicBezTo>
                <a:cubicBezTo>
                  <a:pt x="793" y="986"/>
                  <a:pt x="791" y="974"/>
                  <a:pt x="794" y="969"/>
                </a:cubicBezTo>
                <a:cubicBezTo>
                  <a:pt x="797" y="965"/>
                  <a:pt x="795" y="956"/>
                  <a:pt x="799" y="954"/>
                </a:cubicBezTo>
                <a:cubicBezTo>
                  <a:pt x="794" y="947"/>
                  <a:pt x="788" y="952"/>
                  <a:pt x="786" y="946"/>
                </a:cubicBezTo>
                <a:cubicBezTo>
                  <a:pt x="787" y="946"/>
                  <a:pt x="788" y="946"/>
                  <a:pt x="790" y="946"/>
                </a:cubicBezTo>
                <a:cubicBezTo>
                  <a:pt x="785" y="939"/>
                  <a:pt x="771" y="938"/>
                  <a:pt x="764" y="938"/>
                </a:cubicBezTo>
                <a:cubicBezTo>
                  <a:pt x="763" y="938"/>
                  <a:pt x="760" y="941"/>
                  <a:pt x="757" y="942"/>
                </a:cubicBezTo>
                <a:cubicBezTo>
                  <a:pt x="753" y="943"/>
                  <a:pt x="748" y="942"/>
                  <a:pt x="743" y="942"/>
                </a:cubicBezTo>
                <a:cubicBezTo>
                  <a:pt x="741" y="942"/>
                  <a:pt x="741" y="940"/>
                  <a:pt x="738" y="940"/>
                </a:cubicBezTo>
                <a:cubicBezTo>
                  <a:pt x="736" y="941"/>
                  <a:pt x="735" y="943"/>
                  <a:pt x="733" y="943"/>
                </a:cubicBezTo>
                <a:cubicBezTo>
                  <a:pt x="729" y="943"/>
                  <a:pt x="719" y="939"/>
                  <a:pt x="728" y="935"/>
                </a:cubicBezTo>
                <a:cubicBezTo>
                  <a:pt x="735" y="932"/>
                  <a:pt x="734" y="925"/>
                  <a:pt x="735" y="920"/>
                </a:cubicBezTo>
                <a:cubicBezTo>
                  <a:pt x="736" y="915"/>
                  <a:pt x="739" y="911"/>
                  <a:pt x="739" y="906"/>
                </a:cubicBezTo>
                <a:cubicBezTo>
                  <a:pt x="740" y="902"/>
                  <a:pt x="735" y="900"/>
                  <a:pt x="742" y="895"/>
                </a:cubicBezTo>
                <a:cubicBezTo>
                  <a:pt x="741" y="898"/>
                  <a:pt x="741" y="901"/>
                  <a:pt x="743" y="903"/>
                </a:cubicBezTo>
                <a:cubicBezTo>
                  <a:pt x="750" y="895"/>
                  <a:pt x="748" y="883"/>
                  <a:pt x="753" y="875"/>
                </a:cubicBezTo>
                <a:cubicBezTo>
                  <a:pt x="756" y="869"/>
                  <a:pt x="771" y="860"/>
                  <a:pt x="760" y="853"/>
                </a:cubicBezTo>
                <a:cubicBezTo>
                  <a:pt x="759" y="858"/>
                  <a:pt x="755" y="855"/>
                  <a:pt x="751" y="854"/>
                </a:cubicBezTo>
                <a:cubicBezTo>
                  <a:pt x="745" y="853"/>
                  <a:pt x="742" y="855"/>
                  <a:pt x="737" y="857"/>
                </a:cubicBezTo>
                <a:cubicBezTo>
                  <a:pt x="728" y="859"/>
                  <a:pt x="719" y="858"/>
                  <a:pt x="714" y="867"/>
                </a:cubicBezTo>
                <a:cubicBezTo>
                  <a:pt x="712" y="873"/>
                  <a:pt x="713" y="877"/>
                  <a:pt x="709" y="883"/>
                </a:cubicBezTo>
                <a:cubicBezTo>
                  <a:pt x="707" y="886"/>
                  <a:pt x="700" y="894"/>
                  <a:pt x="700" y="897"/>
                </a:cubicBezTo>
                <a:cubicBezTo>
                  <a:pt x="700" y="901"/>
                  <a:pt x="691" y="901"/>
                  <a:pt x="691" y="901"/>
                </a:cubicBezTo>
                <a:cubicBezTo>
                  <a:pt x="690" y="901"/>
                  <a:pt x="691" y="897"/>
                  <a:pt x="688" y="898"/>
                </a:cubicBezTo>
                <a:cubicBezTo>
                  <a:pt x="684" y="898"/>
                  <a:pt x="682" y="898"/>
                  <a:pt x="680" y="902"/>
                </a:cubicBezTo>
                <a:cubicBezTo>
                  <a:pt x="680" y="901"/>
                  <a:pt x="680" y="900"/>
                  <a:pt x="679" y="899"/>
                </a:cubicBezTo>
                <a:cubicBezTo>
                  <a:pt x="676" y="904"/>
                  <a:pt x="673" y="901"/>
                  <a:pt x="669" y="902"/>
                </a:cubicBezTo>
                <a:cubicBezTo>
                  <a:pt x="666" y="902"/>
                  <a:pt x="663" y="905"/>
                  <a:pt x="660" y="905"/>
                </a:cubicBezTo>
                <a:cubicBezTo>
                  <a:pt x="653" y="905"/>
                  <a:pt x="656" y="903"/>
                  <a:pt x="651" y="900"/>
                </a:cubicBezTo>
                <a:cubicBezTo>
                  <a:pt x="647" y="897"/>
                  <a:pt x="642" y="899"/>
                  <a:pt x="639" y="897"/>
                </a:cubicBezTo>
                <a:cubicBezTo>
                  <a:pt x="635" y="894"/>
                  <a:pt x="635" y="884"/>
                  <a:pt x="634" y="880"/>
                </a:cubicBezTo>
                <a:cubicBezTo>
                  <a:pt x="631" y="875"/>
                  <a:pt x="627" y="871"/>
                  <a:pt x="626" y="865"/>
                </a:cubicBezTo>
                <a:cubicBezTo>
                  <a:pt x="624" y="859"/>
                  <a:pt x="622" y="853"/>
                  <a:pt x="622" y="846"/>
                </a:cubicBezTo>
                <a:cubicBezTo>
                  <a:pt x="622" y="835"/>
                  <a:pt x="626" y="818"/>
                  <a:pt x="631" y="807"/>
                </a:cubicBezTo>
                <a:cubicBezTo>
                  <a:pt x="634" y="800"/>
                  <a:pt x="640" y="794"/>
                  <a:pt x="641" y="787"/>
                </a:cubicBezTo>
                <a:cubicBezTo>
                  <a:pt x="641" y="785"/>
                  <a:pt x="640" y="776"/>
                  <a:pt x="641" y="771"/>
                </a:cubicBezTo>
                <a:cubicBezTo>
                  <a:pt x="643" y="767"/>
                  <a:pt x="647" y="763"/>
                  <a:pt x="643" y="759"/>
                </a:cubicBezTo>
                <a:cubicBezTo>
                  <a:pt x="646" y="759"/>
                  <a:pt x="649" y="758"/>
                  <a:pt x="651" y="755"/>
                </a:cubicBezTo>
                <a:cubicBezTo>
                  <a:pt x="650" y="755"/>
                  <a:pt x="649" y="756"/>
                  <a:pt x="648" y="756"/>
                </a:cubicBezTo>
                <a:cubicBezTo>
                  <a:pt x="651" y="756"/>
                  <a:pt x="655" y="755"/>
                  <a:pt x="655" y="750"/>
                </a:cubicBezTo>
                <a:cubicBezTo>
                  <a:pt x="657" y="753"/>
                  <a:pt x="656" y="751"/>
                  <a:pt x="660" y="750"/>
                </a:cubicBezTo>
                <a:cubicBezTo>
                  <a:pt x="659" y="749"/>
                  <a:pt x="659" y="748"/>
                  <a:pt x="658" y="748"/>
                </a:cubicBezTo>
                <a:cubicBezTo>
                  <a:pt x="661" y="745"/>
                  <a:pt x="663" y="749"/>
                  <a:pt x="666" y="748"/>
                </a:cubicBezTo>
                <a:cubicBezTo>
                  <a:pt x="669" y="747"/>
                  <a:pt x="677" y="743"/>
                  <a:pt x="679" y="740"/>
                </a:cubicBezTo>
                <a:cubicBezTo>
                  <a:pt x="682" y="736"/>
                  <a:pt x="682" y="731"/>
                  <a:pt x="687" y="730"/>
                </a:cubicBezTo>
                <a:cubicBezTo>
                  <a:pt x="687" y="730"/>
                  <a:pt x="687" y="735"/>
                  <a:pt x="690" y="733"/>
                </a:cubicBezTo>
                <a:cubicBezTo>
                  <a:pt x="694" y="732"/>
                  <a:pt x="697" y="730"/>
                  <a:pt x="700" y="727"/>
                </a:cubicBezTo>
                <a:cubicBezTo>
                  <a:pt x="699" y="728"/>
                  <a:pt x="698" y="729"/>
                  <a:pt x="698" y="730"/>
                </a:cubicBezTo>
                <a:cubicBezTo>
                  <a:pt x="704" y="730"/>
                  <a:pt x="709" y="733"/>
                  <a:pt x="714" y="733"/>
                </a:cubicBezTo>
                <a:cubicBezTo>
                  <a:pt x="720" y="733"/>
                  <a:pt x="719" y="729"/>
                  <a:pt x="723" y="729"/>
                </a:cubicBezTo>
                <a:cubicBezTo>
                  <a:pt x="727" y="729"/>
                  <a:pt x="727" y="733"/>
                  <a:pt x="730" y="734"/>
                </a:cubicBezTo>
                <a:cubicBezTo>
                  <a:pt x="727" y="738"/>
                  <a:pt x="730" y="738"/>
                  <a:pt x="734" y="740"/>
                </a:cubicBezTo>
                <a:cubicBezTo>
                  <a:pt x="738" y="741"/>
                  <a:pt x="736" y="737"/>
                  <a:pt x="738" y="737"/>
                </a:cubicBezTo>
                <a:cubicBezTo>
                  <a:pt x="740" y="737"/>
                  <a:pt x="743" y="740"/>
                  <a:pt x="744" y="740"/>
                </a:cubicBezTo>
                <a:cubicBezTo>
                  <a:pt x="746" y="738"/>
                  <a:pt x="746" y="735"/>
                  <a:pt x="745" y="733"/>
                </a:cubicBezTo>
                <a:cubicBezTo>
                  <a:pt x="748" y="735"/>
                  <a:pt x="754" y="738"/>
                  <a:pt x="753" y="742"/>
                </a:cubicBezTo>
                <a:cubicBezTo>
                  <a:pt x="761" y="741"/>
                  <a:pt x="756" y="736"/>
                  <a:pt x="752" y="734"/>
                </a:cubicBezTo>
                <a:cubicBezTo>
                  <a:pt x="749" y="733"/>
                  <a:pt x="757" y="728"/>
                  <a:pt x="757" y="726"/>
                </a:cubicBezTo>
                <a:cubicBezTo>
                  <a:pt x="756" y="726"/>
                  <a:pt x="756" y="726"/>
                  <a:pt x="756" y="726"/>
                </a:cubicBezTo>
                <a:cubicBezTo>
                  <a:pt x="751" y="732"/>
                  <a:pt x="751" y="724"/>
                  <a:pt x="759" y="722"/>
                </a:cubicBezTo>
                <a:cubicBezTo>
                  <a:pt x="765" y="720"/>
                  <a:pt x="775" y="725"/>
                  <a:pt x="777" y="716"/>
                </a:cubicBezTo>
                <a:cubicBezTo>
                  <a:pt x="777" y="719"/>
                  <a:pt x="778" y="720"/>
                  <a:pt x="776" y="723"/>
                </a:cubicBezTo>
                <a:cubicBezTo>
                  <a:pt x="779" y="723"/>
                  <a:pt x="780" y="721"/>
                  <a:pt x="783" y="721"/>
                </a:cubicBezTo>
                <a:cubicBezTo>
                  <a:pt x="785" y="720"/>
                  <a:pt x="790" y="720"/>
                  <a:pt x="794" y="720"/>
                </a:cubicBezTo>
                <a:cubicBezTo>
                  <a:pt x="799" y="720"/>
                  <a:pt x="808" y="722"/>
                  <a:pt x="807" y="731"/>
                </a:cubicBezTo>
                <a:cubicBezTo>
                  <a:pt x="813" y="731"/>
                  <a:pt x="815" y="728"/>
                  <a:pt x="820" y="727"/>
                </a:cubicBezTo>
                <a:cubicBezTo>
                  <a:pt x="829" y="724"/>
                  <a:pt x="829" y="728"/>
                  <a:pt x="833" y="735"/>
                </a:cubicBezTo>
                <a:cubicBezTo>
                  <a:pt x="836" y="740"/>
                  <a:pt x="839" y="740"/>
                  <a:pt x="838" y="746"/>
                </a:cubicBezTo>
                <a:cubicBezTo>
                  <a:pt x="838" y="752"/>
                  <a:pt x="831" y="756"/>
                  <a:pt x="834" y="762"/>
                </a:cubicBezTo>
                <a:cubicBezTo>
                  <a:pt x="835" y="760"/>
                  <a:pt x="836" y="759"/>
                  <a:pt x="836" y="757"/>
                </a:cubicBezTo>
                <a:cubicBezTo>
                  <a:pt x="842" y="760"/>
                  <a:pt x="828" y="770"/>
                  <a:pt x="838" y="775"/>
                </a:cubicBezTo>
                <a:cubicBezTo>
                  <a:pt x="839" y="773"/>
                  <a:pt x="839" y="774"/>
                  <a:pt x="841" y="773"/>
                </a:cubicBezTo>
                <a:cubicBezTo>
                  <a:pt x="837" y="777"/>
                  <a:pt x="841" y="778"/>
                  <a:pt x="841" y="780"/>
                </a:cubicBezTo>
                <a:cubicBezTo>
                  <a:pt x="842" y="783"/>
                  <a:pt x="841" y="786"/>
                  <a:pt x="842" y="788"/>
                </a:cubicBezTo>
                <a:cubicBezTo>
                  <a:pt x="842" y="789"/>
                  <a:pt x="846" y="790"/>
                  <a:pt x="846" y="792"/>
                </a:cubicBezTo>
                <a:cubicBezTo>
                  <a:pt x="848" y="798"/>
                  <a:pt x="844" y="802"/>
                  <a:pt x="853" y="799"/>
                </a:cubicBezTo>
                <a:cubicBezTo>
                  <a:pt x="858" y="798"/>
                  <a:pt x="857" y="797"/>
                  <a:pt x="860" y="792"/>
                </a:cubicBezTo>
                <a:cubicBezTo>
                  <a:pt x="862" y="786"/>
                  <a:pt x="869" y="776"/>
                  <a:pt x="865" y="769"/>
                </a:cubicBezTo>
                <a:cubicBezTo>
                  <a:pt x="862" y="764"/>
                  <a:pt x="861" y="751"/>
                  <a:pt x="862" y="745"/>
                </a:cubicBezTo>
                <a:cubicBezTo>
                  <a:pt x="863" y="748"/>
                  <a:pt x="863" y="746"/>
                  <a:pt x="864" y="748"/>
                </a:cubicBezTo>
                <a:cubicBezTo>
                  <a:pt x="860" y="738"/>
                  <a:pt x="855" y="715"/>
                  <a:pt x="865" y="708"/>
                </a:cubicBezTo>
                <a:cubicBezTo>
                  <a:pt x="865" y="707"/>
                  <a:pt x="864" y="706"/>
                  <a:pt x="863" y="706"/>
                </a:cubicBezTo>
                <a:cubicBezTo>
                  <a:pt x="869" y="702"/>
                  <a:pt x="872" y="696"/>
                  <a:pt x="876" y="692"/>
                </a:cubicBezTo>
                <a:cubicBezTo>
                  <a:pt x="878" y="690"/>
                  <a:pt x="880" y="693"/>
                  <a:pt x="881" y="689"/>
                </a:cubicBezTo>
                <a:cubicBezTo>
                  <a:pt x="884" y="689"/>
                  <a:pt x="888" y="687"/>
                  <a:pt x="889" y="684"/>
                </a:cubicBezTo>
                <a:cubicBezTo>
                  <a:pt x="895" y="687"/>
                  <a:pt x="905" y="670"/>
                  <a:pt x="911" y="668"/>
                </a:cubicBezTo>
                <a:cubicBezTo>
                  <a:pt x="913" y="667"/>
                  <a:pt x="916" y="668"/>
                  <a:pt x="917" y="668"/>
                </a:cubicBezTo>
                <a:cubicBezTo>
                  <a:pt x="919" y="667"/>
                  <a:pt x="919" y="665"/>
                  <a:pt x="921" y="664"/>
                </a:cubicBezTo>
                <a:cubicBezTo>
                  <a:pt x="924" y="662"/>
                  <a:pt x="929" y="658"/>
                  <a:pt x="929" y="655"/>
                </a:cubicBezTo>
                <a:cubicBezTo>
                  <a:pt x="931" y="657"/>
                  <a:pt x="936" y="656"/>
                  <a:pt x="939" y="654"/>
                </a:cubicBezTo>
                <a:cubicBezTo>
                  <a:pt x="939" y="655"/>
                  <a:pt x="939" y="655"/>
                  <a:pt x="939" y="656"/>
                </a:cubicBezTo>
                <a:cubicBezTo>
                  <a:pt x="947" y="654"/>
                  <a:pt x="945" y="646"/>
                  <a:pt x="939" y="644"/>
                </a:cubicBezTo>
                <a:cubicBezTo>
                  <a:pt x="944" y="646"/>
                  <a:pt x="958" y="646"/>
                  <a:pt x="955" y="636"/>
                </a:cubicBezTo>
                <a:cubicBezTo>
                  <a:pt x="953" y="638"/>
                  <a:pt x="952" y="638"/>
                  <a:pt x="952" y="640"/>
                </a:cubicBezTo>
                <a:cubicBezTo>
                  <a:pt x="954" y="634"/>
                  <a:pt x="948" y="636"/>
                  <a:pt x="944" y="637"/>
                </a:cubicBezTo>
                <a:cubicBezTo>
                  <a:pt x="944" y="636"/>
                  <a:pt x="944" y="636"/>
                  <a:pt x="944" y="635"/>
                </a:cubicBezTo>
                <a:cubicBezTo>
                  <a:pt x="950" y="636"/>
                  <a:pt x="957" y="631"/>
                  <a:pt x="957" y="625"/>
                </a:cubicBezTo>
                <a:cubicBezTo>
                  <a:pt x="956" y="619"/>
                  <a:pt x="955" y="624"/>
                  <a:pt x="953" y="623"/>
                </a:cubicBezTo>
                <a:cubicBezTo>
                  <a:pt x="951" y="621"/>
                  <a:pt x="950" y="618"/>
                  <a:pt x="947" y="617"/>
                </a:cubicBezTo>
                <a:cubicBezTo>
                  <a:pt x="950" y="618"/>
                  <a:pt x="952" y="622"/>
                  <a:pt x="955" y="619"/>
                </a:cubicBezTo>
                <a:cubicBezTo>
                  <a:pt x="957" y="617"/>
                  <a:pt x="951" y="606"/>
                  <a:pt x="949" y="603"/>
                </a:cubicBezTo>
                <a:cubicBezTo>
                  <a:pt x="951" y="604"/>
                  <a:pt x="954" y="611"/>
                  <a:pt x="956" y="611"/>
                </a:cubicBezTo>
                <a:cubicBezTo>
                  <a:pt x="964" y="611"/>
                  <a:pt x="952" y="601"/>
                  <a:pt x="952" y="601"/>
                </a:cubicBezTo>
                <a:cubicBezTo>
                  <a:pt x="953" y="600"/>
                  <a:pt x="953" y="601"/>
                  <a:pt x="954" y="600"/>
                </a:cubicBezTo>
                <a:cubicBezTo>
                  <a:pt x="956" y="602"/>
                  <a:pt x="958" y="603"/>
                  <a:pt x="959" y="605"/>
                </a:cubicBezTo>
                <a:cubicBezTo>
                  <a:pt x="958" y="603"/>
                  <a:pt x="958" y="600"/>
                  <a:pt x="957" y="598"/>
                </a:cubicBezTo>
                <a:cubicBezTo>
                  <a:pt x="962" y="597"/>
                  <a:pt x="964" y="585"/>
                  <a:pt x="971" y="582"/>
                </a:cubicBezTo>
                <a:cubicBezTo>
                  <a:pt x="970" y="585"/>
                  <a:pt x="966" y="586"/>
                  <a:pt x="966" y="590"/>
                </a:cubicBezTo>
                <a:cubicBezTo>
                  <a:pt x="966" y="589"/>
                  <a:pt x="966" y="589"/>
                  <a:pt x="967" y="589"/>
                </a:cubicBezTo>
                <a:cubicBezTo>
                  <a:pt x="966" y="592"/>
                  <a:pt x="966" y="591"/>
                  <a:pt x="965" y="594"/>
                </a:cubicBezTo>
                <a:cubicBezTo>
                  <a:pt x="962" y="594"/>
                  <a:pt x="963" y="594"/>
                  <a:pt x="962" y="597"/>
                </a:cubicBezTo>
                <a:cubicBezTo>
                  <a:pt x="962" y="597"/>
                  <a:pt x="963" y="597"/>
                  <a:pt x="963" y="597"/>
                </a:cubicBezTo>
                <a:cubicBezTo>
                  <a:pt x="958" y="602"/>
                  <a:pt x="968" y="599"/>
                  <a:pt x="964" y="606"/>
                </a:cubicBezTo>
                <a:cubicBezTo>
                  <a:pt x="965" y="606"/>
                  <a:pt x="966" y="606"/>
                  <a:pt x="967" y="606"/>
                </a:cubicBezTo>
                <a:cubicBezTo>
                  <a:pt x="963" y="609"/>
                  <a:pt x="959" y="614"/>
                  <a:pt x="959" y="619"/>
                </a:cubicBezTo>
                <a:cubicBezTo>
                  <a:pt x="963" y="613"/>
                  <a:pt x="969" y="608"/>
                  <a:pt x="974" y="602"/>
                </a:cubicBezTo>
                <a:cubicBezTo>
                  <a:pt x="980" y="596"/>
                  <a:pt x="975" y="590"/>
                  <a:pt x="976" y="583"/>
                </a:cubicBezTo>
                <a:cubicBezTo>
                  <a:pt x="977" y="586"/>
                  <a:pt x="979" y="587"/>
                  <a:pt x="982" y="588"/>
                </a:cubicBezTo>
                <a:cubicBezTo>
                  <a:pt x="982" y="589"/>
                  <a:pt x="981" y="591"/>
                  <a:pt x="981" y="592"/>
                </a:cubicBezTo>
                <a:cubicBezTo>
                  <a:pt x="987" y="588"/>
                  <a:pt x="999" y="577"/>
                  <a:pt x="1000" y="569"/>
                </a:cubicBezTo>
                <a:cubicBezTo>
                  <a:pt x="999" y="569"/>
                  <a:pt x="998" y="569"/>
                  <a:pt x="997" y="569"/>
                </a:cubicBezTo>
                <a:cubicBezTo>
                  <a:pt x="1005" y="552"/>
                  <a:pt x="1031" y="561"/>
                  <a:pt x="1041" y="550"/>
                </a:cubicBezTo>
                <a:cubicBezTo>
                  <a:pt x="1040" y="556"/>
                  <a:pt x="1057" y="552"/>
                  <a:pt x="1057" y="547"/>
                </a:cubicBezTo>
                <a:cubicBezTo>
                  <a:pt x="1052" y="555"/>
                  <a:pt x="1041" y="541"/>
                  <a:pt x="1053" y="537"/>
                </a:cubicBezTo>
                <a:cubicBezTo>
                  <a:pt x="1052" y="537"/>
                  <a:pt x="1054" y="530"/>
                  <a:pt x="1056" y="528"/>
                </a:cubicBezTo>
                <a:cubicBezTo>
                  <a:pt x="1060" y="525"/>
                  <a:pt x="1063" y="519"/>
                  <a:pt x="1068" y="518"/>
                </a:cubicBezTo>
                <a:cubicBezTo>
                  <a:pt x="1068" y="518"/>
                  <a:pt x="1067" y="519"/>
                  <a:pt x="1067" y="519"/>
                </a:cubicBezTo>
                <a:cubicBezTo>
                  <a:pt x="1076" y="520"/>
                  <a:pt x="1081" y="513"/>
                  <a:pt x="1087" y="507"/>
                </a:cubicBezTo>
                <a:cubicBezTo>
                  <a:pt x="1086" y="508"/>
                  <a:pt x="1085" y="509"/>
                  <a:pt x="1085" y="511"/>
                </a:cubicBezTo>
                <a:cubicBezTo>
                  <a:pt x="1089" y="511"/>
                  <a:pt x="1091" y="508"/>
                  <a:pt x="1094" y="508"/>
                </a:cubicBezTo>
                <a:cubicBezTo>
                  <a:pt x="1094" y="509"/>
                  <a:pt x="1094" y="509"/>
                  <a:pt x="1094" y="510"/>
                </a:cubicBezTo>
                <a:cubicBezTo>
                  <a:pt x="1098" y="506"/>
                  <a:pt x="1114" y="507"/>
                  <a:pt x="1109" y="498"/>
                </a:cubicBezTo>
                <a:cubicBezTo>
                  <a:pt x="1115" y="502"/>
                  <a:pt x="1147" y="493"/>
                  <a:pt x="1143" y="484"/>
                </a:cubicBezTo>
                <a:cubicBezTo>
                  <a:pt x="1145" y="485"/>
                  <a:pt x="1147" y="487"/>
                  <a:pt x="1148" y="488"/>
                </a:cubicBezTo>
                <a:cubicBezTo>
                  <a:pt x="1144" y="491"/>
                  <a:pt x="1140" y="492"/>
                  <a:pt x="1137" y="496"/>
                </a:cubicBezTo>
                <a:cubicBezTo>
                  <a:pt x="1143" y="494"/>
                  <a:pt x="1150" y="494"/>
                  <a:pt x="1156" y="495"/>
                </a:cubicBezTo>
                <a:cubicBezTo>
                  <a:pt x="1148" y="497"/>
                  <a:pt x="1106" y="502"/>
                  <a:pt x="1115" y="520"/>
                </a:cubicBezTo>
                <a:cubicBezTo>
                  <a:pt x="1117" y="519"/>
                  <a:pt x="1117" y="517"/>
                  <a:pt x="1117" y="521"/>
                </a:cubicBezTo>
                <a:cubicBezTo>
                  <a:pt x="1117" y="526"/>
                  <a:pt x="1123" y="520"/>
                  <a:pt x="1124" y="520"/>
                </a:cubicBezTo>
                <a:cubicBezTo>
                  <a:pt x="1128" y="522"/>
                  <a:pt x="1133" y="515"/>
                  <a:pt x="1136" y="513"/>
                </a:cubicBezTo>
                <a:cubicBezTo>
                  <a:pt x="1138" y="511"/>
                  <a:pt x="1140" y="508"/>
                  <a:pt x="1141" y="507"/>
                </a:cubicBezTo>
                <a:cubicBezTo>
                  <a:pt x="1144" y="506"/>
                  <a:pt x="1149" y="512"/>
                  <a:pt x="1150" y="506"/>
                </a:cubicBezTo>
                <a:cubicBezTo>
                  <a:pt x="1157" y="508"/>
                  <a:pt x="1176" y="499"/>
                  <a:pt x="1184" y="496"/>
                </a:cubicBezTo>
                <a:cubicBezTo>
                  <a:pt x="1183" y="496"/>
                  <a:pt x="1181" y="495"/>
                  <a:pt x="1179" y="495"/>
                </a:cubicBezTo>
                <a:cubicBezTo>
                  <a:pt x="1187" y="492"/>
                  <a:pt x="1175" y="492"/>
                  <a:pt x="1176" y="488"/>
                </a:cubicBezTo>
                <a:cubicBezTo>
                  <a:pt x="1169" y="491"/>
                  <a:pt x="1157" y="491"/>
                  <a:pt x="1151" y="485"/>
                </a:cubicBezTo>
                <a:cubicBezTo>
                  <a:pt x="1153" y="485"/>
                  <a:pt x="1154" y="484"/>
                  <a:pt x="1155" y="484"/>
                </a:cubicBezTo>
                <a:cubicBezTo>
                  <a:pt x="1153" y="482"/>
                  <a:pt x="1147" y="483"/>
                  <a:pt x="1147" y="480"/>
                </a:cubicBezTo>
                <a:cubicBezTo>
                  <a:pt x="1146" y="476"/>
                  <a:pt x="1145" y="473"/>
                  <a:pt x="1148" y="470"/>
                </a:cubicBezTo>
                <a:cubicBezTo>
                  <a:pt x="1146" y="470"/>
                  <a:pt x="1144" y="469"/>
                  <a:pt x="1142" y="470"/>
                </a:cubicBezTo>
                <a:cubicBezTo>
                  <a:pt x="1144" y="469"/>
                  <a:pt x="1154" y="463"/>
                  <a:pt x="1153" y="460"/>
                </a:cubicBezTo>
                <a:cubicBezTo>
                  <a:pt x="1153" y="456"/>
                  <a:pt x="1143" y="461"/>
                  <a:pt x="1142" y="462"/>
                </a:cubicBezTo>
                <a:cubicBezTo>
                  <a:pt x="1142" y="458"/>
                  <a:pt x="1139" y="456"/>
                  <a:pt x="1136" y="455"/>
                </a:cubicBezTo>
                <a:cubicBezTo>
                  <a:pt x="1140" y="453"/>
                  <a:pt x="1168" y="458"/>
                  <a:pt x="1164" y="445"/>
                </a:cubicBezTo>
                <a:cubicBezTo>
                  <a:pt x="1164" y="445"/>
                  <a:pt x="1165" y="445"/>
                  <a:pt x="1166" y="445"/>
                </a:cubicBezTo>
                <a:cubicBezTo>
                  <a:pt x="1164" y="428"/>
                  <a:pt x="1127" y="443"/>
                  <a:pt x="1119" y="447"/>
                </a:cubicBezTo>
                <a:cubicBezTo>
                  <a:pt x="1101" y="454"/>
                  <a:pt x="1088" y="468"/>
                  <a:pt x="1070" y="475"/>
                </a:cubicBezTo>
                <a:cubicBezTo>
                  <a:pt x="1076" y="468"/>
                  <a:pt x="1086" y="465"/>
                  <a:pt x="1093" y="459"/>
                </a:cubicBezTo>
                <a:cubicBezTo>
                  <a:pt x="1098" y="453"/>
                  <a:pt x="1113" y="438"/>
                  <a:pt x="1121" y="439"/>
                </a:cubicBezTo>
                <a:cubicBezTo>
                  <a:pt x="1122" y="436"/>
                  <a:pt x="1127" y="438"/>
                  <a:pt x="1130" y="436"/>
                </a:cubicBezTo>
                <a:cubicBezTo>
                  <a:pt x="1135" y="433"/>
                  <a:pt x="1138" y="429"/>
                  <a:pt x="1142" y="426"/>
                </a:cubicBezTo>
                <a:cubicBezTo>
                  <a:pt x="1148" y="423"/>
                  <a:pt x="1158" y="421"/>
                  <a:pt x="1166" y="423"/>
                </a:cubicBezTo>
                <a:cubicBezTo>
                  <a:pt x="1173" y="424"/>
                  <a:pt x="1181" y="422"/>
                  <a:pt x="1188" y="423"/>
                </a:cubicBezTo>
                <a:cubicBezTo>
                  <a:pt x="1198" y="423"/>
                  <a:pt x="1206" y="424"/>
                  <a:pt x="1216" y="423"/>
                </a:cubicBezTo>
                <a:cubicBezTo>
                  <a:pt x="1224" y="422"/>
                  <a:pt x="1232" y="419"/>
                  <a:pt x="1238" y="415"/>
                </a:cubicBezTo>
                <a:cubicBezTo>
                  <a:pt x="1240" y="414"/>
                  <a:pt x="1243" y="410"/>
                  <a:pt x="1245" y="408"/>
                </a:cubicBezTo>
                <a:cubicBezTo>
                  <a:pt x="1248" y="407"/>
                  <a:pt x="1250" y="408"/>
                  <a:pt x="1253" y="407"/>
                </a:cubicBezTo>
                <a:cubicBezTo>
                  <a:pt x="1257" y="404"/>
                  <a:pt x="1261" y="407"/>
                  <a:pt x="1264" y="405"/>
                </a:cubicBezTo>
                <a:cubicBezTo>
                  <a:pt x="1268" y="404"/>
                  <a:pt x="1273" y="402"/>
                  <a:pt x="1276" y="400"/>
                </a:cubicBezTo>
                <a:cubicBezTo>
                  <a:pt x="1280" y="397"/>
                  <a:pt x="1292" y="388"/>
                  <a:pt x="1279" y="390"/>
                </a:cubicBezTo>
                <a:cubicBezTo>
                  <a:pt x="1288" y="391"/>
                  <a:pt x="1292" y="375"/>
                  <a:pt x="1281" y="374"/>
                </a:cubicBezTo>
                <a:cubicBezTo>
                  <a:pt x="1282" y="373"/>
                  <a:pt x="1283" y="372"/>
                  <a:pt x="1285" y="372"/>
                </a:cubicBezTo>
                <a:cubicBezTo>
                  <a:pt x="1281" y="372"/>
                  <a:pt x="1277" y="373"/>
                  <a:pt x="1273" y="376"/>
                </a:cubicBezTo>
                <a:cubicBezTo>
                  <a:pt x="1274" y="375"/>
                  <a:pt x="1273" y="374"/>
                  <a:pt x="1272" y="375"/>
                </a:cubicBezTo>
                <a:cubicBezTo>
                  <a:pt x="1284" y="372"/>
                  <a:pt x="1272" y="362"/>
                  <a:pt x="1264" y="366"/>
                </a:cubicBezTo>
                <a:cubicBezTo>
                  <a:pt x="1257" y="370"/>
                  <a:pt x="1245" y="380"/>
                  <a:pt x="1237" y="378"/>
                </a:cubicBezTo>
                <a:cubicBezTo>
                  <a:pt x="1239" y="378"/>
                  <a:pt x="1241" y="376"/>
                  <a:pt x="1242" y="376"/>
                </a:cubicBezTo>
                <a:cubicBezTo>
                  <a:pt x="1239" y="375"/>
                  <a:pt x="1236" y="374"/>
                  <a:pt x="1235" y="371"/>
                </a:cubicBezTo>
                <a:cubicBezTo>
                  <a:pt x="1239" y="376"/>
                  <a:pt x="1260" y="370"/>
                  <a:pt x="1265" y="365"/>
                </a:cubicBezTo>
                <a:cubicBezTo>
                  <a:pt x="1264" y="366"/>
                  <a:pt x="1262" y="366"/>
                  <a:pt x="1261" y="367"/>
                </a:cubicBezTo>
                <a:cubicBezTo>
                  <a:pt x="1268" y="365"/>
                  <a:pt x="1286" y="363"/>
                  <a:pt x="1274" y="358"/>
                </a:cubicBezTo>
                <a:cubicBezTo>
                  <a:pt x="1272" y="357"/>
                  <a:pt x="1265" y="358"/>
                  <a:pt x="1264" y="356"/>
                </a:cubicBezTo>
                <a:cubicBezTo>
                  <a:pt x="1264" y="354"/>
                  <a:pt x="1267" y="352"/>
                  <a:pt x="1263" y="351"/>
                </a:cubicBezTo>
                <a:cubicBezTo>
                  <a:pt x="1263" y="351"/>
                  <a:pt x="1257" y="354"/>
                  <a:pt x="1256" y="355"/>
                </a:cubicBezTo>
                <a:cubicBezTo>
                  <a:pt x="1258" y="354"/>
                  <a:pt x="1259" y="353"/>
                  <a:pt x="1260" y="352"/>
                </a:cubicBezTo>
                <a:cubicBezTo>
                  <a:pt x="1258" y="351"/>
                  <a:pt x="1259" y="353"/>
                  <a:pt x="1258" y="352"/>
                </a:cubicBezTo>
                <a:cubicBezTo>
                  <a:pt x="1257" y="351"/>
                  <a:pt x="1257" y="351"/>
                  <a:pt x="1257" y="350"/>
                </a:cubicBezTo>
                <a:cubicBezTo>
                  <a:pt x="1254" y="350"/>
                  <a:pt x="1251" y="351"/>
                  <a:pt x="1248" y="353"/>
                </a:cubicBezTo>
                <a:cubicBezTo>
                  <a:pt x="1251" y="351"/>
                  <a:pt x="1254" y="347"/>
                  <a:pt x="1254" y="343"/>
                </a:cubicBezTo>
                <a:cubicBezTo>
                  <a:pt x="1252" y="344"/>
                  <a:pt x="1252" y="343"/>
                  <a:pt x="1251" y="344"/>
                </a:cubicBezTo>
                <a:cubicBezTo>
                  <a:pt x="1249" y="342"/>
                  <a:pt x="1250" y="343"/>
                  <a:pt x="1246" y="342"/>
                </a:cubicBezTo>
                <a:cubicBezTo>
                  <a:pt x="1246" y="343"/>
                  <a:pt x="1246" y="340"/>
                  <a:pt x="1246" y="340"/>
                </a:cubicBezTo>
                <a:cubicBezTo>
                  <a:pt x="1244" y="341"/>
                  <a:pt x="1244" y="340"/>
                  <a:pt x="1243" y="340"/>
                </a:cubicBezTo>
                <a:cubicBezTo>
                  <a:pt x="1244" y="339"/>
                  <a:pt x="1244" y="338"/>
                  <a:pt x="1246" y="337"/>
                </a:cubicBezTo>
                <a:cubicBezTo>
                  <a:pt x="1243" y="338"/>
                  <a:pt x="1240" y="337"/>
                  <a:pt x="1238" y="336"/>
                </a:cubicBezTo>
                <a:cubicBezTo>
                  <a:pt x="1241" y="334"/>
                  <a:pt x="1242" y="335"/>
                  <a:pt x="1241" y="331"/>
                </a:cubicBezTo>
                <a:cubicBezTo>
                  <a:pt x="1244" y="331"/>
                  <a:pt x="1246" y="330"/>
                  <a:pt x="1247" y="328"/>
                </a:cubicBezTo>
                <a:cubicBezTo>
                  <a:pt x="1247" y="333"/>
                  <a:pt x="1256" y="324"/>
                  <a:pt x="1246" y="322"/>
                </a:cubicBezTo>
                <a:cubicBezTo>
                  <a:pt x="1247" y="322"/>
                  <a:pt x="1248" y="321"/>
                  <a:pt x="1249" y="321"/>
                </a:cubicBezTo>
                <a:cubicBezTo>
                  <a:pt x="1247" y="320"/>
                  <a:pt x="1243" y="319"/>
                  <a:pt x="1242" y="319"/>
                </a:cubicBezTo>
                <a:cubicBezTo>
                  <a:pt x="1251" y="319"/>
                  <a:pt x="1251" y="309"/>
                  <a:pt x="1244" y="310"/>
                </a:cubicBezTo>
                <a:cubicBezTo>
                  <a:pt x="1247" y="308"/>
                  <a:pt x="1247" y="307"/>
                  <a:pt x="1249" y="305"/>
                </a:cubicBezTo>
                <a:cubicBezTo>
                  <a:pt x="1246" y="305"/>
                  <a:pt x="1244" y="305"/>
                  <a:pt x="1241" y="307"/>
                </a:cubicBezTo>
                <a:cubicBezTo>
                  <a:pt x="1241" y="306"/>
                  <a:pt x="1241" y="306"/>
                  <a:pt x="1241" y="305"/>
                </a:cubicBezTo>
                <a:cubicBezTo>
                  <a:pt x="1243" y="305"/>
                  <a:pt x="1245" y="303"/>
                  <a:pt x="1247" y="302"/>
                </a:cubicBezTo>
                <a:cubicBezTo>
                  <a:pt x="1246" y="302"/>
                  <a:pt x="1246" y="302"/>
                  <a:pt x="1245" y="302"/>
                </a:cubicBezTo>
                <a:cubicBezTo>
                  <a:pt x="1248" y="298"/>
                  <a:pt x="1244" y="295"/>
                  <a:pt x="1240" y="298"/>
                </a:cubicBezTo>
                <a:cubicBezTo>
                  <a:pt x="1242" y="296"/>
                  <a:pt x="1242" y="296"/>
                  <a:pt x="1243" y="293"/>
                </a:cubicBezTo>
                <a:cubicBezTo>
                  <a:pt x="1242" y="293"/>
                  <a:pt x="1241" y="292"/>
                  <a:pt x="1239" y="292"/>
                </a:cubicBezTo>
                <a:cubicBezTo>
                  <a:pt x="1241" y="292"/>
                  <a:pt x="1242" y="291"/>
                  <a:pt x="1243" y="291"/>
                </a:cubicBezTo>
                <a:cubicBezTo>
                  <a:pt x="1240" y="289"/>
                  <a:pt x="1239" y="287"/>
                  <a:pt x="1243" y="284"/>
                </a:cubicBezTo>
                <a:cubicBezTo>
                  <a:pt x="1241" y="283"/>
                  <a:pt x="1239" y="284"/>
                  <a:pt x="1236" y="284"/>
                </a:cubicBezTo>
                <a:cubicBezTo>
                  <a:pt x="1238" y="284"/>
                  <a:pt x="1245" y="279"/>
                  <a:pt x="1238" y="279"/>
                </a:cubicBezTo>
                <a:cubicBezTo>
                  <a:pt x="1236" y="279"/>
                  <a:pt x="1226" y="289"/>
                  <a:pt x="1226" y="291"/>
                </a:cubicBezTo>
                <a:cubicBezTo>
                  <a:pt x="1224" y="293"/>
                  <a:pt x="1225" y="291"/>
                  <a:pt x="1224" y="294"/>
                </a:cubicBezTo>
                <a:cubicBezTo>
                  <a:pt x="1224" y="294"/>
                  <a:pt x="1223" y="293"/>
                  <a:pt x="1223" y="293"/>
                </a:cubicBezTo>
                <a:cubicBezTo>
                  <a:pt x="1221" y="296"/>
                  <a:pt x="1218" y="298"/>
                  <a:pt x="1215" y="299"/>
                </a:cubicBezTo>
                <a:cubicBezTo>
                  <a:pt x="1215" y="300"/>
                  <a:pt x="1216" y="300"/>
                  <a:pt x="1216" y="300"/>
                </a:cubicBezTo>
                <a:cubicBezTo>
                  <a:pt x="1214" y="302"/>
                  <a:pt x="1213" y="305"/>
                  <a:pt x="1209" y="307"/>
                </a:cubicBezTo>
                <a:cubicBezTo>
                  <a:pt x="1211" y="306"/>
                  <a:pt x="1215" y="301"/>
                  <a:pt x="1210" y="300"/>
                </a:cubicBezTo>
                <a:cubicBezTo>
                  <a:pt x="1209" y="299"/>
                  <a:pt x="1206" y="304"/>
                  <a:pt x="1205" y="304"/>
                </a:cubicBezTo>
                <a:cubicBezTo>
                  <a:pt x="1200" y="306"/>
                  <a:pt x="1195" y="307"/>
                  <a:pt x="1190" y="310"/>
                </a:cubicBezTo>
                <a:cubicBezTo>
                  <a:pt x="1191" y="309"/>
                  <a:pt x="1191" y="306"/>
                  <a:pt x="1192" y="305"/>
                </a:cubicBezTo>
                <a:cubicBezTo>
                  <a:pt x="1192" y="306"/>
                  <a:pt x="1191" y="307"/>
                  <a:pt x="1190" y="307"/>
                </a:cubicBezTo>
                <a:cubicBezTo>
                  <a:pt x="1191" y="303"/>
                  <a:pt x="1191" y="304"/>
                  <a:pt x="1187" y="305"/>
                </a:cubicBezTo>
                <a:cubicBezTo>
                  <a:pt x="1191" y="297"/>
                  <a:pt x="1180" y="298"/>
                  <a:pt x="1175" y="300"/>
                </a:cubicBezTo>
                <a:cubicBezTo>
                  <a:pt x="1177" y="299"/>
                  <a:pt x="1178" y="298"/>
                  <a:pt x="1180" y="297"/>
                </a:cubicBezTo>
                <a:cubicBezTo>
                  <a:pt x="1180" y="297"/>
                  <a:pt x="1178" y="295"/>
                  <a:pt x="1178" y="295"/>
                </a:cubicBezTo>
                <a:cubicBezTo>
                  <a:pt x="1180" y="295"/>
                  <a:pt x="1181" y="294"/>
                  <a:pt x="1183" y="293"/>
                </a:cubicBezTo>
                <a:cubicBezTo>
                  <a:pt x="1181" y="294"/>
                  <a:pt x="1179" y="293"/>
                  <a:pt x="1177" y="293"/>
                </a:cubicBezTo>
                <a:cubicBezTo>
                  <a:pt x="1179" y="291"/>
                  <a:pt x="1188" y="283"/>
                  <a:pt x="1178" y="284"/>
                </a:cubicBezTo>
                <a:cubicBezTo>
                  <a:pt x="1182" y="285"/>
                  <a:pt x="1183" y="283"/>
                  <a:pt x="1186" y="281"/>
                </a:cubicBezTo>
                <a:cubicBezTo>
                  <a:pt x="1185" y="281"/>
                  <a:pt x="1194" y="272"/>
                  <a:pt x="1194" y="272"/>
                </a:cubicBezTo>
                <a:cubicBezTo>
                  <a:pt x="1196" y="264"/>
                  <a:pt x="1187" y="277"/>
                  <a:pt x="1187" y="270"/>
                </a:cubicBezTo>
                <a:cubicBezTo>
                  <a:pt x="1183" y="270"/>
                  <a:pt x="1174" y="269"/>
                  <a:pt x="1172" y="264"/>
                </a:cubicBezTo>
                <a:cubicBezTo>
                  <a:pt x="1174" y="264"/>
                  <a:pt x="1175" y="262"/>
                  <a:pt x="1177" y="262"/>
                </a:cubicBezTo>
                <a:cubicBezTo>
                  <a:pt x="1174" y="261"/>
                  <a:pt x="1172" y="259"/>
                  <a:pt x="1169" y="257"/>
                </a:cubicBezTo>
                <a:cubicBezTo>
                  <a:pt x="1173" y="252"/>
                  <a:pt x="1161" y="250"/>
                  <a:pt x="1157" y="251"/>
                </a:cubicBezTo>
                <a:cubicBezTo>
                  <a:pt x="1151" y="254"/>
                  <a:pt x="1144" y="250"/>
                  <a:pt x="1137" y="254"/>
                </a:cubicBezTo>
                <a:cubicBezTo>
                  <a:pt x="1141" y="241"/>
                  <a:pt x="1096" y="254"/>
                  <a:pt x="1114" y="263"/>
                </a:cubicBezTo>
                <a:cubicBezTo>
                  <a:pt x="1110" y="266"/>
                  <a:pt x="1105" y="270"/>
                  <a:pt x="1100" y="273"/>
                </a:cubicBezTo>
                <a:cubicBezTo>
                  <a:pt x="1101" y="273"/>
                  <a:pt x="1102" y="273"/>
                  <a:pt x="1103" y="273"/>
                </a:cubicBezTo>
                <a:cubicBezTo>
                  <a:pt x="1104" y="277"/>
                  <a:pt x="1098" y="283"/>
                  <a:pt x="1102" y="283"/>
                </a:cubicBezTo>
                <a:cubicBezTo>
                  <a:pt x="1095" y="288"/>
                  <a:pt x="1090" y="298"/>
                  <a:pt x="1080" y="299"/>
                </a:cubicBezTo>
                <a:cubicBezTo>
                  <a:pt x="1070" y="301"/>
                  <a:pt x="1083" y="307"/>
                  <a:pt x="1084" y="309"/>
                </a:cubicBezTo>
                <a:cubicBezTo>
                  <a:pt x="1094" y="322"/>
                  <a:pt x="1077" y="338"/>
                  <a:pt x="1067" y="344"/>
                </a:cubicBezTo>
                <a:cubicBezTo>
                  <a:pt x="1061" y="349"/>
                  <a:pt x="1054" y="351"/>
                  <a:pt x="1047" y="354"/>
                </a:cubicBezTo>
                <a:cubicBezTo>
                  <a:pt x="1037" y="358"/>
                  <a:pt x="1028" y="355"/>
                  <a:pt x="1030" y="368"/>
                </a:cubicBezTo>
                <a:cubicBezTo>
                  <a:pt x="1031" y="375"/>
                  <a:pt x="1023" y="382"/>
                  <a:pt x="1024" y="390"/>
                </a:cubicBezTo>
                <a:cubicBezTo>
                  <a:pt x="1025" y="397"/>
                  <a:pt x="1018" y="396"/>
                  <a:pt x="1015" y="401"/>
                </a:cubicBezTo>
                <a:cubicBezTo>
                  <a:pt x="1012" y="403"/>
                  <a:pt x="1016" y="406"/>
                  <a:pt x="1011" y="410"/>
                </a:cubicBezTo>
                <a:cubicBezTo>
                  <a:pt x="1016" y="399"/>
                  <a:pt x="1003" y="405"/>
                  <a:pt x="1000" y="411"/>
                </a:cubicBezTo>
                <a:cubicBezTo>
                  <a:pt x="999" y="408"/>
                  <a:pt x="996" y="407"/>
                  <a:pt x="993" y="408"/>
                </a:cubicBezTo>
                <a:cubicBezTo>
                  <a:pt x="998" y="402"/>
                  <a:pt x="992" y="394"/>
                  <a:pt x="986" y="394"/>
                </a:cubicBezTo>
                <a:cubicBezTo>
                  <a:pt x="993" y="392"/>
                  <a:pt x="987" y="391"/>
                  <a:pt x="988" y="388"/>
                </a:cubicBezTo>
                <a:cubicBezTo>
                  <a:pt x="988" y="384"/>
                  <a:pt x="985" y="385"/>
                  <a:pt x="987" y="382"/>
                </a:cubicBezTo>
                <a:cubicBezTo>
                  <a:pt x="989" y="380"/>
                  <a:pt x="990" y="380"/>
                  <a:pt x="991" y="378"/>
                </a:cubicBezTo>
                <a:cubicBezTo>
                  <a:pt x="994" y="373"/>
                  <a:pt x="995" y="370"/>
                  <a:pt x="997" y="364"/>
                </a:cubicBezTo>
                <a:cubicBezTo>
                  <a:pt x="998" y="359"/>
                  <a:pt x="1004" y="358"/>
                  <a:pt x="1004" y="352"/>
                </a:cubicBezTo>
                <a:cubicBezTo>
                  <a:pt x="998" y="354"/>
                  <a:pt x="984" y="348"/>
                  <a:pt x="973" y="351"/>
                </a:cubicBezTo>
                <a:cubicBezTo>
                  <a:pt x="976" y="344"/>
                  <a:pt x="959" y="341"/>
                  <a:pt x="953" y="340"/>
                </a:cubicBezTo>
                <a:cubicBezTo>
                  <a:pt x="957" y="333"/>
                  <a:pt x="946" y="328"/>
                  <a:pt x="941" y="327"/>
                </a:cubicBezTo>
                <a:cubicBezTo>
                  <a:pt x="928" y="323"/>
                  <a:pt x="925" y="322"/>
                  <a:pt x="910" y="326"/>
                </a:cubicBezTo>
                <a:cubicBezTo>
                  <a:pt x="911" y="326"/>
                  <a:pt x="912" y="325"/>
                  <a:pt x="913" y="325"/>
                </a:cubicBezTo>
                <a:cubicBezTo>
                  <a:pt x="911" y="326"/>
                  <a:pt x="909" y="326"/>
                  <a:pt x="907" y="327"/>
                </a:cubicBezTo>
                <a:cubicBezTo>
                  <a:pt x="917" y="320"/>
                  <a:pt x="913" y="311"/>
                  <a:pt x="919" y="301"/>
                </a:cubicBezTo>
                <a:cubicBezTo>
                  <a:pt x="915" y="301"/>
                  <a:pt x="910" y="300"/>
                  <a:pt x="906" y="304"/>
                </a:cubicBezTo>
                <a:cubicBezTo>
                  <a:pt x="907" y="303"/>
                  <a:pt x="908" y="302"/>
                  <a:pt x="908" y="301"/>
                </a:cubicBezTo>
                <a:cubicBezTo>
                  <a:pt x="906" y="299"/>
                  <a:pt x="906" y="298"/>
                  <a:pt x="903" y="297"/>
                </a:cubicBezTo>
                <a:cubicBezTo>
                  <a:pt x="907" y="297"/>
                  <a:pt x="921" y="278"/>
                  <a:pt x="921" y="277"/>
                </a:cubicBezTo>
                <a:cubicBezTo>
                  <a:pt x="926" y="274"/>
                  <a:pt x="933" y="269"/>
                  <a:pt x="937" y="266"/>
                </a:cubicBezTo>
                <a:cubicBezTo>
                  <a:pt x="942" y="262"/>
                  <a:pt x="951" y="261"/>
                  <a:pt x="953" y="255"/>
                </a:cubicBezTo>
                <a:cubicBezTo>
                  <a:pt x="956" y="256"/>
                  <a:pt x="958" y="255"/>
                  <a:pt x="961" y="253"/>
                </a:cubicBezTo>
                <a:cubicBezTo>
                  <a:pt x="961" y="253"/>
                  <a:pt x="959" y="252"/>
                  <a:pt x="959" y="252"/>
                </a:cubicBezTo>
                <a:cubicBezTo>
                  <a:pt x="961" y="254"/>
                  <a:pt x="961" y="252"/>
                  <a:pt x="962" y="254"/>
                </a:cubicBezTo>
                <a:cubicBezTo>
                  <a:pt x="962" y="249"/>
                  <a:pt x="967" y="249"/>
                  <a:pt x="971" y="247"/>
                </a:cubicBezTo>
                <a:cubicBezTo>
                  <a:pt x="970" y="243"/>
                  <a:pt x="985" y="246"/>
                  <a:pt x="989" y="244"/>
                </a:cubicBezTo>
                <a:cubicBezTo>
                  <a:pt x="998" y="238"/>
                  <a:pt x="989" y="233"/>
                  <a:pt x="981" y="232"/>
                </a:cubicBezTo>
                <a:cubicBezTo>
                  <a:pt x="986" y="233"/>
                  <a:pt x="1012" y="239"/>
                  <a:pt x="1009" y="228"/>
                </a:cubicBezTo>
                <a:cubicBezTo>
                  <a:pt x="1016" y="227"/>
                  <a:pt x="1020" y="230"/>
                  <a:pt x="1028" y="228"/>
                </a:cubicBezTo>
                <a:cubicBezTo>
                  <a:pt x="1035" y="226"/>
                  <a:pt x="1046" y="220"/>
                  <a:pt x="1051" y="214"/>
                </a:cubicBezTo>
                <a:cubicBezTo>
                  <a:pt x="1054" y="211"/>
                  <a:pt x="1039" y="212"/>
                  <a:pt x="1037" y="212"/>
                </a:cubicBezTo>
                <a:cubicBezTo>
                  <a:pt x="1031" y="212"/>
                  <a:pt x="1032" y="206"/>
                  <a:pt x="1026" y="205"/>
                </a:cubicBezTo>
                <a:cubicBezTo>
                  <a:pt x="1032" y="201"/>
                  <a:pt x="1035" y="206"/>
                  <a:pt x="1041" y="208"/>
                </a:cubicBezTo>
                <a:cubicBezTo>
                  <a:pt x="1039" y="218"/>
                  <a:pt x="1068" y="204"/>
                  <a:pt x="1073" y="200"/>
                </a:cubicBezTo>
                <a:cubicBezTo>
                  <a:pt x="1070" y="200"/>
                  <a:pt x="1068" y="198"/>
                  <a:pt x="1067" y="197"/>
                </a:cubicBezTo>
                <a:cubicBezTo>
                  <a:pt x="1077" y="193"/>
                  <a:pt x="1082" y="200"/>
                  <a:pt x="1090" y="199"/>
                </a:cubicBezTo>
                <a:cubicBezTo>
                  <a:pt x="1092" y="198"/>
                  <a:pt x="1094" y="202"/>
                  <a:pt x="1096" y="200"/>
                </a:cubicBezTo>
                <a:cubicBezTo>
                  <a:pt x="1097" y="198"/>
                  <a:pt x="1096" y="192"/>
                  <a:pt x="1094" y="190"/>
                </a:cubicBezTo>
                <a:cubicBezTo>
                  <a:pt x="1093" y="190"/>
                  <a:pt x="1088" y="191"/>
                  <a:pt x="1087" y="191"/>
                </a:cubicBezTo>
                <a:cubicBezTo>
                  <a:pt x="1097" y="184"/>
                  <a:pt x="1094" y="196"/>
                  <a:pt x="1098" y="198"/>
                </a:cubicBezTo>
                <a:cubicBezTo>
                  <a:pt x="1101" y="200"/>
                  <a:pt x="1114" y="194"/>
                  <a:pt x="1116" y="193"/>
                </a:cubicBezTo>
                <a:cubicBezTo>
                  <a:pt x="1122" y="191"/>
                  <a:pt x="1127" y="188"/>
                  <a:pt x="1132" y="184"/>
                </a:cubicBezTo>
                <a:cubicBezTo>
                  <a:pt x="1135" y="181"/>
                  <a:pt x="1125" y="177"/>
                  <a:pt x="1131" y="172"/>
                </a:cubicBezTo>
                <a:cubicBezTo>
                  <a:pt x="1130" y="171"/>
                  <a:pt x="1130" y="172"/>
                  <a:pt x="1129" y="171"/>
                </a:cubicBezTo>
                <a:cubicBezTo>
                  <a:pt x="1134" y="171"/>
                  <a:pt x="1142" y="171"/>
                  <a:pt x="1145" y="167"/>
                </a:cubicBezTo>
                <a:cubicBezTo>
                  <a:pt x="1155" y="158"/>
                  <a:pt x="1139" y="161"/>
                  <a:pt x="1143" y="155"/>
                </a:cubicBezTo>
                <a:cubicBezTo>
                  <a:pt x="1139" y="154"/>
                  <a:pt x="1130" y="153"/>
                  <a:pt x="1125" y="153"/>
                </a:cubicBezTo>
                <a:cubicBezTo>
                  <a:pt x="1119" y="152"/>
                  <a:pt x="1103" y="162"/>
                  <a:pt x="1115" y="163"/>
                </a:cubicBezTo>
                <a:cubicBezTo>
                  <a:pt x="1098" y="170"/>
                  <a:pt x="1085" y="183"/>
                  <a:pt x="1067" y="188"/>
                </a:cubicBezTo>
                <a:cubicBezTo>
                  <a:pt x="1074" y="185"/>
                  <a:pt x="1064" y="181"/>
                  <a:pt x="1069" y="176"/>
                </a:cubicBezTo>
                <a:cubicBezTo>
                  <a:pt x="1072" y="173"/>
                  <a:pt x="1085" y="172"/>
                  <a:pt x="1079" y="164"/>
                </a:cubicBezTo>
                <a:cubicBezTo>
                  <a:pt x="1072" y="155"/>
                  <a:pt x="1064" y="167"/>
                  <a:pt x="1058" y="171"/>
                </a:cubicBezTo>
                <a:cubicBezTo>
                  <a:pt x="1055" y="172"/>
                  <a:pt x="1048" y="173"/>
                  <a:pt x="1053" y="170"/>
                </a:cubicBezTo>
                <a:cubicBezTo>
                  <a:pt x="1057" y="167"/>
                  <a:pt x="1060" y="163"/>
                  <a:pt x="1055" y="160"/>
                </a:cubicBezTo>
                <a:cubicBezTo>
                  <a:pt x="1058" y="160"/>
                  <a:pt x="1061" y="159"/>
                  <a:pt x="1064" y="158"/>
                </a:cubicBezTo>
                <a:cubicBezTo>
                  <a:pt x="1061" y="157"/>
                  <a:pt x="1058" y="157"/>
                  <a:pt x="1054" y="157"/>
                </a:cubicBezTo>
                <a:cubicBezTo>
                  <a:pt x="1056" y="157"/>
                  <a:pt x="1058" y="156"/>
                  <a:pt x="1059" y="155"/>
                </a:cubicBezTo>
                <a:cubicBezTo>
                  <a:pt x="1054" y="155"/>
                  <a:pt x="1051" y="159"/>
                  <a:pt x="1047" y="155"/>
                </a:cubicBezTo>
                <a:cubicBezTo>
                  <a:pt x="1050" y="152"/>
                  <a:pt x="1055" y="152"/>
                  <a:pt x="1056" y="150"/>
                </a:cubicBezTo>
                <a:cubicBezTo>
                  <a:pt x="1065" y="151"/>
                  <a:pt x="1060" y="145"/>
                  <a:pt x="1061" y="144"/>
                </a:cubicBezTo>
                <a:cubicBezTo>
                  <a:pt x="1052" y="141"/>
                  <a:pt x="1072" y="127"/>
                  <a:pt x="1054" y="128"/>
                </a:cubicBezTo>
                <a:cubicBezTo>
                  <a:pt x="1055" y="127"/>
                  <a:pt x="1056" y="126"/>
                  <a:pt x="1056" y="126"/>
                </a:cubicBezTo>
                <a:cubicBezTo>
                  <a:pt x="1049" y="125"/>
                  <a:pt x="1044" y="129"/>
                  <a:pt x="1037" y="132"/>
                </a:cubicBezTo>
                <a:cubicBezTo>
                  <a:pt x="1038" y="132"/>
                  <a:pt x="1039" y="132"/>
                  <a:pt x="1040" y="132"/>
                </a:cubicBezTo>
                <a:cubicBezTo>
                  <a:pt x="1038" y="135"/>
                  <a:pt x="1027" y="132"/>
                  <a:pt x="1027" y="137"/>
                </a:cubicBezTo>
                <a:cubicBezTo>
                  <a:pt x="1023" y="139"/>
                  <a:pt x="1011" y="149"/>
                  <a:pt x="1015" y="152"/>
                </a:cubicBezTo>
                <a:cubicBezTo>
                  <a:pt x="1015" y="154"/>
                  <a:pt x="1022" y="158"/>
                  <a:pt x="1026" y="155"/>
                </a:cubicBezTo>
                <a:cubicBezTo>
                  <a:pt x="1027" y="161"/>
                  <a:pt x="1030" y="156"/>
                  <a:pt x="1032" y="157"/>
                </a:cubicBezTo>
                <a:cubicBezTo>
                  <a:pt x="1034" y="159"/>
                  <a:pt x="1038" y="160"/>
                  <a:pt x="1028" y="162"/>
                </a:cubicBezTo>
                <a:cubicBezTo>
                  <a:pt x="1029" y="161"/>
                  <a:pt x="1030" y="160"/>
                  <a:pt x="1032" y="159"/>
                </a:cubicBezTo>
                <a:cubicBezTo>
                  <a:pt x="1029" y="158"/>
                  <a:pt x="1025" y="159"/>
                  <a:pt x="1023" y="162"/>
                </a:cubicBezTo>
                <a:cubicBezTo>
                  <a:pt x="1024" y="162"/>
                  <a:pt x="1025" y="162"/>
                  <a:pt x="1025" y="162"/>
                </a:cubicBezTo>
                <a:cubicBezTo>
                  <a:pt x="1022" y="163"/>
                  <a:pt x="1018" y="164"/>
                  <a:pt x="1016" y="167"/>
                </a:cubicBezTo>
                <a:cubicBezTo>
                  <a:pt x="1018" y="167"/>
                  <a:pt x="1021" y="167"/>
                  <a:pt x="1023" y="166"/>
                </a:cubicBezTo>
                <a:cubicBezTo>
                  <a:pt x="1023" y="166"/>
                  <a:pt x="1022" y="166"/>
                  <a:pt x="1022" y="165"/>
                </a:cubicBezTo>
                <a:cubicBezTo>
                  <a:pt x="1023" y="164"/>
                  <a:pt x="1026" y="163"/>
                  <a:pt x="1027" y="163"/>
                </a:cubicBezTo>
                <a:cubicBezTo>
                  <a:pt x="1027" y="170"/>
                  <a:pt x="1017" y="171"/>
                  <a:pt x="1011" y="174"/>
                </a:cubicBezTo>
                <a:cubicBezTo>
                  <a:pt x="1006" y="176"/>
                  <a:pt x="1000" y="175"/>
                  <a:pt x="996" y="178"/>
                </a:cubicBezTo>
                <a:cubicBezTo>
                  <a:pt x="992" y="181"/>
                  <a:pt x="994" y="185"/>
                  <a:pt x="989" y="188"/>
                </a:cubicBezTo>
                <a:cubicBezTo>
                  <a:pt x="989" y="188"/>
                  <a:pt x="987" y="187"/>
                  <a:pt x="986" y="187"/>
                </a:cubicBezTo>
                <a:cubicBezTo>
                  <a:pt x="987" y="186"/>
                  <a:pt x="989" y="185"/>
                  <a:pt x="990" y="185"/>
                </a:cubicBezTo>
                <a:cubicBezTo>
                  <a:pt x="987" y="185"/>
                  <a:pt x="984" y="186"/>
                  <a:pt x="982" y="186"/>
                </a:cubicBezTo>
                <a:cubicBezTo>
                  <a:pt x="984" y="181"/>
                  <a:pt x="992" y="177"/>
                  <a:pt x="996" y="173"/>
                </a:cubicBezTo>
                <a:cubicBezTo>
                  <a:pt x="994" y="172"/>
                  <a:pt x="986" y="174"/>
                  <a:pt x="986" y="172"/>
                </a:cubicBezTo>
                <a:cubicBezTo>
                  <a:pt x="986" y="169"/>
                  <a:pt x="979" y="168"/>
                  <a:pt x="980" y="172"/>
                </a:cubicBezTo>
                <a:cubicBezTo>
                  <a:pt x="976" y="173"/>
                  <a:pt x="968" y="169"/>
                  <a:pt x="970" y="177"/>
                </a:cubicBezTo>
                <a:cubicBezTo>
                  <a:pt x="966" y="174"/>
                  <a:pt x="967" y="179"/>
                  <a:pt x="961" y="180"/>
                </a:cubicBezTo>
                <a:cubicBezTo>
                  <a:pt x="956" y="181"/>
                  <a:pt x="950" y="179"/>
                  <a:pt x="944" y="179"/>
                </a:cubicBezTo>
                <a:cubicBezTo>
                  <a:pt x="933" y="180"/>
                  <a:pt x="911" y="180"/>
                  <a:pt x="905" y="171"/>
                </a:cubicBezTo>
                <a:cubicBezTo>
                  <a:pt x="917" y="165"/>
                  <a:pt x="900" y="166"/>
                  <a:pt x="896" y="167"/>
                </a:cubicBezTo>
                <a:cubicBezTo>
                  <a:pt x="887" y="168"/>
                  <a:pt x="879" y="168"/>
                  <a:pt x="871" y="173"/>
                </a:cubicBezTo>
                <a:cubicBezTo>
                  <a:pt x="872" y="173"/>
                  <a:pt x="874" y="173"/>
                  <a:pt x="875" y="173"/>
                </a:cubicBezTo>
                <a:cubicBezTo>
                  <a:pt x="875" y="173"/>
                  <a:pt x="874" y="174"/>
                  <a:pt x="874" y="174"/>
                </a:cubicBezTo>
                <a:cubicBezTo>
                  <a:pt x="876" y="175"/>
                  <a:pt x="879" y="175"/>
                  <a:pt x="881" y="174"/>
                </a:cubicBezTo>
                <a:cubicBezTo>
                  <a:pt x="882" y="172"/>
                  <a:pt x="902" y="168"/>
                  <a:pt x="907" y="168"/>
                </a:cubicBezTo>
                <a:cubicBezTo>
                  <a:pt x="901" y="173"/>
                  <a:pt x="889" y="175"/>
                  <a:pt x="882" y="175"/>
                </a:cubicBezTo>
                <a:cubicBezTo>
                  <a:pt x="873" y="175"/>
                  <a:pt x="873" y="180"/>
                  <a:pt x="869" y="187"/>
                </a:cubicBezTo>
                <a:cubicBezTo>
                  <a:pt x="869" y="188"/>
                  <a:pt x="868" y="196"/>
                  <a:pt x="864" y="190"/>
                </a:cubicBezTo>
                <a:cubicBezTo>
                  <a:pt x="865" y="190"/>
                  <a:pt x="866" y="190"/>
                  <a:pt x="867" y="189"/>
                </a:cubicBezTo>
                <a:cubicBezTo>
                  <a:pt x="863" y="189"/>
                  <a:pt x="861" y="195"/>
                  <a:pt x="861" y="198"/>
                </a:cubicBezTo>
                <a:cubicBezTo>
                  <a:pt x="860" y="195"/>
                  <a:pt x="859" y="193"/>
                  <a:pt x="859" y="191"/>
                </a:cubicBezTo>
                <a:cubicBezTo>
                  <a:pt x="859" y="191"/>
                  <a:pt x="860" y="191"/>
                  <a:pt x="860" y="190"/>
                </a:cubicBezTo>
                <a:cubicBezTo>
                  <a:pt x="859" y="190"/>
                  <a:pt x="858" y="189"/>
                  <a:pt x="858" y="189"/>
                </a:cubicBezTo>
                <a:cubicBezTo>
                  <a:pt x="873" y="190"/>
                  <a:pt x="858" y="175"/>
                  <a:pt x="847" y="178"/>
                </a:cubicBezTo>
                <a:cubicBezTo>
                  <a:pt x="835" y="182"/>
                  <a:pt x="811" y="184"/>
                  <a:pt x="800" y="178"/>
                </a:cubicBezTo>
                <a:cubicBezTo>
                  <a:pt x="804" y="176"/>
                  <a:pt x="822" y="174"/>
                  <a:pt x="822" y="170"/>
                </a:cubicBezTo>
                <a:cubicBezTo>
                  <a:pt x="822" y="164"/>
                  <a:pt x="810" y="163"/>
                  <a:pt x="807" y="164"/>
                </a:cubicBezTo>
                <a:cubicBezTo>
                  <a:pt x="807" y="165"/>
                  <a:pt x="808" y="165"/>
                  <a:pt x="808" y="166"/>
                </a:cubicBezTo>
                <a:cubicBezTo>
                  <a:pt x="801" y="166"/>
                  <a:pt x="795" y="164"/>
                  <a:pt x="788" y="162"/>
                </a:cubicBezTo>
                <a:cubicBezTo>
                  <a:pt x="785" y="161"/>
                  <a:pt x="777" y="160"/>
                  <a:pt x="774" y="157"/>
                </a:cubicBezTo>
                <a:cubicBezTo>
                  <a:pt x="763" y="147"/>
                  <a:pt x="746" y="160"/>
                  <a:pt x="734" y="159"/>
                </a:cubicBezTo>
                <a:cubicBezTo>
                  <a:pt x="739" y="155"/>
                  <a:pt x="744" y="156"/>
                  <a:pt x="746" y="149"/>
                </a:cubicBezTo>
                <a:cubicBezTo>
                  <a:pt x="742" y="149"/>
                  <a:pt x="738" y="150"/>
                  <a:pt x="735" y="152"/>
                </a:cubicBezTo>
                <a:cubicBezTo>
                  <a:pt x="737" y="151"/>
                  <a:pt x="738" y="151"/>
                  <a:pt x="740" y="151"/>
                </a:cubicBezTo>
                <a:cubicBezTo>
                  <a:pt x="738" y="152"/>
                  <a:pt x="735" y="153"/>
                  <a:pt x="733" y="154"/>
                </a:cubicBezTo>
                <a:cubicBezTo>
                  <a:pt x="733" y="154"/>
                  <a:pt x="733" y="154"/>
                  <a:pt x="734" y="154"/>
                </a:cubicBezTo>
                <a:cubicBezTo>
                  <a:pt x="730" y="155"/>
                  <a:pt x="730" y="155"/>
                  <a:pt x="729" y="157"/>
                </a:cubicBezTo>
                <a:cubicBezTo>
                  <a:pt x="727" y="157"/>
                  <a:pt x="725" y="158"/>
                  <a:pt x="723" y="158"/>
                </a:cubicBezTo>
                <a:cubicBezTo>
                  <a:pt x="725" y="158"/>
                  <a:pt x="727" y="158"/>
                  <a:pt x="729" y="158"/>
                </a:cubicBezTo>
                <a:cubicBezTo>
                  <a:pt x="714" y="168"/>
                  <a:pt x="722" y="147"/>
                  <a:pt x="720" y="145"/>
                </a:cubicBezTo>
                <a:cubicBezTo>
                  <a:pt x="717" y="142"/>
                  <a:pt x="700" y="155"/>
                  <a:pt x="694" y="155"/>
                </a:cubicBezTo>
                <a:cubicBezTo>
                  <a:pt x="694" y="154"/>
                  <a:pt x="695" y="153"/>
                  <a:pt x="696" y="153"/>
                </a:cubicBezTo>
                <a:cubicBezTo>
                  <a:pt x="686" y="153"/>
                  <a:pt x="679" y="158"/>
                  <a:pt x="669" y="159"/>
                </a:cubicBezTo>
                <a:cubicBezTo>
                  <a:pt x="669" y="158"/>
                  <a:pt x="670" y="158"/>
                  <a:pt x="670" y="157"/>
                </a:cubicBezTo>
                <a:cubicBezTo>
                  <a:pt x="667" y="157"/>
                  <a:pt x="664" y="158"/>
                  <a:pt x="662" y="159"/>
                </a:cubicBezTo>
                <a:cubicBezTo>
                  <a:pt x="662" y="159"/>
                  <a:pt x="663" y="159"/>
                  <a:pt x="664" y="159"/>
                </a:cubicBezTo>
                <a:cubicBezTo>
                  <a:pt x="659" y="161"/>
                  <a:pt x="650" y="165"/>
                  <a:pt x="644" y="166"/>
                </a:cubicBezTo>
                <a:cubicBezTo>
                  <a:pt x="635" y="168"/>
                  <a:pt x="639" y="165"/>
                  <a:pt x="646" y="163"/>
                </a:cubicBezTo>
                <a:cubicBezTo>
                  <a:pt x="656" y="160"/>
                  <a:pt x="664" y="158"/>
                  <a:pt x="674" y="156"/>
                </a:cubicBezTo>
                <a:cubicBezTo>
                  <a:pt x="680" y="155"/>
                  <a:pt x="696" y="154"/>
                  <a:pt x="697" y="147"/>
                </a:cubicBezTo>
                <a:cubicBezTo>
                  <a:pt x="693" y="151"/>
                  <a:pt x="682" y="151"/>
                  <a:pt x="676" y="152"/>
                </a:cubicBezTo>
                <a:cubicBezTo>
                  <a:pt x="670" y="154"/>
                  <a:pt x="663" y="154"/>
                  <a:pt x="657" y="155"/>
                </a:cubicBezTo>
                <a:cubicBezTo>
                  <a:pt x="651" y="157"/>
                  <a:pt x="626" y="162"/>
                  <a:pt x="629" y="167"/>
                </a:cubicBezTo>
                <a:cubicBezTo>
                  <a:pt x="629" y="167"/>
                  <a:pt x="627" y="168"/>
                  <a:pt x="627" y="168"/>
                </a:cubicBezTo>
                <a:cubicBezTo>
                  <a:pt x="627" y="167"/>
                  <a:pt x="628" y="165"/>
                  <a:pt x="628" y="164"/>
                </a:cubicBezTo>
                <a:cubicBezTo>
                  <a:pt x="624" y="165"/>
                  <a:pt x="618" y="163"/>
                  <a:pt x="618" y="168"/>
                </a:cubicBezTo>
                <a:cubicBezTo>
                  <a:pt x="613" y="163"/>
                  <a:pt x="594" y="167"/>
                  <a:pt x="594" y="157"/>
                </a:cubicBezTo>
                <a:cubicBezTo>
                  <a:pt x="587" y="156"/>
                  <a:pt x="580" y="156"/>
                  <a:pt x="573" y="154"/>
                </a:cubicBezTo>
                <a:cubicBezTo>
                  <a:pt x="566" y="151"/>
                  <a:pt x="561" y="148"/>
                  <a:pt x="550" y="151"/>
                </a:cubicBezTo>
                <a:cubicBezTo>
                  <a:pt x="546" y="152"/>
                  <a:pt x="544" y="150"/>
                  <a:pt x="541" y="149"/>
                </a:cubicBezTo>
                <a:cubicBezTo>
                  <a:pt x="535" y="148"/>
                  <a:pt x="529" y="149"/>
                  <a:pt x="523" y="148"/>
                </a:cubicBezTo>
                <a:cubicBezTo>
                  <a:pt x="518" y="147"/>
                  <a:pt x="511" y="144"/>
                  <a:pt x="502" y="146"/>
                </a:cubicBezTo>
                <a:cubicBezTo>
                  <a:pt x="502" y="145"/>
                  <a:pt x="503" y="146"/>
                  <a:pt x="503" y="145"/>
                </a:cubicBezTo>
                <a:cubicBezTo>
                  <a:pt x="499" y="144"/>
                  <a:pt x="488" y="144"/>
                  <a:pt x="484" y="144"/>
                </a:cubicBezTo>
                <a:cubicBezTo>
                  <a:pt x="486" y="142"/>
                  <a:pt x="489" y="141"/>
                  <a:pt x="492" y="141"/>
                </a:cubicBezTo>
                <a:cubicBezTo>
                  <a:pt x="485" y="137"/>
                  <a:pt x="477" y="141"/>
                  <a:pt x="470" y="141"/>
                </a:cubicBezTo>
                <a:cubicBezTo>
                  <a:pt x="479" y="133"/>
                  <a:pt x="459" y="141"/>
                  <a:pt x="455" y="141"/>
                </a:cubicBezTo>
                <a:cubicBezTo>
                  <a:pt x="458" y="138"/>
                  <a:pt x="463" y="139"/>
                  <a:pt x="467" y="136"/>
                </a:cubicBezTo>
                <a:cubicBezTo>
                  <a:pt x="455" y="132"/>
                  <a:pt x="437" y="141"/>
                  <a:pt x="424" y="142"/>
                </a:cubicBezTo>
                <a:cubicBezTo>
                  <a:pt x="422" y="142"/>
                  <a:pt x="417" y="142"/>
                  <a:pt x="412" y="144"/>
                </a:cubicBezTo>
                <a:cubicBezTo>
                  <a:pt x="405" y="146"/>
                  <a:pt x="397" y="148"/>
                  <a:pt x="390" y="148"/>
                </a:cubicBezTo>
                <a:cubicBezTo>
                  <a:pt x="390" y="148"/>
                  <a:pt x="390" y="147"/>
                  <a:pt x="390" y="147"/>
                </a:cubicBezTo>
                <a:cubicBezTo>
                  <a:pt x="376" y="151"/>
                  <a:pt x="363" y="158"/>
                  <a:pt x="349" y="162"/>
                </a:cubicBezTo>
                <a:cubicBezTo>
                  <a:pt x="343" y="164"/>
                  <a:pt x="336" y="165"/>
                  <a:pt x="330" y="165"/>
                </a:cubicBezTo>
                <a:cubicBezTo>
                  <a:pt x="321" y="166"/>
                  <a:pt x="315" y="170"/>
                  <a:pt x="306" y="172"/>
                </a:cubicBezTo>
                <a:cubicBezTo>
                  <a:pt x="313" y="176"/>
                  <a:pt x="319" y="183"/>
                  <a:pt x="310" y="188"/>
                </a:cubicBezTo>
                <a:cubicBezTo>
                  <a:pt x="314" y="189"/>
                  <a:pt x="320" y="190"/>
                  <a:pt x="324" y="187"/>
                </a:cubicBezTo>
                <a:cubicBezTo>
                  <a:pt x="325" y="188"/>
                  <a:pt x="327" y="189"/>
                  <a:pt x="329" y="190"/>
                </a:cubicBezTo>
                <a:cubicBezTo>
                  <a:pt x="328" y="190"/>
                  <a:pt x="319" y="192"/>
                  <a:pt x="321" y="195"/>
                </a:cubicBezTo>
                <a:cubicBezTo>
                  <a:pt x="322" y="196"/>
                  <a:pt x="334" y="194"/>
                  <a:pt x="336" y="194"/>
                </a:cubicBezTo>
                <a:cubicBezTo>
                  <a:pt x="331" y="199"/>
                  <a:pt x="322" y="198"/>
                  <a:pt x="317" y="195"/>
                </a:cubicBezTo>
                <a:cubicBezTo>
                  <a:pt x="317" y="196"/>
                  <a:pt x="316" y="196"/>
                  <a:pt x="316" y="196"/>
                </a:cubicBezTo>
                <a:cubicBezTo>
                  <a:pt x="317" y="197"/>
                  <a:pt x="320" y="198"/>
                  <a:pt x="321" y="198"/>
                </a:cubicBezTo>
                <a:cubicBezTo>
                  <a:pt x="313" y="200"/>
                  <a:pt x="297" y="207"/>
                  <a:pt x="289" y="200"/>
                </a:cubicBezTo>
                <a:cubicBezTo>
                  <a:pt x="293" y="198"/>
                  <a:pt x="297" y="196"/>
                  <a:pt x="301" y="195"/>
                </a:cubicBezTo>
                <a:cubicBezTo>
                  <a:pt x="293" y="193"/>
                  <a:pt x="279" y="196"/>
                  <a:pt x="271" y="200"/>
                </a:cubicBezTo>
                <a:cubicBezTo>
                  <a:pt x="272" y="200"/>
                  <a:pt x="273" y="200"/>
                  <a:pt x="274" y="201"/>
                </a:cubicBezTo>
                <a:cubicBezTo>
                  <a:pt x="262" y="202"/>
                  <a:pt x="253" y="205"/>
                  <a:pt x="241" y="207"/>
                </a:cubicBezTo>
                <a:cubicBezTo>
                  <a:pt x="241" y="207"/>
                  <a:pt x="240" y="207"/>
                  <a:pt x="237" y="208"/>
                </a:cubicBezTo>
                <a:cubicBezTo>
                  <a:pt x="241" y="212"/>
                  <a:pt x="247" y="210"/>
                  <a:pt x="251" y="213"/>
                </a:cubicBezTo>
                <a:cubicBezTo>
                  <a:pt x="247" y="212"/>
                  <a:pt x="244" y="214"/>
                  <a:pt x="240" y="214"/>
                </a:cubicBezTo>
                <a:cubicBezTo>
                  <a:pt x="241" y="216"/>
                  <a:pt x="240" y="216"/>
                  <a:pt x="242" y="217"/>
                </a:cubicBezTo>
                <a:cubicBezTo>
                  <a:pt x="240" y="217"/>
                  <a:pt x="238" y="219"/>
                  <a:pt x="236" y="221"/>
                </a:cubicBezTo>
                <a:cubicBezTo>
                  <a:pt x="245" y="226"/>
                  <a:pt x="257" y="221"/>
                  <a:pt x="267" y="221"/>
                </a:cubicBezTo>
                <a:cubicBezTo>
                  <a:pt x="274" y="221"/>
                  <a:pt x="287" y="220"/>
                  <a:pt x="296" y="217"/>
                </a:cubicBezTo>
                <a:cubicBezTo>
                  <a:pt x="295" y="222"/>
                  <a:pt x="286" y="224"/>
                  <a:pt x="282" y="228"/>
                </a:cubicBezTo>
                <a:cubicBezTo>
                  <a:pt x="278" y="232"/>
                  <a:pt x="273" y="235"/>
                  <a:pt x="267" y="236"/>
                </a:cubicBezTo>
                <a:cubicBezTo>
                  <a:pt x="261" y="238"/>
                  <a:pt x="255" y="237"/>
                  <a:pt x="248" y="240"/>
                </a:cubicBezTo>
                <a:cubicBezTo>
                  <a:pt x="243" y="241"/>
                  <a:pt x="238" y="242"/>
                  <a:pt x="233" y="242"/>
                </a:cubicBezTo>
                <a:cubicBezTo>
                  <a:pt x="234" y="241"/>
                  <a:pt x="235" y="241"/>
                  <a:pt x="237" y="240"/>
                </a:cubicBezTo>
                <a:cubicBezTo>
                  <a:pt x="233" y="239"/>
                  <a:pt x="229" y="240"/>
                  <a:pt x="226" y="242"/>
                </a:cubicBezTo>
                <a:cubicBezTo>
                  <a:pt x="229" y="244"/>
                  <a:pt x="226" y="241"/>
                  <a:pt x="227" y="243"/>
                </a:cubicBezTo>
                <a:cubicBezTo>
                  <a:pt x="223" y="241"/>
                  <a:pt x="218" y="244"/>
                  <a:pt x="215" y="248"/>
                </a:cubicBezTo>
                <a:cubicBezTo>
                  <a:pt x="216" y="248"/>
                  <a:pt x="217" y="247"/>
                  <a:pt x="218" y="247"/>
                </a:cubicBezTo>
                <a:cubicBezTo>
                  <a:pt x="211" y="252"/>
                  <a:pt x="199" y="254"/>
                  <a:pt x="190" y="258"/>
                </a:cubicBezTo>
                <a:cubicBezTo>
                  <a:pt x="187" y="260"/>
                  <a:pt x="185" y="260"/>
                  <a:pt x="182" y="262"/>
                </a:cubicBezTo>
                <a:cubicBezTo>
                  <a:pt x="179" y="264"/>
                  <a:pt x="177" y="272"/>
                  <a:pt x="183" y="267"/>
                </a:cubicBezTo>
                <a:cubicBezTo>
                  <a:pt x="183" y="268"/>
                  <a:pt x="185" y="271"/>
                  <a:pt x="185" y="271"/>
                </a:cubicBezTo>
                <a:cubicBezTo>
                  <a:pt x="181" y="272"/>
                  <a:pt x="165" y="280"/>
                  <a:pt x="175" y="279"/>
                </a:cubicBezTo>
                <a:cubicBezTo>
                  <a:pt x="174" y="281"/>
                  <a:pt x="173" y="284"/>
                  <a:pt x="172" y="286"/>
                </a:cubicBezTo>
                <a:cubicBezTo>
                  <a:pt x="186" y="288"/>
                  <a:pt x="194" y="281"/>
                  <a:pt x="205" y="276"/>
                </a:cubicBezTo>
                <a:cubicBezTo>
                  <a:pt x="199" y="279"/>
                  <a:pt x="198" y="283"/>
                  <a:pt x="193" y="288"/>
                </a:cubicBezTo>
                <a:cubicBezTo>
                  <a:pt x="191" y="291"/>
                  <a:pt x="185" y="293"/>
                  <a:pt x="183" y="297"/>
                </a:cubicBezTo>
                <a:cubicBezTo>
                  <a:pt x="184" y="296"/>
                  <a:pt x="185" y="296"/>
                  <a:pt x="187" y="296"/>
                </a:cubicBezTo>
                <a:cubicBezTo>
                  <a:pt x="183" y="299"/>
                  <a:pt x="178" y="301"/>
                  <a:pt x="175" y="303"/>
                </a:cubicBezTo>
                <a:cubicBezTo>
                  <a:pt x="182" y="304"/>
                  <a:pt x="192" y="298"/>
                  <a:pt x="199" y="297"/>
                </a:cubicBezTo>
                <a:cubicBezTo>
                  <a:pt x="196" y="301"/>
                  <a:pt x="201" y="301"/>
                  <a:pt x="204" y="299"/>
                </a:cubicBezTo>
                <a:cubicBezTo>
                  <a:pt x="203" y="301"/>
                  <a:pt x="203" y="304"/>
                  <a:pt x="202" y="306"/>
                </a:cubicBezTo>
                <a:cubicBezTo>
                  <a:pt x="205" y="307"/>
                  <a:pt x="214" y="300"/>
                  <a:pt x="218" y="298"/>
                </a:cubicBezTo>
                <a:cubicBezTo>
                  <a:pt x="215" y="299"/>
                  <a:pt x="211" y="304"/>
                  <a:pt x="217" y="303"/>
                </a:cubicBezTo>
                <a:cubicBezTo>
                  <a:pt x="222" y="301"/>
                  <a:pt x="228" y="300"/>
                  <a:pt x="234" y="298"/>
                </a:cubicBezTo>
                <a:cubicBezTo>
                  <a:pt x="228" y="303"/>
                  <a:pt x="220" y="305"/>
                  <a:pt x="214" y="309"/>
                </a:cubicBezTo>
                <a:cubicBezTo>
                  <a:pt x="206" y="315"/>
                  <a:pt x="200" y="319"/>
                  <a:pt x="191" y="322"/>
                </a:cubicBezTo>
                <a:cubicBezTo>
                  <a:pt x="188" y="323"/>
                  <a:pt x="185" y="325"/>
                  <a:pt x="182" y="326"/>
                </a:cubicBezTo>
                <a:cubicBezTo>
                  <a:pt x="177" y="328"/>
                  <a:pt x="173" y="329"/>
                  <a:pt x="168" y="331"/>
                </a:cubicBezTo>
                <a:cubicBezTo>
                  <a:pt x="158" y="334"/>
                  <a:pt x="148" y="337"/>
                  <a:pt x="140" y="344"/>
                </a:cubicBezTo>
                <a:cubicBezTo>
                  <a:pt x="136" y="336"/>
                  <a:pt x="121" y="345"/>
                  <a:pt x="115" y="347"/>
                </a:cubicBezTo>
                <a:cubicBezTo>
                  <a:pt x="110" y="349"/>
                  <a:pt x="101" y="351"/>
                  <a:pt x="98" y="356"/>
                </a:cubicBezTo>
                <a:cubicBezTo>
                  <a:pt x="104" y="355"/>
                  <a:pt x="110" y="355"/>
                  <a:pt x="116" y="352"/>
                </a:cubicBezTo>
                <a:cubicBezTo>
                  <a:pt x="120" y="350"/>
                  <a:pt x="126" y="343"/>
                  <a:pt x="131" y="347"/>
                </a:cubicBezTo>
                <a:cubicBezTo>
                  <a:pt x="128" y="346"/>
                  <a:pt x="127" y="347"/>
                  <a:pt x="125" y="349"/>
                </a:cubicBezTo>
                <a:cubicBezTo>
                  <a:pt x="135" y="350"/>
                  <a:pt x="144" y="343"/>
                  <a:pt x="153" y="343"/>
                </a:cubicBezTo>
                <a:cubicBezTo>
                  <a:pt x="151" y="344"/>
                  <a:pt x="149" y="346"/>
                  <a:pt x="148" y="347"/>
                </a:cubicBezTo>
                <a:cubicBezTo>
                  <a:pt x="156" y="342"/>
                  <a:pt x="170" y="342"/>
                  <a:pt x="176" y="336"/>
                </a:cubicBezTo>
                <a:cubicBezTo>
                  <a:pt x="174" y="336"/>
                  <a:pt x="173" y="336"/>
                  <a:pt x="171" y="336"/>
                </a:cubicBezTo>
                <a:cubicBezTo>
                  <a:pt x="178" y="333"/>
                  <a:pt x="185" y="331"/>
                  <a:pt x="192" y="329"/>
                </a:cubicBezTo>
                <a:cubicBezTo>
                  <a:pt x="196" y="327"/>
                  <a:pt x="203" y="328"/>
                  <a:pt x="207" y="326"/>
                </a:cubicBezTo>
                <a:cubicBezTo>
                  <a:pt x="214" y="321"/>
                  <a:pt x="221" y="318"/>
                  <a:pt x="230" y="315"/>
                </a:cubicBezTo>
                <a:cubicBezTo>
                  <a:pt x="233" y="314"/>
                  <a:pt x="244" y="313"/>
                  <a:pt x="249" y="310"/>
                </a:cubicBezTo>
                <a:cubicBezTo>
                  <a:pt x="254" y="307"/>
                  <a:pt x="269" y="303"/>
                  <a:pt x="272" y="298"/>
                </a:cubicBezTo>
                <a:cubicBezTo>
                  <a:pt x="270" y="298"/>
                  <a:pt x="268" y="296"/>
                  <a:pt x="265" y="297"/>
                </a:cubicBezTo>
                <a:cubicBezTo>
                  <a:pt x="274" y="289"/>
                  <a:pt x="290" y="288"/>
                  <a:pt x="301" y="282"/>
                </a:cubicBezTo>
                <a:cubicBezTo>
                  <a:pt x="315" y="275"/>
                  <a:pt x="328" y="272"/>
                  <a:pt x="342" y="265"/>
                </a:cubicBezTo>
                <a:cubicBezTo>
                  <a:pt x="342" y="265"/>
                  <a:pt x="341" y="267"/>
                  <a:pt x="341" y="267"/>
                </a:cubicBezTo>
                <a:cubicBezTo>
                  <a:pt x="342" y="267"/>
                  <a:pt x="344" y="267"/>
                  <a:pt x="345" y="267"/>
                </a:cubicBezTo>
                <a:cubicBezTo>
                  <a:pt x="345" y="270"/>
                  <a:pt x="344" y="269"/>
                  <a:pt x="348" y="271"/>
                </a:cubicBezTo>
                <a:cubicBezTo>
                  <a:pt x="344" y="270"/>
                  <a:pt x="340" y="272"/>
                  <a:pt x="339" y="270"/>
                </a:cubicBezTo>
                <a:cubicBezTo>
                  <a:pt x="328" y="272"/>
                  <a:pt x="309" y="279"/>
                  <a:pt x="302" y="288"/>
                </a:cubicBezTo>
                <a:cubicBezTo>
                  <a:pt x="305" y="289"/>
                  <a:pt x="308" y="288"/>
                  <a:pt x="311" y="287"/>
                </a:cubicBezTo>
                <a:cubicBezTo>
                  <a:pt x="309" y="288"/>
                  <a:pt x="291" y="293"/>
                  <a:pt x="293" y="295"/>
                </a:cubicBezTo>
                <a:cubicBezTo>
                  <a:pt x="296" y="298"/>
                  <a:pt x="307" y="293"/>
                  <a:pt x="310" y="292"/>
                </a:cubicBezTo>
                <a:cubicBezTo>
                  <a:pt x="323" y="288"/>
                  <a:pt x="337" y="286"/>
                  <a:pt x="350" y="281"/>
                </a:cubicBezTo>
                <a:cubicBezTo>
                  <a:pt x="349" y="280"/>
                  <a:pt x="349" y="280"/>
                  <a:pt x="348" y="280"/>
                </a:cubicBezTo>
                <a:cubicBezTo>
                  <a:pt x="351" y="279"/>
                  <a:pt x="353" y="278"/>
                  <a:pt x="356" y="277"/>
                </a:cubicBezTo>
                <a:cubicBezTo>
                  <a:pt x="356" y="276"/>
                  <a:pt x="355" y="276"/>
                  <a:pt x="355" y="276"/>
                </a:cubicBezTo>
                <a:cubicBezTo>
                  <a:pt x="354" y="276"/>
                  <a:pt x="353" y="276"/>
                  <a:pt x="352" y="277"/>
                </a:cubicBezTo>
                <a:cubicBezTo>
                  <a:pt x="357" y="274"/>
                  <a:pt x="358" y="270"/>
                  <a:pt x="365" y="269"/>
                </a:cubicBezTo>
                <a:cubicBezTo>
                  <a:pt x="364" y="270"/>
                  <a:pt x="363" y="270"/>
                  <a:pt x="362" y="271"/>
                </a:cubicBezTo>
                <a:cubicBezTo>
                  <a:pt x="362" y="271"/>
                  <a:pt x="362" y="272"/>
                  <a:pt x="362" y="272"/>
                </a:cubicBezTo>
                <a:cubicBezTo>
                  <a:pt x="369" y="272"/>
                  <a:pt x="376" y="269"/>
                  <a:pt x="383" y="269"/>
                </a:cubicBezTo>
                <a:cubicBezTo>
                  <a:pt x="380" y="269"/>
                  <a:pt x="377" y="270"/>
                  <a:pt x="375" y="272"/>
                </a:cubicBezTo>
                <a:cubicBezTo>
                  <a:pt x="376" y="272"/>
                  <a:pt x="377" y="273"/>
                  <a:pt x="378" y="273"/>
                </a:cubicBezTo>
                <a:cubicBezTo>
                  <a:pt x="376" y="273"/>
                  <a:pt x="374" y="274"/>
                  <a:pt x="373" y="274"/>
                </a:cubicBezTo>
                <a:cubicBezTo>
                  <a:pt x="376" y="276"/>
                  <a:pt x="380" y="275"/>
                  <a:pt x="383" y="275"/>
                </a:cubicBezTo>
                <a:cubicBezTo>
                  <a:pt x="373" y="281"/>
                  <a:pt x="389" y="276"/>
                  <a:pt x="392" y="275"/>
                </a:cubicBezTo>
                <a:cubicBezTo>
                  <a:pt x="389" y="276"/>
                  <a:pt x="387" y="278"/>
                  <a:pt x="385" y="280"/>
                </a:cubicBezTo>
                <a:cubicBezTo>
                  <a:pt x="387" y="281"/>
                  <a:pt x="387" y="281"/>
                  <a:pt x="391" y="281"/>
                </a:cubicBezTo>
                <a:cubicBezTo>
                  <a:pt x="391" y="282"/>
                  <a:pt x="390" y="283"/>
                  <a:pt x="390" y="284"/>
                </a:cubicBezTo>
                <a:cubicBezTo>
                  <a:pt x="408" y="281"/>
                  <a:pt x="422" y="292"/>
                  <a:pt x="439" y="283"/>
                </a:cubicBezTo>
                <a:cubicBezTo>
                  <a:pt x="438" y="286"/>
                  <a:pt x="439" y="286"/>
                  <a:pt x="436" y="288"/>
                </a:cubicBezTo>
                <a:cubicBezTo>
                  <a:pt x="437" y="287"/>
                  <a:pt x="437" y="286"/>
                  <a:pt x="438" y="284"/>
                </a:cubicBezTo>
                <a:cubicBezTo>
                  <a:pt x="434" y="286"/>
                  <a:pt x="433" y="290"/>
                  <a:pt x="428" y="290"/>
                </a:cubicBezTo>
                <a:cubicBezTo>
                  <a:pt x="430" y="293"/>
                  <a:pt x="433" y="295"/>
                  <a:pt x="437" y="295"/>
                </a:cubicBezTo>
                <a:cubicBezTo>
                  <a:pt x="436" y="299"/>
                  <a:pt x="438" y="309"/>
                  <a:pt x="444" y="308"/>
                </a:cubicBezTo>
                <a:cubicBezTo>
                  <a:pt x="450" y="307"/>
                  <a:pt x="458" y="299"/>
                  <a:pt x="448" y="299"/>
                </a:cubicBezTo>
                <a:cubicBezTo>
                  <a:pt x="456" y="291"/>
                  <a:pt x="454" y="312"/>
                  <a:pt x="460" y="308"/>
                </a:cubicBezTo>
                <a:cubicBezTo>
                  <a:pt x="466" y="304"/>
                  <a:pt x="465" y="295"/>
                  <a:pt x="473" y="293"/>
                </a:cubicBezTo>
                <a:cubicBezTo>
                  <a:pt x="470" y="297"/>
                  <a:pt x="461" y="307"/>
                  <a:pt x="469" y="309"/>
                </a:cubicBezTo>
                <a:cubicBezTo>
                  <a:pt x="467" y="311"/>
                  <a:pt x="464" y="319"/>
                  <a:pt x="463" y="322"/>
                </a:cubicBezTo>
                <a:cubicBezTo>
                  <a:pt x="462" y="326"/>
                  <a:pt x="465" y="327"/>
                  <a:pt x="464" y="332"/>
                </a:cubicBezTo>
                <a:cubicBezTo>
                  <a:pt x="465" y="332"/>
                  <a:pt x="466" y="332"/>
                  <a:pt x="467" y="331"/>
                </a:cubicBezTo>
                <a:cubicBezTo>
                  <a:pt x="465" y="339"/>
                  <a:pt x="460" y="340"/>
                  <a:pt x="454" y="346"/>
                </a:cubicBezTo>
                <a:cubicBezTo>
                  <a:pt x="457" y="347"/>
                  <a:pt x="472" y="334"/>
                  <a:pt x="470" y="344"/>
                </a:cubicBezTo>
                <a:cubicBezTo>
                  <a:pt x="469" y="350"/>
                  <a:pt x="460" y="352"/>
                  <a:pt x="458" y="358"/>
                </a:cubicBezTo>
                <a:cubicBezTo>
                  <a:pt x="462" y="358"/>
                  <a:pt x="466" y="355"/>
                  <a:pt x="470" y="353"/>
                </a:cubicBezTo>
                <a:cubicBezTo>
                  <a:pt x="468" y="358"/>
                  <a:pt x="461" y="359"/>
                  <a:pt x="457" y="363"/>
                </a:cubicBezTo>
                <a:cubicBezTo>
                  <a:pt x="458" y="364"/>
                  <a:pt x="458" y="363"/>
                  <a:pt x="459" y="364"/>
                </a:cubicBezTo>
                <a:cubicBezTo>
                  <a:pt x="458" y="368"/>
                  <a:pt x="455" y="369"/>
                  <a:pt x="456" y="374"/>
                </a:cubicBezTo>
                <a:cubicBezTo>
                  <a:pt x="458" y="380"/>
                  <a:pt x="464" y="373"/>
                  <a:pt x="469" y="371"/>
                </a:cubicBezTo>
                <a:cubicBezTo>
                  <a:pt x="464" y="376"/>
                  <a:pt x="455" y="380"/>
                  <a:pt x="452" y="387"/>
                </a:cubicBezTo>
                <a:cubicBezTo>
                  <a:pt x="451" y="387"/>
                  <a:pt x="451" y="386"/>
                  <a:pt x="451" y="385"/>
                </a:cubicBezTo>
                <a:cubicBezTo>
                  <a:pt x="449" y="388"/>
                  <a:pt x="449" y="388"/>
                  <a:pt x="450" y="391"/>
                </a:cubicBezTo>
                <a:cubicBezTo>
                  <a:pt x="454" y="389"/>
                  <a:pt x="457" y="389"/>
                  <a:pt x="460" y="384"/>
                </a:cubicBezTo>
                <a:cubicBezTo>
                  <a:pt x="462" y="385"/>
                  <a:pt x="462" y="385"/>
                  <a:pt x="464" y="385"/>
                </a:cubicBezTo>
                <a:cubicBezTo>
                  <a:pt x="461" y="389"/>
                  <a:pt x="458" y="391"/>
                  <a:pt x="454" y="393"/>
                </a:cubicBezTo>
                <a:cubicBezTo>
                  <a:pt x="456" y="393"/>
                  <a:pt x="458" y="392"/>
                  <a:pt x="460" y="391"/>
                </a:cubicBezTo>
                <a:cubicBezTo>
                  <a:pt x="460" y="391"/>
                  <a:pt x="459" y="392"/>
                  <a:pt x="459" y="393"/>
                </a:cubicBezTo>
                <a:cubicBezTo>
                  <a:pt x="460" y="393"/>
                  <a:pt x="460" y="392"/>
                  <a:pt x="461" y="392"/>
                </a:cubicBezTo>
                <a:cubicBezTo>
                  <a:pt x="459" y="396"/>
                  <a:pt x="456" y="399"/>
                  <a:pt x="453" y="402"/>
                </a:cubicBezTo>
                <a:cubicBezTo>
                  <a:pt x="455" y="402"/>
                  <a:pt x="457" y="403"/>
                  <a:pt x="459" y="402"/>
                </a:cubicBezTo>
                <a:cubicBezTo>
                  <a:pt x="457" y="403"/>
                  <a:pt x="447" y="407"/>
                  <a:pt x="448" y="411"/>
                </a:cubicBezTo>
                <a:cubicBezTo>
                  <a:pt x="451" y="416"/>
                  <a:pt x="458" y="415"/>
                  <a:pt x="463" y="414"/>
                </a:cubicBezTo>
                <a:cubicBezTo>
                  <a:pt x="462" y="416"/>
                  <a:pt x="462" y="415"/>
                  <a:pt x="460" y="416"/>
                </a:cubicBezTo>
                <a:cubicBezTo>
                  <a:pt x="461" y="417"/>
                  <a:pt x="461" y="417"/>
                  <a:pt x="462" y="417"/>
                </a:cubicBezTo>
                <a:cubicBezTo>
                  <a:pt x="460" y="418"/>
                  <a:pt x="459" y="419"/>
                  <a:pt x="458" y="419"/>
                </a:cubicBezTo>
                <a:cubicBezTo>
                  <a:pt x="462" y="420"/>
                  <a:pt x="468" y="421"/>
                  <a:pt x="472" y="420"/>
                </a:cubicBezTo>
                <a:cubicBezTo>
                  <a:pt x="471" y="420"/>
                  <a:pt x="470" y="421"/>
                  <a:pt x="469" y="422"/>
                </a:cubicBezTo>
                <a:cubicBezTo>
                  <a:pt x="472" y="422"/>
                  <a:pt x="476" y="422"/>
                  <a:pt x="478" y="420"/>
                </a:cubicBezTo>
                <a:cubicBezTo>
                  <a:pt x="475" y="422"/>
                  <a:pt x="472" y="425"/>
                  <a:pt x="469" y="426"/>
                </a:cubicBezTo>
                <a:cubicBezTo>
                  <a:pt x="469" y="431"/>
                  <a:pt x="474" y="431"/>
                  <a:pt x="478" y="429"/>
                </a:cubicBezTo>
                <a:cubicBezTo>
                  <a:pt x="469" y="433"/>
                  <a:pt x="476" y="436"/>
                  <a:pt x="483" y="433"/>
                </a:cubicBezTo>
                <a:cubicBezTo>
                  <a:pt x="479" y="436"/>
                  <a:pt x="480" y="439"/>
                  <a:pt x="478" y="442"/>
                </a:cubicBezTo>
                <a:cubicBezTo>
                  <a:pt x="479" y="442"/>
                  <a:pt x="481" y="442"/>
                  <a:pt x="482" y="442"/>
                </a:cubicBezTo>
                <a:cubicBezTo>
                  <a:pt x="481" y="445"/>
                  <a:pt x="470" y="456"/>
                  <a:pt x="477" y="457"/>
                </a:cubicBezTo>
                <a:cubicBezTo>
                  <a:pt x="471" y="461"/>
                  <a:pt x="470" y="471"/>
                  <a:pt x="460" y="469"/>
                </a:cubicBezTo>
                <a:cubicBezTo>
                  <a:pt x="461" y="468"/>
                  <a:pt x="463" y="466"/>
                  <a:pt x="465" y="465"/>
                </a:cubicBezTo>
                <a:cubicBezTo>
                  <a:pt x="465" y="466"/>
                  <a:pt x="465" y="466"/>
                  <a:pt x="464" y="466"/>
                </a:cubicBezTo>
                <a:cubicBezTo>
                  <a:pt x="469" y="467"/>
                  <a:pt x="472" y="461"/>
                  <a:pt x="474" y="457"/>
                </a:cubicBezTo>
                <a:cubicBezTo>
                  <a:pt x="471" y="459"/>
                  <a:pt x="469" y="461"/>
                  <a:pt x="466" y="462"/>
                </a:cubicBezTo>
                <a:cubicBezTo>
                  <a:pt x="467" y="461"/>
                  <a:pt x="469" y="459"/>
                  <a:pt x="470" y="459"/>
                </a:cubicBezTo>
                <a:cubicBezTo>
                  <a:pt x="470" y="459"/>
                  <a:pt x="469" y="459"/>
                  <a:pt x="469" y="460"/>
                </a:cubicBezTo>
                <a:cubicBezTo>
                  <a:pt x="479" y="456"/>
                  <a:pt x="469" y="455"/>
                  <a:pt x="466" y="454"/>
                </a:cubicBezTo>
                <a:cubicBezTo>
                  <a:pt x="459" y="453"/>
                  <a:pt x="454" y="449"/>
                  <a:pt x="450" y="454"/>
                </a:cubicBezTo>
                <a:cubicBezTo>
                  <a:pt x="446" y="460"/>
                  <a:pt x="449" y="470"/>
                  <a:pt x="444" y="475"/>
                </a:cubicBezTo>
                <a:cubicBezTo>
                  <a:pt x="444" y="475"/>
                  <a:pt x="445" y="475"/>
                  <a:pt x="445" y="475"/>
                </a:cubicBezTo>
                <a:cubicBezTo>
                  <a:pt x="440" y="478"/>
                  <a:pt x="438" y="483"/>
                  <a:pt x="446" y="483"/>
                </a:cubicBezTo>
                <a:cubicBezTo>
                  <a:pt x="436" y="481"/>
                  <a:pt x="424" y="505"/>
                  <a:pt x="418" y="513"/>
                </a:cubicBezTo>
                <a:cubicBezTo>
                  <a:pt x="409" y="525"/>
                  <a:pt x="399" y="534"/>
                  <a:pt x="394" y="549"/>
                </a:cubicBezTo>
                <a:cubicBezTo>
                  <a:pt x="392" y="555"/>
                  <a:pt x="391" y="560"/>
                  <a:pt x="385" y="565"/>
                </a:cubicBezTo>
                <a:cubicBezTo>
                  <a:pt x="379" y="569"/>
                  <a:pt x="380" y="571"/>
                  <a:pt x="382" y="577"/>
                </a:cubicBezTo>
                <a:cubicBezTo>
                  <a:pt x="383" y="581"/>
                  <a:pt x="378" y="586"/>
                  <a:pt x="377" y="590"/>
                </a:cubicBezTo>
                <a:cubicBezTo>
                  <a:pt x="375" y="595"/>
                  <a:pt x="383" y="600"/>
                  <a:pt x="379" y="604"/>
                </a:cubicBezTo>
                <a:cubicBezTo>
                  <a:pt x="380" y="606"/>
                  <a:pt x="382" y="607"/>
                  <a:pt x="383" y="608"/>
                </a:cubicBezTo>
                <a:cubicBezTo>
                  <a:pt x="384" y="606"/>
                  <a:pt x="385" y="604"/>
                  <a:pt x="388" y="604"/>
                </a:cubicBezTo>
                <a:cubicBezTo>
                  <a:pt x="384" y="606"/>
                  <a:pt x="386" y="609"/>
                  <a:pt x="386" y="614"/>
                </a:cubicBezTo>
                <a:cubicBezTo>
                  <a:pt x="384" y="610"/>
                  <a:pt x="383" y="612"/>
                  <a:pt x="384" y="609"/>
                </a:cubicBezTo>
                <a:cubicBezTo>
                  <a:pt x="373" y="614"/>
                  <a:pt x="387" y="623"/>
                  <a:pt x="382" y="626"/>
                </a:cubicBezTo>
                <a:cubicBezTo>
                  <a:pt x="374" y="630"/>
                  <a:pt x="388" y="647"/>
                  <a:pt x="385" y="654"/>
                </a:cubicBezTo>
                <a:cubicBezTo>
                  <a:pt x="382" y="660"/>
                  <a:pt x="394" y="661"/>
                  <a:pt x="398" y="663"/>
                </a:cubicBezTo>
                <a:cubicBezTo>
                  <a:pt x="403" y="665"/>
                  <a:pt x="413" y="669"/>
                  <a:pt x="415" y="677"/>
                </a:cubicBezTo>
                <a:cubicBezTo>
                  <a:pt x="416" y="683"/>
                  <a:pt x="414" y="690"/>
                  <a:pt x="415" y="696"/>
                </a:cubicBezTo>
                <a:cubicBezTo>
                  <a:pt x="415" y="705"/>
                  <a:pt x="419" y="714"/>
                  <a:pt x="419" y="722"/>
                </a:cubicBezTo>
                <a:cubicBezTo>
                  <a:pt x="419" y="734"/>
                  <a:pt x="421" y="730"/>
                  <a:pt x="427" y="738"/>
                </a:cubicBezTo>
                <a:cubicBezTo>
                  <a:pt x="430" y="743"/>
                  <a:pt x="433" y="746"/>
                  <a:pt x="431" y="752"/>
                </a:cubicBezTo>
                <a:cubicBezTo>
                  <a:pt x="429" y="756"/>
                  <a:pt x="426" y="758"/>
                  <a:pt x="427" y="761"/>
                </a:cubicBezTo>
                <a:cubicBezTo>
                  <a:pt x="424" y="760"/>
                  <a:pt x="421" y="760"/>
                  <a:pt x="418" y="762"/>
                </a:cubicBezTo>
                <a:cubicBezTo>
                  <a:pt x="421" y="765"/>
                  <a:pt x="423" y="768"/>
                  <a:pt x="425" y="770"/>
                </a:cubicBezTo>
                <a:cubicBezTo>
                  <a:pt x="428" y="772"/>
                  <a:pt x="432" y="773"/>
                  <a:pt x="434" y="775"/>
                </a:cubicBezTo>
                <a:cubicBezTo>
                  <a:pt x="437" y="778"/>
                  <a:pt x="441" y="781"/>
                  <a:pt x="443" y="783"/>
                </a:cubicBezTo>
                <a:cubicBezTo>
                  <a:pt x="449" y="792"/>
                  <a:pt x="440" y="802"/>
                  <a:pt x="445" y="807"/>
                </a:cubicBezTo>
                <a:cubicBezTo>
                  <a:pt x="449" y="811"/>
                  <a:pt x="455" y="815"/>
                  <a:pt x="458" y="820"/>
                </a:cubicBezTo>
                <a:cubicBezTo>
                  <a:pt x="460" y="823"/>
                  <a:pt x="462" y="823"/>
                  <a:pt x="463" y="826"/>
                </a:cubicBezTo>
                <a:cubicBezTo>
                  <a:pt x="463" y="828"/>
                  <a:pt x="462" y="833"/>
                  <a:pt x="464" y="834"/>
                </a:cubicBezTo>
                <a:cubicBezTo>
                  <a:pt x="467" y="836"/>
                  <a:pt x="472" y="830"/>
                  <a:pt x="473" y="828"/>
                </a:cubicBezTo>
                <a:cubicBezTo>
                  <a:pt x="475" y="822"/>
                  <a:pt x="469" y="816"/>
                  <a:pt x="466" y="812"/>
                </a:cubicBezTo>
                <a:cubicBezTo>
                  <a:pt x="462" y="824"/>
                  <a:pt x="460" y="801"/>
                  <a:pt x="460" y="800"/>
                </a:cubicBezTo>
                <a:cubicBezTo>
                  <a:pt x="459" y="794"/>
                  <a:pt x="459" y="776"/>
                  <a:pt x="454" y="774"/>
                </a:cubicBezTo>
                <a:cubicBezTo>
                  <a:pt x="454" y="776"/>
                  <a:pt x="454" y="776"/>
                  <a:pt x="455" y="778"/>
                </a:cubicBezTo>
                <a:cubicBezTo>
                  <a:pt x="452" y="777"/>
                  <a:pt x="452" y="773"/>
                  <a:pt x="453" y="770"/>
                </a:cubicBezTo>
                <a:cubicBezTo>
                  <a:pt x="446" y="768"/>
                  <a:pt x="447" y="759"/>
                  <a:pt x="447" y="753"/>
                </a:cubicBezTo>
                <a:cubicBezTo>
                  <a:pt x="447" y="745"/>
                  <a:pt x="441" y="735"/>
                  <a:pt x="435" y="729"/>
                </a:cubicBezTo>
                <a:cubicBezTo>
                  <a:pt x="429" y="723"/>
                  <a:pt x="437" y="706"/>
                  <a:pt x="440" y="699"/>
                </a:cubicBezTo>
                <a:cubicBezTo>
                  <a:pt x="443" y="701"/>
                  <a:pt x="446" y="702"/>
                  <a:pt x="449" y="704"/>
                </a:cubicBezTo>
                <a:cubicBezTo>
                  <a:pt x="448" y="704"/>
                  <a:pt x="450" y="702"/>
                  <a:pt x="451" y="703"/>
                </a:cubicBezTo>
                <a:cubicBezTo>
                  <a:pt x="453" y="704"/>
                  <a:pt x="452" y="706"/>
                  <a:pt x="452" y="706"/>
                </a:cubicBezTo>
                <a:cubicBezTo>
                  <a:pt x="456" y="709"/>
                  <a:pt x="460" y="707"/>
                  <a:pt x="457" y="713"/>
                </a:cubicBezTo>
                <a:cubicBezTo>
                  <a:pt x="455" y="716"/>
                  <a:pt x="457" y="720"/>
                  <a:pt x="458" y="723"/>
                </a:cubicBezTo>
                <a:cubicBezTo>
                  <a:pt x="459" y="736"/>
                  <a:pt x="460" y="758"/>
                  <a:pt x="476" y="759"/>
                </a:cubicBezTo>
                <a:cubicBezTo>
                  <a:pt x="472" y="762"/>
                  <a:pt x="474" y="766"/>
                  <a:pt x="475" y="770"/>
                </a:cubicBezTo>
                <a:cubicBezTo>
                  <a:pt x="475" y="770"/>
                  <a:pt x="479" y="770"/>
                  <a:pt x="479" y="770"/>
                </a:cubicBezTo>
                <a:cubicBezTo>
                  <a:pt x="480" y="771"/>
                  <a:pt x="479" y="775"/>
                  <a:pt x="480" y="775"/>
                </a:cubicBezTo>
                <a:cubicBezTo>
                  <a:pt x="482" y="778"/>
                  <a:pt x="487" y="776"/>
                  <a:pt x="487" y="784"/>
                </a:cubicBezTo>
                <a:cubicBezTo>
                  <a:pt x="480" y="783"/>
                  <a:pt x="481" y="790"/>
                  <a:pt x="484" y="793"/>
                </a:cubicBezTo>
                <a:cubicBezTo>
                  <a:pt x="486" y="797"/>
                  <a:pt x="494" y="799"/>
                  <a:pt x="497" y="802"/>
                </a:cubicBezTo>
                <a:cubicBezTo>
                  <a:pt x="495" y="801"/>
                  <a:pt x="495" y="802"/>
                  <a:pt x="493" y="801"/>
                </a:cubicBezTo>
                <a:cubicBezTo>
                  <a:pt x="496" y="811"/>
                  <a:pt x="507" y="821"/>
                  <a:pt x="513" y="831"/>
                </a:cubicBezTo>
                <a:cubicBezTo>
                  <a:pt x="518" y="839"/>
                  <a:pt x="526" y="858"/>
                  <a:pt x="517" y="866"/>
                </a:cubicBezTo>
                <a:cubicBezTo>
                  <a:pt x="520" y="867"/>
                  <a:pt x="522" y="870"/>
                  <a:pt x="518" y="871"/>
                </a:cubicBezTo>
                <a:cubicBezTo>
                  <a:pt x="513" y="872"/>
                  <a:pt x="514" y="873"/>
                  <a:pt x="515" y="878"/>
                </a:cubicBezTo>
                <a:cubicBezTo>
                  <a:pt x="517" y="889"/>
                  <a:pt x="526" y="889"/>
                  <a:pt x="532" y="895"/>
                </a:cubicBezTo>
                <a:cubicBezTo>
                  <a:pt x="539" y="902"/>
                  <a:pt x="538" y="905"/>
                  <a:pt x="549" y="908"/>
                </a:cubicBezTo>
                <a:cubicBezTo>
                  <a:pt x="557" y="910"/>
                  <a:pt x="556" y="910"/>
                  <a:pt x="562" y="916"/>
                </a:cubicBezTo>
                <a:cubicBezTo>
                  <a:pt x="569" y="921"/>
                  <a:pt x="580" y="927"/>
                  <a:pt x="589" y="929"/>
                </a:cubicBezTo>
                <a:cubicBezTo>
                  <a:pt x="594" y="931"/>
                  <a:pt x="602" y="939"/>
                  <a:pt x="608" y="939"/>
                </a:cubicBezTo>
                <a:cubicBezTo>
                  <a:pt x="616" y="939"/>
                  <a:pt x="620" y="945"/>
                  <a:pt x="628" y="943"/>
                </a:cubicBezTo>
                <a:cubicBezTo>
                  <a:pt x="634" y="942"/>
                  <a:pt x="639" y="936"/>
                  <a:pt x="645" y="935"/>
                </a:cubicBezTo>
                <a:cubicBezTo>
                  <a:pt x="645" y="935"/>
                  <a:pt x="644" y="934"/>
                  <a:pt x="644" y="934"/>
                </a:cubicBezTo>
                <a:cubicBezTo>
                  <a:pt x="646" y="932"/>
                  <a:pt x="646" y="933"/>
                  <a:pt x="649" y="933"/>
                </a:cubicBezTo>
                <a:cubicBezTo>
                  <a:pt x="648" y="933"/>
                  <a:pt x="654" y="936"/>
                  <a:pt x="653" y="935"/>
                </a:cubicBezTo>
                <a:cubicBezTo>
                  <a:pt x="658" y="938"/>
                  <a:pt x="663" y="942"/>
                  <a:pt x="667" y="946"/>
                </a:cubicBezTo>
                <a:cubicBezTo>
                  <a:pt x="673" y="954"/>
                  <a:pt x="679" y="967"/>
                  <a:pt x="690" y="970"/>
                </a:cubicBezTo>
                <a:cubicBezTo>
                  <a:pt x="698" y="972"/>
                  <a:pt x="706" y="973"/>
                  <a:pt x="714" y="977"/>
                </a:cubicBezTo>
                <a:cubicBezTo>
                  <a:pt x="718" y="978"/>
                  <a:pt x="735" y="986"/>
                  <a:pt x="734" y="978"/>
                </a:cubicBezTo>
                <a:cubicBezTo>
                  <a:pt x="737" y="978"/>
                  <a:pt x="737" y="978"/>
                  <a:pt x="740" y="978"/>
                </a:cubicBezTo>
                <a:cubicBezTo>
                  <a:pt x="739" y="980"/>
                  <a:pt x="739" y="983"/>
                  <a:pt x="741" y="985"/>
                </a:cubicBezTo>
                <a:cubicBezTo>
                  <a:pt x="730" y="979"/>
                  <a:pt x="743" y="993"/>
                  <a:pt x="745" y="996"/>
                </a:cubicBezTo>
                <a:cubicBezTo>
                  <a:pt x="749" y="1002"/>
                  <a:pt x="754" y="1007"/>
                  <a:pt x="759" y="1012"/>
                </a:cubicBezTo>
                <a:cubicBezTo>
                  <a:pt x="762" y="1017"/>
                  <a:pt x="755" y="1024"/>
                  <a:pt x="757" y="1029"/>
                </a:cubicBezTo>
                <a:cubicBezTo>
                  <a:pt x="759" y="1033"/>
                  <a:pt x="764" y="1031"/>
                  <a:pt x="765" y="1036"/>
                </a:cubicBezTo>
                <a:cubicBezTo>
                  <a:pt x="771" y="1032"/>
                  <a:pt x="766" y="1030"/>
                  <a:pt x="764" y="1025"/>
                </a:cubicBezTo>
                <a:cubicBezTo>
                  <a:pt x="769" y="1028"/>
                  <a:pt x="779" y="1037"/>
                  <a:pt x="783" y="1042"/>
                </a:cubicBezTo>
                <a:cubicBezTo>
                  <a:pt x="786" y="1047"/>
                  <a:pt x="781" y="1053"/>
                  <a:pt x="788" y="1054"/>
                </a:cubicBezTo>
                <a:cubicBezTo>
                  <a:pt x="788" y="1052"/>
                  <a:pt x="788" y="1051"/>
                  <a:pt x="786" y="1049"/>
                </a:cubicBezTo>
                <a:cubicBezTo>
                  <a:pt x="791" y="1049"/>
                  <a:pt x="792" y="1054"/>
                  <a:pt x="793" y="1058"/>
                </a:cubicBezTo>
                <a:cubicBezTo>
                  <a:pt x="798" y="1044"/>
                  <a:pt x="813" y="1065"/>
                  <a:pt x="816" y="1065"/>
                </a:cubicBezTo>
                <a:cubicBezTo>
                  <a:pt x="816" y="1064"/>
                  <a:pt x="816" y="1063"/>
                  <a:pt x="816" y="1061"/>
                </a:cubicBezTo>
                <a:cubicBezTo>
                  <a:pt x="817" y="1061"/>
                  <a:pt x="817" y="1061"/>
                  <a:pt x="818" y="1061"/>
                </a:cubicBezTo>
                <a:cubicBezTo>
                  <a:pt x="819" y="1070"/>
                  <a:pt x="819" y="1074"/>
                  <a:pt x="827" y="1069"/>
                </a:cubicBezTo>
                <a:cubicBezTo>
                  <a:pt x="829" y="1068"/>
                  <a:pt x="834" y="1069"/>
                  <a:pt x="831" y="1065"/>
                </a:cubicBezTo>
                <a:cubicBezTo>
                  <a:pt x="827" y="1059"/>
                  <a:pt x="826" y="1059"/>
                  <a:pt x="828" y="1055"/>
                </a:cubicBezTo>
                <a:cubicBezTo>
                  <a:pt x="829" y="1053"/>
                  <a:pt x="837" y="1047"/>
                  <a:pt x="840" y="1045"/>
                </a:cubicBezTo>
                <a:cubicBezTo>
                  <a:pt x="844" y="1040"/>
                  <a:pt x="852" y="1051"/>
                  <a:pt x="854" y="1054"/>
                </a:cubicBezTo>
                <a:cubicBezTo>
                  <a:pt x="855" y="1050"/>
                  <a:pt x="858" y="1051"/>
                  <a:pt x="858" y="1055"/>
                </a:cubicBezTo>
                <a:cubicBezTo>
                  <a:pt x="858" y="1055"/>
                  <a:pt x="858" y="1054"/>
                  <a:pt x="857" y="1054"/>
                </a:cubicBezTo>
                <a:cubicBezTo>
                  <a:pt x="853" y="1060"/>
                  <a:pt x="854" y="1066"/>
                  <a:pt x="860" y="1072"/>
                </a:cubicBezTo>
                <a:cubicBezTo>
                  <a:pt x="868" y="1080"/>
                  <a:pt x="863" y="1083"/>
                  <a:pt x="866" y="1090"/>
                </a:cubicBezTo>
                <a:cubicBezTo>
                  <a:pt x="868" y="1095"/>
                  <a:pt x="860" y="1124"/>
                  <a:pt x="868" y="1122"/>
                </a:cubicBezTo>
                <a:cubicBezTo>
                  <a:pt x="866" y="1126"/>
                  <a:pt x="857" y="1137"/>
                  <a:pt x="859" y="1141"/>
                </a:cubicBezTo>
                <a:cubicBezTo>
                  <a:pt x="857" y="1142"/>
                  <a:pt x="853" y="1142"/>
                  <a:pt x="851" y="1143"/>
                </a:cubicBezTo>
                <a:cubicBezTo>
                  <a:pt x="850" y="1144"/>
                  <a:pt x="848" y="1146"/>
                  <a:pt x="846" y="1147"/>
                </a:cubicBezTo>
                <a:cubicBezTo>
                  <a:pt x="848" y="1145"/>
                  <a:pt x="844" y="1155"/>
                  <a:pt x="845" y="1153"/>
                </a:cubicBezTo>
                <a:cubicBezTo>
                  <a:pt x="845" y="1153"/>
                  <a:pt x="842" y="1155"/>
                  <a:pt x="842" y="1155"/>
                </a:cubicBezTo>
                <a:cubicBezTo>
                  <a:pt x="840" y="1158"/>
                  <a:pt x="845" y="1158"/>
                  <a:pt x="844" y="1159"/>
                </a:cubicBezTo>
                <a:cubicBezTo>
                  <a:pt x="844" y="1161"/>
                  <a:pt x="843" y="1163"/>
                  <a:pt x="842" y="1164"/>
                </a:cubicBezTo>
                <a:cubicBezTo>
                  <a:pt x="841" y="1163"/>
                  <a:pt x="829" y="1166"/>
                  <a:pt x="828" y="1168"/>
                </a:cubicBezTo>
                <a:cubicBezTo>
                  <a:pt x="826" y="1171"/>
                  <a:pt x="827" y="1179"/>
                  <a:pt x="825" y="1183"/>
                </a:cubicBezTo>
                <a:cubicBezTo>
                  <a:pt x="824" y="1187"/>
                  <a:pt x="823" y="1191"/>
                  <a:pt x="821" y="1194"/>
                </a:cubicBezTo>
                <a:cubicBezTo>
                  <a:pt x="820" y="1196"/>
                  <a:pt x="817" y="1194"/>
                  <a:pt x="816" y="1196"/>
                </a:cubicBezTo>
                <a:cubicBezTo>
                  <a:pt x="814" y="1202"/>
                  <a:pt x="822" y="1210"/>
                  <a:pt x="817" y="1214"/>
                </a:cubicBezTo>
                <a:cubicBezTo>
                  <a:pt x="820" y="1219"/>
                  <a:pt x="827" y="1226"/>
                  <a:pt x="831" y="1217"/>
                </a:cubicBezTo>
                <a:cubicBezTo>
                  <a:pt x="836" y="1223"/>
                  <a:pt x="828" y="1229"/>
                  <a:pt x="824" y="1232"/>
                </a:cubicBezTo>
                <a:cubicBezTo>
                  <a:pt x="821" y="1235"/>
                  <a:pt x="817" y="1240"/>
                  <a:pt x="814" y="1244"/>
                </a:cubicBezTo>
                <a:cubicBezTo>
                  <a:pt x="810" y="1249"/>
                  <a:pt x="814" y="1252"/>
                  <a:pt x="815" y="1256"/>
                </a:cubicBezTo>
                <a:cubicBezTo>
                  <a:pt x="817" y="1261"/>
                  <a:pt x="818" y="1265"/>
                  <a:pt x="818" y="1270"/>
                </a:cubicBezTo>
                <a:cubicBezTo>
                  <a:pt x="818" y="1270"/>
                  <a:pt x="812" y="1270"/>
                  <a:pt x="819" y="1275"/>
                </a:cubicBezTo>
                <a:cubicBezTo>
                  <a:pt x="825" y="1280"/>
                  <a:pt x="831" y="1282"/>
                  <a:pt x="836" y="1290"/>
                </a:cubicBezTo>
                <a:cubicBezTo>
                  <a:pt x="846" y="1308"/>
                  <a:pt x="855" y="1326"/>
                  <a:pt x="865" y="1344"/>
                </a:cubicBezTo>
                <a:cubicBezTo>
                  <a:pt x="869" y="1353"/>
                  <a:pt x="874" y="1360"/>
                  <a:pt x="878" y="1367"/>
                </a:cubicBezTo>
                <a:cubicBezTo>
                  <a:pt x="882" y="1373"/>
                  <a:pt x="891" y="1383"/>
                  <a:pt x="888" y="1390"/>
                </a:cubicBezTo>
                <a:cubicBezTo>
                  <a:pt x="888" y="1390"/>
                  <a:pt x="887" y="1390"/>
                  <a:pt x="887" y="1390"/>
                </a:cubicBezTo>
                <a:cubicBezTo>
                  <a:pt x="892" y="1415"/>
                  <a:pt x="926" y="1423"/>
                  <a:pt x="944" y="1434"/>
                </a:cubicBezTo>
                <a:cubicBezTo>
                  <a:pt x="948" y="1437"/>
                  <a:pt x="956" y="1441"/>
                  <a:pt x="958" y="1445"/>
                </a:cubicBezTo>
                <a:cubicBezTo>
                  <a:pt x="962" y="1451"/>
                  <a:pt x="969" y="1453"/>
                  <a:pt x="973" y="1459"/>
                </a:cubicBezTo>
                <a:cubicBezTo>
                  <a:pt x="979" y="1466"/>
                  <a:pt x="979" y="1485"/>
                  <a:pt x="980" y="1493"/>
                </a:cubicBezTo>
                <a:cubicBezTo>
                  <a:pt x="980" y="1500"/>
                  <a:pt x="983" y="1505"/>
                  <a:pt x="983" y="1512"/>
                </a:cubicBezTo>
                <a:cubicBezTo>
                  <a:pt x="982" y="1520"/>
                  <a:pt x="980" y="1528"/>
                  <a:pt x="980" y="1536"/>
                </a:cubicBezTo>
                <a:cubicBezTo>
                  <a:pt x="980" y="1538"/>
                  <a:pt x="984" y="1535"/>
                  <a:pt x="983" y="1540"/>
                </a:cubicBezTo>
                <a:cubicBezTo>
                  <a:pt x="981" y="1547"/>
                  <a:pt x="984" y="1553"/>
                  <a:pt x="985" y="1559"/>
                </a:cubicBezTo>
                <a:cubicBezTo>
                  <a:pt x="985" y="1564"/>
                  <a:pt x="984" y="1565"/>
                  <a:pt x="984" y="1570"/>
                </a:cubicBezTo>
                <a:cubicBezTo>
                  <a:pt x="984" y="1577"/>
                  <a:pt x="989" y="1583"/>
                  <a:pt x="986" y="1590"/>
                </a:cubicBezTo>
                <a:cubicBezTo>
                  <a:pt x="984" y="1594"/>
                  <a:pt x="986" y="1599"/>
                  <a:pt x="984" y="1603"/>
                </a:cubicBezTo>
                <a:cubicBezTo>
                  <a:pt x="983" y="1607"/>
                  <a:pt x="983" y="1618"/>
                  <a:pt x="984" y="1622"/>
                </a:cubicBezTo>
                <a:cubicBezTo>
                  <a:pt x="984" y="1627"/>
                  <a:pt x="992" y="1634"/>
                  <a:pt x="987" y="1638"/>
                </a:cubicBezTo>
                <a:cubicBezTo>
                  <a:pt x="983" y="1641"/>
                  <a:pt x="986" y="1646"/>
                  <a:pt x="987" y="1650"/>
                </a:cubicBezTo>
                <a:cubicBezTo>
                  <a:pt x="990" y="1658"/>
                  <a:pt x="999" y="1672"/>
                  <a:pt x="996" y="1680"/>
                </a:cubicBezTo>
                <a:cubicBezTo>
                  <a:pt x="995" y="1682"/>
                  <a:pt x="996" y="1691"/>
                  <a:pt x="996" y="1693"/>
                </a:cubicBezTo>
                <a:cubicBezTo>
                  <a:pt x="996" y="1697"/>
                  <a:pt x="996" y="1701"/>
                  <a:pt x="996" y="1705"/>
                </a:cubicBezTo>
                <a:cubicBezTo>
                  <a:pt x="997" y="1710"/>
                  <a:pt x="996" y="1713"/>
                  <a:pt x="994" y="1718"/>
                </a:cubicBezTo>
                <a:cubicBezTo>
                  <a:pt x="992" y="1723"/>
                  <a:pt x="994" y="1731"/>
                  <a:pt x="994" y="1737"/>
                </a:cubicBezTo>
                <a:cubicBezTo>
                  <a:pt x="993" y="1736"/>
                  <a:pt x="993" y="1736"/>
                  <a:pt x="992" y="1735"/>
                </a:cubicBezTo>
                <a:cubicBezTo>
                  <a:pt x="992" y="1738"/>
                  <a:pt x="996" y="1747"/>
                  <a:pt x="989" y="1743"/>
                </a:cubicBezTo>
                <a:cubicBezTo>
                  <a:pt x="987" y="1751"/>
                  <a:pt x="995" y="1754"/>
                  <a:pt x="995" y="1761"/>
                </a:cubicBezTo>
                <a:cubicBezTo>
                  <a:pt x="995" y="1766"/>
                  <a:pt x="1001" y="1770"/>
                  <a:pt x="1003" y="1774"/>
                </a:cubicBezTo>
                <a:cubicBezTo>
                  <a:pt x="1004" y="1777"/>
                  <a:pt x="1004" y="1781"/>
                  <a:pt x="1004" y="1784"/>
                </a:cubicBezTo>
                <a:cubicBezTo>
                  <a:pt x="1000" y="1785"/>
                  <a:pt x="1002" y="1799"/>
                  <a:pt x="1004" y="1803"/>
                </a:cubicBezTo>
                <a:cubicBezTo>
                  <a:pt x="1006" y="1806"/>
                  <a:pt x="1008" y="1812"/>
                  <a:pt x="1011" y="1813"/>
                </a:cubicBezTo>
                <a:cubicBezTo>
                  <a:pt x="1017" y="1814"/>
                  <a:pt x="1019" y="1809"/>
                  <a:pt x="1018" y="1809"/>
                </a:cubicBezTo>
                <a:cubicBezTo>
                  <a:pt x="1025" y="1810"/>
                  <a:pt x="1023" y="1818"/>
                  <a:pt x="1026" y="1824"/>
                </a:cubicBezTo>
                <a:cubicBezTo>
                  <a:pt x="1028" y="1830"/>
                  <a:pt x="1031" y="1842"/>
                  <a:pt x="1031" y="1847"/>
                </a:cubicBezTo>
                <a:cubicBezTo>
                  <a:pt x="1032" y="1847"/>
                  <a:pt x="1030" y="1848"/>
                  <a:pt x="1030" y="1848"/>
                </a:cubicBezTo>
                <a:cubicBezTo>
                  <a:pt x="1033" y="1850"/>
                  <a:pt x="1035" y="1851"/>
                  <a:pt x="1038" y="1853"/>
                </a:cubicBezTo>
                <a:cubicBezTo>
                  <a:pt x="1034" y="1851"/>
                  <a:pt x="1032" y="1853"/>
                  <a:pt x="1031" y="1856"/>
                </a:cubicBezTo>
                <a:cubicBezTo>
                  <a:pt x="1032" y="1857"/>
                  <a:pt x="1033" y="1859"/>
                  <a:pt x="1035" y="1861"/>
                </a:cubicBezTo>
                <a:cubicBezTo>
                  <a:pt x="1035" y="1861"/>
                  <a:pt x="1034" y="1861"/>
                  <a:pt x="1034" y="1861"/>
                </a:cubicBezTo>
                <a:cubicBezTo>
                  <a:pt x="1035" y="1865"/>
                  <a:pt x="1034" y="1875"/>
                  <a:pt x="1039" y="1878"/>
                </a:cubicBezTo>
                <a:cubicBezTo>
                  <a:pt x="1035" y="1882"/>
                  <a:pt x="1031" y="1872"/>
                  <a:pt x="1026" y="1873"/>
                </a:cubicBezTo>
                <a:cubicBezTo>
                  <a:pt x="1026" y="1874"/>
                  <a:pt x="1027" y="1875"/>
                  <a:pt x="1027" y="1875"/>
                </a:cubicBezTo>
                <a:cubicBezTo>
                  <a:pt x="1026" y="1874"/>
                  <a:pt x="1025" y="1874"/>
                  <a:pt x="1024" y="1873"/>
                </a:cubicBezTo>
                <a:cubicBezTo>
                  <a:pt x="1024" y="1877"/>
                  <a:pt x="1022" y="1877"/>
                  <a:pt x="1024" y="1880"/>
                </a:cubicBezTo>
                <a:cubicBezTo>
                  <a:pt x="1015" y="1882"/>
                  <a:pt x="1016" y="1892"/>
                  <a:pt x="1022" y="1889"/>
                </a:cubicBezTo>
                <a:cubicBezTo>
                  <a:pt x="1021" y="1888"/>
                  <a:pt x="1021" y="1887"/>
                  <a:pt x="1018" y="1886"/>
                </a:cubicBezTo>
                <a:cubicBezTo>
                  <a:pt x="1023" y="1884"/>
                  <a:pt x="1042" y="1888"/>
                  <a:pt x="1040" y="1896"/>
                </a:cubicBezTo>
                <a:cubicBezTo>
                  <a:pt x="1039" y="1895"/>
                  <a:pt x="1039" y="1894"/>
                  <a:pt x="1038" y="1893"/>
                </a:cubicBezTo>
                <a:cubicBezTo>
                  <a:pt x="1034" y="1897"/>
                  <a:pt x="1037" y="1899"/>
                  <a:pt x="1041" y="1900"/>
                </a:cubicBezTo>
                <a:cubicBezTo>
                  <a:pt x="1041" y="1900"/>
                  <a:pt x="1033" y="1899"/>
                  <a:pt x="1035" y="1901"/>
                </a:cubicBezTo>
                <a:cubicBezTo>
                  <a:pt x="1037" y="1904"/>
                  <a:pt x="1048" y="1903"/>
                  <a:pt x="1049" y="1903"/>
                </a:cubicBezTo>
                <a:cubicBezTo>
                  <a:pt x="1050" y="1904"/>
                  <a:pt x="1051" y="1906"/>
                  <a:pt x="1052" y="1908"/>
                </a:cubicBezTo>
                <a:cubicBezTo>
                  <a:pt x="1048" y="1906"/>
                  <a:pt x="1042" y="1904"/>
                  <a:pt x="1038" y="1906"/>
                </a:cubicBezTo>
                <a:cubicBezTo>
                  <a:pt x="1042" y="1908"/>
                  <a:pt x="1047" y="1910"/>
                  <a:pt x="1049" y="1914"/>
                </a:cubicBezTo>
                <a:cubicBezTo>
                  <a:pt x="1043" y="1913"/>
                  <a:pt x="1045" y="1916"/>
                  <a:pt x="1050" y="1916"/>
                </a:cubicBezTo>
                <a:cubicBezTo>
                  <a:pt x="1041" y="1919"/>
                  <a:pt x="1053" y="1926"/>
                  <a:pt x="1056" y="1929"/>
                </a:cubicBezTo>
                <a:cubicBezTo>
                  <a:pt x="1049" y="1929"/>
                  <a:pt x="1057" y="1932"/>
                  <a:pt x="1059" y="1936"/>
                </a:cubicBezTo>
                <a:cubicBezTo>
                  <a:pt x="1059" y="1936"/>
                  <a:pt x="1058" y="1936"/>
                  <a:pt x="1057" y="1937"/>
                </a:cubicBezTo>
                <a:cubicBezTo>
                  <a:pt x="1059" y="1938"/>
                  <a:pt x="1061" y="1939"/>
                  <a:pt x="1062" y="1939"/>
                </a:cubicBezTo>
                <a:cubicBezTo>
                  <a:pt x="1058" y="1939"/>
                  <a:pt x="1056" y="1936"/>
                  <a:pt x="1052" y="1937"/>
                </a:cubicBezTo>
                <a:cubicBezTo>
                  <a:pt x="1054" y="1939"/>
                  <a:pt x="1056" y="1940"/>
                  <a:pt x="1059" y="1941"/>
                </a:cubicBezTo>
                <a:cubicBezTo>
                  <a:pt x="1062" y="1942"/>
                  <a:pt x="1061" y="1946"/>
                  <a:pt x="1066" y="1947"/>
                </a:cubicBezTo>
                <a:cubicBezTo>
                  <a:pt x="1065" y="1945"/>
                  <a:pt x="1066" y="1943"/>
                  <a:pt x="1066" y="1941"/>
                </a:cubicBezTo>
                <a:cubicBezTo>
                  <a:pt x="1066" y="1944"/>
                  <a:pt x="1066" y="1946"/>
                  <a:pt x="1068" y="1949"/>
                </a:cubicBezTo>
                <a:cubicBezTo>
                  <a:pt x="1066" y="1949"/>
                  <a:pt x="1064" y="1949"/>
                  <a:pt x="1063" y="1949"/>
                </a:cubicBezTo>
                <a:cubicBezTo>
                  <a:pt x="1066" y="1952"/>
                  <a:pt x="1070" y="1953"/>
                  <a:pt x="1073" y="1956"/>
                </a:cubicBezTo>
                <a:cubicBezTo>
                  <a:pt x="1072" y="1956"/>
                  <a:pt x="1071" y="1956"/>
                  <a:pt x="1070" y="1955"/>
                </a:cubicBezTo>
                <a:cubicBezTo>
                  <a:pt x="1071" y="1958"/>
                  <a:pt x="1072" y="1960"/>
                  <a:pt x="1075" y="1961"/>
                </a:cubicBezTo>
                <a:cubicBezTo>
                  <a:pt x="1077" y="1959"/>
                  <a:pt x="1079" y="1961"/>
                  <a:pt x="1080" y="1964"/>
                </a:cubicBezTo>
                <a:cubicBezTo>
                  <a:pt x="1079" y="1964"/>
                  <a:pt x="1078" y="1963"/>
                  <a:pt x="1077" y="1963"/>
                </a:cubicBezTo>
                <a:cubicBezTo>
                  <a:pt x="1079" y="1965"/>
                  <a:pt x="1080" y="1965"/>
                  <a:pt x="1082" y="1966"/>
                </a:cubicBezTo>
                <a:cubicBezTo>
                  <a:pt x="1081" y="1965"/>
                  <a:pt x="1080" y="1963"/>
                  <a:pt x="1079" y="1961"/>
                </a:cubicBezTo>
                <a:cubicBezTo>
                  <a:pt x="1081" y="1962"/>
                  <a:pt x="1083" y="1962"/>
                  <a:pt x="1084" y="1962"/>
                </a:cubicBezTo>
                <a:cubicBezTo>
                  <a:pt x="1082" y="1961"/>
                  <a:pt x="1081" y="1960"/>
                  <a:pt x="1079" y="1959"/>
                </a:cubicBezTo>
                <a:cubicBezTo>
                  <a:pt x="1083" y="1960"/>
                  <a:pt x="1086" y="1963"/>
                  <a:pt x="1088" y="1960"/>
                </a:cubicBezTo>
                <a:cubicBezTo>
                  <a:pt x="1090" y="1963"/>
                  <a:pt x="1095" y="1969"/>
                  <a:pt x="1090" y="1970"/>
                </a:cubicBezTo>
                <a:cubicBezTo>
                  <a:pt x="1090" y="1970"/>
                  <a:pt x="1092" y="1969"/>
                  <a:pt x="1092" y="1969"/>
                </a:cubicBezTo>
                <a:cubicBezTo>
                  <a:pt x="1088" y="1958"/>
                  <a:pt x="1084" y="1969"/>
                  <a:pt x="1079" y="1966"/>
                </a:cubicBezTo>
                <a:cubicBezTo>
                  <a:pt x="1080" y="1970"/>
                  <a:pt x="1081" y="1977"/>
                  <a:pt x="1085" y="1973"/>
                </a:cubicBezTo>
                <a:cubicBezTo>
                  <a:pt x="1085" y="1973"/>
                  <a:pt x="1086" y="1974"/>
                  <a:pt x="1087" y="1974"/>
                </a:cubicBezTo>
                <a:cubicBezTo>
                  <a:pt x="1086" y="1975"/>
                  <a:pt x="1085" y="1975"/>
                  <a:pt x="1084" y="1975"/>
                </a:cubicBezTo>
                <a:cubicBezTo>
                  <a:pt x="1087" y="1978"/>
                  <a:pt x="1086" y="1978"/>
                  <a:pt x="1087" y="1979"/>
                </a:cubicBezTo>
                <a:cubicBezTo>
                  <a:pt x="1090" y="1980"/>
                  <a:pt x="1091" y="1980"/>
                  <a:pt x="1092" y="1978"/>
                </a:cubicBezTo>
                <a:cubicBezTo>
                  <a:pt x="1095" y="1980"/>
                  <a:pt x="1096" y="1981"/>
                  <a:pt x="1097" y="1983"/>
                </a:cubicBezTo>
                <a:cubicBezTo>
                  <a:pt x="1095" y="1981"/>
                  <a:pt x="1093" y="1981"/>
                  <a:pt x="1090" y="1981"/>
                </a:cubicBezTo>
                <a:cubicBezTo>
                  <a:pt x="1094" y="1983"/>
                  <a:pt x="1117" y="1995"/>
                  <a:pt x="1120" y="1990"/>
                </a:cubicBezTo>
                <a:cubicBezTo>
                  <a:pt x="1123" y="1985"/>
                  <a:pt x="1108" y="1977"/>
                  <a:pt x="1118" y="1974"/>
                </a:cubicBezTo>
                <a:cubicBezTo>
                  <a:pt x="1127" y="1971"/>
                  <a:pt x="1129" y="1964"/>
                  <a:pt x="1139" y="1970"/>
                </a:cubicBezTo>
                <a:cubicBezTo>
                  <a:pt x="1138" y="1965"/>
                  <a:pt x="1131" y="1960"/>
                  <a:pt x="1126" y="1959"/>
                </a:cubicBezTo>
                <a:cubicBezTo>
                  <a:pt x="1126" y="1958"/>
                  <a:pt x="1127" y="1958"/>
                  <a:pt x="1128" y="1958"/>
                </a:cubicBezTo>
                <a:cubicBezTo>
                  <a:pt x="1125" y="1955"/>
                  <a:pt x="1123" y="1950"/>
                  <a:pt x="1120" y="1950"/>
                </a:cubicBezTo>
                <a:cubicBezTo>
                  <a:pt x="1119" y="1937"/>
                  <a:pt x="1128" y="1941"/>
                  <a:pt x="1130" y="1932"/>
                </a:cubicBezTo>
                <a:cubicBezTo>
                  <a:pt x="1133" y="1922"/>
                  <a:pt x="1124" y="1923"/>
                  <a:pt x="1132" y="1914"/>
                </a:cubicBezTo>
                <a:cubicBezTo>
                  <a:pt x="1135" y="1911"/>
                  <a:pt x="1145" y="1906"/>
                  <a:pt x="1139" y="1902"/>
                </a:cubicBezTo>
                <a:cubicBezTo>
                  <a:pt x="1142" y="1897"/>
                  <a:pt x="1138" y="1892"/>
                  <a:pt x="1132" y="1892"/>
                </a:cubicBezTo>
                <a:cubicBezTo>
                  <a:pt x="1124" y="1892"/>
                  <a:pt x="1119" y="1888"/>
                  <a:pt x="1113" y="1883"/>
                </a:cubicBezTo>
                <a:cubicBezTo>
                  <a:pt x="1109" y="1879"/>
                  <a:pt x="1109" y="1874"/>
                  <a:pt x="1111" y="1869"/>
                </a:cubicBezTo>
                <a:cubicBezTo>
                  <a:pt x="1114" y="1861"/>
                  <a:pt x="1126" y="1861"/>
                  <a:pt x="1127" y="1853"/>
                </a:cubicBezTo>
                <a:cubicBezTo>
                  <a:pt x="1129" y="1847"/>
                  <a:pt x="1122" y="1844"/>
                  <a:pt x="1124" y="1838"/>
                </a:cubicBezTo>
                <a:cubicBezTo>
                  <a:pt x="1125" y="1836"/>
                  <a:pt x="1130" y="1831"/>
                  <a:pt x="1126" y="1830"/>
                </a:cubicBezTo>
                <a:cubicBezTo>
                  <a:pt x="1122" y="1828"/>
                  <a:pt x="1121" y="1827"/>
                  <a:pt x="1125" y="1824"/>
                </a:cubicBezTo>
                <a:cubicBezTo>
                  <a:pt x="1130" y="1821"/>
                  <a:pt x="1132" y="1830"/>
                  <a:pt x="1137" y="1829"/>
                </a:cubicBezTo>
                <a:cubicBezTo>
                  <a:pt x="1141" y="1828"/>
                  <a:pt x="1137" y="1813"/>
                  <a:pt x="1129" y="1820"/>
                </a:cubicBezTo>
                <a:cubicBezTo>
                  <a:pt x="1135" y="1823"/>
                  <a:pt x="1128" y="1824"/>
                  <a:pt x="1125" y="1822"/>
                </a:cubicBezTo>
                <a:cubicBezTo>
                  <a:pt x="1118" y="1817"/>
                  <a:pt x="1119" y="1816"/>
                  <a:pt x="1116" y="1810"/>
                </a:cubicBezTo>
                <a:cubicBezTo>
                  <a:pt x="1110" y="1798"/>
                  <a:pt x="1110" y="1796"/>
                  <a:pt x="1124" y="1801"/>
                </a:cubicBezTo>
                <a:cubicBezTo>
                  <a:pt x="1129" y="1804"/>
                  <a:pt x="1134" y="1805"/>
                  <a:pt x="1139" y="1803"/>
                </a:cubicBezTo>
                <a:cubicBezTo>
                  <a:pt x="1142" y="1801"/>
                  <a:pt x="1149" y="1798"/>
                  <a:pt x="1144" y="1794"/>
                </a:cubicBezTo>
                <a:cubicBezTo>
                  <a:pt x="1139" y="1790"/>
                  <a:pt x="1143" y="1786"/>
                  <a:pt x="1143" y="1784"/>
                </a:cubicBezTo>
                <a:cubicBezTo>
                  <a:pt x="1143" y="1776"/>
                  <a:pt x="1137" y="1776"/>
                  <a:pt x="1136" y="1768"/>
                </a:cubicBezTo>
                <a:cubicBezTo>
                  <a:pt x="1150" y="1772"/>
                  <a:pt x="1162" y="1770"/>
                  <a:pt x="1177" y="1766"/>
                </a:cubicBezTo>
                <a:cubicBezTo>
                  <a:pt x="1184" y="1765"/>
                  <a:pt x="1189" y="1761"/>
                  <a:pt x="1192" y="1756"/>
                </a:cubicBezTo>
                <a:cubicBezTo>
                  <a:pt x="1196" y="1751"/>
                  <a:pt x="1202" y="1737"/>
                  <a:pt x="1196" y="1731"/>
                </a:cubicBezTo>
                <a:cubicBezTo>
                  <a:pt x="1193" y="1728"/>
                  <a:pt x="1189" y="1730"/>
                  <a:pt x="1186" y="1722"/>
                </a:cubicBezTo>
                <a:cubicBezTo>
                  <a:pt x="1185" y="1717"/>
                  <a:pt x="1189" y="1719"/>
                  <a:pt x="1184" y="1713"/>
                </a:cubicBezTo>
                <a:cubicBezTo>
                  <a:pt x="1182" y="1710"/>
                  <a:pt x="1177" y="1708"/>
                  <a:pt x="1173" y="1707"/>
                </a:cubicBezTo>
                <a:cubicBezTo>
                  <a:pt x="1165" y="1704"/>
                  <a:pt x="1164" y="1691"/>
                  <a:pt x="1164" y="1682"/>
                </a:cubicBezTo>
                <a:cubicBezTo>
                  <a:pt x="1166" y="1685"/>
                  <a:pt x="1164" y="1692"/>
                  <a:pt x="1167" y="1695"/>
                </a:cubicBezTo>
                <a:cubicBezTo>
                  <a:pt x="1174" y="1701"/>
                  <a:pt x="1180" y="1702"/>
                  <a:pt x="1188" y="1705"/>
                </a:cubicBezTo>
                <a:cubicBezTo>
                  <a:pt x="1191" y="1706"/>
                  <a:pt x="1194" y="1709"/>
                  <a:pt x="1197" y="1709"/>
                </a:cubicBezTo>
                <a:cubicBezTo>
                  <a:pt x="1200" y="1709"/>
                  <a:pt x="1201" y="1707"/>
                  <a:pt x="1204" y="1707"/>
                </a:cubicBezTo>
                <a:cubicBezTo>
                  <a:pt x="1210" y="1707"/>
                  <a:pt x="1213" y="1711"/>
                  <a:pt x="1219" y="1708"/>
                </a:cubicBezTo>
                <a:cubicBezTo>
                  <a:pt x="1226" y="1704"/>
                  <a:pt x="1226" y="1698"/>
                  <a:pt x="1230" y="1692"/>
                </a:cubicBezTo>
                <a:cubicBezTo>
                  <a:pt x="1233" y="1686"/>
                  <a:pt x="1237" y="1683"/>
                  <a:pt x="1239" y="1676"/>
                </a:cubicBezTo>
                <a:cubicBezTo>
                  <a:pt x="1239" y="1670"/>
                  <a:pt x="1236" y="1657"/>
                  <a:pt x="1243" y="1654"/>
                </a:cubicBezTo>
                <a:cubicBezTo>
                  <a:pt x="1249" y="1652"/>
                  <a:pt x="1247" y="1641"/>
                  <a:pt x="1246" y="1636"/>
                </a:cubicBezTo>
                <a:cubicBezTo>
                  <a:pt x="1248" y="1639"/>
                  <a:pt x="1251" y="1643"/>
                  <a:pt x="1255" y="1638"/>
                </a:cubicBezTo>
                <a:cubicBezTo>
                  <a:pt x="1259" y="1643"/>
                  <a:pt x="1253" y="1649"/>
                  <a:pt x="1250" y="1653"/>
                </a:cubicBezTo>
                <a:cubicBezTo>
                  <a:pt x="1249" y="1654"/>
                  <a:pt x="1251" y="1656"/>
                  <a:pt x="1249" y="1658"/>
                </a:cubicBezTo>
                <a:cubicBezTo>
                  <a:pt x="1247" y="1660"/>
                  <a:pt x="1244" y="1663"/>
                  <a:pt x="1243" y="1665"/>
                </a:cubicBezTo>
                <a:cubicBezTo>
                  <a:pt x="1260" y="1654"/>
                  <a:pt x="1256" y="1635"/>
                  <a:pt x="1267" y="1621"/>
                </a:cubicBezTo>
                <a:cubicBezTo>
                  <a:pt x="1273" y="1613"/>
                  <a:pt x="1276" y="1611"/>
                  <a:pt x="1275" y="1600"/>
                </a:cubicBezTo>
                <a:cubicBezTo>
                  <a:pt x="1273" y="1592"/>
                  <a:pt x="1274" y="1584"/>
                  <a:pt x="1269" y="1576"/>
                </a:cubicBezTo>
                <a:cubicBezTo>
                  <a:pt x="1271" y="1577"/>
                  <a:pt x="1270" y="1576"/>
                  <a:pt x="1272" y="1577"/>
                </a:cubicBezTo>
                <a:cubicBezTo>
                  <a:pt x="1271" y="1572"/>
                  <a:pt x="1271" y="1567"/>
                  <a:pt x="1274" y="1563"/>
                </a:cubicBezTo>
                <a:cubicBezTo>
                  <a:pt x="1274" y="1564"/>
                  <a:pt x="1275" y="1565"/>
                  <a:pt x="1276" y="1565"/>
                </a:cubicBezTo>
                <a:cubicBezTo>
                  <a:pt x="1277" y="1562"/>
                  <a:pt x="1278" y="1563"/>
                  <a:pt x="1277" y="1560"/>
                </a:cubicBezTo>
                <a:cubicBezTo>
                  <a:pt x="1283" y="1554"/>
                  <a:pt x="1292" y="1550"/>
                  <a:pt x="1297" y="1542"/>
                </a:cubicBezTo>
                <a:cubicBezTo>
                  <a:pt x="1300" y="1546"/>
                  <a:pt x="1315" y="1536"/>
                  <a:pt x="1321" y="1533"/>
                </a:cubicBezTo>
                <a:cubicBezTo>
                  <a:pt x="1310" y="1529"/>
                  <a:pt x="1332" y="1529"/>
                  <a:pt x="1334" y="1529"/>
                </a:cubicBezTo>
                <a:cubicBezTo>
                  <a:pt x="1338" y="1529"/>
                  <a:pt x="1352" y="1531"/>
                  <a:pt x="1353" y="1527"/>
                </a:cubicBezTo>
                <a:cubicBezTo>
                  <a:pt x="1353" y="1523"/>
                  <a:pt x="1353" y="1522"/>
                  <a:pt x="1356" y="1519"/>
                </a:cubicBezTo>
                <a:cubicBezTo>
                  <a:pt x="1358" y="1517"/>
                  <a:pt x="1361" y="1517"/>
                  <a:pt x="1362" y="1516"/>
                </a:cubicBezTo>
                <a:cubicBezTo>
                  <a:pt x="1366" y="1511"/>
                  <a:pt x="1363" y="1509"/>
                  <a:pt x="1364" y="1503"/>
                </a:cubicBezTo>
                <a:cubicBezTo>
                  <a:pt x="1366" y="1495"/>
                  <a:pt x="1372" y="1492"/>
                  <a:pt x="1374" y="1484"/>
                </a:cubicBezTo>
                <a:cubicBezTo>
                  <a:pt x="1374" y="1480"/>
                  <a:pt x="1377" y="1480"/>
                  <a:pt x="1378" y="1476"/>
                </a:cubicBezTo>
                <a:cubicBezTo>
                  <a:pt x="1379" y="1473"/>
                  <a:pt x="1378" y="1470"/>
                  <a:pt x="1377" y="1466"/>
                </a:cubicBezTo>
                <a:cubicBezTo>
                  <a:pt x="1377" y="1460"/>
                  <a:pt x="1378" y="1456"/>
                  <a:pt x="1381" y="1451"/>
                </a:cubicBezTo>
                <a:cubicBezTo>
                  <a:pt x="1384" y="1447"/>
                  <a:pt x="1382" y="1444"/>
                  <a:pt x="1383" y="1439"/>
                </a:cubicBezTo>
                <a:cubicBezTo>
                  <a:pt x="1384" y="1430"/>
                  <a:pt x="1385" y="1423"/>
                  <a:pt x="1384" y="1414"/>
                </a:cubicBezTo>
                <a:cubicBezTo>
                  <a:pt x="1383" y="1409"/>
                  <a:pt x="1383" y="1387"/>
                  <a:pt x="1381" y="1386"/>
                </a:cubicBezTo>
                <a:cubicBezTo>
                  <a:pt x="1382" y="1384"/>
                  <a:pt x="1384" y="1376"/>
                  <a:pt x="1385" y="1375"/>
                </a:cubicBezTo>
                <a:cubicBezTo>
                  <a:pt x="1387" y="1373"/>
                  <a:pt x="1389" y="1373"/>
                  <a:pt x="1388" y="1378"/>
                </a:cubicBezTo>
                <a:cubicBezTo>
                  <a:pt x="1395" y="1375"/>
                  <a:pt x="1406" y="1354"/>
                  <a:pt x="1403" y="1348"/>
                </a:cubicBezTo>
                <a:cubicBezTo>
                  <a:pt x="1411" y="1347"/>
                  <a:pt x="1421" y="1331"/>
                  <a:pt x="1425" y="1325"/>
                </a:cubicBezTo>
                <a:cubicBezTo>
                  <a:pt x="1433" y="1315"/>
                  <a:pt x="1435" y="1303"/>
                  <a:pt x="1434" y="1291"/>
                </a:cubicBezTo>
                <a:moveTo>
                  <a:pt x="769" y="294"/>
                </a:moveTo>
                <a:cubicBezTo>
                  <a:pt x="754" y="300"/>
                  <a:pt x="738" y="295"/>
                  <a:pt x="723" y="305"/>
                </a:cubicBezTo>
                <a:cubicBezTo>
                  <a:pt x="723" y="299"/>
                  <a:pt x="757" y="287"/>
                  <a:pt x="758" y="292"/>
                </a:cubicBezTo>
                <a:cubicBezTo>
                  <a:pt x="767" y="292"/>
                  <a:pt x="777" y="295"/>
                  <a:pt x="786" y="294"/>
                </a:cubicBezTo>
                <a:cubicBezTo>
                  <a:pt x="780" y="295"/>
                  <a:pt x="775" y="293"/>
                  <a:pt x="769" y="294"/>
                </a:cubicBezTo>
                <a:moveTo>
                  <a:pt x="786" y="402"/>
                </a:moveTo>
                <a:cubicBezTo>
                  <a:pt x="785" y="409"/>
                  <a:pt x="782" y="410"/>
                  <a:pt x="784" y="417"/>
                </a:cubicBezTo>
                <a:cubicBezTo>
                  <a:pt x="786" y="421"/>
                  <a:pt x="784" y="422"/>
                  <a:pt x="780" y="424"/>
                </a:cubicBezTo>
                <a:cubicBezTo>
                  <a:pt x="776" y="425"/>
                  <a:pt x="776" y="424"/>
                  <a:pt x="777" y="421"/>
                </a:cubicBezTo>
                <a:cubicBezTo>
                  <a:pt x="779" y="416"/>
                  <a:pt x="780" y="402"/>
                  <a:pt x="783" y="401"/>
                </a:cubicBezTo>
                <a:cubicBezTo>
                  <a:pt x="783" y="402"/>
                  <a:pt x="783" y="403"/>
                  <a:pt x="783" y="404"/>
                </a:cubicBezTo>
                <a:cubicBezTo>
                  <a:pt x="784" y="402"/>
                  <a:pt x="785" y="402"/>
                  <a:pt x="786" y="402"/>
                </a:cubicBezTo>
                <a:moveTo>
                  <a:pt x="785" y="390"/>
                </a:moveTo>
                <a:cubicBezTo>
                  <a:pt x="782" y="392"/>
                  <a:pt x="774" y="399"/>
                  <a:pt x="777" y="402"/>
                </a:cubicBezTo>
                <a:cubicBezTo>
                  <a:pt x="769" y="407"/>
                  <a:pt x="775" y="395"/>
                  <a:pt x="778" y="392"/>
                </a:cubicBezTo>
                <a:cubicBezTo>
                  <a:pt x="780" y="389"/>
                  <a:pt x="787" y="385"/>
                  <a:pt x="778" y="383"/>
                </a:cubicBezTo>
                <a:cubicBezTo>
                  <a:pt x="774" y="391"/>
                  <a:pt x="771" y="382"/>
                  <a:pt x="774" y="381"/>
                </a:cubicBezTo>
                <a:cubicBezTo>
                  <a:pt x="780" y="380"/>
                  <a:pt x="793" y="382"/>
                  <a:pt x="785" y="390"/>
                </a:cubicBezTo>
                <a:moveTo>
                  <a:pt x="795" y="379"/>
                </a:moveTo>
                <a:cubicBezTo>
                  <a:pt x="794" y="381"/>
                  <a:pt x="794" y="382"/>
                  <a:pt x="791" y="383"/>
                </a:cubicBezTo>
                <a:cubicBezTo>
                  <a:pt x="789" y="381"/>
                  <a:pt x="784" y="382"/>
                  <a:pt x="780" y="378"/>
                </a:cubicBezTo>
                <a:cubicBezTo>
                  <a:pt x="777" y="375"/>
                  <a:pt x="786" y="375"/>
                  <a:pt x="788" y="374"/>
                </a:cubicBezTo>
                <a:cubicBezTo>
                  <a:pt x="791" y="372"/>
                  <a:pt x="791" y="363"/>
                  <a:pt x="800" y="366"/>
                </a:cubicBezTo>
                <a:cubicBezTo>
                  <a:pt x="796" y="366"/>
                  <a:pt x="792" y="368"/>
                  <a:pt x="792" y="372"/>
                </a:cubicBezTo>
                <a:cubicBezTo>
                  <a:pt x="795" y="371"/>
                  <a:pt x="798" y="369"/>
                  <a:pt x="801" y="368"/>
                </a:cubicBezTo>
                <a:cubicBezTo>
                  <a:pt x="799" y="370"/>
                  <a:pt x="791" y="372"/>
                  <a:pt x="791" y="374"/>
                </a:cubicBezTo>
                <a:cubicBezTo>
                  <a:pt x="788" y="379"/>
                  <a:pt x="795" y="379"/>
                  <a:pt x="795" y="379"/>
                </a:cubicBezTo>
                <a:moveTo>
                  <a:pt x="820" y="428"/>
                </a:moveTo>
                <a:cubicBezTo>
                  <a:pt x="822" y="436"/>
                  <a:pt x="815" y="433"/>
                  <a:pt x="811" y="437"/>
                </a:cubicBezTo>
                <a:cubicBezTo>
                  <a:pt x="814" y="438"/>
                  <a:pt x="817" y="439"/>
                  <a:pt x="819" y="439"/>
                </a:cubicBezTo>
                <a:cubicBezTo>
                  <a:pt x="817" y="441"/>
                  <a:pt x="803" y="447"/>
                  <a:pt x="802" y="442"/>
                </a:cubicBezTo>
                <a:cubicBezTo>
                  <a:pt x="802" y="440"/>
                  <a:pt x="813" y="434"/>
                  <a:pt x="815" y="433"/>
                </a:cubicBezTo>
                <a:cubicBezTo>
                  <a:pt x="813" y="434"/>
                  <a:pt x="810" y="434"/>
                  <a:pt x="809" y="435"/>
                </a:cubicBezTo>
                <a:cubicBezTo>
                  <a:pt x="810" y="432"/>
                  <a:pt x="810" y="432"/>
                  <a:pt x="814" y="433"/>
                </a:cubicBezTo>
                <a:cubicBezTo>
                  <a:pt x="815" y="430"/>
                  <a:pt x="818" y="426"/>
                  <a:pt x="820" y="428"/>
                </a:cubicBezTo>
                <a:moveTo>
                  <a:pt x="955" y="530"/>
                </a:moveTo>
                <a:cubicBezTo>
                  <a:pt x="953" y="539"/>
                  <a:pt x="932" y="544"/>
                  <a:pt x="924" y="547"/>
                </a:cubicBezTo>
                <a:cubicBezTo>
                  <a:pt x="912" y="551"/>
                  <a:pt x="904" y="558"/>
                  <a:pt x="891" y="550"/>
                </a:cubicBezTo>
                <a:cubicBezTo>
                  <a:pt x="896" y="545"/>
                  <a:pt x="901" y="536"/>
                  <a:pt x="908" y="535"/>
                </a:cubicBezTo>
                <a:cubicBezTo>
                  <a:pt x="908" y="536"/>
                  <a:pt x="907" y="537"/>
                  <a:pt x="907" y="537"/>
                </a:cubicBezTo>
                <a:cubicBezTo>
                  <a:pt x="907" y="538"/>
                  <a:pt x="909" y="538"/>
                  <a:pt x="909" y="538"/>
                </a:cubicBezTo>
                <a:cubicBezTo>
                  <a:pt x="908" y="541"/>
                  <a:pt x="896" y="541"/>
                  <a:pt x="898" y="545"/>
                </a:cubicBezTo>
                <a:cubicBezTo>
                  <a:pt x="901" y="550"/>
                  <a:pt x="916" y="539"/>
                  <a:pt x="919" y="537"/>
                </a:cubicBezTo>
                <a:cubicBezTo>
                  <a:pt x="925" y="535"/>
                  <a:pt x="932" y="535"/>
                  <a:pt x="938" y="534"/>
                </a:cubicBezTo>
                <a:cubicBezTo>
                  <a:pt x="942" y="533"/>
                  <a:pt x="954" y="529"/>
                  <a:pt x="955" y="530"/>
                </a:cubicBezTo>
                <a:moveTo>
                  <a:pt x="960" y="518"/>
                </a:moveTo>
                <a:cubicBezTo>
                  <a:pt x="966" y="517"/>
                  <a:pt x="971" y="515"/>
                  <a:pt x="977" y="515"/>
                </a:cubicBezTo>
                <a:cubicBezTo>
                  <a:pt x="980" y="515"/>
                  <a:pt x="981" y="518"/>
                  <a:pt x="985" y="516"/>
                </a:cubicBezTo>
                <a:cubicBezTo>
                  <a:pt x="984" y="517"/>
                  <a:pt x="990" y="513"/>
                  <a:pt x="991" y="512"/>
                </a:cubicBezTo>
                <a:cubicBezTo>
                  <a:pt x="995" y="511"/>
                  <a:pt x="999" y="510"/>
                  <a:pt x="1002" y="509"/>
                </a:cubicBezTo>
                <a:cubicBezTo>
                  <a:pt x="995" y="515"/>
                  <a:pt x="993" y="523"/>
                  <a:pt x="984" y="525"/>
                </a:cubicBezTo>
                <a:cubicBezTo>
                  <a:pt x="976" y="528"/>
                  <a:pt x="972" y="525"/>
                  <a:pt x="965" y="525"/>
                </a:cubicBezTo>
                <a:cubicBezTo>
                  <a:pt x="960" y="525"/>
                  <a:pt x="954" y="528"/>
                  <a:pt x="950" y="527"/>
                </a:cubicBezTo>
                <a:cubicBezTo>
                  <a:pt x="939" y="526"/>
                  <a:pt x="958" y="518"/>
                  <a:pt x="960" y="518"/>
                </a:cubicBezTo>
                <a:moveTo>
                  <a:pt x="881" y="433"/>
                </a:moveTo>
                <a:cubicBezTo>
                  <a:pt x="882" y="431"/>
                  <a:pt x="891" y="418"/>
                  <a:pt x="895" y="423"/>
                </a:cubicBezTo>
                <a:cubicBezTo>
                  <a:pt x="898" y="428"/>
                  <a:pt x="890" y="435"/>
                  <a:pt x="886" y="436"/>
                </a:cubicBezTo>
                <a:cubicBezTo>
                  <a:pt x="886" y="436"/>
                  <a:pt x="886" y="434"/>
                  <a:pt x="886" y="434"/>
                </a:cubicBezTo>
                <a:cubicBezTo>
                  <a:pt x="884" y="436"/>
                  <a:pt x="883" y="435"/>
                  <a:pt x="881" y="433"/>
                </a:cubicBezTo>
                <a:moveTo>
                  <a:pt x="826" y="473"/>
                </a:moveTo>
                <a:cubicBezTo>
                  <a:pt x="835" y="469"/>
                  <a:pt x="845" y="464"/>
                  <a:pt x="854" y="459"/>
                </a:cubicBezTo>
                <a:cubicBezTo>
                  <a:pt x="858" y="457"/>
                  <a:pt x="862" y="457"/>
                  <a:pt x="866" y="455"/>
                </a:cubicBezTo>
                <a:cubicBezTo>
                  <a:pt x="870" y="452"/>
                  <a:pt x="870" y="448"/>
                  <a:pt x="876" y="448"/>
                </a:cubicBezTo>
                <a:cubicBezTo>
                  <a:pt x="875" y="449"/>
                  <a:pt x="874" y="450"/>
                  <a:pt x="872" y="452"/>
                </a:cubicBezTo>
                <a:cubicBezTo>
                  <a:pt x="877" y="450"/>
                  <a:pt x="879" y="444"/>
                  <a:pt x="883" y="444"/>
                </a:cubicBezTo>
                <a:cubicBezTo>
                  <a:pt x="882" y="446"/>
                  <a:pt x="879" y="448"/>
                  <a:pt x="877" y="450"/>
                </a:cubicBezTo>
                <a:cubicBezTo>
                  <a:pt x="881" y="447"/>
                  <a:pt x="887" y="447"/>
                  <a:pt x="890" y="443"/>
                </a:cubicBezTo>
                <a:cubicBezTo>
                  <a:pt x="887" y="444"/>
                  <a:pt x="882" y="443"/>
                  <a:pt x="886" y="442"/>
                </a:cubicBezTo>
                <a:cubicBezTo>
                  <a:pt x="889" y="441"/>
                  <a:pt x="905" y="445"/>
                  <a:pt x="905" y="446"/>
                </a:cubicBezTo>
                <a:cubicBezTo>
                  <a:pt x="905" y="459"/>
                  <a:pt x="906" y="455"/>
                  <a:pt x="918" y="457"/>
                </a:cubicBezTo>
                <a:cubicBezTo>
                  <a:pt x="910" y="461"/>
                  <a:pt x="917" y="462"/>
                  <a:pt x="916" y="466"/>
                </a:cubicBezTo>
                <a:cubicBezTo>
                  <a:pt x="914" y="470"/>
                  <a:pt x="909" y="471"/>
                  <a:pt x="911" y="479"/>
                </a:cubicBezTo>
                <a:cubicBezTo>
                  <a:pt x="918" y="476"/>
                  <a:pt x="914" y="480"/>
                  <a:pt x="916" y="481"/>
                </a:cubicBezTo>
                <a:cubicBezTo>
                  <a:pt x="922" y="483"/>
                  <a:pt x="929" y="483"/>
                  <a:pt x="936" y="484"/>
                </a:cubicBezTo>
                <a:cubicBezTo>
                  <a:pt x="943" y="485"/>
                  <a:pt x="949" y="489"/>
                  <a:pt x="954" y="491"/>
                </a:cubicBezTo>
                <a:cubicBezTo>
                  <a:pt x="952" y="495"/>
                  <a:pt x="954" y="500"/>
                  <a:pt x="957" y="504"/>
                </a:cubicBezTo>
                <a:cubicBezTo>
                  <a:pt x="949" y="505"/>
                  <a:pt x="949" y="512"/>
                  <a:pt x="941" y="504"/>
                </a:cubicBezTo>
                <a:cubicBezTo>
                  <a:pt x="939" y="501"/>
                  <a:pt x="941" y="495"/>
                  <a:pt x="935" y="497"/>
                </a:cubicBezTo>
                <a:cubicBezTo>
                  <a:pt x="944" y="504"/>
                  <a:pt x="931" y="510"/>
                  <a:pt x="927" y="514"/>
                </a:cubicBezTo>
                <a:cubicBezTo>
                  <a:pt x="922" y="522"/>
                  <a:pt x="924" y="529"/>
                  <a:pt x="912" y="530"/>
                </a:cubicBezTo>
                <a:cubicBezTo>
                  <a:pt x="913" y="526"/>
                  <a:pt x="918" y="516"/>
                  <a:pt x="912" y="515"/>
                </a:cubicBezTo>
                <a:cubicBezTo>
                  <a:pt x="909" y="514"/>
                  <a:pt x="895" y="528"/>
                  <a:pt x="900" y="517"/>
                </a:cubicBezTo>
                <a:cubicBezTo>
                  <a:pt x="901" y="515"/>
                  <a:pt x="908" y="513"/>
                  <a:pt x="910" y="510"/>
                </a:cubicBezTo>
                <a:cubicBezTo>
                  <a:pt x="915" y="505"/>
                  <a:pt x="917" y="500"/>
                  <a:pt x="913" y="495"/>
                </a:cubicBezTo>
                <a:cubicBezTo>
                  <a:pt x="904" y="481"/>
                  <a:pt x="892" y="497"/>
                  <a:pt x="886" y="504"/>
                </a:cubicBezTo>
                <a:cubicBezTo>
                  <a:pt x="887" y="502"/>
                  <a:pt x="888" y="500"/>
                  <a:pt x="889" y="498"/>
                </a:cubicBezTo>
                <a:cubicBezTo>
                  <a:pt x="881" y="502"/>
                  <a:pt x="877" y="505"/>
                  <a:pt x="872" y="513"/>
                </a:cubicBezTo>
                <a:cubicBezTo>
                  <a:pt x="867" y="521"/>
                  <a:pt x="868" y="526"/>
                  <a:pt x="864" y="534"/>
                </a:cubicBezTo>
                <a:cubicBezTo>
                  <a:pt x="862" y="540"/>
                  <a:pt x="855" y="549"/>
                  <a:pt x="848" y="550"/>
                </a:cubicBezTo>
                <a:cubicBezTo>
                  <a:pt x="834" y="552"/>
                  <a:pt x="847" y="528"/>
                  <a:pt x="851" y="522"/>
                </a:cubicBezTo>
                <a:cubicBezTo>
                  <a:pt x="858" y="512"/>
                  <a:pt x="865" y="504"/>
                  <a:pt x="873" y="496"/>
                </a:cubicBezTo>
                <a:cubicBezTo>
                  <a:pt x="873" y="496"/>
                  <a:pt x="872" y="496"/>
                  <a:pt x="872" y="496"/>
                </a:cubicBezTo>
                <a:cubicBezTo>
                  <a:pt x="870" y="498"/>
                  <a:pt x="866" y="500"/>
                  <a:pt x="865" y="503"/>
                </a:cubicBezTo>
                <a:cubicBezTo>
                  <a:pt x="861" y="502"/>
                  <a:pt x="859" y="507"/>
                  <a:pt x="855" y="507"/>
                </a:cubicBezTo>
                <a:cubicBezTo>
                  <a:pt x="860" y="501"/>
                  <a:pt x="874" y="487"/>
                  <a:pt x="882" y="487"/>
                </a:cubicBezTo>
                <a:cubicBezTo>
                  <a:pt x="882" y="488"/>
                  <a:pt x="880" y="490"/>
                  <a:pt x="879" y="491"/>
                </a:cubicBezTo>
                <a:cubicBezTo>
                  <a:pt x="879" y="491"/>
                  <a:pt x="879" y="491"/>
                  <a:pt x="880" y="492"/>
                </a:cubicBezTo>
                <a:cubicBezTo>
                  <a:pt x="888" y="479"/>
                  <a:pt x="904" y="488"/>
                  <a:pt x="915" y="486"/>
                </a:cubicBezTo>
                <a:cubicBezTo>
                  <a:pt x="914" y="484"/>
                  <a:pt x="913" y="481"/>
                  <a:pt x="911" y="479"/>
                </a:cubicBezTo>
                <a:cubicBezTo>
                  <a:pt x="910" y="477"/>
                  <a:pt x="901" y="481"/>
                  <a:pt x="907" y="475"/>
                </a:cubicBezTo>
                <a:cubicBezTo>
                  <a:pt x="903" y="475"/>
                  <a:pt x="896" y="475"/>
                  <a:pt x="893" y="475"/>
                </a:cubicBezTo>
                <a:cubicBezTo>
                  <a:pt x="889" y="476"/>
                  <a:pt x="887" y="480"/>
                  <a:pt x="882" y="479"/>
                </a:cubicBezTo>
                <a:cubicBezTo>
                  <a:pt x="876" y="478"/>
                  <a:pt x="875" y="468"/>
                  <a:pt x="868" y="473"/>
                </a:cubicBezTo>
                <a:cubicBezTo>
                  <a:pt x="868" y="472"/>
                  <a:pt x="867" y="470"/>
                  <a:pt x="867" y="469"/>
                </a:cubicBezTo>
                <a:cubicBezTo>
                  <a:pt x="869" y="473"/>
                  <a:pt x="876" y="465"/>
                  <a:pt x="880" y="464"/>
                </a:cubicBezTo>
                <a:cubicBezTo>
                  <a:pt x="866" y="461"/>
                  <a:pt x="851" y="484"/>
                  <a:pt x="837" y="476"/>
                </a:cubicBezTo>
                <a:cubicBezTo>
                  <a:pt x="838" y="475"/>
                  <a:pt x="839" y="473"/>
                  <a:pt x="840" y="472"/>
                </a:cubicBezTo>
                <a:cubicBezTo>
                  <a:pt x="834" y="472"/>
                  <a:pt x="827" y="477"/>
                  <a:pt x="823" y="474"/>
                </a:cubicBezTo>
                <a:cubicBezTo>
                  <a:pt x="823" y="474"/>
                  <a:pt x="824" y="473"/>
                  <a:pt x="826" y="473"/>
                </a:cubicBezTo>
                <a:moveTo>
                  <a:pt x="822" y="363"/>
                </a:moveTo>
                <a:cubicBezTo>
                  <a:pt x="822" y="363"/>
                  <a:pt x="823" y="364"/>
                  <a:pt x="823" y="364"/>
                </a:cubicBezTo>
                <a:cubicBezTo>
                  <a:pt x="820" y="365"/>
                  <a:pt x="813" y="367"/>
                  <a:pt x="818" y="370"/>
                </a:cubicBezTo>
                <a:cubicBezTo>
                  <a:pt x="817" y="381"/>
                  <a:pt x="812" y="391"/>
                  <a:pt x="810" y="401"/>
                </a:cubicBezTo>
                <a:cubicBezTo>
                  <a:pt x="810" y="403"/>
                  <a:pt x="810" y="406"/>
                  <a:pt x="811" y="408"/>
                </a:cubicBezTo>
                <a:cubicBezTo>
                  <a:pt x="812" y="410"/>
                  <a:pt x="808" y="412"/>
                  <a:pt x="807" y="414"/>
                </a:cubicBezTo>
                <a:cubicBezTo>
                  <a:pt x="805" y="418"/>
                  <a:pt x="801" y="422"/>
                  <a:pt x="796" y="421"/>
                </a:cubicBezTo>
                <a:cubicBezTo>
                  <a:pt x="798" y="414"/>
                  <a:pt x="803" y="410"/>
                  <a:pt x="808" y="407"/>
                </a:cubicBezTo>
                <a:cubicBezTo>
                  <a:pt x="807" y="407"/>
                  <a:pt x="805" y="408"/>
                  <a:pt x="804" y="408"/>
                </a:cubicBezTo>
                <a:cubicBezTo>
                  <a:pt x="807" y="407"/>
                  <a:pt x="809" y="405"/>
                  <a:pt x="809" y="402"/>
                </a:cubicBezTo>
                <a:cubicBezTo>
                  <a:pt x="806" y="402"/>
                  <a:pt x="804" y="404"/>
                  <a:pt x="802" y="406"/>
                </a:cubicBezTo>
                <a:cubicBezTo>
                  <a:pt x="803" y="401"/>
                  <a:pt x="811" y="392"/>
                  <a:pt x="799" y="396"/>
                </a:cubicBezTo>
                <a:cubicBezTo>
                  <a:pt x="796" y="389"/>
                  <a:pt x="794" y="384"/>
                  <a:pt x="804" y="382"/>
                </a:cubicBezTo>
                <a:cubicBezTo>
                  <a:pt x="790" y="386"/>
                  <a:pt x="800" y="374"/>
                  <a:pt x="806" y="371"/>
                </a:cubicBezTo>
                <a:cubicBezTo>
                  <a:pt x="808" y="370"/>
                  <a:pt x="813" y="372"/>
                  <a:pt x="814" y="369"/>
                </a:cubicBezTo>
                <a:cubicBezTo>
                  <a:pt x="815" y="367"/>
                  <a:pt x="820" y="364"/>
                  <a:pt x="822" y="363"/>
                </a:cubicBezTo>
                <a:moveTo>
                  <a:pt x="801" y="320"/>
                </a:moveTo>
                <a:cubicBezTo>
                  <a:pt x="807" y="315"/>
                  <a:pt x="815" y="314"/>
                  <a:pt x="820" y="309"/>
                </a:cubicBezTo>
                <a:cubicBezTo>
                  <a:pt x="819" y="310"/>
                  <a:pt x="817" y="313"/>
                  <a:pt x="816" y="314"/>
                </a:cubicBezTo>
                <a:cubicBezTo>
                  <a:pt x="817" y="314"/>
                  <a:pt x="819" y="314"/>
                  <a:pt x="820" y="313"/>
                </a:cubicBezTo>
                <a:cubicBezTo>
                  <a:pt x="818" y="316"/>
                  <a:pt x="814" y="317"/>
                  <a:pt x="811" y="319"/>
                </a:cubicBezTo>
                <a:cubicBezTo>
                  <a:pt x="809" y="321"/>
                  <a:pt x="807" y="324"/>
                  <a:pt x="806" y="325"/>
                </a:cubicBezTo>
                <a:cubicBezTo>
                  <a:pt x="800" y="330"/>
                  <a:pt x="790" y="334"/>
                  <a:pt x="783" y="336"/>
                </a:cubicBezTo>
                <a:cubicBezTo>
                  <a:pt x="784" y="332"/>
                  <a:pt x="790" y="326"/>
                  <a:pt x="794" y="329"/>
                </a:cubicBezTo>
                <a:cubicBezTo>
                  <a:pt x="793" y="330"/>
                  <a:pt x="792" y="331"/>
                  <a:pt x="791" y="331"/>
                </a:cubicBezTo>
                <a:cubicBezTo>
                  <a:pt x="797" y="329"/>
                  <a:pt x="799" y="325"/>
                  <a:pt x="801" y="320"/>
                </a:cubicBezTo>
                <a:moveTo>
                  <a:pt x="765" y="251"/>
                </a:moveTo>
                <a:cubicBezTo>
                  <a:pt x="775" y="244"/>
                  <a:pt x="786" y="242"/>
                  <a:pt x="799" y="245"/>
                </a:cubicBezTo>
                <a:cubicBezTo>
                  <a:pt x="797" y="247"/>
                  <a:pt x="795" y="248"/>
                  <a:pt x="792" y="249"/>
                </a:cubicBezTo>
                <a:cubicBezTo>
                  <a:pt x="792" y="248"/>
                  <a:pt x="793" y="247"/>
                  <a:pt x="793" y="246"/>
                </a:cubicBezTo>
                <a:cubicBezTo>
                  <a:pt x="785" y="244"/>
                  <a:pt x="775" y="245"/>
                  <a:pt x="768" y="250"/>
                </a:cubicBezTo>
                <a:cubicBezTo>
                  <a:pt x="774" y="247"/>
                  <a:pt x="783" y="244"/>
                  <a:pt x="790" y="246"/>
                </a:cubicBezTo>
                <a:cubicBezTo>
                  <a:pt x="785" y="246"/>
                  <a:pt x="781" y="247"/>
                  <a:pt x="776" y="249"/>
                </a:cubicBezTo>
                <a:cubicBezTo>
                  <a:pt x="779" y="251"/>
                  <a:pt x="783" y="250"/>
                  <a:pt x="786" y="249"/>
                </a:cubicBezTo>
                <a:cubicBezTo>
                  <a:pt x="778" y="252"/>
                  <a:pt x="772" y="251"/>
                  <a:pt x="764" y="254"/>
                </a:cubicBezTo>
                <a:cubicBezTo>
                  <a:pt x="756" y="257"/>
                  <a:pt x="748" y="263"/>
                  <a:pt x="738" y="265"/>
                </a:cubicBezTo>
                <a:cubicBezTo>
                  <a:pt x="738" y="264"/>
                  <a:pt x="739" y="264"/>
                  <a:pt x="739" y="264"/>
                </a:cubicBezTo>
                <a:cubicBezTo>
                  <a:pt x="732" y="263"/>
                  <a:pt x="728" y="269"/>
                  <a:pt x="722" y="271"/>
                </a:cubicBezTo>
                <a:cubicBezTo>
                  <a:pt x="716" y="272"/>
                  <a:pt x="690" y="274"/>
                  <a:pt x="689" y="267"/>
                </a:cubicBezTo>
                <a:cubicBezTo>
                  <a:pt x="691" y="268"/>
                  <a:pt x="706" y="267"/>
                  <a:pt x="707" y="266"/>
                </a:cubicBezTo>
                <a:cubicBezTo>
                  <a:pt x="707" y="266"/>
                  <a:pt x="707" y="265"/>
                  <a:pt x="706" y="265"/>
                </a:cubicBezTo>
                <a:cubicBezTo>
                  <a:pt x="711" y="264"/>
                  <a:pt x="715" y="259"/>
                  <a:pt x="720" y="259"/>
                </a:cubicBezTo>
                <a:cubicBezTo>
                  <a:pt x="721" y="260"/>
                  <a:pt x="719" y="259"/>
                  <a:pt x="720" y="260"/>
                </a:cubicBezTo>
                <a:cubicBezTo>
                  <a:pt x="731" y="260"/>
                  <a:pt x="724" y="256"/>
                  <a:pt x="728" y="251"/>
                </a:cubicBezTo>
                <a:cubicBezTo>
                  <a:pt x="725" y="250"/>
                  <a:pt x="721" y="246"/>
                  <a:pt x="726" y="246"/>
                </a:cubicBezTo>
                <a:cubicBezTo>
                  <a:pt x="728" y="245"/>
                  <a:pt x="733" y="250"/>
                  <a:pt x="734" y="252"/>
                </a:cubicBezTo>
                <a:cubicBezTo>
                  <a:pt x="744" y="258"/>
                  <a:pt x="752" y="255"/>
                  <a:pt x="765" y="251"/>
                </a:cubicBezTo>
                <a:moveTo>
                  <a:pt x="679" y="201"/>
                </a:moveTo>
                <a:cubicBezTo>
                  <a:pt x="684" y="196"/>
                  <a:pt x="707" y="196"/>
                  <a:pt x="715" y="195"/>
                </a:cubicBezTo>
                <a:cubicBezTo>
                  <a:pt x="727" y="193"/>
                  <a:pt x="739" y="188"/>
                  <a:pt x="751" y="191"/>
                </a:cubicBezTo>
                <a:cubicBezTo>
                  <a:pt x="745" y="193"/>
                  <a:pt x="735" y="194"/>
                  <a:pt x="729" y="198"/>
                </a:cubicBezTo>
                <a:cubicBezTo>
                  <a:pt x="737" y="199"/>
                  <a:pt x="747" y="200"/>
                  <a:pt x="754" y="196"/>
                </a:cubicBezTo>
                <a:cubicBezTo>
                  <a:pt x="753" y="196"/>
                  <a:pt x="753" y="197"/>
                  <a:pt x="752" y="197"/>
                </a:cubicBezTo>
                <a:cubicBezTo>
                  <a:pt x="755" y="195"/>
                  <a:pt x="759" y="194"/>
                  <a:pt x="762" y="194"/>
                </a:cubicBezTo>
                <a:cubicBezTo>
                  <a:pt x="761" y="196"/>
                  <a:pt x="759" y="198"/>
                  <a:pt x="756" y="199"/>
                </a:cubicBezTo>
                <a:cubicBezTo>
                  <a:pt x="755" y="199"/>
                  <a:pt x="751" y="201"/>
                  <a:pt x="750" y="202"/>
                </a:cubicBezTo>
                <a:cubicBezTo>
                  <a:pt x="747" y="202"/>
                  <a:pt x="746" y="203"/>
                  <a:pt x="744" y="204"/>
                </a:cubicBezTo>
                <a:cubicBezTo>
                  <a:pt x="745" y="205"/>
                  <a:pt x="744" y="205"/>
                  <a:pt x="746" y="205"/>
                </a:cubicBezTo>
                <a:cubicBezTo>
                  <a:pt x="741" y="209"/>
                  <a:pt x="729" y="205"/>
                  <a:pt x="722" y="208"/>
                </a:cubicBezTo>
                <a:cubicBezTo>
                  <a:pt x="723" y="213"/>
                  <a:pt x="702" y="219"/>
                  <a:pt x="697" y="218"/>
                </a:cubicBezTo>
                <a:cubicBezTo>
                  <a:pt x="702" y="214"/>
                  <a:pt x="714" y="215"/>
                  <a:pt x="719" y="208"/>
                </a:cubicBezTo>
                <a:cubicBezTo>
                  <a:pt x="704" y="207"/>
                  <a:pt x="697" y="221"/>
                  <a:pt x="681" y="214"/>
                </a:cubicBezTo>
                <a:cubicBezTo>
                  <a:pt x="688" y="212"/>
                  <a:pt x="698" y="210"/>
                  <a:pt x="704" y="205"/>
                </a:cubicBezTo>
                <a:cubicBezTo>
                  <a:pt x="703" y="204"/>
                  <a:pt x="702" y="203"/>
                  <a:pt x="702" y="203"/>
                </a:cubicBezTo>
                <a:cubicBezTo>
                  <a:pt x="704" y="203"/>
                  <a:pt x="721" y="204"/>
                  <a:pt x="715" y="200"/>
                </a:cubicBezTo>
                <a:cubicBezTo>
                  <a:pt x="709" y="197"/>
                  <a:pt x="684" y="199"/>
                  <a:pt x="679" y="204"/>
                </a:cubicBezTo>
                <a:cubicBezTo>
                  <a:pt x="679" y="203"/>
                  <a:pt x="679" y="202"/>
                  <a:pt x="679" y="201"/>
                </a:cubicBezTo>
                <a:moveTo>
                  <a:pt x="536" y="560"/>
                </a:moveTo>
                <a:cubicBezTo>
                  <a:pt x="535" y="563"/>
                  <a:pt x="533" y="564"/>
                  <a:pt x="530" y="565"/>
                </a:cubicBezTo>
                <a:cubicBezTo>
                  <a:pt x="529" y="560"/>
                  <a:pt x="526" y="552"/>
                  <a:pt x="533" y="550"/>
                </a:cubicBezTo>
                <a:cubicBezTo>
                  <a:pt x="531" y="554"/>
                  <a:pt x="535" y="556"/>
                  <a:pt x="536" y="560"/>
                </a:cubicBezTo>
                <a:moveTo>
                  <a:pt x="994" y="1427"/>
                </a:moveTo>
                <a:cubicBezTo>
                  <a:pt x="991" y="1436"/>
                  <a:pt x="983" y="1427"/>
                  <a:pt x="978" y="1424"/>
                </a:cubicBezTo>
                <a:cubicBezTo>
                  <a:pt x="974" y="1421"/>
                  <a:pt x="970" y="1413"/>
                  <a:pt x="977" y="1412"/>
                </a:cubicBezTo>
                <a:cubicBezTo>
                  <a:pt x="980" y="1411"/>
                  <a:pt x="992" y="1425"/>
                  <a:pt x="994" y="1427"/>
                </a:cubicBezTo>
                <a:moveTo>
                  <a:pt x="277" y="306"/>
                </a:moveTo>
                <a:cubicBezTo>
                  <a:pt x="274" y="305"/>
                  <a:pt x="261" y="306"/>
                  <a:pt x="261" y="310"/>
                </a:cubicBezTo>
                <a:cubicBezTo>
                  <a:pt x="260" y="315"/>
                  <a:pt x="275" y="309"/>
                  <a:pt x="277" y="307"/>
                </a:cubicBezTo>
                <a:cubicBezTo>
                  <a:pt x="274" y="308"/>
                  <a:pt x="277" y="307"/>
                  <a:pt x="277" y="306"/>
                </a:cubicBezTo>
                <a:moveTo>
                  <a:pt x="1102" y="68"/>
                </a:moveTo>
                <a:cubicBezTo>
                  <a:pt x="1101" y="69"/>
                  <a:pt x="1103" y="70"/>
                  <a:pt x="1098" y="70"/>
                </a:cubicBezTo>
                <a:cubicBezTo>
                  <a:pt x="1104" y="70"/>
                  <a:pt x="1105" y="75"/>
                  <a:pt x="1112" y="75"/>
                </a:cubicBezTo>
                <a:cubicBezTo>
                  <a:pt x="1115" y="75"/>
                  <a:pt x="1125" y="73"/>
                  <a:pt x="1127" y="74"/>
                </a:cubicBezTo>
                <a:cubicBezTo>
                  <a:pt x="1129" y="75"/>
                  <a:pt x="1126" y="78"/>
                  <a:pt x="1129" y="79"/>
                </a:cubicBezTo>
                <a:cubicBezTo>
                  <a:pt x="1125" y="86"/>
                  <a:pt x="1108" y="88"/>
                  <a:pt x="1120" y="94"/>
                </a:cubicBezTo>
                <a:cubicBezTo>
                  <a:pt x="1121" y="95"/>
                  <a:pt x="1133" y="96"/>
                  <a:pt x="1135" y="95"/>
                </a:cubicBezTo>
                <a:cubicBezTo>
                  <a:pt x="1139" y="94"/>
                  <a:pt x="1144" y="91"/>
                  <a:pt x="1148" y="91"/>
                </a:cubicBezTo>
                <a:cubicBezTo>
                  <a:pt x="1147" y="92"/>
                  <a:pt x="1145" y="94"/>
                  <a:pt x="1143" y="96"/>
                </a:cubicBezTo>
                <a:cubicBezTo>
                  <a:pt x="1159" y="98"/>
                  <a:pt x="1177" y="96"/>
                  <a:pt x="1193" y="94"/>
                </a:cubicBezTo>
                <a:cubicBezTo>
                  <a:pt x="1197" y="94"/>
                  <a:pt x="1205" y="96"/>
                  <a:pt x="1211" y="95"/>
                </a:cubicBezTo>
                <a:cubicBezTo>
                  <a:pt x="1218" y="94"/>
                  <a:pt x="1224" y="92"/>
                  <a:pt x="1231" y="91"/>
                </a:cubicBezTo>
                <a:cubicBezTo>
                  <a:pt x="1228" y="90"/>
                  <a:pt x="1225" y="90"/>
                  <a:pt x="1223" y="89"/>
                </a:cubicBezTo>
                <a:cubicBezTo>
                  <a:pt x="1226" y="89"/>
                  <a:pt x="1233" y="89"/>
                  <a:pt x="1235" y="86"/>
                </a:cubicBezTo>
                <a:cubicBezTo>
                  <a:pt x="1237" y="82"/>
                  <a:pt x="1224" y="82"/>
                  <a:pt x="1223" y="82"/>
                </a:cubicBezTo>
                <a:cubicBezTo>
                  <a:pt x="1223" y="82"/>
                  <a:pt x="1224" y="81"/>
                  <a:pt x="1224" y="81"/>
                </a:cubicBezTo>
                <a:cubicBezTo>
                  <a:pt x="1211" y="77"/>
                  <a:pt x="1191" y="82"/>
                  <a:pt x="1177" y="84"/>
                </a:cubicBezTo>
                <a:cubicBezTo>
                  <a:pt x="1178" y="84"/>
                  <a:pt x="1179" y="84"/>
                  <a:pt x="1179" y="85"/>
                </a:cubicBezTo>
                <a:cubicBezTo>
                  <a:pt x="1174" y="85"/>
                  <a:pt x="1168" y="84"/>
                  <a:pt x="1163" y="83"/>
                </a:cubicBezTo>
                <a:cubicBezTo>
                  <a:pt x="1159" y="83"/>
                  <a:pt x="1152" y="86"/>
                  <a:pt x="1148" y="83"/>
                </a:cubicBezTo>
                <a:cubicBezTo>
                  <a:pt x="1149" y="83"/>
                  <a:pt x="1152" y="81"/>
                  <a:pt x="1153" y="81"/>
                </a:cubicBezTo>
                <a:cubicBezTo>
                  <a:pt x="1151" y="78"/>
                  <a:pt x="1148" y="78"/>
                  <a:pt x="1145" y="78"/>
                </a:cubicBezTo>
                <a:cubicBezTo>
                  <a:pt x="1146" y="78"/>
                  <a:pt x="1147" y="78"/>
                  <a:pt x="1148" y="78"/>
                </a:cubicBezTo>
                <a:cubicBezTo>
                  <a:pt x="1145" y="77"/>
                  <a:pt x="1141" y="76"/>
                  <a:pt x="1140" y="75"/>
                </a:cubicBezTo>
                <a:cubicBezTo>
                  <a:pt x="1146" y="77"/>
                  <a:pt x="1155" y="78"/>
                  <a:pt x="1160" y="75"/>
                </a:cubicBezTo>
                <a:cubicBezTo>
                  <a:pt x="1156" y="74"/>
                  <a:pt x="1153" y="74"/>
                  <a:pt x="1150" y="73"/>
                </a:cubicBezTo>
                <a:cubicBezTo>
                  <a:pt x="1151" y="72"/>
                  <a:pt x="1151" y="72"/>
                  <a:pt x="1152" y="72"/>
                </a:cubicBezTo>
                <a:cubicBezTo>
                  <a:pt x="1145" y="68"/>
                  <a:pt x="1138" y="71"/>
                  <a:pt x="1131" y="71"/>
                </a:cubicBezTo>
                <a:cubicBezTo>
                  <a:pt x="1131" y="71"/>
                  <a:pt x="1132" y="69"/>
                  <a:pt x="1132" y="70"/>
                </a:cubicBezTo>
                <a:cubicBezTo>
                  <a:pt x="1127" y="64"/>
                  <a:pt x="1108" y="65"/>
                  <a:pt x="1102" y="68"/>
                </a:cubicBezTo>
                <a:moveTo>
                  <a:pt x="887" y="902"/>
                </a:moveTo>
                <a:cubicBezTo>
                  <a:pt x="880" y="900"/>
                  <a:pt x="874" y="900"/>
                  <a:pt x="868" y="904"/>
                </a:cubicBezTo>
                <a:cubicBezTo>
                  <a:pt x="877" y="910"/>
                  <a:pt x="878" y="911"/>
                  <a:pt x="889" y="909"/>
                </a:cubicBezTo>
                <a:cubicBezTo>
                  <a:pt x="890" y="909"/>
                  <a:pt x="893" y="913"/>
                  <a:pt x="895" y="910"/>
                </a:cubicBezTo>
                <a:cubicBezTo>
                  <a:pt x="897" y="906"/>
                  <a:pt x="890" y="904"/>
                  <a:pt x="887" y="902"/>
                </a:cubicBezTo>
                <a:moveTo>
                  <a:pt x="1088" y="1983"/>
                </a:moveTo>
                <a:cubicBezTo>
                  <a:pt x="1090" y="1983"/>
                  <a:pt x="1092" y="1983"/>
                  <a:pt x="1093" y="1984"/>
                </a:cubicBezTo>
                <a:cubicBezTo>
                  <a:pt x="1086" y="1979"/>
                  <a:pt x="1077" y="1977"/>
                  <a:pt x="1070" y="1975"/>
                </a:cubicBezTo>
                <a:cubicBezTo>
                  <a:pt x="1076" y="1980"/>
                  <a:pt x="1083" y="1978"/>
                  <a:pt x="1088" y="1983"/>
                </a:cubicBezTo>
                <a:moveTo>
                  <a:pt x="901" y="878"/>
                </a:moveTo>
                <a:cubicBezTo>
                  <a:pt x="910" y="879"/>
                  <a:pt x="916" y="878"/>
                  <a:pt x="925" y="877"/>
                </a:cubicBezTo>
                <a:cubicBezTo>
                  <a:pt x="924" y="871"/>
                  <a:pt x="919" y="867"/>
                  <a:pt x="913" y="867"/>
                </a:cubicBezTo>
                <a:cubicBezTo>
                  <a:pt x="914" y="867"/>
                  <a:pt x="902" y="867"/>
                  <a:pt x="910" y="866"/>
                </a:cubicBezTo>
                <a:cubicBezTo>
                  <a:pt x="910" y="861"/>
                  <a:pt x="891" y="853"/>
                  <a:pt x="889" y="856"/>
                </a:cubicBezTo>
                <a:cubicBezTo>
                  <a:pt x="890" y="849"/>
                  <a:pt x="885" y="853"/>
                  <a:pt x="883" y="850"/>
                </a:cubicBezTo>
                <a:cubicBezTo>
                  <a:pt x="880" y="847"/>
                  <a:pt x="875" y="842"/>
                  <a:pt x="870" y="842"/>
                </a:cubicBezTo>
                <a:cubicBezTo>
                  <a:pt x="861" y="842"/>
                  <a:pt x="856" y="831"/>
                  <a:pt x="846" y="831"/>
                </a:cubicBezTo>
                <a:cubicBezTo>
                  <a:pt x="834" y="832"/>
                  <a:pt x="825" y="830"/>
                  <a:pt x="814" y="833"/>
                </a:cubicBezTo>
                <a:cubicBezTo>
                  <a:pt x="802" y="836"/>
                  <a:pt x="799" y="846"/>
                  <a:pt x="790" y="849"/>
                </a:cubicBezTo>
                <a:cubicBezTo>
                  <a:pt x="803" y="851"/>
                  <a:pt x="823" y="829"/>
                  <a:pt x="834" y="840"/>
                </a:cubicBezTo>
                <a:cubicBezTo>
                  <a:pt x="832" y="840"/>
                  <a:pt x="830" y="841"/>
                  <a:pt x="828" y="841"/>
                </a:cubicBezTo>
                <a:cubicBezTo>
                  <a:pt x="831" y="845"/>
                  <a:pt x="846" y="849"/>
                  <a:pt x="848" y="845"/>
                </a:cubicBezTo>
                <a:cubicBezTo>
                  <a:pt x="851" y="850"/>
                  <a:pt x="857" y="853"/>
                  <a:pt x="863" y="854"/>
                </a:cubicBezTo>
                <a:cubicBezTo>
                  <a:pt x="869" y="856"/>
                  <a:pt x="868" y="854"/>
                  <a:pt x="872" y="858"/>
                </a:cubicBezTo>
                <a:cubicBezTo>
                  <a:pt x="873" y="860"/>
                  <a:pt x="873" y="862"/>
                  <a:pt x="874" y="864"/>
                </a:cubicBezTo>
                <a:cubicBezTo>
                  <a:pt x="878" y="868"/>
                  <a:pt x="887" y="866"/>
                  <a:pt x="888" y="871"/>
                </a:cubicBezTo>
                <a:cubicBezTo>
                  <a:pt x="888" y="874"/>
                  <a:pt x="881" y="877"/>
                  <a:pt x="880" y="880"/>
                </a:cubicBezTo>
                <a:cubicBezTo>
                  <a:pt x="887" y="880"/>
                  <a:pt x="894" y="878"/>
                  <a:pt x="901" y="878"/>
                </a:cubicBezTo>
                <a:moveTo>
                  <a:pt x="1072" y="1968"/>
                </a:moveTo>
                <a:cubicBezTo>
                  <a:pt x="1074" y="1969"/>
                  <a:pt x="1074" y="1971"/>
                  <a:pt x="1076" y="1969"/>
                </a:cubicBezTo>
                <a:cubicBezTo>
                  <a:pt x="1075" y="1968"/>
                  <a:pt x="1073" y="1968"/>
                  <a:pt x="1072" y="1968"/>
                </a:cubicBezTo>
                <a:moveTo>
                  <a:pt x="921" y="904"/>
                </a:moveTo>
                <a:cubicBezTo>
                  <a:pt x="925" y="906"/>
                  <a:pt x="939" y="906"/>
                  <a:pt x="944" y="905"/>
                </a:cubicBezTo>
                <a:cubicBezTo>
                  <a:pt x="953" y="904"/>
                  <a:pt x="954" y="907"/>
                  <a:pt x="958" y="914"/>
                </a:cubicBezTo>
                <a:cubicBezTo>
                  <a:pt x="960" y="912"/>
                  <a:pt x="961" y="910"/>
                  <a:pt x="962" y="908"/>
                </a:cubicBezTo>
                <a:cubicBezTo>
                  <a:pt x="965" y="902"/>
                  <a:pt x="968" y="906"/>
                  <a:pt x="973" y="905"/>
                </a:cubicBezTo>
                <a:cubicBezTo>
                  <a:pt x="979" y="904"/>
                  <a:pt x="981" y="900"/>
                  <a:pt x="989" y="902"/>
                </a:cubicBezTo>
                <a:cubicBezTo>
                  <a:pt x="991" y="902"/>
                  <a:pt x="1005" y="903"/>
                  <a:pt x="1000" y="897"/>
                </a:cubicBezTo>
                <a:cubicBezTo>
                  <a:pt x="995" y="892"/>
                  <a:pt x="990" y="895"/>
                  <a:pt x="985" y="890"/>
                </a:cubicBezTo>
                <a:cubicBezTo>
                  <a:pt x="989" y="891"/>
                  <a:pt x="993" y="887"/>
                  <a:pt x="988" y="888"/>
                </a:cubicBezTo>
                <a:cubicBezTo>
                  <a:pt x="982" y="889"/>
                  <a:pt x="985" y="886"/>
                  <a:pt x="982" y="885"/>
                </a:cubicBezTo>
                <a:cubicBezTo>
                  <a:pt x="981" y="885"/>
                  <a:pt x="977" y="883"/>
                  <a:pt x="975" y="882"/>
                </a:cubicBezTo>
                <a:cubicBezTo>
                  <a:pt x="971" y="880"/>
                  <a:pt x="966" y="879"/>
                  <a:pt x="962" y="880"/>
                </a:cubicBezTo>
                <a:cubicBezTo>
                  <a:pt x="961" y="880"/>
                  <a:pt x="957" y="883"/>
                  <a:pt x="956" y="882"/>
                </a:cubicBezTo>
                <a:cubicBezTo>
                  <a:pt x="950" y="882"/>
                  <a:pt x="945" y="877"/>
                  <a:pt x="938" y="880"/>
                </a:cubicBezTo>
                <a:cubicBezTo>
                  <a:pt x="932" y="883"/>
                  <a:pt x="941" y="885"/>
                  <a:pt x="943" y="888"/>
                </a:cubicBezTo>
                <a:cubicBezTo>
                  <a:pt x="944" y="891"/>
                  <a:pt x="946" y="896"/>
                  <a:pt x="948" y="900"/>
                </a:cubicBezTo>
                <a:cubicBezTo>
                  <a:pt x="942" y="903"/>
                  <a:pt x="934" y="901"/>
                  <a:pt x="928" y="900"/>
                </a:cubicBezTo>
                <a:cubicBezTo>
                  <a:pt x="926" y="900"/>
                  <a:pt x="915" y="897"/>
                  <a:pt x="921" y="904"/>
                </a:cubicBezTo>
                <a:moveTo>
                  <a:pt x="1086" y="84"/>
                </a:moveTo>
                <a:cubicBezTo>
                  <a:pt x="1088" y="84"/>
                  <a:pt x="1089" y="84"/>
                  <a:pt x="1090" y="83"/>
                </a:cubicBezTo>
                <a:cubicBezTo>
                  <a:pt x="1087" y="82"/>
                  <a:pt x="1080" y="83"/>
                  <a:pt x="1079" y="86"/>
                </a:cubicBezTo>
                <a:cubicBezTo>
                  <a:pt x="1082" y="84"/>
                  <a:pt x="1084" y="85"/>
                  <a:pt x="1086" y="84"/>
                </a:cubicBezTo>
                <a:moveTo>
                  <a:pt x="1076" y="90"/>
                </a:moveTo>
                <a:cubicBezTo>
                  <a:pt x="1083" y="94"/>
                  <a:pt x="1097" y="97"/>
                  <a:pt x="1104" y="91"/>
                </a:cubicBezTo>
                <a:cubicBezTo>
                  <a:pt x="1116" y="80"/>
                  <a:pt x="1093" y="83"/>
                  <a:pt x="1088" y="85"/>
                </a:cubicBezTo>
                <a:cubicBezTo>
                  <a:pt x="1088" y="85"/>
                  <a:pt x="1089" y="85"/>
                  <a:pt x="1089" y="85"/>
                </a:cubicBezTo>
                <a:cubicBezTo>
                  <a:pt x="1085" y="87"/>
                  <a:pt x="1080" y="87"/>
                  <a:pt x="1076" y="90"/>
                </a:cubicBezTo>
                <a:moveTo>
                  <a:pt x="1254" y="1955"/>
                </a:moveTo>
                <a:cubicBezTo>
                  <a:pt x="1252" y="1956"/>
                  <a:pt x="1251" y="1955"/>
                  <a:pt x="1249" y="1956"/>
                </a:cubicBezTo>
                <a:cubicBezTo>
                  <a:pt x="1246" y="1952"/>
                  <a:pt x="1237" y="1955"/>
                  <a:pt x="1242" y="1960"/>
                </a:cubicBezTo>
                <a:cubicBezTo>
                  <a:pt x="1238" y="1961"/>
                  <a:pt x="1237" y="1964"/>
                  <a:pt x="1237" y="1966"/>
                </a:cubicBezTo>
                <a:cubicBezTo>
                  <a:pt x="1245" y="1974"/>
                  <a:pt x="1250" y="1960"/>
                  <a:pt x="1257" y="1960"/>
                </a:cubicBezTo>
                <a:cubicBezTo>
                  <a:pt x="1257" y="1958"/>
                  <a:pt x="1255" y="1956"/>
                  <a:pt x="1254" y="1955"/>
                </a:cubicBezTo>
                <a:moveTo>
                  <a:pt x="1238" y="1956"/>
                </a:moveTo>
                <a:cubicBezTo>
                  <a:pt x="1236" y="1953"/>
                  <a:pt x="1228" y="1958"/>
                  <a:pt x="1222" y="1955"/>
                </a:cubicBezTo>
                <a:cubicBezTo>
                  <a:pt x="1225" y="1957"/>
                  <a:pt x="1228" y="1958"/>
                  <a:pt x="1231" y="1960"/>
                </a:cubicBezTo>
                <a:cubicBezTo>
                  <a:pt x="1229" y="1959"/>
                  <a:pt x="1228" y="1960"/>
                  <a:pt x="1227" y="1960"/>
                </a:cubicBezTo>
                <a:cubicBezTo>
                  <a:pt x="1229" y="1960"/>
                  <a:pt x="1229" y="1959"/>
                  <a:pt x="1229" y="1961"/>
                </a:cubicBezTo>
                <a:cubicBezTo>
                  <a:pt x="1229" y="1961"/>
                  <a:pt x="1228" y="1961"/>
                  <a:pt x="1227" y="1961"/>
                </a:cubicBezTo>
                <a:cubicBezTo>
                  <a:pt x="1229" y="1964"/>
                  <a:pt x="1225" y="1964"/>
                  <a:pt x="1222" y="1965"/>
                </a:cubicBezTo>
                <a:cubicBezTo>
                  <a:pt x="1229" y="1971"/>
                  <a:pt x="1235" y="1962"/>
                  <a:pt x="1238" y="1956"/>
                </a:cubicBezTo>
                <a:moveTo>
                  <a:pt x="1192" y="2002"/>
                </a:moveTo>
                <a:cubicBezTo>
                  <a:pt x="1184" y="2004"/>
                  <a:pt x="1141" y="1986"/>
                  <a:pt x="1144" y="1980"/>
                </a:cubicBezTo>
                <a:cubicBezTo>
                  <a:pt x="1145" y="1976"/>
                  <a:pt x="1138" y="1973"/>
                  <a:pt x="1135" y="1973"/>
                </a:cubicBezTo>
                <a:cubicBezTo>
                  <a:pt x="1127" y="1972"/>
                  <a:pt x="1129" y="1977"/>
                  <a:pt x="1123" y="1978"/>
                </a:cubicBezTo>
                <a:cubicBezTo>
                  <a:pt x="1118" y="1979"/>
                  <a:pt x="1124" y="1984"/>
                  <a:pt x="1126" y="1985"/>
                </a:cubicBezTo>
                <a:cubicBezTo>
                  <a:pt x="1130" y="1986"/>
                  <a:pt x="1133" y="1981"/>
                  <a:pt x="1137" y="1986"/>
                </a:cubicBezTo>
                <a:cubicBezTo>
                  <a:pt x="1132" y="1989"/>
                  <a:pt x="1125" y="1993"/>
                  <a:pt x="1137" y="1995"/>
                </a:cubicBezTo>
                <a:cubicBezTo>
                  <a:pt x="1139" y="1996"/>
                  <a:pt x="1144" y="1997"/>
                  <a:pt x="1146" y="1999"/>
                </a:cubicBezTo>
                <a:cubicBezTo>
                  <a:pt x="1151" y="2002"/>
                  <a:pt x="1140" y="1999"/>
                  <a:pt x="1138" y="1999"/>
                </a:cubicBezTo>
                <a:cubicBezTo>
                  <a:pt x="1139" y="2000"/>
                  <a:pt x="1139" y="2000"/>
                  <a:pt x="1140" y="2001"/>
                </a:cubicBezTo>
                <a:cubicBezTo>
                  <a:pt x="1136" y="1998"/>
                  <a:pt x="1129" y="1996"/>
                  <a:pt x="1124" y="1995"/>
                </a:cubicBezTo>
                <a:cubicBezTo>
                  <a:pt x="1128" y="1997"/>
                  <a:pt x="1131" y="1999"/>
                  <a:pt x="1135" y="2001"/>
                </a:cubicBezTo>
                <a:cubicBezTo>
                  <a:pt x="1133" y="2000"/>
                  <a:pt x="1131" y="2000"/>
                  <a:pt x="1130" y="1999"/>
                </a:cubicBezTo>
                <a:cubicBezTo>
                  <a:pt x="1130" y="2000"/>
                  <a:pt x="1130" y="2000"/>
                  <a:pt x="1130" y="2001"/>
                </a:cubicBezTo>
                <a:cubicBezTo>
                  <a:pt x="1129" y="1999"/>
                  <a:pt x="1128" y="1996"/>
                  <a:pt x="1126" y="1999"/>
                </a:cubicBezTo>
                <a:cubicBezTo>
                  <a:pt x="1123" y="1999"/>
                  <a:pt x="1119" y="1999"/>
                  <a:pt x="1116" y="1999"/>
                </a:cubicBezTo>
                <a:cubicBezTo>
                  <a:pt x="1117" y="2000"/>
                  <a:pt x="1118" y="2000"/>
                  <a:pt x="1119" y="2001"/>
                </a:cubicBezTo>
                <a:cubicBezTo>
                  <a:pt x="1117" y="2001"/>
                  <a:pt x="1116" y="2001"/>
                  <a:pt x="1115" y="2000"/>
                </a:cubicBezTo>
                <a:cubicBezTo>
                  <a:pt x="1118" y="2005"/>
                  <a:pt x="1122" y="2000"/>
                  <a:pt x="1126" y="2003"/>
                </a:cubicBezTo>
                <a:cubicBezTo>
                  <a:pt x="1129" y="2005"/>
                  <a:pt x="1139" y="2007"/>
                  <a:pt x="1139" y="2004"/>
                </a:cubicBezTo>
                <a:cubicBezTo>
                  <a:pt x="1143" y="2004"/>
                  <a:pt x="1146" y="2006"/>
                  <a:pt x="1150" y="2007"/>
                </a:cubicBezTo>
                <a:cubicBezTo>
                  <a:pt x="1155" y="2007"/>
                  <a:pt x="1161" y="2005"/>
                  <a:pt x="1167" y="2006"/>
                </a:cubicBezTo>
                <a:cubicBezTo>
                  <a:pt x="1171" y="2006"/>
                  <a:pt x="1198" y="2010"/>
                  <a:pt x="1192" y="2002"/>
                </a:cubicBezTo>
                <a:moveTo>
                  <a:pt x="1186" y="154"/>
                </a:moveTo>
                <a:cubicBezTo>
                  <a:pt x="1183" y="155"/>
                  <a:pt x="1179" y="156"/>
                  <a:pt x="1177" y="158"/>
                </a:cubicBezTo>
                <a:cubicBezTo>
                  <a:pt x="1180" y="157"/>
                  <a:pt x="1186" y="157"/>
                  <a:pt x="1186" y="154"/>
                </a:cubicBezTo>
                <a:moveTo>
                  <a:pt x="1174" y="2008"/>
                </a:moveTo>
                <a:cubicBezTo>
                  <a:pt x="1170" y="2005"/>
                  <a:pt x="1164" y="2006"/>
                  <a:pt x="1159" y="2006"/>
                </a:cubicBezTo>
                <a:cubicBezTo>
                  <a:pt x="1162" y="2011"/>
                  <a:pt x="1179" y="2014"/>
                  <a:pt x="1174" y="2008"/>
                </a:cubicBezTo>
                <a:moveTo>
                  <a:pt x="1137" y="2008"/>
                </a:moveTo>
                <a:cubicBezTo>
                  <a:pt x="1137" y="2008"/>
                  <a:pt x="1135" y="2008"/>
                  <a:pt x="1134" y="2008"/>
                </a:cubicBezTo>
                <a:cubicBezTo>
                  <a:pt x="1135" y="2007"/>
                  <a:pt x="1136" y="2006"/>
                  <a:pt x="1136" y="2006"/>
                </a:cubicBezTo>
                <a:cubicBezTo>
                  <a:pt x="1134" y="2006"/>
                  <a:pt x="1132" y="2006"/>
                  <a:pt x="1129" y="2007"/>
                </a:cubicBezTo>
                <a:cubicBezTo>
                  <a:pt x="1132" y="2010"/>
                  <a:pt x="1136" y="2010"/>
                  <a:pt x="1139" y="2009"/>
                </a:cubicBezTo>
                <a:cubicBezTo>
                  <a:pt x="1138" y="2008"/>
                  <a:pt x="1137" y="2008"/>
                  <a:pt x="1137" y="2008"/>
                </a:cubicBezTo>
                <a:moveTo>
                  <a:pt x="1226" y="1961"/>
                </a:moveTo>
                <a:cubicBezTo>
                  <a:pt x="1226" y="1960"/>
                  <a:pt x="1228" y="1960"/>
                  <a:pt x="1226" y="1960"/>
                </a:cubicBezTo>
                <a:cubicBezTo>
                  <a:pt x="1224" y="1960"/>
                  <a:pt x="1226" y="1960"/>
                  <a:pt x="1226" y="1961"/>
                </a:cubicBezTo>
                <a:moveTo>
                  <a:pt x="4041" y="1804"/>
                </a:moveTo>
                <a:cubicBezTo>
                  <a:pt x="4042" y="1804"/>
                  <a:pt x="4043" y="1804"/>
                  <a:pt x="4044" y="1804"/>
                </a:cubicBezTo>
                <a:cubicBezTo>
                  <a:pt x="4042" y="1805"/>
                  <a:pt x="4040" y="1805"/>
                  <a:pt x="4039" y="1806"/>
                </a:cubicBezTo>
                <a:cubicBezTo>
                  <a:pt x="4040" y="1803"/>
                  <a:pt x="4042" y="1801"/>
                  <a:pt x="4045" y="1800"/>
                </a:cubicBezTo>
                <a:cubicBezTo>
                  <a:pt x="4040" y="1801"/>
                  <a:pt x="4035" y="1805"/>
                  <a:pt x="4030" y="1806"/>
                </a:cubicBezTo>
                <a:cubicBezTo>
                  <a:pt x="4030" y="1801"/>
                  <a:pt x="4030" y="1797"/>
                  <a:pt x="4034" y="1794"/>
                </a:cubicBezTo>
                <a:cubicBezTo>
                  <a:pt x="4025" y="1796"/>
                  <a:pt x="4020" y="1803"/>
                  <a:pt x="4014" y="1809"/>
                </a:cubicBezTo>
                <a:cubicBezTo>
                  <a:pt x="4006" y="1816"/>
                  <a:pt x="3996" y="1823"/>
                  <a:pt x="3986" y="1829"/>
                </a:cubicBezTo>
                <a:cubicBezTo>
                  <a:pt x="3962" y="1842"/>
                  <a:pt x="3935" y="1850"/>
                  <a:pt x="3913" y="1866"/>
                </a:cubicBezTo>
                <a:cubicBezTo>
                  <a:pt x="3907" y="1869"/>
                  <a:pt x="3893" y="1876"/>
                  <a:pt x="3904" y="1880"/>
                </a:cubicBezTo>
                <a:cubicBezTo>
                  <a:pt x="3906" y="1881"/>
                  <a:pt x="3908" y="1878"/>
                  <a:pt x="3909" y="1878"/>
                </a:cubicBezTo>
                <a:cubicBezTo>
                  <a:pt x="3912" y="1879"/>
                  <a:pt x="3913" y="1881"/>
                  <a:pt x="3915" y="1882"/>
                </a:cubicBezTo>
                <a:cubicBezTo>
                  <a:pt x="3918" y="1884"/>
                  <a:pt x="3919" y="1887"/>
                  <a:pt x="3924" y="1885"/>
                </a:cubicBezTo>
                <a:cubicBezTo>
                  <a:pt x="3942" y="1881"/>
                  <a:pt x="3969" y="1863"/>
                  <a:pt x="3979" y="1847"/>
                </a:cubicBezTo>
                <a:cubicBezTo>
                  <a:pt x="3979" y="1847"/>
                  <a:pt x="3979" y="1848"/>
                  <a:pt x="3979" y="1849"/>
                </a:cubicBezTo>
                <a:cubicBezTo>
                  <a:pt x="3984" y="1847"/>
                  <a:pt x="3989" y="1847"/>
                  <a:pt x="3991" y="1843"/>
                </a:cubicBezTo>
                <a:cubicBezTo>
                  <a:pt x="3993" y="1844"/>
                  <a:pt x="3998" y="1844"/>
                  <a:pt x="4001" y="1843"/>
                </a:cubicBezTo>
                <a:cubicBezTo>
                  <a:pt x="4001" y="1844"/>
                  <a:pt x="4000" y="1844"/>
                  <a:pt x="4000" y="1844"/>
                </a:cubicBezTo>
                <a:cubicBezTo>
                  <a:pt x="4006" y="1842"/>
                  <a:pt x="4003" y="1839"/>
                  <a:pt x="3998" y="1838"/>
                </a:cubicBezTo>
                <a:cubicBezTo>
                  <a:pt x="4007" y="1834"/>
                  <a:pt x="4015" y="1830"/>
                  <a:pt x="4023" y="1824"/>
                </a:cubicBezTo>
                <a:cubicBezTo>
                  <a:pt x="4028" y="1820"/>
                  <a:pt x="4038" y="1817"/>
                  <a:pt x="4040" y="1811"/>
                </a:cubicBezTo>
                <a:cubicBezTo>
                  <a:pt x="4039" y="1811"/>
                  <a:pt x="4038" y="1812"/>
                  <a:pt x="4037" y="1812"/>
                </a:cubicBezTo>
                <a:cubicBezTo>
                  <a:pt x="4042" y="1809"/>
                  <a:pt x="4045" y="1805"/>
                  <a:pt x="4048" y="1801"/>
                </a:cubicBezTo>
                <a:cubicBezTo>
                  <a:pt x="4045" y="1801"/>
                  <a:pt x="4044" y="1802"/>
                  <a:pt x="4041" y="1804"/>
                </a:cubicBezTo>
                <a:moveTo>
                  <a:pt x="1095" y="252"/>
                </a:moveTo>
                <a:cubicBezTo>
                  <a:pt x="1092" y="253"/>
                  <a:pt x="1083" y="262"/>
                  <a:pt x="1090" y="262"/>
                </a:cubicBezTo>
                <a:cubicBezTo>
                  <a:pt x="1096" y="263"/>
                  <a:pt x="1108" y="246"/>
                  <a:pt x="1095" y="252"/>
                </a:cubicBezTo>
                <a:moveTo>
                  <a:pt x="1162" y="64"/>
                </a:moveTo>
                <a:cubicBezTo>
                  <a:pt x="1179" y="65"/>
                  <a:pt x="1165" y="54"/>
                  <a:pt x="1158" y="63"/>
                </a:cubicBezTo>
                <a:cubicBezTo>
                  <a:pt x="1159" y="63"/>
                  <a:pt x="1161" y="64"/>
                  <a:pt x="1162" y="64"/>
                </a:cubicBezTo>
                <a:moveTo>
                  <a:pt x="1107" y="232"/>
                </a:moveTo>
                <a:cubicBezTo>
                  <a:pt x="1104" y="225"/>
                  <a:pt x="1097" y="230"/>
                  <a:pt x="1090" y="229"/>
                </a:cubicBezTo>
                <a:cubicBezTo>
                  <a:pt x="1109" y="225"/>
                  <a:pt x="1087" y="218"/>
                  <a:pt x="1087" y="215"/>
                </a:cubicBezTo>
                <a:cubicBezTo>
                  <a:pt x="1088" y="212"/>
                  <a:pt x="1076" y="211"/>
                  <a:pt x="1076" y="211"/>
                </a:cubicBezTo>
                <a:cubicBezTo>
                  <a:pt x="1076" y="211"/>
                  <a:pt x="1073" y="207"/>
                  <a:pt x="1074" y="208"/>
                </a:cubicBezTo>
                <a:cubicBezTo>
                  <a:pt x="1075" y="209"/>
                  <a:pt x="1078" y="205"/>
                  <a:pt x="1075" y="204"/>
                </a:cubicBezTo>
                <a:cubicBezTo>
                  <a:pt x="1068" y="200"/>
                  <a:pt x="1053" y="222"/>
                  <a:pt x="1049" y="225"/>
                </a:cubicBezTo>
                <a:cubicBezTo>
                  <a:pt x="1047" y="227"/>
                  <a:pt x="1045" y="228"/>
                  <a:pt x="1041" y="230"/>
                </a:cubicBezTo>
                <a:cubicBezTo>
                  <a:pt x="1039" y="231"/>
                  <a:pt x="1036" y="232"/>
                  <a:pt x="1034" y="233"/>
                </a:cubicBezTo>
                <a:cubicBezTo>
                  <a:pt x="1030" y="236"/>
                  <a:pt x="1047" y="233"/>
                  <a:pt x="1050" y="232"/>
                </a:cubicBezTo>
                <a:cubicBezTo>
                  <a:pt x="1040" y="247"/>
                  <a:pt x="1056" y="239"/>
                  <a:pt x="1064" y="235"/>
                </a:cubicBezTo>
                <a:cubicBezTo>
                  <a:pt x="1070" y="232"/>
                  <a:pt x="1074" y="228"/>
                  <a:pt x="1080" y="227"/>
                </a:cubicBezTo>
                <a:cubicBezTo>
                  <a:pt x="1085" y="226"/>
                  <a:pt x="1085" y="231"/>
                  <a:pt x="1083" y="234"/>
                </a:cubicBezTo>
                <a:cubicBezTo>
                  <a:pt x="1093" y="233"/>
                  <a:pt x="1096" y="239"/>
                  <a:pt x="1107" y="232"/>
                </a:cubicBezTo>
                <a:moveTo>
                  <a:pt x="1220" y="18"/>
                </a:moveTo>
                <a:cubicBezTo>
                  <a:pt x="1223" y="17"/>
                  <a:pt x="1226" y="17"/>
                  <a:pt x="1229" y="18"/>
                </a:cubicBezTo>
                <a:cubicBezTo>
                  <a:pt x="1226" y="19"/>
                  <a:pt x="1223" y="19"/>
                  <a:pt x="1219" y="20"/>
                </a:cubicBezTo>
                <a:cubicBezTo>
                  <a:pt x="1226" y="22"/>
                  <a:pt x="1236" y="18"/>
                  <a:pt x="1243" y="19"/>
                </a:cubicBezTo>
                <a:cubicBezTo>
                  <a:pt x="1237" y="19"/>
                  <a:pt x="1231" y="20"/>
                  <a:pt x="1225" y="21"/>
                </a:cubicBezTo>
                <a:cubicBezTo>
                  <a:pt x="1227" y="21"/>
                  <a:pt x="1228" y="21"/>
                  <a:pt x="1230" y="21"/>
                </a:cubicBezTo>
                <a:cubicBezTo>
                  <a:pt x="1226" y="22"/>
                  <a:pt x="1222" y="21"/>
                  <a:pt x="1219" y="23"/>
                </a:cubicBezTo>
                <a:cubicBezTo>
                  <a:pt x="1234" y="26"/>
                  <a:pt x="1250" y="21"/>
                  <a:pt x="1265" y="21"/>
                </a:cubicBezTo>
                <a:cubicBezTo>
                  <a:pt x="1251" y="23"/>
                  <a:pt x="1237" y="22"/>
                  <a:pt x="1223" y="25"/>
                </a:cubicBezTo>
                <a:cubicBezTo>
                  <a:pt x="1231" y="30"/>
                  <a:pt x="1242" y="26"/>
                  <a:pt x="1252" y="24"/>
                </a:cubicBezTo>
                <a:cubicBezTo>
                  <a:pt x="1261" y="22"/>
                  <a:pt x="1273" y="21"/>
                  <a:pt x="1283" y="23"/>
                </a:cubicBezTo>
                <a:cubicBezTo>
                  <a:pt x="1269" y="24"/>
                  <a:pt x="1254" y="22"/>
                  <a:pt x="1241" y="28"/>
                </a:cubicBezTo>
                <a:cubicBezTo>
                  <a:pt x="1247" y="29"/>
                  <a:pt x="1253" y="29"/>
                  <a:pt x="1259" y="29"/>
                </a:cubicBezTo>
                <a:cubicBezTo>
                  <a:pt x="1264" y="29"/>
                  <a:pt x="1268" y="26"/>
                  <a:pt x="1273" y="26"/>
                </a:cubicBezTo>
                <a:cubicBezTo>
                  <a:pt x="1271" y="26"/>
                  <a:pt x="1270" y="26"/>
                  <a:pt x="1269" y="27"/>
                </a:cubicBezTo>
                <a:cubicBezTo>
                  <a:pt x="1272" y="27"/>
                  <a:pt x="1275" y="27"/>
                  <a:pt x="1277" y="27"/>
                </a:cubicBezTo>
                <a:cubicBezTo>
                  <a:pt x="1275" y="27"/>
                  <a:pt x="1273" y="27"/>
                  <a:pt x="1270" y="28"/>
                </a:cubicBezTo>
                <a:cubicBezTo>
                  <a:pt x="1292" y="32"/>
                  <a:pt x="1311" y="19"/>
                  <a:pt x="1331" y="20"/>
                </a:cubicBezTo>
                <a:cubicBezTo>
                  <a:pt x="1324" y="21"/>
                  <a:pt x="1315" y="21"/>
                  <a:pt x="1309" y="25"/>
                </a:cubicBezTo>
                <a:cubicBezTo>
                  <a:pt x="1314" y="25"/>
                  <a:pt x="1320" y="25"/>
                  <a:pt x="1326" y="25"/>
                </a:cubicBezTo>
                <a:cubicBezTo>
                  <a:pt x="1317" y="26"/>
                  <a:pt x="1307" y="26"/>
                  <a:pt x="1298" y="28"/>
                </a:cubicBezTo>
                <a:cubicBezTo>
                  <a:pt x="1299" y="28"/>
                  <a:pt x="1300" y="28"/>
                  <a:pt x="1302" y="28"/>
                </a:cubicBezTo>
                <a:cubicBezTo>
                  <a:pt x="1290" y="30"/>
                  <a:pt x="1278" y="30"/>
                  <a:pt x="1267" y="30"/>
                </a:cubicBezTo>
                <a:cubicBezTo>
                  <a:pt x="1269" y="32"/>
                  <a:pt x="1271" y="34"/>
                  <a:pt x="1274" y="35"/>
                </a:cubicBezTo>
                <a:cubicBezTo>
                  <a:pt x="1274" y="35"/>
                  <a:pt x="1273" y="36"/>
                  <a:pt x="1273" y="36"/>
                </a:cubicBezTo>
                <a:cubicBezTo>
                  <a:pt x="1277" y="39"/>
                  <a:pt x="1282" y="37"/>
                  <a:pt x="1287" y="37"/>
                </a:cubicBezTo>
                <a:cubicBezTo>
                  <a:pt x="1274" y="41"/>
                  <a:pt x="1271" y="34"/>
                  <a:pt x="1261" y="31"/>
                </a:cubicBezTo>
                <a:cubicBezTo>
                  <a:pt x="1256" y="30"/>
                  <a:pt x="1235" y="29"/>
                  <a:pt x="1237" y="34"/>
                </a:cubicBezTo>
                <a:cubicBezTo>
                  <a:pt x="1235" y="35"/>
                  <a:pt x="1234" y="35"/>
                  <a:pt x="1232" y="36"/>
                </a:cubicBezTo>
                <a:cubicBezTo>
                  <a:pt x="1237" y="37"/>
                  <a:pt x="1244" y="35"/>
                  <a:pt x="1242" y="42"/>
                </a:cubicBezTo>
                <a:cubicBezTo>
                  <a:pt x="1244" y="43"/>
                  <a:pt x="1245" y="44"/>
                  <a:pt x="1247" y="44"/>
                </a:cubicBezTo>
                <a:cubicBezTo>
                  <a:pt x="1243" y="44"/>
                  <a:pt x="1241" y="43"/>
                  <a:pt x="1236" y="44"/>
                </a:cubicBezTo>
                <a:cubicBezTo>
                  <a:pt x="1245" y="48"/>
                  <a:pt x="1256" y="45"/>
                  <a:pt x="1264" y="44"/>
                </a:cubicBezTo>
                <a:cubicBezTo>
                  <a:pt x="1258" y="47"/>
                  <a:pt x="1252" y="46"/>
                  <a:pt x="1246" y="46"/>
                </a:cubicBezTo>
                <a:cubicBezTo>
                  <a:pt x="1248" y="47"/>
                  <a:pt x="1250" y="48"/>
                  <a:pt x="1251" y="49"/>
                </a:cubicBezTo>
                <a:cubicBezTo>
                  <a:pt x="1236" y="47"/>
                  <a:pt x="1213" y="41"/>
                  <a:pt x="1200" y="54"/>
                </a:cubicBezTo>
                <a:cubicBezTo>
                  <a:pt x="1204" y="54"/>
                  <a:pt x="1208" y="54"/>
                  <a:pt x="1211" y="54"/>
                </a:cubicBezTo>
                <a:cubicBezTo>
                  <a:pt x="1211" y="54"/>
                  <a:pt x="1210" y="54"/>
                  <a:pt x="1210" y="55"/>
                </a:cubicBezTo>
                <a:cubicBezTo>
                  <a:pt x="1217" y="56"/>
                  <a:pt x="1225" y="51"/>
                  <a:pt x="1231" y="49"/>
                </a:cubicBezTo>
                <a:cubicBezTo>
                  <a:pt x="1226" y="52"/>
                  <a:pt x="1216" y="54"/>
                  <a:pt x="1213" y="59"/>
                </a:cubicBezTo>
                <a:cubicBezTo>
                  <a:pt x="1213" y="60"/>
                  <a:pt x="1216" y="62"/>
                  <a:pt x="1215" y="61"/>
                </a:cubicBezTo>
                <a:cubicBezTo>
                  <a:pt x="1225" y="61"/>
                  <a:pt x="1234" y="55"/>
                  <a:pt x="1244" y="55"/>
                </a:cubicBezTo>
                <a:cubicBezTo>
                  <a:pt x="1238" y="57"/>
                  <a:pt x="1229" y="64"/>
                  <a:pt x="1223" y="63"/>
                </a:cubicBezTo>
                <a:cubicBezTo>
                  <a:pt x="1221" y="62"/>
                  <a:pt x="1206" y="65"/>
                  <a:pt x="1207" y="60"/>
                </a:cubicBezTo>
                <a:cubicBezTo>
                  <a:pt x="1208" y="56"/>
                  <a:pt x="1198" y="57"/>
                  <a:pt x="1196" y="57"/>
                </a:cubicBezTo>
                <a:cubicBezTo>
                  <a:pt x="1190" y="58"/>
                  <a:pt x="1184" y="64"/>
                  <a:pt x="1193" y="64"/>
                </a:cubicBezTo>
                <a:cubicBezTo>
                  <a:pt x="1185" y="67"/>
                  <a:pt x="1168" y="63"/>
                  <a:pt x="1161" y="72"/>
                </a:cubicBezTo>
                <a:cubicBezTo>
                  <a:pt x="1166" y="75"/>
                  <a:pt x="1179" y="76"/>
                  <a:pt x="1185" y="73"/>
                </a:cubicBezTo>
                <a:cubicBezTo>
                  <a:pt x="1191" y="71"/>
                  <a:pt x="1194" y="76"/>
                  <a:pt x="1203" y="74"/>
                </a:cubicBezTo>
                <a:cubicBezTo>
                  <a:pt x="1202" y="74"/>
                  <a:pt x="1200" y="73"/>
                  <a:pt x="1199" y="73"/>
                </a:cubicBezTo>
                <a:cubicBezTo>
                  <a:pt x="1203" y="71"/>
                  <a:pt x="1205" y="75"/>
                  <a:pt x="1210" y="71"/>
                </a:cubicBezTo>
                <a:cubicBezTo>
                  <a:pt x="1211" y="74"/>
                  <a:pt x="1217" y="75"/>
                  <a:pt x="1216" y="70"/>
                </a:cubicBezTo>
                <a:cubicBezTo>
                  <a:pt x="1216" y="70"/>
                  <a:pt x="1217" y="70"/>
                  <a:pt x="1218" y="69"/>
                </a:cubicBezTo>
                <a:cubicBezTo>
                  <a:pt x="1217" y="70"/>
                  <a:pt x="1217" y="72"/>
                  <a:pt x="1217" y="73"/>
                </a:cubicBezTo>
                <a:cubicBezTo>
                  <a:pt x="1223" y="75"/>
                  <a:pt x="1232" y="70"/>
                  <a:pt x="1236" y="74"/>
                </a:cubicBezTo>
                <a:cubicBezTo>
                  <a:pt x="1234" y="74"/>
                  <a:pt x="1232" y="76"/>
                  <a:pt x="1230" y="77"/>
                </a:cubicBezTo>
                <a:cubicBezTo>
                  <a:pt x="1239" y="76"/>
                  <a:pt x="1264" y="76"/>
                  <a:pt x="1268" y="67"/>
                </a:cubicBezTo>
                <a:cubicBezTo>
                  <a:pt x="1264" y="66"/>
                  <a:pt x="1260" y="70"/>
                  <a:pt x="1256" y="67"/>
                </a:cubicBezTo>
                <a:cubicBezTo>
                  <a:pt x="1258" y="66"/>
                  <a:pt x="1260" y="65"/>
                  <a:pt x="1261" y="65"/>
                </a:cubicBezTo>
                <a:cubicBezTo>
                  <a:pt x="1254" y="62"/>
                  <a:pt x="1239" y="68"/>
                  <a:pt x="1235" y="63"/>
                </a:cubicBezTo>
                <a:cubicBezTo>
                  <a:pt x="1238" y="63"/>
                  <a:pt x="1241" y="63"/>
                  <a:pt x="1245" y="63"/>
                </a:cubicBezTo>
                <a:cubicBezTo>
                  <a:pt x="1243" y="62"/>
                  <a:pt x="1242" y="62"/>
                  <a:pt x="1241" y="62"/>
                </a:cubicBezTo>
                <a:cubicBezTo>
                  <a:pt x="1241" y="61"/>
                  <a:pt x="1242" y="60"/>
                  <a:pt x="1242" y="60"/>
                </a:cubicBezTo>
                <a:cubicBezTo>
                  <a:pt x="1252" y="69"/>
                  <a:pt x="1273" y="62"/>
                  <a:pt x="1282" y="57"/>
                </a:cubicBezTo>
                <a:cubicBezTo>
                  <a:pt x="1279" y="57"/>
                  <a:pt x="1278" y="57"/>
                  <a:pt x="1276" y="57"/>
                </a:cubicBezTo>
                <a:cubicBezTo>
                  <a:pt x="1284" y="53"/>
                  <a:pt x="1294" y="58"/>
                  <a:pt x="1303" y="54"/>
                </a:cubicBezTo>
                <a:cubicBezTo>
                  <a:pt x="1299" y="54"/>
                  <a:pt x="1295" y="54"/>
                  <a:pt x="1292" y="53"/>
                </a:cubicBezTo>
                <a:cubicBezTo>
                  <a:pt x="1298" y="52"/>
                  <a:pt x="1305" y="55"/>
                  <a:pt x="1310" y="51"/>
                </a:cubicBezTo>
                <a:cubicBezTo>
                  <a:pt x="1306" y="50"/>
                  <a:pt x="1302" y="50"/>
                  <a:pt x="1298" y="50"/>
                </a:cubicBezTo>
                <a:cubicBezTo>
                  <a:pt x="1304" y="49"/>
                  <a:pt x="1314" y="52"/>
                  <a:pt x="1318" y="46"/>
                </a:cubicBezTo>
                <a:cubicBezTo>
                  <a:pt x="1310" y="44"/>
                  <a:pt x="1303" y="44"/>
                  <a:pt x="1295" y="45"/>
                </a:cubicBezTo>
                <a:cubicBezTo>
                  <a:pt x="1295" y="45"/>
                  <a:pt x="1295" y="44"/>
                  <a:pt x="1295" y="44"/>
                </a:cubicBezTo>
                <a:cubicBezTo>
                  <a:pt x="1301" y="44"/>
                  <a:pt x="1322" y="46"/>
                  <a:pt x="1326" y="42"/>
                </a:cubicBezTo>
                <a:cubicBezTo>
                  <a:pt x="1317" y="42"/>
                  <a:pt x="1306" y="43"/>
                  <a:pt x="1297" y="41"/>
                </a:cubicBezTo>
                <a:cubicBezTo>
                  <a:pt x="1309" y="40"/>
                  <a:pt x="1330" y="44"/>
                  <a:pt x="1342" y="38"/>
                </a:cubicBezTo>
                <a:cubicBezTo>
                  <a:pt x="1339" y="36"/>
                  <a:pt x="1334" y="36"/>
                  <a:pt x="1330" y="36"/>
                </a:cubicBezTo>
                <a:cubicBezTo>
                  <a:pt x="1342" y="34"/>
                  <a:pt x="1351" y="39"/>
                  <a:pt x="1363" y="35"/>
                </a:cubicBezTo>
                <a:cubicBezTo>
                  <a:pt x="1362" y="35"/>
                  <a:pt x="1360" y="35"/>
                  <a:pt x="1359" y="35"/>
                </a:cubicBezTo>
                <a:cubicBezTo>
                  <a:pt x="1363" y="34"/>
                  <a:pt x="1366" y="34"/>
                  <a:pt x="1369" y="33"/>
                </a:cubicBezTo>
                <a:cubicBezTo>
                  <a:pt x="1365" y="32"/>
                  <a:pt x="1360" y="33"/>
                  <a:pt x="1355" y="33"/>
                </a:cubicBezTo>
                <a:cubicBezTo>
                  <a:pt x="1359" y="30"/>
                  <a:pt x="1370" y="33"/>
                  <a:pt x="1375" y="31"/>
                </a:cubicBezTo>
                <a:cubicBezTo>
                  <a:pt x="1375" y="31"/>
                  <a:pt x="1374" y="31"/>
                  <a:pt x="1374" y="30"/>
                </a:cubicBezTo>
                <a:cubicBezTo>
                  <a:pt x="1385" y="30"/>
                  <a:pt x="1397" y="26"/>
                  <a:pt x="1408" y="24"/>
                </a:cubicBezTo>
                <a:cubicBezTo>
                  <a:pt x="1417" y="22"/>
                  <a:pt x="1425" y="22"/>
                  <a:pt x="1434" y="19"/>
                </a:cubicBezTo>
                <a:cubicBezTo>
                  <a:pt x="1422" y="15"/>
                  <a:pt x="1402" y="22"/>
                  <a:pt x="1389" y="22"/>
                </a:cubicBezTo>
                <a:cubicBezTo>
                  <a:pt x="1398" y="22"/>
                  <a:pt x="1407" y="20"/>
                  <a:pt x="1416" y="19"/>
                </a:cubicBezTo>
                <a:cubicBezTo>
                  <a:pt x="1414" y="19"/>
                  <a:pt x="1412" y="19"/>
                  <a:pt x="1409" y="19"/>
                </a:cubicBezTo>
                <a:cubicBezTo>
                  <a:pt x="1415" y="18"/>
                  <a:pt x="1420" y="19"/>
                  <a:pt x="1426" y="18"/>
                </a:cubicBezTo>
                <a:cubicBezTo>
                  <a:pt x="1425" y="18"/>
                  <a:pt x="1424" y="18"/>
                  <a:pt x="1423" y="18"/>
                </a:cubicBezTo>
                <a:cubicBezTo>
                  <a:pt x="1435" y="16"/>
                  <a:pt x="1459" y="19"/>
                  <a:pt x="1469" y="11"/>
                </a:cubicBezTo>
                <a:cubicBezTo>
                  <a:pt x="1464" y="9"/>
                  <a:pt x="1458" y="11"/>
                  <a:pt x="1454" y="8"/>
                </a:cubicBezTo>
                <a:cubicBezTo>
                  <a:pt x="1454" y="8"/>
                  <a:pt x="1455" y="8"/>
                  <a:pt x="1455" y="7"/>
                </a:cubicBezTo>
                <a:cubicBezTo>
                  <a:pt x="1441" y="8"/>
                  <a:pt x="1427" y="8"/>
                  <a:pt x="1412" y="9"/>
                </a:cubicBezTo>
                <a:cubicBezTo>
                  <a:pt x="1419" y="7"/>
                  <a:pt x="1426" y="7"/>
                  <a:pt x="1433" y="6"/>
                </a:cubicBezTo>
                <a:cubicBezTo>
                  <a:pt x="1420" y="5"/>
                  <a:pt x="1405" y="2"/>
                  <a:pt x="1393" y="6"/>
                </a:cubicBezTo>
                <a:cubicBezTo>
                  <a:pt x="1394" y="6"/>
                  <a:pt x="1395" y="6"/>
                  <a:pt x="1396" y="6"/>
                </a:cubicBezTo>
                <a:cubicBezTo>
                  <a:pt x="1394" y="6"/>
                  <a:pt x="1393" y="6"/>
                  <a:pt x="1391" y="6"/>
                </a:cubicBezTo>
                <a:cubicBezTo>
                  <a:pt x="1391" y="5"/>
                  <a:pt x="1392" y="5"/>
                  <a:pt x="1392" y="5"/>
                </a:cubicBezTo>
                <a:cubicBezTo>
                  <a:pt x="1386" y="4"/>
                  <a:pt x="1381" y="5"/>
                  <a:pt x="1375" y="6"/>
                </a:cubicBezTo>
                <a:cubicBezTo>
                  <a:pt x="1376" y="7"/>
                  <a:pt x="1376" y="7"/>
                  <a:pt x="1377" y="7"/>
                </a:cubicBezTo>
                <a:cubicBezTo>
                  <a:pt x="1368" y="7"/>
                  <a:pt x="1358" y="4"/>
                  <a:pt x="1348" y="6"/>
                </a:cubicBezTo>
                <a:cubicBezTo>
                  <a:pt x="1351" y="8"/>
                  <a:pt x="1354" y="9"/>
                  <a:pt x="1357" y="9"/>
                </a:cubicBezTo>
                <a:cubicBezTo>
                  <a:pt x="1354" y="10"/>
                  <a:pt x="1352" y="10"/>
                  <a:pt x="1349" y="10"/>
                </a:cubicBezTo>
                <a:cubicBezTo>
                  <a:pt x="1350" y="10"/>
                  <a:pt x="1351" y="9"/>
                  <a:pt x="1352" y="9"/>
                </a:cubicBezTo>
                <a:cubicBezTo>
                  <a:pt x="1346" y="7"/>
                  <a:pt x="1342" y="6"/>
                  <a:pt x="1335" y="7"/>
                </a:cubicBezTo>
                <a:cubicBezTo>
                  <a:pt x="1336" y="7"/>
                  <a:pt x="1336" y="6"/>
                  <a:pt x="1336" y="6"/>
                </a:cubicBezTo>
                <a:cubicBezTo>
                  <a:pt x="1332" y="5"/>
                  <a:pt x="1325" y="6"/>
                  <a:pt x="1321" y="7"/>
                </a:cubicBezTo>
                <a:cubicBezTo>
                  <a:pt x="1322" y="7"/>
                  <a:pt x="1323" y="7"/>
                  <a:pt x="1323" y="8"/>
                </a:cubicBezTo>
                <a:cubicBezTo>
                  <a:pt x="1319" y="7"/>
                  <a:pt x="1315" y="7"/>
                  <a:pt x="1311" y="7"/>
                </a:cubicBezTo>
                <a:cubicBezTo>
                  <a:pt x="1312" y="8"/>
                  <a:pt x="1314" y="9"/>
                  <a:pt x="1315" y="10"/>
                </a:cubicBezTo>
                <a:cubicBezTo>
                  <a:pt x="1311" y="9"/>
                  <a:pt x="1306" y="8"/>
                  <a:pt x="1302" y="9"/>
                </a:cubicBezTo>
                <a:cubicBezTo>
                  <a:pt x="1303" y="9"/>
                  <a:pt x="1304" y="10"/>
                  <a:pt x="1304" y="10"/>
                </a:cubicBezTo>
                <a:cubicBezTo>
                  <a:pt x="1302" y="10"/>
                  <a:pt x="1299" y="10"/>
                  <a:pt x="1296" y="11"/>
                </a:cubicBezTo>
                <a:cubicBezTo>
                  <a:pt x="1300" y="12"/>
                  <a:pt x="1305" y="13"/>
                  <a:pt x="1309" y="14"/>
                </a:cubicBezTo>
                <a:cubicBezTo>
                  <a:pt x="1297" y="13"/>
                  <a:pt x="1286" y="9"/>
                  <a:pt x="1273" y="11"/>
                </a:cubicBezTo>
                <a:cubicBezTo>
                  <a:pt x="1274" y="14"/>
                  <a:pt x="1265" y="12"/>
                  <a:pt x="1261" y="13"/>
                </a:cubicBezTo>
                <a:cubicBezTo>
                  <a:pt x="1264" y="14"/>
                  <a:pt x="1269" y="14"/>
                  <a:pt x="1273" y="14"/>
                </a:cubicBezTo>
                <a:cubicBezTo>
                  <a:pt x="1261" y="16"/>
                  <a:pt x="1249" y="13"/>
                  <a:pt x="1237" y="15"/>
                </a:cubicBezTo>
                <a:cubicBezTo>
                  <a:pt x="1237" y="15"/>
                  <a:pt x="1238" y="16"/>
                  <a:pt x="1238" y="16"/>
                </a:cubicBezTo>
                <a:cubicBezTo>
                  <a:pt x="1231" y="17"/>
                  <a:pt x="1221" y="15"/>
                  <a:pt x="1213" y="18"/>
                </a:cubicBezTo>
                <a:cubicBezTo>
                  <a:pt x="1215" y="19"/>
                  <a:pt x="1218" y="19"/>
                  <a:pt x="1220" y="18"/>
                </a:cubicBezTo>
                <a:moveTo>
                  <a:pt x="1063" y="164"/>
                </a:moveTo>
                <a:cubicBezTo>
                  <a:pt x="1063" y="163"/>
                  <a:pt x="1063" y="164"/>
                  <a:pt x="1063" y="164"/>
                </a:cubicBezTo>
                <a:moveTo>
                  <a:pt x="474" y="447"/>
                </a:moveTo>
                <a:cubicBezTo>
                  <a:pt x="474" y="448"/>
                  <a:pt x="471" y="449"/>
                  <a:pt x="475" y="449"/>
                </a:cubicBezTo>
                <a:cubicBezTo>
                  <a:pt x="474" y="449"/>
                  <a:pt x="474" y="447"/>
                  <a:pt x="474" y="447"/>
                </a:cubicBezTo>
                <a:moveTo>
                  <a:pt x="451" y="327"/>
                </a:moveTo>
                <a:cubicBezTo>
                  <a:pt x="446" y="326"/>
                  <a:pt x="439" y="335"/>
                  <a:pt x="438" y="340"/>
                </a:cubicBezTo>
                <a:cubicBezTo>
                  <a:pt x="444" y="337"/>
                  <a:pt x="448" y="333"/>
                  <a:pt x="453" y="329"/>
                </a:cubicBezTo>
                <a:cubicBezTo>
                  <a:pt x="453" y="329"/>
                  <a:pt x="450" y="330"/>
                  <a:pt x="451" y="330"/>
                </a:cubicBezTo>
                <a:cubicBezTo>
                  <a:pt x="451" y="329"/>
                  <a:pt x="451" y="328"/>
                  <a:pt x="451" y="327"/>
                </a:cubicBezTo>
                <a:moveTo>
                  <a:pt x="451" y="348"/>
                </a:moveTo>
                <a:cubicBezTo>
                  <a:pt x="452" y="348"/>
                  <a:pt x="450" y="346"/>
                  <a:pt x="453" y="347"/>
                </a:cubicBezTo>
                <a:cubicBezTo>
                  <a:pt x="454" y="344"/>
                  <a:pt x="455" y="336"/>
                  <a:pt x="451" y="335"/>
                </a:cubicBezTo>
                <a:cubicBezTo>
                  <a:pt x="447" y="335"/>
                  <a:pt x="447" y="336"/>
                  <a:pt x="448" y="338"/>
                </a:cubicBezTo>
                <a:cubicBezTo>
                  <a:pt x="445" y="338"/>
                  <a:pt x="444" y="339"/>
                  <a:pt x="441" y="341"/>
                </a:cubicBezTo>
                <a:cubicBezTo>
                  <a:pt x="443" y="342"/>
                  <a:pt x="447" y="340"/>
                  <a:pt x="449" y="338"/>
                </a:cubicBezTo>
                <a:cubicBezTo>
                  <a:pt x="446" y="343"/>
                  <a:pt x="434" y="352"/>
                  <a:pt x="435" y="359"/>
                </a:cubicBezTo>
                <a:cubicBezTo>
                  <a:pt x="440" y="358"/>
                  <a:pt x="437" y="349"/>
                  <a:pt x="444" y="351"/>
                </a:cubicBezTo>
                <a:cubicBezTo>
                  <a:pt x="444" y="354"/>
                  <a:pt x="443" y="356"/>
                  <a:pt x="441" y="358"/>
                </a:cubicBezTo>
                <a:cubicBezTo>
                  <a:pt x="446" y="359"/>
                  <a:pt x="452" y="353"/>
                  <a:pt x="451" y="348"/>
                </a:cubicBezTo>
                <a:moveTo>
                  <a:pt x="452" y="376"/>
                </a:moveTo>
                <a:cubicBezTo>
                  <a:pt x="451" y="378"/>
                  <a:pt x="451" y="379"/>
                  <a:pt x="452" y="380"/>
                </a:cubicBezTo>
                <a:cubicBezTo>
                  <a:pt x="457" y="379"/>
                  <a:pt x="457" y="372"/>
                  <a:pt x="453" y="370"/>
                </a:cubicBezTo>
                <a:cubicBezTo>
                  <a:pt x="451" y="370"/>
                  <a:pt x="452" y="375"/>
                  <a:pt x="452" y="376"/>
                </a:cubicBezTo>
                <a:moveTo>
                  <a:pt x="458" y="350"/>
                </a:moveTo>
                <a:cubicBezTo>
                  <a:pt x="462" y="354"/>
                  <a:pt x="469" y="346"/>
                  <a:pt x="469" y="341"/>
                </a:cubicBezTo>
                <a:cubicBezTo>
                  <a:pt x="465" y="341"/>
                  <a:pt x="451" y="349"/>
                  <a:pt x="458" y="350"/>
                </a:cubicBezTo>
                <a:moveTo>
                  <a:pt x="1164" y="37"/>
                </a:moveTo>
                <a:cubicBezTo>
                  <a:pt x="1159" y="39"/>
                  <a:pt x="1153" y="37"/>
                  <a:pt x="1149" y="40"/>
                </a:cubicBezTo>
                <a:cubicBezTo>
                  <a:pt x="1156" y="45"/>
                  <a:pt x="1169" y="39"/>
                  <a:pt x="1177" y="40"/>
                </a:cubicBezTo>
                <a:cubicBezTo>
                  <a:pt x="1176" y="40"/>
                  <a:pt x="1176" y="40"/>
                  <a:pt x="1175" y="41"/>
                </a:cubicBezTo>
                <a:cubicBezTo>
                  <a:pt x="1180" y="41"/>
                  <a:pt x="1183" y="41"/>
                  <a:pt x="1187" y="40"/>
                </a:cubicBezTo>
                <a:cubicBezTo>
                  <a:pt x="1183" y="42"/>
                  <a:pt x="1178" y="41"/>
                  <a:pt x="1173" y="42"/>
                </a:cubicBezTo>
                <a:cubicBezTo>
                  <a:pt x="1174" y="42"/>
                  <a:pt x="1176" y="43"/>
                  <a:pt x="1176" y="43"/>
                </a:cubicBezTo>
                <a:cubicBezTo>
                  <a:pt x="1169" y="43"/>
                  <a:pt x="1163" y="43"/>
                  <a:pt x="1155" y="45"/>
                </a:cubicBezTo>
                <a:cubicBezTo>
                  <a:pt x="1156" y="46"/>
                  <a:pt x="1157" y="46"/>
                  <a:pt x="1158" y="47"/>
                </a:cubicBezTo>
                <a:cubicBezTo>
                  <a:pt x="1158" y="47"/>
                  <a:pt x="1156" y="47"/>
                  <a:pt x="1156" y="47"/>
                </a:cubicBezTo>
                <a:cubicBezTo>
                  <a:pt x="1159" y="51"/>
                  <a:pt x="1163" y="48"/>
                  <a:pt x="1168" y="50"/>
                </a:cubicBezTo>
                <a:cubicBezTo>
                  <a:pt x="1165" y="50"/>
                  <a:pt x="1161" y="50"/>
                  <a:pt x="1158" y="51"/>
                </a:cubicBezTo>
                <a:cubicBezTo>
                  <a:pt x="1161" y="54"/>
                  <a:pt x="1177" y="56"/>
                  <a:pt x="1177" y="52"/>
                </a:cubicBezTo>
                <a:cubicBezTo>
                  <a:pt x="1182" y="52"/>
                  <a:pt x="1184" y="55"/>
                  <a:pt x="1189" y="54"/>
                </a:cubicBezTo>
                <a:cubicBezTo>
                  <a:pt x="1194" y="53"/>
                  <a:pt x="1195" y="50"/>
                  <a:pt x="1197" y="49"/>
                </a:cubicBezTo>
                <a:cubicBezTo>
                  <a:pt x="1198" y="48"/>
                  <a:pt x="1199" y="51"/>
                  <a:pt x="1201" y="50"/>
                </a:cubicBezTo>
                <a:cubicBezTo>
                  <a:pt x="1205" y="48"/>
                  <a:pt x="1205" y="44"/>
                  <a:pt x="1211" y="44"/>
                </a:cubicBezTo>
                <a:cubicBezTo>
                  <a:pt x="1209" y="44"/>
                  <a:pt x="1203" y="46"/>
                  <a:pt x="1206" y="48"/>
                </a:cubicBezTo>
                <a:cubicBezTo>
                  <a:pt x="1207" y="49"/>
                  <a:pt x="1220" y="44"/>
                  <a:pt x="1221" y="44"/>
                </a:cubicBezTo>
                <a:cubicBezTo>
                  <a:pt x="1223" y="44"/>
                  <a:pt x="1237" y="43"/>
                  <a:pt x="1238" y="42"/>
                </a:cubicBezTo>
                <a:cubicBezTo>
                  <a:pt x="1241" y="36"/>
                  <a:pt x="1227" y="37"/>
                  <a:pt x="1225" y="38"/>
                </a:cubicBezTo>
                <a:cubicBezTo>
                  <a:pt x="1229" y="37"/>
                  <a:pt x="1231" y="33"/>
                  <a:pt x="1231" y="30"/>
                </a:cubicBezTo>
                <a:cubicBezTo>
                  <a:pt x="1227" y="29"/>
                  <a:pt x="1224" y="29"/>
                  <a:pt x="1221" y="31"/>
                </a:cubicBezTo>
                <a:cubicBezTo>
                  <a:pt x="1222" y="32"/>
                  <a:pt x="1222" y="32"/>
                  <a:pt x="1223" y="32"/>
                </a:cubicBezTo>
                <a:cubicBezTo>
                  <a:pt x="1223" y="32"/>
                  <a:pt x="1223" y="33"/>
                  <a:pt x="1223" y="33"/>
                </a:cubicBezTo>
                <a:cubicBezTo>
                  <a:pt x="1220" y="33"/>
                  <a:pt x="1218" y="33"/>
                  <a:pt x="1216" y="31"/>
                </a:cubicBezTo>
                <a:cubicBezTo>
                  <a:pt x="1217" y="31"/>
                  <a:pt x="1219" y="30"/>
                  <a:pt x="1220" y="29"/>
                </a:cubicBezTo>
                <a:cubicBezTo>
                  <a:pt x="1217" y="28"/>
                  <a:pt x="1212" y="30"/>
                  <a:pt x="1210" y="28"/>
                </a:cubicBezTo>
                <a:cubicBezTo>
                  <a:pt x="1207" y="27"/>
                  <a:pt x="1208" y="23"/>
                  <a:pt x="1206" y="22"/>
                </a:cubicBezTo>
                <a:cubicBezTo>
                  <a:pt x="1202" y="19"/>
                  <a:pt x="1192" y="20"/>
                  <a:pt x="1188" y="21"/>
                </a:cubicBezTo>
                <a:cubicBezTo>
                  <a:pt x="1190" y="22"/>
                  <a:pt x="1194" y="22"/>
                  <a:pt x="1197" y="22"/>
                </a:cubicBezTo>
                <a:cubicBezTo>
                  <a:pt x="1193" y="24"/>
                  <a:pt x="1190" y="23"/>
                  <a:pt x="1186" y="23"/>
                </a:cubicBezTo>
                <a:cubicBezTo>
                  <a:pt x="1185" y="25"/>
                  <a:pt x="1176" y="23"/>
                  <a:pt x="1172" y="26"/>
                </a:cubicBezTo>
                <a:cubicBezTo>
                  <a:pt x="1175" y="26"/>
                  <a:pt x="1179" y="27"/>
                  <a:pt x="1182" y="27"/>
                </a:cubicBezTo>
                <a:cubicBezTo>
                  <a:pt x="1180" y="30"/>
                  <a:pt x="1174" y="28"/>
                  <a:pt x="1170" y="28"/>
                </a:cubicBezTo>
                <a:cubicBezTo>
                  <a:pt x="1165" y="28"/>
                  <a:pt x="1161" y="31"/>
                  <a:pt x="1156" y="30"/>
                </a:cubicBezTo>
                <a:cubicBezTo>
                  <a:pt x="1162" y="34"/>
                  <a:pt x="1168" y="31"/>
                  <a:pt x="1174" y="32"/>
                </a:cubicBezTo>
                <a:cubicBezTo>
                  <a:pt x="1167" y="35"/>
                  <a:pt x="1158" y="31"/>
                  <a:pt x="1152" y="33"/>
                </a:cubicBezTo>
                <a:cubicBezTo>
                  <a:pt x="1149" y="34"/>
                  <a:pt x="1151" y="38"/>
                  <a:pt x="1153" y="38"/>
                </a:cubicBezTo>
                <a:cubicBezTo>
                  <a:pt x="1158" y="38"/>
                  <a:pt x="1162" y="37"/>
                  <a:pt x="1167" y="36"/>
                </a:cubicBezTo>
                <a:cubicBezTo>
                  <a:pt x="1166" y="37"/>
                  <a:pt x="1165" y="37"/>
                  <a:pt x="1164" y="37"/>
                </a:cubicBezTo>
                <a:moveTo>
                  <a:pt x="475" y="450"/>
                </a:moveTo>
                <a:cubicBezTo>
                  <a:pt x="476" y="449"/>
                  <a:pt x="476" y="449"/>
                  <a:pt x="477" y="448"/>
                </a:cubicBezTo>
                <a:cubicBezTo>
                  <a:pt x="475" y="448"/>
                  <a:pt x="476" y="449"/>
                  <a:pt x="475" y="450"/>
                </a:cubicBezTo>
                <a:moveTo>
                  <a:pt x="1182" y="492"/>
                </a:moveTo>
                <a:cubicBezTo>
                  <a:pt x="1189" y="491"/>
                  <a:pt x="1194" y="491"/>
                  <a:pt x="1201" y="487"/>
                </a:cubicBezTo>
                <a:cubicBezTo>
                  <a:pt x="1207" y="483"/>
                  <a:pt x="1194" y="478"/>
                  <a:pt x="1191" y="487"/>
                </a:cubicBezTo>
                <a:cubicBezTo>
                  <a:pt x="1192" y="486"/>
                  <a:pt x="1194" y="486"/>
                  <a:pt x="1195" y="485"/>
                </a:cubicBezTo>
                <a:cubicBezTo>
                  <a:pt x="1192" y="488"/>
                  <a:pt x="1189" y="490"/>
                  <a:pt x="1185" y="490"/>
                </a:cubicBezTo>
                <a:cubicBezTo>
                  <a:pt x="1187" y="487"/>
                  <a:pt x="1191" y="485"/>
                  <a:pt x="1194" y="483"/>
                </a:cubicBezTo>
                <a:cubicBezTo>
                  <a:pt x="1198" y="480"/>
                  <a:pt x="1203" y="467"/>
                  <a:pt x="1197" y="471"/>
                </a:cubicBezTo>
                <a:cubicBezTo>
                  <a:pt x="1192" y="475"/>
                  <a:pt x="1178" y="485"/>
                  <a:pt x="1182" y="492"/>
                </a:cubicBezTo>
                <a:moveTo>
                  <a:pt x="1245" y="335"/>
                </a:moveTo>
                <a:cubicBezTo>
                  <a:pt x="1245" y="335"/>
                  <a:pt x="1242" y="334"/>
                  <a:pt x="1242" y="334"/>
                </a:cubicBezTo>
                <a:cubicBezTo>
                  <a:pt x="1246" y="336"/>
                  <a:pt x="1245" y="335"/>
                  <a:pt x="1245" y="335"/>
                </a:cubicBezTo>
                <a:moveTo>
                  <a:pt x="1165" y="485"/>
                </a:moveTo>
                <a:cubicBezTo>
                  <a:pt x="1169" y="488"/>
                  <a:pt x="1173" y="481"/>
                  <a:pt x="1178" y="479"/>
                </a:cubicBezTo>
                <a:cubicBezTo>
                  <a:pt x="1175" y="478"/>
                  <a:pt x="1159" y="478"/>
                  <a:pt x="1157" y="479"/>
                </a:cubicBezTo>
                <a:cubicBezTo>
                  <a:pt x="1155" y="476"/>
                  <a:pt x="1155" y="473"/>
                  <a:pt x="1158" y="470"/>
                </a:cubicBezTo>
                <a:cubicBezTo>
                  <a:pt x="1143" y="476"/>
                  <a:pt x="1158" y="488"/>
                  <a:pt x="1166" y="481"/>
                </a:cubicBezTo>
                <a:cubicBezTo>
                  <a:pt x="1166" y="483"/>
                  <a:pt x="1166" y="484"/>
                  <a:pt x="1165" y="485"/>
                </a:cubicBezTo>
                <a:moveTo>
                  <a:pt x="1053" y="1934"/>
                </a:moveTo>
                <a:cubicBezTo>
                  <a:pt x="1052" y="1930"/>
                  <a:pt x="1047" y="1917"/>
                  <a:pt x="1043" y="1916"/>
                </a:cubicBezTo>
                <a:cubicBezTo>
                  <a:pt x="1035" y="1914"/>
                  <a:pt x="1044" y="1924"/>
                  <a:pt x="1044" y="1926"/>
                </a:cubicBezTo>
                <a:cubicBezTo>
                  <a:pt x="1042" y="1926"/>
                  <a:pt x="1040" y="1926"/>
                  <a:pt x="1038" y="1926"/>
                </a:cubicBezTo>
                <a:cubicBezTo>
                  <a:pt x="1041" y="1928"/>
                  <a:pt x="1042" y="1932"/>
                  <a:pt x="1046" y="1933"/>
                </a:cubicBezTo>
                <a:cubicBezTo>
                  <a:pt x="1046" y="1932"/>
                  <a:pt x="1046" y="1929"/>
                  <a:pt x="1045" y="1928"/>
                </a:cubicBezTo>
                <a:cubicBezTo>
                  <a:pt x="1046" y="1932"/>
                  <a:pt x="1049" y="1938"/>
                  <a:pt x="1053" y="1934"/>
                </a:cubicBezTo>
                <a:moveTo>
                  <a:pt x="1078" y="1027"/>
                </a:moveTo>
                <a:cubicBezTo>
                  <a:pt x="1077" y="1027"/>
                  <a:pt x="1077" y="1028"/>
                  <a:pt x="1076" y="1028"/>
                </a:cubicBezTo>
                <a:cubicBezTo>
                  <a:pt x="1087" y="1031"/>
                  <a:pt x="1087" y="1025"/>
                  <a:pt x="1089" y="1017"/>
                </a:cubicBezTo>
                <a:cubicBezTo>
                  <a:pt x="1085" y="1017"/>
                  <a:pt x="1082" y="1017"/>
                  <a:pt x="1079" y="1019"/>
                </a:cubicBezTo>
                <a:cubicBezTo>
                  <a:pt x="1082" y="1021"/>
                  <a:pt x="1082" y="1026"/>
                  <a:pt x="1078" y="1027"/>
                </a:cubicBezTo>
                <a:moveTo>
                  <a:pt x="1247" y="338"/>
                </a:moveTo>
                <a:cubicBezTo>
                  <a:pt x="1248" y="339"/>
                  <a:pt x="1246" y="340"/>
                  <a:pt x="1249" y="340"/>
                </a:cubicBezTo>
                <a:cubicBezTo>
                  <a:pt x="1249" y="340"/>
                  <a:pt x="1249" y="339"/>
                  <a:pt x="1249" y="339"/>
                </a:cubicBezTo>
                <a:cubicBezTo>
                  <a:pt x="1249" y="338"/>
                  <a:pt x="1248" y="339"/>
                  <a:pt x="1247" y="338"/>
                </a:cubicBezTo>
                <a:moveTo>
                  <a:pt x="1060" y="1952"/>
                </a:moveTo>
                <a:cubicBezTo>
                  <a:pt x="1056" y="1954"/>
                  <a:pt x="1057" y="1958"/>
                  <a:pt x="1060" y="1954"/>
                </a:cubicBezTo>
                <a:cubicBezTo>
                  <a:pt x="1060" y="1955"/>
                  <a:pt x="1061" y="1955"/>
                  <a:pt x="1062" y="1955"/>
                </a:cubicBezTo>
                <a:cubicBezTo>
                  <a:pt x="1062" y="1954"/>
                  <a:pt x="1061" y="1953"/>
                  <a:pt x="1060" y="1952"/>
                </a:cubicBezTo>
                <a:moveTo>
                  <a:pt x="1341" y="62"/>
                </a:moveTo>
                <a:cubicBezTo>
                  <a:pt x="1338" y="62"/>
                  <a:pt x="1335" y="61"/>
                  <a:pt x="1332" y="61"/>
                </a:cubicBezTo>
                <a:cubicBezTo>
                  <a:pt x="1334" y="63"/>
                  <a:pt x="1338" y="63"/>
                  <a:pt x="1341" y="62"/>
                </a:cubicBezTo>
                <a:moveTo>
                  <a:pt x="1079" y="243"/>
                </a:moveTo>
                <a:cubicBezTo>
                  <a:pt x="1072" y="244"/>
                  <a:pt x="1054" y="243"/>
                  <a:pt x="1054" y="254"/>
                </a:cubicBezTo>
                <a:cubicBezTo>
                  <a:pt x="1061" y="255"/>
                  <a:pt x="1064" y="253"/>
                  <a:pt x="1069" y="251"/>
                </a:cubicBezTo>
                <a:cubicBezTo>
                  <a:pt x="1072" y="250"/>
                  <a:pt x="1086" y="245"/>
                  <a:pt x="1079" y="243"/>
                </a:cubicBezTo>
                <a:moveTo>
                  <a:pt x="1058" y="1942"/>
                </a:moveTo>
                <a:cubicBezTo>
                  <a:pt x="1056" y="1941"/>
                  <a:pt x="1055" y="1941"/>
                  <a:pt x="1054" y="1942"/>
                </a:cubicBezTo>
                <a:cubicBezTo>
                  <a:pt x="1057" y="1944"/>
                  <a:pt x="1059" y="1947"/>
                  <a:pt x="1062" y="1947"/>
                </a:cubicBezTo>
                <a:cubicBezTo>
                  <a:pt x="1062" y="1947"/>
                  <a:pt x="1062" y="1947"/>
                  <a:pt x="1062" y="1947"/>
                </a:cubicBezTo>
                <a:cubicBezTo>
                  <a:pt x="1061" y="1945"/>
                  <a:pt x="1059" y="1943"/>
                  <a:pt x="1058" y="1942"/>
                </a:cubicBezTo>
                <a:moveTo>
                  <a:pt x="1081" y="203"/>
                </a:moveTo>
                <a:cubicBezTo>
                  <a:pt x="1070" y="204"/>
                  <a:pt x="1087" y="212"/>
                  <a:pt x="1081" y="203"/>
                </a:cubicBezTo>
                <a:moveTo>
                  <a:pt x="1202" y="115"/>
                </a:moveTo>
                <a:cubicBezTo>
                  <a:pt x="1207" y="119"/>
                  <a:pt x="1216" y="115"/>
                  <a:pt x="1222" y="115"/>
                </a:cubicBezTo>
                <a:cubicBezTo>
                  <a:pt x="1227" y="115"/>
                  <a:pt x="1234" y="118"/>
                  <a:pt x="1238" y="115"/>
                </a:cubicBezTo>
                <a:cubicBezTo>
                  <a:pt x="1247" y="109"/>
                  <a:pt x="1221" y="106"/>
                  <a:pt x="1220" y="106"/>
                </a:cubicBezTo>
                <a:cubicBezTo>
                  <a:pt x="1212" y="106"/>
                  <a:pt x="1205" y="101"/>
                  <a:pt x="1199" y="110"/>
                </a:cubicBezTo>
                <a:cubicBezTo>
                  <a:pt x="1202" y="110"/>
                  <a:pt x="1203" y="112"/>
                  <a:pt x="1202" y="115"/>
                </a:cubicBezTo>
                <a:moveTo>
                  <a:pt x="1102" y="200"/>
                </a:moveTo>
                <a:cubicBezTo>
                  <a:pt x="1102" y="200"/>
                  <a:pt x="1104" y="198"/>
                  <a:pt x="1100" y="199"/>
                </a:cubicBezTo>
                <a:cubicBezTo>
                  <a:pt x="1100" y="199"/>
                  <a:pt x="1102" y="200"/>
                  <a:pt x="1102" y="200"/>
                </a:cubicBezTo>
                <a:moveTo>
                  <a:pt x="1048" y="1013"/>
                </a:moveTo>
                <a:cubicBezTo>
                  <a:pt x="1046" y="1013"/>
                  <a:pt x="1044" y="1013"/>
                  <a:pt x="1042" y="1015"/>
                </a:cubicBezTo>
                <a:cubicBezTo>
                  <a:pt x="1048" y="1018"/>
                  <a:pt x="1053" y="1013"/>
                  <a:pt x="1048" y="1013"/>
                </a:cubicBezTo>
                <a:moveTo>
                  <a:pt x="817" y="849"/>
                </a:moveTo>
                <a:cubicBezTo>
                  <a:pt x="814" y="849"/>
                  <a:pt x="809" y="855"/>
                  <a:pt x="814" y="856"/>
                </a:cubicBezTo>
                <a:cubicBezTo>
                  <a:pt x="820" y="857"/>
                  <a:pt x="822" y="851"/>
                  <a:pt x="817" y="849"/>
                </a:cubicBezTo>
                <a:moveTo>
                  <a:pt x="888" y="814"/>
                </a:moveTo>
                <a:cubicBezTo>
                  <a:pt x="882" y="821"/>
                  <a:pt x="895" y="824"/>
                  <a:pt x="890" y="813"/>
                </a:cubicBezTo>
                <a:cubicBezTo>
                  <a:pt x="889" y="813"/>
                  <a:pt x="889" y="814"/>
                  <a:pt x="888" y="814"/>
                </a:cubicBezTo>
                <a:moveTo>
                  <a:pt x="881" y="808"/>
                </a:moveTo>
                <a:cubicBezTo>
                  <a:pt x="887" y="822"/>
                  <a:pt x="895" y="801"/>
                  <a:pt x="885" y="799"/>
                </a:cubicBezTo>
                <a:cubicBezTo>
                  <a:pt x="886" y="803"/>
                  <a:pt x="884" y="808"/>
                  <a:pt x="881" y="808"/>
                </a:cubicBezTo>
                <a:moveTo>
                  <a:pt x="723" y="732"/>
                </a:moveTo>
                <a:cubicBezTo>
                  <a:pt x="722" y="733"/>
                  <a:pt x="720" y="735"/>
                  <a:pt x="725" y="733"/>
                </a:cubicBezTo>
                <a:cubicBezTo>
                  <a:pt x="724" y="733"/>
                  <a:pt x="723" y="732"/>
                  <a:pt x="723" y="732"/>
                </a:cubicBezTo>
                <a:moveTo>
                  <a:pt x="1015" y="909"/>
                </a:moveTo>
                <a:cubicBezTo>
                  <a:pt x="1022" y="909"/>
                  <a:pt x="1046" y="906"/>
                  <a:pt x="1029" y="901"/>
                </a:cubicBezTo>
                <a:cubicBezTo>
                  <a:pt x="1018" y="898"/>
                  <a:pt x="1016" y="900"/>
                  <a:pt x="1015" y="909"/>
                </a:cubicBezTo>
                <a:moveTo>
                  <a:pt x="1246" y="1199"/>
                </a:moveTo>
                <a:cubicBezTo>
                  <a:pt x="1252" y="1190"/>
                  <a:pt x="1254" y="1183"/>
                  <a:pt x="1241" y="1183"/>
                </a:cubicBezTo>
                <a:cubicBezTo>
                  <a:pt x="1238" y="1183"/>
                  <a:pt x="1213" y="1181"/>
                  <a:pt x="1222" y="1191"/>
                </a:cubicBezTo>
                <a:cubicBezTo>
                  <a:pt x="1220" y="1191"/>
                  <a:pt x="1219" y="1194"/>
                  <a:pt x="1220" y="1197"/>
                </a:cubicBezTo>
                <a:cubicBezTo>
                  <a:pt x="1221" y="1197"/>
                  <a:pt x="1222" y="1197"/>
                  <a:pt x="1223" y="1197"/>
                </a:cubicBezTo>
                <a:cubicBezTo>
                  <a:pt x="1215" y="1205"/>
                  <a:pt x="1227" y="1213"/>
                  <a:pt x="1234" y="1207"/>
                </a:cubicBezTo>
                <a:cubicBezTo>
                  <a:pt x="1235" y="1206"/>
                  <a:pt x="1238" y="1203"/>
                  <a:pt x="1241" y="1205"/>
                </a:cubicBezTo>
                <a:cubicBezTo>
                  <a:pt x="1241" y="1204"/>
                  <a:pt x="1241" y="1203"/>
                  <a:pt x="1241" y="1202"/>
                </a:cubicBezTo>
                <a:cubicBezTo>
                  <a:pt x="1244" y="1203"/>
                  <a:pt x="1246" y="1202"/>
                  <a:pt x="1246" y="1199"/>
                </a:cubicBezTo>
                <a:moveTo>
                  <a:pt x="1166" y="2015"/>
                </a:moveTo>
                <a:cubicBezTo>
                  <a:pt x="1159" y="2008"/>
                  <a:pt x="1151" y="2004"/>
                  <a:pt x="1142" y="2010"/>
                </a:cubicBezTo>
                <a:cubicBezTo>
                  <a:pt x="1145" y="2013"/>
                  <a:pt x="1150" y="2014"/>
                  <a:pt x="1154" y="2016"/>
                </a:cubicBezTo>
                <a:cubicBezTo>
                  <a:pt x="1153" y="2015"/>
                  <a:pt x="1151" y="2013"/>
                  <a:pt x="1149" y="2012"/>
                </a:cubicBezTo>
                <a:cubicBezTo>
                  <a:pt x="1151" y="2011"/>
                  <a:pt x="1153" y="2011"/>
                  <a:pt x="1155" y="2012"/>
                </a:cubicBezTo>
                <a:cubicBezTo>
                  <a:pt x="1157" y="2015"/>
                  <a:pt x="1165" y="2017"/>
                  <a:pt x="1168" y="2018"/>
                </a:cubicBezTo>
                <a:cubicBezTo>
                  <a:pt x="1167" y="2017"/>
                  <a:pt x="1167" y="2016"/>
                  <a:pt x="1166" y="2015"/>
                </a:cubicBezTo>
                <a:moveTo>
                  <a:pt x="1205" y="2003"/>
                </a:moveTo>
                <a:cubicBezTo>
                  <a:pt x="1202" y="2003"/>
                  <a:pt x="1200" y="2004"/>
                  <a:pt x="1198" y="2005"/>
                </a:cubicBezTo>
                <a:cubicBezTo>
                  <a:pt x="1201" y="2007"/>
                  <a:pt x="1206" y="2006"/>
                  <a:pt x="1208" y="2004"/>
                </a:cubicBezTo>
                <a:cubicBezTo>
                  <a:pt x="1207" y="2003"/>
                  <a:pt x="1206" y="2003"/>
                  <a:pt x="1205" y="2003"/>
                </a:cubicBezTo>
                <a:moveTo>
                  <a:pt x="1116" y="1996"/>
                </a:moveTo>
                <a:cubicBezTo>
                  <a:pt x="1117" y="1995"/>
                  <a:pt x="1118" y="1997"/>
                  <a:pt x="1118" y="1995"/>
                </a:cubicBezTo>
                <a:cubicBezTo>
                  <a:pt x="1122" y="2001"/>
                  <a:pt x="1127" y="1995"/>
                  <a:pt x="1120" y="1993"/>
                </a:cubicBezTo>
                <a:cubicBezTo>
                  <a:pt x="1116" y="1992"/>
                  <a:pt x="1113" y="1992"/>
                  <a:pt x="1116" y="1996"/>
                </a:cubicBezTo>
                <a:moveTo>
                  <a:pt x="1124" y="1986"/>
                </a:moveTo>
                <a:cubicBezTo>
                  <a:pt x="1120" y="1990"/>
                  <a:pt x="1124" y="1995"/>
                  <a:pt x="1129" y="1996"/>
                </a:cubicBezTo>
                <a:cubicBezTo>
                  <a:pt x="1127" y="1994"/>
                  <a:pt x="1127" y="1993"/>
                  <a:pt x="1125" y="1991"/>
                </a:cubicBezTo>
                <a:cubicBezTo>
                  <a:pt x="1126" y="1992"/>
                  <a:pt x="1128" y="1992"/>
                  <a:pt x="1129" y="1993"/>
                </a:cubicBezTo>
                <a:cubicBezTo>
                  <a:pt x="1128" y="1991"/>
                  <a:pt x="1125" y="1987"/>
                  <a:pt x="1124" y="1986"/>
                </a:cubicBezTo>
                <a:moveTo>
                  <a:pt x="1109" y="1994"/>
                </a:moveTo>
                <a:cubicBezTo>
                  <a:pt x="1108" y="1996"/>
                  <a:pt x="1110" y="1998"/>
                  <a:pt x="1109" y="1994"/>
                </a:cubicBezTo>
                <a:moveTo>
                  <a:pt x="1097" y="1994"/>
                </a:moveTo>
                <a:cubicBezTo>
                  <a:pt x="1097" y="1994"/>
                  <a:pt x="1096" y="1993"/>
                  <a:pt x="1095" y="1994"/>
                </a:cubicBezTo>
                <a:cubicBezTo>
                  <a:pt x="1096" y="1995"/>
                  <a:pt x="1097" y="1995"/>
                  <a:pt x="1099" y="1995"/>
                </a:cubicBezTo>
                <a:cubicBezTo>
                  <a:pt x="1098" y="1995"/>
                  <a:pt x="1098" y="1994"/>
                  <a:pt x="1097" y="1994"/>
                </a:cubicBezTo>
                <a:moveTo>
                  <a:pt x="1124" y="2005"/>
                </a:moveTo>
                <a:cubicBezTo>
                  <a:pt x="1125" y="2006"/>
                  <a:pt x="1126" y="2007"/>
                  <a:pt x="1128" y="2007"/>
                </a:cubicBezTo>
                <a:cubicBezTo>
                  <a:pt x="1128" y="2006"/>
                  <a:pt x="1129" y="2006"/>
                  <a:pt x="1129" y="2005"/>
                </a:cubicBezTo>
                <a:cubicBezTo>
                  <a:pt x="1127" y="2005"/>
                  <a:pt x="1126" y="2005"/>
                  <a:pt x="1124" y="2005"/>
                </a:cubicBezTo>
                <a:moveTo>
                  <a:pt x="1077" y="1972"/>
                </a:moveTo>
                <a:cubicBezTo>
                  <a:pt x="1080" y="1979"/>
                  <a:pt x="1082" y="1969"/>
                  <a:pt x="1077" y="1972"/>
                </a:cubicBezTo>
                <a:moveTo>
                  <a:pt x="1055" y="1954"/>
                </a:moveTo>
                <a:cubicBezTo>
                  <a:pt x="1054" y="1955"/>
                  <a:pt x="1053" y="1957"/>
                  <a:pt x="1055" y="1959"/>
                </a:cubicBezTo>
                <a:cubicBezTo>
                  <a:pt x="1057" y="1956"/>
                  <a:pt x="1056" y="1956"/>
                  <a:pt x="1055" y="1954"/>
                </a:cubicBezTo>
                <a:moveTo>
                  <a:pt x="1056" y="1948"/>
                </a:moveTo>
                <a:cubicBezTo>
                  <a:pt x="1056" y="1948"/>
                  <a:pt x="1055" y="1948"/>
                  <a:pt x="1054" y="1948"/>
                </a:cubicBezTo>
                <a:cubicBezTo>
                  <a:pt x="1055" y="1951"/>
                  <a:pt x="1059" y="1951"/>
                  <a:pt x="1061" y="1951"/>
                </a:cubicBezTo>
                <a:cubicBezTo>
                  <a:pt x="1061" y="1948"/>
                  <a:pt x="1059" y="1946"/>
                  <a:pt x="1056" y="1946"/>
                </a:cubicBezTo>
                <a:cubicBezTo>
                  <a:pt x="1058" y="1948"/>
                  <a:pt x="1056" y="1949"/>
                  <a:pt x="1056" y="1948"/>
                </a:cubicBezTo>
                <a:moveTo>
                  <a:pt x="1046" y="1942"/>
                </a:moveTo>
                <a:cubicBezTo>
                  <a:pt x="1046" y="1944"/>
                  <a:pt x="1046" y="1946"/>
                  <a:pt x="1049" y="1947"/>
                </a:cubicBezTo>
                <a:cubicBezTo>
                  <a:pt x="1050" y="1943"/>
                  <a:pt x="1049" y="1942"/>
                  <a:pt x="1046" y="1942"/>
                </a:cubicBezTo>
                <a:moveTo>
                  <a:pt x="1071" y="1963"/>
                </a:moveTo>
                <a:cubicBezTo>
                  <a:pt x="1069" y="1962"/>
                  <a:pt x="1067" y="1961"/>
                  <a:pt x="1065" y="1960"/>
                </a:cubicBezTo>
                <a:cubicBezTo>
                  <a:pt x="1067" y="1963"/>
                  <a:pt x="1069" y="1963"/>
                  <a:pt x="1071" y="1963"/>
                </a:cubicBezTo>
                <a:moveTo>
                  <a:pt x="1076" y="1965"/>
                </a:moveTo>
                <a:cubicBezTo>
                  <a:pt x="1075" y="1965"/>
                  <a:pt x="1073" y="1964"/>
                  <a:pt x="1072" y="1963"/>
                </a:cubicBezTo>
                <a:cubicBezTo>
                  <a:pt x="1073" y="1964"/>
                  <a:pt x="1076" y="1966"/>
                  <a:pt x="1078" y="1968"/>
                </a:cubicBezTo>
                <a:cubicBezTo>
                  <a:pt x="1079" y="1966"/>
                  <a:pt x="1077" y="1966"/>
                  <a:pt x="1076" y="1965"/>
                </a:cubicBezTo>
                <a:moveTo>
                  <a:pt x="1044" y="1934"/>
                </a:moveTo>
                <a:cubicBezTo>
                  <a:pt x="1043" y="1931"/>
                  <a:pt x="1040" y="1929"/>
                  <a:pt x="1038" y="1930"/>
                </a:cubicBezTo>
                <a:cubicBezTo>
                  <a:pt x="1039" y="1933"/>
                  <a:pt x="1041" y="1934"/>
                  <a:pt x="1044" y="1934"/>
                </a:cubicBezTo>
                <a:moveTo>
                  <a:pt x="1037" y="1912"/>
                </a:moveTo>
                <a:cubicBezTo>
                  <a:pt x="1038" y="1914"/>
                  <a:pt x="1041" y="1915"/>
                  <a:pt x="1044" y="1915"/>
                </a:cubicBezTo>
                <a:cubicBezTo>
                  <a:pt x="1043" y="1912"/>
                  <a:pt x="1040" y="1910"/>
                  <a:pt x="1038" y="1907"/>
                </a:cubicBezTo>
                <a:cubicBezTo>
                  <a:pt x="1038" y="1909"/>
                  <a:pt x="1037" y="1910"/>
                  <a:pt x="1037" y="1912"/>
                </a:cubicBezTo>
                <a:moveTo>
                  <a:pt x="1031" y="1863"/>
                </a:moveTo>
                <a:cubicBezTo>
                  <a:pt x="1027" y="1859"/>
                  <a:pt x="1020" y="1863"/>
                  <a:pt x="1031" y="1865"/>
                </a:cubicBezTo>
                <a:cubicBezTo>
                  <a:pt x="1031" y="1865"/>
                  <a:pt x="1031" y="1864"/>
                  <a:pt x="1031" y="1863"/>
                </a:cubicBezTo>
                <a:moveTo>
                  <a:pt x="1024" y="1855"/>
                </a:moveTo>
                <a:cubicBezTo>
                  <a:pt x="1022" y="1855"/>
                  <a:pt x="1021" y="1855"/>
                  <a:pt x="1020" y="1856"/>
                </a:cubicBezTo>
                <a:cubicBezTo>
                  <a:pt x="1022" y="1858"/>
                  <a:pt x="1023" y="1858"/>
                  <a:pt x="1026" y="1856"/>
                </a:cubicBezTo>
                <a:cubicBezTo>
                  <a:pt x="1026" y="1856"/>
                  <a:pt x="1024" y="1856"/>
                  <a:pt x="1024" y="1855"/>
                </a:cubicBezTo>
                <a:moveTo>
                  <a:pt x="1035" y="1872"/>
                </a:moveTo>
                <a:cubicBezTo>
                  <a:pt x="1035" y="1871"/>
                  <a:pt x="1036" y="1869"/>
                  <a:pt x="1033" y="1868"/>
                </a:cubicBezTo>
                <a:cubicBezTo>
                  <a:pt x="1032" y="1870"/>
                  <a:pt x="1034" y="1870"/>
                  <a:pt x="1035" y="1872"/>
                </a:cubicBezTo>
                <a:moveTo>
                  <a:pt x="1029" y="1869"/>
                </a:moveTo>
                <a:cubicBezTo>
                  <a:pt x="1030" y="1870"/>
                  <a:pt x="1029" y="1872"/>
                  <a:pt x="1032" y="1871"/>
                </a:cubicBezTo>
                <a:cubicBezTo>
                  <a:pt x="1032" y="1869"/>
                  <a:pt x="1030" y="1870"/>
                  <a:pt x="1029" y="1869"/>
                </a:cubicBezTo>
                <a:moveTo>
                  <a:pt x="1019" y="1838"/>
                </a:moveTo>
                <a:cubicBezTo>
                  <a:pt x="1022" y="1835"/>
                  <a:pt x="1022" y="1832"/>
                  <a:pt x="1018" y="1831"/>
                </a:cubicBezTo>
                <a:cubicBezTo>
                  <a:pt x="1019" y="1830"/>
                  <a:pt x="1019" y="1830"/>
                  <a:pt x="1020" y="1830"/>
                </a:cubicBezTo>
                <a:cubicBezTo>
                  <a:pt x="1016" y="1827"/>
                  <a:pt x="1011" y="1823"/>
                  <a:pt x="1018" y="1821"/>
                </a:cubicBezTo>
                <a:cubicBezTo>
                  <a:pt x="1013" y="1812"/>
                  <a:pt x="1005" y="1813"/>
                  <a:pt x="1009" y="1823"/>
                </a:cubicBezTo>
                <a:cubicBezTo>
                  <a:pt x="1012" y="1831"/>
                  <a:pt x="1009" y="1837"/>
                  <a:pt x="1019" y="1838"/>
                </a:cubicBezTo>
                <a:moveTo>
                  <a:pt x="1225" y="1148"/>
                </a:moveTo>
                <a:cubicBezTo>
                  <a:pt x="1221" y="1152"/>
                  <a:pt x="1227" y="1154"/>
                  <a:pt x="1225" y="1148"/>
                </a:cubicBezTo>
                <a:moveTo>
                  <a:pt x="1303" y="1226"/>
                </a:moveTo>
                <a:cubicBezTo>
                  <a:pt x="1303" y="1225"/>
                  <a:pt x="1304" y="1224"/>
                  <a:pt x="1304" y="1222"/>
                </a:cubicBezTo>
                <a:cubicBezTo>
                  <a:pt x="1302" y="1223"/>
                  <a:pt x="1303" y="1224"/>
                  <a:pt x="1303" y="1226"/>
                </a:cubicBezTo>
                <a:moveTo>
                  <a:pt x="1894" y="300"/>
                </a:moveTo>
                <a:cubicBezTo>
                  <a:pt x="1895" y="301"/>
                  <a:pt x="1896" y="301"/>
                  <a:pt x="1894" y="300"/>
                </a:cubicBezTo>
                <a:moveTo>
                  <a:pt x="2171" y="302"/>
                </a:moveTo>
                <a:cubicBezTo>
                  <a:pt x="2173" y="302"/>
                  <a:pt x="2174" y="301"/>
                  <a:pt x="2176" y="300"/>
                </a:cubicBezTo>
                <a:cubicBezTo>
                  <a:pt x="2171" y="293"/>
                  <a:pt x="2166" y="300"/>
                  <a:pt x="2171" y="302"/>
                </a:cubicBezTo>
                <a:moveTo>
                  <a:pt x="1853" y="336"/>
                </a:moveTo>
                <a:cubicBezTo>
                  <a:pt x="1869" y="342"/>
                  <a:pt x="1854" y="323"/>
                  <a:pt x="1853" y="336"/>
                </a:cubicBezTo>
                <a:moveTo>
                  <a:pt x="2249" y="639"/>
                </a:moveTo>
                <a:cubicBezTo>
                  <a:pt x="2248" y="641"/>
                  <a:pt x="2248" y="643"/>
                  <a:pt x="2249" y="645"/>
                </a:cubicBezTo>
                <a:cubicBezTo>
                  <a:pt x="2250" y="642"/>
                  <a:pt x="2249" y="640"/>
                  <a:pt x="2249" y="639"/>
                </a:cubicBezTo>
                <a:moveTo>
                  <a:pt x="2197" y="634"/>
                </a:moveTo>
                <a:cubicBezTo>
                  <a:pt x="2196" y="632"/>
                  <a:pt x="2197" y="631"/>
                  <a:pt x="2195" y="630"/>
                </a:cubicBezTo>
                <a:cubicBezTo>
                  <a:pt x="2194" y="633"/>
                  <a:pt x="2196" y="633"/>
                  <a:pt x="2197" y="634"/>
                </a:cubicBezTo>
                <a:moveTo>
                  <a:pt x="2238" y="626"/>
                </a:moveTo>
                <a:cubicBezTo>
                  <a:pt x="2238" y="627"/>
                  <a:pt x="2236" y="626"/>
                  <a:pt x="2237" y="628"/>
                </a:cubicBezTo>
                <a:cubicBezTo>
                  <a:pt x="2240" y="627"/>
                  <a:pt x="2238" y="627"/>
                  <a:pt x="2238" y="626"/>
                </a:cubicBezTo>
                <a:moveTo>
                  <a:pt x="2215" y="626"/>
                </a:moveTo>
                <a:cubicBezTo>
                  <a:pt x="2214" y="625"/>
                  <a:pt x="2214" y="623"/>
                  <a:pt x="2212" y="626"/>
                </a:cubicBezTo>
                <a:cubicBezTo>
                  <a:pt x="2213" y="626"/>
                  <a:pt x="2215" y="625"/>
                  <a:pt x="2215" y="626"/>
                </a:cubicBezTo>
                <a:moveTo>
                  <a:pt x="2222" y="619"/>
                </a:moveTo>
                <a:cubicBezTo>
                  <a:pt x="2223" y="619"/>
                  <a:pt x="2221" y="620"/>
                  <a:pt x="2223" y="621"/>
                </a:cubicBezTo>
                <a:cubicBezTo>
                  <a:pt x="2225" y="618"/>
                  <a:pt x="2223" y="619"/>
                  <a:pt x="2222" y="619"/>
                </a:cubicBezTo>
                <a:moveTo>
                  <a:pt x="2226" y="622"/>
                </a:moveTo>
                <a:cubicBezTo>
                  <a:pt x="2227" y="620"/>
                  <a:pt x="2229" y="620"/>
                  <a:pt x="2227" y="618"/>
                </a:cubicBezTo>
                <a:cubicBezTo>
                  <a:pt x="2224" y="619"/>
                  <a:pt x="2226" y="620"/>
                  <a:pt x="2226" y="622"/>
                </a:cubicBezTo>
                <a:moveTo>
                  <a:pt x="2213" y="614"/>
                </a:moveTo>
                <a:cubicBezTo>
                  <a:pt x="2213" y="615"/>
                  <a:pt x="2213" y="615"/>
                  <a:pt x="2213" y="616"/>
                </a:cubicBezTo>
                <a:cubicBezTo>
                  <a:pt x="2214" y="615"/>
                  <a:pt x="2213" y="615"/>
                  <a:pt x="2213" y="614"/>
                </a:cubicBezTo>
                <a:moveTo>
                  <a:pt x="2219" y="615"/>
                </a:moveTo>
                <a:cubicBezTo>
                  <a:pt x="2219" y="614"/>
                  <a:pt x="2221" y="615"/>
                  <a:pt x="2219" y="613"/>
                </a:cubicBezTo>
                <a:cubicBezTo>
                  <a:pt x="2217" y="613"/>
                  <a:pt x="2219" y="614"/>
                  <a:pt x="2219" y="615"/>
                </a:cubicBezTo>
                <a:moveTo>
                  <a:pt x="2224" y="613"/>
                </a:moveTo>
                <a:cubicBezTo>
                  <a:pt x="2224" y="613"/>
                  <a:pt x="2224" y="615"/>
                  <a:pt x="2225" y="614"/>
                </a:cubicBezTo>
                <a:cubicBezTo>
                  <a:pt x="2227" y="613"/>
                  <a:pt x="2225" y="614"/>
                  <a:pt x="2224" y="613"/>
                </a:cubicBezTo>
                <a:moveTo>
                  <a:pt x="2233" y="611"/>
                </a:moveTo>
                <a:cubicBezTo>
                  <a:pt x="2234" y="612"/>
                  <a:pt x="2234" y="614"/>
                  <a:pt x="2237" y="610"/>
                </a:cubicBezTo>
                <a:cubicBezTo>
                  <a:pt x="2235" y="611"/>
                  <a:pt x="2234" y="611"/>
                  <a:pt x="2233" y="611"/>
                </a:cubicBezTo>
                <a:moveTo>
                  <a:pt x="2243" y="609"/>
                </a:moveTo>
                <a:cubicBezTo>
                  <a:pt x="2241" y="609"/>
                  <a:pt x="2240" y="608"/>
                  <a:pt x="2240" y="610"/>
                </a:cubicBezTo>
                <a:cubicBezTo>
                  <a:pt x="2243" y="611"/>
                  <a:pt x="2244" y="612"/>
                  <a:pt x="2246" y="609"/>
                </a:cubicBezTo>
                <a:cubicBezTo>
                  <a:pt x="2245" y="609"/>
                  <a:pt x="2244" y="609"/>
                  <a:pt x="2243" y="609"/>
                </a:cubicBezTo>
                <a:moveTo>
                  <a:pt x="2212" y="610"/>
                </a:moveTo>
                <a:cubicBezTo>
                  <a:pt x="2212" y="611"/>
                  <a:pt x="2210" y="611"/>
                  <a:pt x="2211" y="613"/>
                </a:cubicBezTo>
                <a:cubicBezTo>
                  <a:pt x="2213" y="611"/>
                  <a:pt x="2212" y="611"/>
                  <a:pt x="2212" y="610"/>
                </a:cubicBezTo>
                <a:moveTo>
                  <a:pt x="2165" y="607"/>
                </a:moveTo>
                <a:cubicBezTo>
                  <a:pt x="2167" y="609"/>
                  <a:pt x="2166" y="611"/>
                  <a:pt x="2170" y="610"/>
                </a:cubicBezTo>
                <a:cubicBezTo>
                  <a:pt x="2169" y="608"/>
                  <a:pt x="2167" y="608"/>
                  <a:pt x="2165" y="607"/>
                </a:cubicBezTo>
                <a:moveTo>
                  <a:pt x="2166" y="596"/>
                </a:moveTo>
                <a:cubicBezTo>
                  <a:pt x="2166" y="595"/>
                  <a:pt x="2166" y="594"/>
                  <a:pt x="2166" y="593"/>
                </a:cubicBezTo>
                <a:cubicBezTo>
                  <a:pt x="2163" y="596"/>
                  <a:pt x="2165" y="595"/>
                  <a:pt x="2166" y="596"/>
                </a:cubicBezTo>
                <a:moveTo>
                  <a:pt x="2238" y="591"/>
                </a:moveTo>
                <a:cubicBezTo>
                  <a:pt x="2243" y="579"/>
                  <a:pt x="2217" y="591"/>
                  <a:pt x="2238" y="591"/>
                </a:cubicBezTo>
                <a:moveTo>
                  <a:pt x="2214" y="592"/>
                </a:moveTo>
                <a:cubicBezTo>
                  <a:pt x="2214" y="592"/>
                  <a:pt x="2213" y="591"/>
                  <a:pt x="2212" y="591"/>
                </a:cubicBezTo>
                <a:cubicBezTo>
                  <a:pt x="2213" y="593"/>
                  <a:pt x="2214" y="593"/>
                  <a:pt x="2215" y="594"/>
                </a:cubicBezTo>
                <a:cubicBezTo>
                  <a:pt x="2214" y="593"/>
                  <a:pt x="2214" y="592"/>
                  <a:pt x="2214" y="592"/>
                </a:cubicBezTo>
                <a:moveTo>
                  <a:pt x="2219" y="576"/>
                </a:moveTo>
                <a:cubicBezTo>
                  <a:pt x="2220" y="579"/>
                  <a:pt x="2222" y="580"/>
                  <a:pt x="2223" y="576"/>
                </a:cubicBezTo>
                <a:cubicBezTo>
                  <a:pt x="2222" y="575"/>
                  <a:pt x="2220" y="575"/>
                  <a:pt x="2219" y="576"/>
                </a:cubicBezTo>
                <a:moveTo>
                  <a:pt x="2233" y="597"/>
                </a:moveTo>
                <a:cubicBezTo>
                  <a:pt x="2223" y="594"/>
                  <a:pt x="2238" y="611"/>
                  <a:pt x="2233" y="597"/>
                </a:cubicBezTo>
                <a:moveTo>
                  <a:pt x="2226" y="614"/>
                </a:moveTo>
                <a:cubicBezTo>
                  <a:pt x="2226" y="614"/>
                  <a:pt x="2226" y="614"/>
                  <a:pt x="2226" y="614"/>
                </a:cubicBezTo>
                <a:moveTo>
                  <a:pt x="2214" y="619"/>
                </a:moveTo>
                <a:cubicBezTo>
                  <a:pt x="2214" y="618"/>
                  <a:pt x="2215" y="617"/>
                  <a:pt x="2214" y="618"/>
                </a:cubicBezTo>
                <a:cubicBezTo>
                  <a:pt x="2212" y="619"/>
                  <a:pt x="2214" y="618"/>
                  <a:pt x="2214" y="619"/>
                </a:cubicBezTo>
                <a:moveTo>
                  <a:pt x="2230" y="572"/>
                </a:moveTo>
                <a:cubicBezTo>
                  <a:pt x="2228" y="573"/>
                  <a:pt x="2227" y="572"/>
                  <a:pt x="2226" y="573"/>
                </a:cubicBezTo>
                <a:cubicBezTo>
                  <a:pt x="2230" y="575"/>
                  <a:pt x="2229" y="573"/>
                  <a:pt x="2230" y="572"/>
                </a:cubicBezTo>
                <a:moveTo>
                  <a:pt x="2224" y="568"/>
                </a:moveTo>
                <a:cubicBezTo>
                  <a:pt x="2225" y="568"/>
                  <a:pt x="2224" y="570"/>
                  <a:pt x="2226" y="569"/>
                </a:cubicBezTo>
                <a:cubicBezTo>
                  <a:pt x="2225" y="568"/>
                  <a:pt x="2225" y="569"/>
                  <a:pt x="2224" y="568"/>
                </a:cubicBezTo>
                <a:moveTo>
                  <a:pt x="2213" y="564"/>
                </a:moveTo>
                <a:cubicBezTo>
                  <a:pt x="2212" y="567"/>
                  <a:pt x="2215" y="567"/>
                  <a:pt x="2213" y="564"/>
                </a:cubicBezTo>
                <a:moveTo>
                  <a:pt x="2038" y="534"/>
                </a:moveTo>
                <a:cubicBezTo>
                  <a:pt x="2038" y="534"/>
                  <a:pt x="2037" y="533"/>
                  <a:pt x="2035" y="534"/>
                </a:cubicBezTo>
                <a:cubicBezTo>
                  <a:pt x="2036" y="535"/>
                  <a:pt x="2037" y="534"/>
                  <a:pt x="2038" y="534"/>
                </a:cubicBezTo>
                <a:moveTo>
                  <a:pt x="2108" y="530"/>
                </a:moveTo>
                <a:cubicBezTo>
                  <a:pt x="2108" y="530"/>
                  <a:pt x="2110" y="529"/>
                  <a:pt x="2107" y="529"/>
                </a:cubicBezTo>
                <a:cubicBezTo>
                  <a:pt x="2106" y="530"/>
                  <a:pt x="2108" y="530"/>
                  <a:pt x="2108" y="530"/>
                </a:cubicBezTo>
                <a:moveTo>
                  <a:pt x="2085" y="498"/>
                </a:moveTo>
                <a:cubicBezTo>
                  <a:pt x="2085" y="501"/>
                  <a:pt x="2086" y="504"/>
                  <a:pt x="2088" y="506"/>
                </a:cubicBezTo>
                <a:cubicBezTo>
                  <a:pt x="2087" y="504"/>
                  <a:pt x="2086" y="500"/>
                  <a:pt x="2085" y="498"/>
                </a:cubicBezTo>
                <a:moveTo>
                  <a:pt x="2090" y="501"/>
                </a:moveTo>
                <a:cubicBezTo>
                  <a:pt x="2090" y="496"/>
                  <a:pt x="2084" y="498"/>
                  <a:pt x="2090" y="501"/>
                </a:cubicBezTo>
                <a:moveTo>
                  <a:pt x="1984" y="377"/>
                </a:moveTo>
                <a:cubicBezTo>
                  <a:pt x="1983" y="377"/>
                  <a:pt x="1981" y="377"/>
                  <a:pt x="1980" y="378"/>
                </a:cubicBezTo>
                <a:cubicBezTo>
                  <a:pt x="1981" y="378"/>
                  <a:pt x="1983" y="377"/>
                  <a:pt x="1984" y="377"/>
                </a:cubicBezTo>
                <a:moveTo>
                  <a:pt x="1976" y="383"/>
                </a:moveTo>
                <a:cubicBezTo>
                  <a:pt x="1976" y="382"/>
                  <a:pt x="1977" y="381"/>
                  <a:pt x="1976" y="380"/>
                </a:cubicBezTo>
                <a:cubicBezTo>
                  <a:pt x="1973" y="383"/>
                  <a:pt x="1976" y="382"/>
                  <a:pt x="1976" y="383"/>
                </a:cubicBezTo>
                <a:moveTo>
                  <a:pt x="1810" y="370"/>
                </a:moveTo>
                <a:cubicBezTo>
                  <a:pt x="1809" y="369"/>
                  <a:pt x="1808" y="368"/>
                  <a:pt x="1806" y="369"/>
                </a:cubicBezTo>
                <a:cubicBezTo>
                  <a:pt x="1807" y="370"/>
                  <a:pt x="1809" y="370"/>
                  <a:pt x="1810" y="370"/>
                </a:cubicBezTo>
                <a:moveTo>
                  <a:pt x="1871" y="367"/>
                </a:moveTo>
                <a:cubicBezTo>
                  <a:pt x="1872" y="366"/>
                  <a:pt x="1874" y="365"/>
                  <a:pt x="1873" y="363"/>
                </a:cubicBezTo>
                <a:cubicBezTo>
                  <a:pt x="1871" y="364"/>
                  <a:pt x="1869" y="365"/>
                  <a:pt x="1868" y="368"/>
                </a:cubicBezTo>
                <a:cubicBezTo>
                  <a:pt x="1869" y="368"/>
                  <a:pt x="1870" y="367"/>
                  <a:pt x="1871" y="367"/>
                </a:cubicBezTo>
                <a:moveTo>
                  <a:pt x="2046" y="361"/>
                </a:moveTo>
                <a:cubicBezTo>
                  <a:pt x="2046" y="361"/>
                  <a:pt x="2047" y="363"/>
                  <a:pt x="2049" y="363"/>
                </a:cubicBezTo>
                <a:cubicBezTo>
                  <a:pt x="2048" y="361"/>
                  <a:pt x="2047" y="362"/>
                  <a:pt x="2046" y="361"/>
                </a:cubicBezTo>
                <a:moveTo>
                  <a:pt x="1857" y="327"/>
                </a:moveTo>
                <a:cubicBezTo>
                  <a:pt x="1856" y="328"/>
                  <a:pt x="1856" y="328"/>
                  <a:pt x="1857" y="327"/>
                </a:cubicBezTo>
                <a:moveTo>
                  <a:pt x="1843" y="326"/>
                </a:moveTo>
                <a:cubicBezTo>
                  <a:pt x="1843" y="326"/>
                  <a:pt x="1841" y="326"/>
                  <a:pt x="1842" y="327"/>
                </a:cubicBezTo>
                <a:cubicBezTo>
                  <a:pt x="1843" y="327"/>
                  <a:pt x="1843" y="325"/>
                  <a:pt x="1843" y="326"/>
                </a:cubicBezTo>
                <a:moveTo>
                  <a:pt x="1855" y="327"/>
                </a:moveTo>
                <a:cubicBezTo>
                  <a:pt x="1855" y="326"/>
                  <a:pt x="1857" y="326"/>
                  <a:pt x="1855" y="325"/>
                </a:cubicBezTo>
                <a:cubicBezTo>
                  <a:pt x="1853" y="326"/>
                  <a:pt x="1855" y="326"/>
                  <a:pt x="1855" y="327"/>
                </a:cubicBezTo>
                <a:moveTo>
                  <a:pt x="2124" y="326"/>
                </a:moveTo>
                <a:cubicBezTo>
                  <a:pt x="2130" y="325"/>
                  <a:pt x="2131" y="318"/>
                  <a:pt x="2133" y="313"/>
                </a:cubicBezTo>
                <a:cubicBezTo>
                  <a:pt x="2125" y="312"/>
                  <a:pt x="2122" y="320"/>
                  <a:pt x="2124" y="326"/>
                </a:cubicBezTo>
                <a:moveTo>
                  <a:pt x="1858" y="321"/>
                </a:moveTo>
                <a:cubicBezTo>
                  <a:pt x="1859" y="314"/>
                  <a:pt x="1850" y="316"/>
                  <a:pt x="1851" y="321"/>
                </a:cubicBezTo>
                <a:cubicBezTo>
                  <a:pt x="1851" y="326"/>
                  <a:pt x="1861" y="326"/>
                  <a:pt x="1863" y="323"/>
                </a:cubicBezTo>
                <a:cubicBezTo>
                  <a:pt x="1861" y="323"/>
                  <a:pt x="1860" y="322"/>
                  <a:pt x="1858" y="321"/>
                </a:cubicBezTo>
                <a:moveTo>
                  <a:pt x="1844" y="321"/>
                </a:moveTo>
                <a:cubicBezTo>
                  <a:pt x="1844" y="323"/>
                  <a:pt x="1842" y="324"/>
                  <a:pt x="1845" y="324"/>
                </a:cubicBezTo>
                <a:cubicBezTo>
                  <a:pt x="1847" y="321"/>
                  <a:pt x="1845" y="322"/>
                  <a:pt x="1844" y="321"/>
                </a:cubicBezTo>
                <a:moveTo>
                  <a:pt x="2054" y="309"/>
                </a:moveTo>
                <a:cubicBezTo>
                  <a:pt x="2052" y="309"/>
                  <a:pt x="2051" y="307"/>
                  <a:pt x="2050" y="311"/>
                </a:cubicBezTo>
                <a:cubicBezTo>
                  <a:pt x="2053" y="312"/>
                  <a:pt x="2053" y="311"/>
                  <a:pt x="2054" y="309"/>
                </a:cubicBezTo>
                <a:moveTo>
                  <a:pt x="2139" y="283"/>
                </a:moveTo>
                <a:cubicBezTo>
                  <a:pt x="2151" y="283"/>
                  <a:pt x="2135" y="274"/>
                  <a:pt x="2139" y="283"/>
                </a:cubicBezTo>
                <a:moveTo>
                  <a:pt x="1981" y="269"/>
                </a:moveTo>
                <a:cubicBezTo>
                  <a:pt x="1981" y="269"/>
                  <a:pt x="1982" y="268"/>
                  <a:pt x="1981" y="267"/>
                </a:cubicBezTo>
                <a:cubicBezTo>
                  <a:pt x="1981" y="268"/>
                  <a:pt x="1980" y="268"/>
                  <a:pt x="1980" y="268"/>
                </a:cubicBezTo>
                <a:cubicBezTo>
                  <a:pt x="1980" y="269"/>
                  <a:pt x="1981" y="269"/>
                  <a:pt x="1981" y="269"/>
                </a:cubicBezTo>
                <a:moveTo>
                  <a:pt x="1848" y="317"/>
                </a:moveTo>
                <a:cubicBezTo>
                  <a:pt x="1846" y="317"/>
                  <a:pt x="1844" y="316"/>
                  <a:pt x="1843" y="318"/>
                </a:cubicBezTo>
                <a:cubicBezTo>
                  <a:pt x="1845" y="319"/>
                  <a:pt x="1846" y="318"/>
                  <a:pt x="1848" y="317"/>
                </a:cubicBezTo>
                <a:moveTo>
                  <a:pt x="1846" y="320"/>
                </a:moveTo>
                <a:cubicBezTo>
                  <a:pt x="1846" y="320"/>
                  <a:pt x="1845" y="319"/>
                  <a:pt x="1844" y="320"/>
                </a:cubicBezTo>
                <a:cubicBezTo>
                  <a:pt x="1845" y="321"/>
                  <a:pt x="1846" y="320"/>
                  <a:pt x="1846" y="320"/>
                </a:cubicBezTo>
                <a:moveTo>
                  <a:pt x="1865" y="348"/>
                </a:moveTo>
                <a:cubicBezTo>
                  <a:pt x="1868" y="344"/>
                  <a:pt x="1861" y="343"/>
                  <a:pt x="1865" y="348"/>
                </a:cubicBezTo>
                <a:moveTo>
                  <a:pt x="2017" y="348"/>
                </a:moveTo>
                <a:cubicBezTo>
                  <a:pt x="2015" y="348"/>
                  <a:pt x="2018" y="348"/>
                  <a:pt x="2017" y="348"/>
                </a:cubicBezTo>
                <a:moveTo>
                  <a:pt x="2060" y="354"/>
                </a:moveTo>
                <a:cubicBezTo>
                  <a:pt x="2060" y="354"/>
                  <a:pt x="2060" y="356"/>
                  <a:pt x="2062" y="355"/>
                </a:cubicBezTo>
                <a:cubicBezTo>
                  <a:pt x="2062" y="354"/>
                  <a:pt x="2061" y="354"/>
                  <a:pt x="2060" y="354"/>
                </a:cubicBezTo>
                <a:moveTo>
                  <a:pt x="2088" y="353"/>
                </a:moveTo>
                <a:cubicBezTo>
                  <a:pt x="2098" y="356"/>
                  <a:pt x="2085" y="346"/>
                  <a:pt x="2088" y="353"/>
                </a:cubicBezTo>
                <a:moveTo>
                  <a:pt x="2044" y="354"/>
                </a:moveTo>
                <a:cubicBezTo>
                  <a:pt x="2044" y="353"/>
                  <a:pt x="2046" y="352"/>
                  <a:pt x="2044" y="353"/>
                </a:cubicBezTo>
                <a:cubicBezTo>
                  <a:pt x="2043" y="355"/>
                  <a:pt x="2042" y="356"/>
                  <a:pt x="2042" y="358"/>
                </a:cubicBezTo>
                <a:cubicBezTo>
                  <a:pt x="2042" y="357"/>
                  <a:pt x="2043" y="355"/>
                  <a:pt x="2044" y="354"/>
                </a:cubicBezTo>
                <a:moveTo>
                  <a:pt x="2034" y="354"/>
                </a:moveTo>
                <a:cubicBezTo>
                  <a:pt x="2033" y="354"/>
                  <a:pt x="2032" y="353"/>
                  <a:pt x="2030" y="353"/>
                </a:cubicBezTo>
                <a:cubicBezTo>
                  <a:pt x="2033" y="357"/>
                  <a:pt x="2033" y="357"/>
                  <a:pt x="2034" y="354"/>
                </a:cubicBezTo>
                <a:moveTo>
                  <a:pt x="2037" y="355"/>
                </a:moveTo>
                <a:cubicBezTo>
                  <a:pt x="2038" y="356"/>
                  <a:pt x="2038" y="357"/>
                  <a:pt x="2040" y="356"/>
                </a:cubicBezTo>
                <a:cubicBezTo>
                  <a:pt x="2039" y="356"/>
                  <a:pt x="2038" y="355"/>
                  <a:pt x="2037" y="355"/>
                </a:cubicBezTo>
                <a:moveTo>
                  <a:pt x="2024" y="236"/>
                </a:moveTo>
                <a:cubicBezTo>
                  <a:pt x="2024" y="236"/>
                  <a:pt x="2025" y="236"/>
                  <a:pt x="2026" y="235"/>
                </a:cubicBezTo>
                <a:cubicBezTo>
                  <a:pt x="2023" y="233"/>
                  <a:pt x="2020" y="234"/>
                  <a:pt x="2017" y="236"/>
                </a:cubicBezTo>
                <a:cubicBezTo>
                  <a:pt x="2020" y="237"/>
                  <a:pt x="2021" y="237"/>
                  <a:pt x="2024" y="236"/>
                </a:cubicBezTo>
                <a:moveTo>
                  <a:pt x="2015" y="238"/>
                </a:moveTo>
                <a:cubicBezTo>
                  <a:pt x="2015" y="238"/>
                  <a:pt x="2016" y="236"/>
                  <a:pt x="2012" y="237"/>
                </a:cubicBezTo>
                <a:cubicBezTo>
                  <a:pt x="2014" y="239"/>
                  <a:pt x="2014" y="238"/>
                  <a:pt x="2015" y="238"/>
                </a:cubicBezTo>
                <a:moveTo>
                  <a:pt x="2152" y="241"/>
                </a:moveTo>
                <a:cubicBezTo>
                  <a:pt x="2152" y="240"/>
                  <a:pt x="2154" y="240"/>
                  <a:pt x="2153" y="239"/>
                </a:cubicBezTo>
                <a:cubicBezTo>
                  <a:pt x="2152" y="239"/>
                  <a:pt x="2151" y="239"/>
                  <a:pt x="2150" y="239"/>
                </a:cubicBezTo>
                <a:cubicBezTo>
                  <a:pt x="2150" y="241"/>
                  <a:pt x="2152" y="240"/>
                  <a:pt x="2152" y="241"/>
                </a:cubicBezTo>
                <a:moveTo>
                  <a:pt x="2023" y="233"/>
                </a:moveTo>
                <a:cubicBezTo>
                  <a:pt x="2022" y="233"/>
                  <a:pt x="2021" y="232"/>
                  <a:pt x="2017" y="234"/>
                </a:cubicBezTo>
                <a:cubicBezTo>
                  <a:pt x="2019" y="234"/>
                  <a:pt x="2021" y="233"/>
                  <a:pt x="2023" y="233"/>
                </a:cubicBezTo>
                <a:moveTo>
                  <a:pt x="2184" y="216"/>
                </a:moveTo>
                <a:cubicBezTo>
                  <a:pt x="2185" y="216"/>
                  <a:pt x="2186" y="216"/>
                  <a:pt x="2188" y="216"/>
                </a:cubicBezTo>
                <a:cubicBezTo>
                  <a:pt x="2184" y="214"/>
                  <a:pt x="2184" y="216"/>
                  <a:pt x="2184" y="216"/>
                </a:cubicBezTo>
                <a:moveTo>
                  <a:pt x="2053" y="207"/>
                </a:moveTo>
                <a:cubicBezTo>
                  <a:pt x="2054" y="207"/>
                  <a:pt x="2054" y="209"/>
                  <a:pt x="2056" y="207"/>
                </a:cubicBezTo>
                <a:cubicBezTo>
                  <a:pt x="2055" y="206"/>
                  <a:pt x="2054" y="207"/>
                  <a:pt x="2053" y="207"/>
                </a:cubicBezTo>
                <a:moveTo>
                  <a:pt x="2070" y="176"/>
                </a:moveTo>
                <a:cubicBezTo>
                  <a:pt x="2073" y="175"/>
                  <a:pt x="2074" y="175"/>
                  <a:pt x="2076" y="173"/>
                </a:cubicBezTo>
                <a:cubicBezTo>
                  <a:pt x="2073" y="172"/>
                  <a:pt x="2069" y="173"/>
                  <a:pt x="2070" y="176"/>
                </a:cubicBezTo>
                <a:moveTo>
                  <a:pt x="2082" y="169"/>
                </a:moveTo>
                <a:cubicBezTo>
                  <a:pt x="2088" y="170"/>
                  <a:pt x="2089" y="165"/>
                  <a:pt x="2084" y="164"/>
                </a:cubicBezTo>
                <a:cubicBezTo>
                  <a:pt x="2084" y="168"/>
                  <a:pt x="2080" y="166"/>
                  <a:pt x="2077" y="168"/>
                </a:cubicBezTo>
                <a:cubicBezTo>
                  <a:pt x="2079" y="168"/>
                  <a:pt x="2082" y="169"/>
                  <a:pt x="2082" y="169"/>
                </a:cubicBezTo>
                <a:moveTo>
                  <a:pt x="2090" y="173"/>
                </a:moveTo>
                <a:cubicBezTo>
                  <a:pt x="2093" y="171"/>
                  <a:pt x="2105" y="167"/>
                  <a:pt x="2096" y="165"/>
                </a:cubicBezTo>
                <a:cubicBezTo>
                  <a:pt x="2087" y="163"/>
                  <a:pt x="2089" y="168"/>
                  <a:pt x="2084" y="173"/>
                </a:cubicBezTo>
                <a:cubicBezTo>
                  <a:pt x="2086" y="173"/>
                  <a:pt x="2088" y="173"/>
                  <a:pt x="2090" y="173"/>
                </a:cubicBezTo>
                <a:moveTo>
                  <a:pt x="2127" y="150"/>
                </a:moveTo>
                <a:cubicBezTo>
                  <a:pt x="2124" y="149"/>
                  <a:pt x="2122" y="149"/>
                  <a:pt x="2120" y="152"/>
                </a:cubicBezTo>
                <a:cubicBezTo>
                  <a:pt x="2123" y="154"/>
                  <a:pt x="2126" y="154"/>
                  <a:pt x="2129" y="151"/>
                </a:cubicBezTo>
                <a:cubicBezTo>
                  <a:pt x="2128" y="150"/>
                  <a:pt x="2128" y="150"/>
                  <a:pt x="2127" y="150"/>
                </a:cubicBezTo>
                <a:moveTo>
                  <a:pt x="2131" y="150"/>
                </a:moveTo>
                <a:cubicBezTo>
                  <a:pt x="2132" y="150"/>
                  <a:pt x="2132" y="150"/>
                  <a:pt x="2133" y="149"/>
                </a:cubicBezTo>
                <a:cubicBezTo>
                  <a:pt x="2131" y="148"/>
                  <a:pt x="2129" y="148"/>
                  <a:pt x="2127" y="147"/>
                </a:cubicBezTo>
                <a:cubicBezTo>
                  <a:pt x="2128" y="149"/>
                  <a:pt x="2130" y="149"/>
                  <a:pt x="2131" y="150"/>
                </a:cubicBezTo>
                <a:moveTo>
                  <a:pt x="2161" y="147"/>
                </a:moveTo>
                <a:cubicBezTo>
                  <a:pt x="2169" y="147"/>
                  <a:pt x="2165" y="140"/>
                  <a:pt x="2158" y="145"/>
                </a:cubicBezTo>
                <a:cubicBezTo>
                  <a:pt x="2159" y="146"/>
                  <a:pt x="2160" y="147"/>
                  <a:pt x="2161" y="147"/>
                </a:cubicBezTo>
                <a:moveTo>
                  <a:pt x="2176" y="138"/>
                </a:moveTo>
                <a:cubicBezTo>
                  <a:pt x="2178" y="137"/>
                  <a:pt x="2174" y="138"/>
                  <a:pt x="2176" y="138"/>
                </a:cubicBezTo>
                <a:moveTo>
                  <a:pt x="2171" y="139"/>
                </a:moveTo>
                <a:cubicBezTo>
                  <a:pt x="2170" y="139"/>
                  <a:pt x="2169" y="137"/>
                  <a:pt x="2168" y="139"/>
                </a:cubicBezTo>
                <a:cubicBezTo>
                  <a:pt x="2169" y="140"/>
                  <a:pt x="2170" y="139"/>
                  <a:pt x="2171" y="139"/>
                </a:cubicBezTo>
                <a:moveTo>
                  <a:pt x="2185" y="139"/>
                </a:moveTo>
                <a:cubicBezTo>
                  <a:pt x="2186" y="139"/>
                  <a:pt x="2188" y="138"/>
                  <a:pt x="2190" y="138"/>
                </a:cubicBezTo>
                <a:cubicBezTo>
                  <a:pt x="2187" y="136"/>
                  <a:pt x="2184" y="136"/>
                  <a:pt x="2181" y="137"/>
                </a:cubicBezTo>
                <a:cubicBezTo>
                  <a:pt x="2182" y="139"/>
                  <a:pt x="2183" y="138"/>
                  <a:pt x="2185" y="139"/>
                </a:cubicBezTo>
                <a:moveTo>
                  <a:pt x="2042" y="47"/>
                </a:moveTo>
                <a:cubicBezTo>
                  <a:pt x="2046" y="50"/>
                  <a:pt x="2051" y="52"/>
                  <a:pt x="2055" y="53"/>
                </a:cubicBezTo>
                <a:cubicBezTo>
                  <a:pt x="2053" y="51"/>
                  <a:pt x="2042" y="43"/>
                  <a:pt x="2042" y="47"/>
                </a:cubicBezTo>
                <a:moveTo>
                  <a:pt x="2167" y="144"/>
                </a:moveTo>
                <a:cubicBezTo>
                  <a:pt x="2168" y="144"/>
                  <a:pt x="2169" y="144"/>
                  <a:pt x="2170" y="143"/>
                </a:cubicBezTo>
                <a:cubicBezTo>
                  <a:pt x="2167" y="141"/>
                  <a:pt x="2165" y="140"/>
                  <a:pt x="2167" y="144"/>
                </a:cubicBezTo>
                <a:moveTo>
                  <a:pt x="2161" y="144"/>
                </a:moveTo>
                <a:cubicBezTo>
                  <a:pt x="2162" y="143"/>
                  <a:pt x="2163" y="142"/>
                  <a:pt x="2164" y="141"/>
                </a:cubicBezTo>
                <a:cubicBezTo>
                  <a:pt x="2161" y="141"/>
                  <a:pt x="2155" y="143"/>
                  <a:pt x="2152" y="145"/>
                </a:cubicBezTo>
                <a:cubicBezTo>
                  <a:pt x="2155" y="145"/>
                  <a:pt x="2158" y="144"/>
                  <a:pt x="2161" y="144"/>
                </a:cubicBezTo>
                <a:moveTo>
                  <a:pt x="2345" y="221"/>
                </a:moveTo>
                <a:cubicBezTo>
                  <a:pt x="2343" y="219"/>
                  <a:pt x="2343" y="218"/>
                  <a:pt x="2341" y="220"/>
                </a:cubicBezTo>
                <a:cubicBezTo>
                  <a:pt x="2343" y="222"/>
                  <a:pt x="2344" y="221"/>
                  <a:pt x="2345" y="221"/>
                </a:cubicBezTo>
                <a:moveTo>
                  <a:pt x="2108" y="31"/>
                </a:moveTo>
                <a:cubicBezTo>
                  <a:pt x="2108" y="31"/>
                  <a:pt x="2109" y="30"/>
                  <a:pt x="2104" y="31"/>
                </a:cubicBezTo>
                <a:cubicBezTo>
                  <a:pt x="2105" y="31"/>
                  <a:pt x="2107" y="31"/>
                  <a:pt x="2108" y="31"/>
                </a:cubicBezTo>
                <a:moveTo>
                  <a:pt x="2257" y="637"/>
                </a:moveTo>
                <a:cubicBezTo>
                  <a:pt x="2259" y="635"/>
                  <a:pt x="2261" y="633"/>
                  <a:pt x="2262" y="630"/>
                </a:cubicBezTo>
                <a:cubicBezTo>
                  <a:pt x="2258" y="629"/>
                  <a:pt x="2252" y="635"/>
                  <a:pt x="2257" y="637"/>
                </a:cubicBezTo>
                <a:moveTo>
                  <a:pt x="2097" y="609"/>
                </a:moveTo>
                <a:cubicBezTo>
                  <a:pt x="2099" y="607"/>
                  <a:pt x="2100" y="604"/>
                  <a:pt x="2102" y="602"/>
                </a:cubicBezTo>
                <a:cubicBezTo>
                  <a:pt x="2098" y="602"/>
                  <a:pt x="2091" y="605"/>
                  <a:pt x="2086" y="605"/>
                </a:cubicBezTo>
                <a:cubicBezTo>
                  <a:pt x="2080" y="606"/>
                  <a:pt x="2076" y="602"/>
                  <a:pt x="2072" y="603"/>
                </a:cubicBezTo>
                <a:cubicBezTo>
                  <a:pt x="2068" y="603"/>
                  <a:pt x="2064" y="603"/>
                  <a:pt x="2063" y="608"/>
                </a:cubicBezTo>
                <a:cubicBezTo>
                  <a:pt x="2062" y="613"/>
                  <a:pt x="2069" y="612"/>
                  <a:pt x="2072" y="613"/>
                </a:cubicBezTo>
                <a:cubicBezTo>
                  <a:pt x="2075" y="615"/>
                  <a:pt x="2078" y="619"/>
                  <a:pt x="2082" y="619"/>
                </a:cubicBezTo>
                <a:cubicBezTo>
                  <a:pt x="2087" y="619"/>
                  <a:pt x="2087" y="623"/>
                  <a:pt x="2090" y="624"/>
                </a:cubicBezTo>
                <a:cubicBezTo>
                  <a:pt x="2102" y="629"/>
                  <a:pt x="2094" y="615"/>
                  <a:pt x="2097" y="609"/>
                </a:cubicBezTo>
                <a:moveTo>
                  <a:pt x="1928" y="591"/>
                </a:moveTo>
                <a:cubicBezTo>
                  <a:pt x="1928" y="590"/>
                  <a:pt x="1929" y="590"/>
                  <a:pt x="1929" y="589"/>
                </a:cubicBezTo>
                <a:cubicBezTo>
                  <a:pt x="1926" y="589"/>
                  <a:pt x="1925" y="589"/>
                  <a:pt x="1925" y="592"/>
                </a:cubicBezTo>
                <a:cubicBezTo>
                  <a:pt x="1926" y="592"/>
                  <a:pt x="1927" y="592"/>
                  <a:pt x="1928" y="591"/>
                </a:cubicBezTo>
                <a:moveTo>
                  <a:pt x="1948" y="576"/>
                </a:moveTo>
                <a:cubicBezTo>
                  <a:pt x="1945" y="577"/>
                  <a:pt x="1943" y="579"/>
                  <a:pt x="1940" y="581"/>
                </a:cubicBezTo>
                <a:cubicBezTo>
                  <a:pt x="1936" y="583"/>
                  <a:pt x="1946" y="587"/>
                  <a:pt x="1948" y="586"/>
                </a:cubicBezTo>
                <a:cubicBezTo>
                  <a:pt x="1957" y="581"/>
                  <a:pt x="1948" y="578"/>
                  <a:pt x="1948" y="576"/>
                </a:cubicBezTo>
                <a:moveTo>
                  <a:pt x="1963" y="577"/>
                </a:moveTo>
                <a:cubicBezTo>
                  <a:pt x="1962" y="574"/>
                  <a:pt x="1960" y="573"/>
                  <a:pt x="1957" y="575"/>
                </a:cubicBezTo>
                <a:cubicBezTo>
                  <a:pt x="1958" y="577"/>
                  <a:pt x="1961" y="577"/>
                  <a:pt x="1963" y="577"/>
                </a:cubicBezTo>
                <a:moveTo>
                  <a:pt x="2057" y="360"/>
                </a:moveTo>
                <a:cubicBezTo>
                  <a:pt x="2058" y="357"/>
                  <a:pt x="2058" y="355"/>
                  <a:pt x="2054" y="355"/>
                </a:cubicBezTo>
                <a:cubicBezTo>
                  <a:pt x="2054" y="357"/>
                  <a:pt x="2055" y="359"/>
                  <a:pt x="2057" y="360"/>
                </a:cubicBezTo>
                <a:moveTo>
                  <a:pt x="1978" y="392"/>
                </a:moveTo>
                <a:cubicBezTo>
                  <a:pt x="1987" y="398"/>
                  <a:pt x="1987" y="382"/>
                  <a:pt x="1978" y="392"/>
                </a:cubicBezTo>
                <a:moveTo>
                  <a:pt x="1730" y="1065"/>
                </a:moveTo>
                <a:cubicBezTo>
                  <a:pt x="1729" y="1065"/>
                  <a:pt x="1727" y="1066"/>
                  <a:pt x="1726" y="1066"/>
                </a:cubicBezTo>
                <a:cubicBezTo>
                  <a:pt x="1729" y="1069"/>
                  <a:pt x="1734" y="1069"/>
                  <a:pt x="1730" y="1065"/>
                </a:cubicBezTo>
                <a:moveTo>
                  <a:pt x="2674" y="867"/>
                </a:moveTo>
                <a:cubicBezTo>
                  <a:pt x="2672" y="870"/>
                  <a:pt x="2671" y="872"/>
                  <a:pt x="2671" y="875"/>
                </a:cubicBezTo>
                <a:cubicBezTo>
                  <a:pt x="2674" y="873"/>
                  <a:pt x="2675" y="870"/>
                  <a:pt x="2674" y="867"/>
                </a:cubicBezTo>
                <a:moveTo>
                  <a:pt x="2523" y="727"/>
                </a:moveTo>
                <a:cubicBezTo>
                  <a:pt x="2519" y="731"/>
                  <a:pt x="2529" y="735"/>
                  <a:pt x="2523" y="727"/>
                </a:cubicBezTo>
                <a:moveTo>
                  <a:pt x="3471" y="724"/>
                </a:moveTo>
                <a:cubicBezTo>
                  <a:pt x="3470" y="726"/>
                  <a:pt x="3471" y="727"/>
                  <a:pt x="3475" y="728"/>
                </a:cubicBezTo>
                <a:cubicBezTo>
                  <a:pt x="3474" y="726"/>
                  <a:pt x="3473" y="725"/>
                  <a:pt x="3471" y="724"/>
                </a:cubicBezTo>
                <a:moveTo>
                  <a:pt x="3453" y="699"/>
                </a:moveTo>
                <a:cubicBezTo>
                  <a:pt x="3452" y="701"/>
                  <a:pt x="3458" y="704"/>
                  <a:pt x="3462" y="705"/>
                </a:cubicBezTo>
                <a:cubicBezTo>
                  <a:pt x="3460" y="702"/>
                  <a:pt x="3456" y="700"/>
                  <a:pt x="3453" y="699"/>
                </a:cubicBezTo>
                <a:moveTo>
                  <a:pt x="3513" y="678"/>
                </a:moveTo>
                <a:cubicBezTo>
                  <a:pt x="3516" y="677"/>
                  <a:pt x="3518" y="673"/>
                  <a:pt x="3514" y="673"/>
                </a:cubicBezTo>
                <a:cubicBezTo>
                  <a:pt x="3507" y="671"/>
                  <a:pt x="3505" y="681"/>
                  <a:pt x="3513" y="678"/>
                </a:cubicBezTo>
                <a:moveTo>
                  <a:pt x="3602" y="659"/>
                </a:moveTo>
                <a:cubicBezTo>
                  <a:pt x="3603" y="659"/>
                  <a:pt x="3603" y="660"/>
                  <a:pt x="3604" y="659"/>
                </a:cubicBezTo>
                <a:cubicBezTo>
                  <a:pt x="3603" y="657"/>
                  <a:pt x="3603" y="659"/>
                  <a:pt x="3602" y="659"/>
                </a:cubicBezTo>
                <a:moveTo>
                  <a:pt x="3682" y="506"/>
                </a:moveTo>
                <a:cubicBezTo>
                  <a:pt x="3684" y="500"/>
                  <a:pt x="3689" y="496"/>
                  <a:pt x="3694" y="496"/>
                </a:cubicBezTo>
                <a:cubicBezTo>
                  <a:pt x="3690" y="487"/>
                  <a:pt x="3677" y="503"/>
                  <a:pt x="3681" y="510"/>
                </a:cubicBezTo>
                <a:cubicBezTo>
                  <a:pt x="3682" y="508"/>
                  <a:pt x="3682" y="507"/>
                  <a:pt x="3682" y="506"/>
                </a:cubicBezTo>
                <a:moveTo>
                  <a:pt x="3719" y="421"/>
                </a:moveTo>
                <a:cubicBezTo>
                  <a:pt x="3718" y="422"/>
                  <a:pt x="3717" y="422"/>
                  <a:pt x="3716" y="423"/>
                </a:cubicBezTo>
                <a:cubicBezTo>
                  <a:pt x="3719" y="430"/>
                  <a:pt x="3727" y="422"/>
                  <a:pt x="3724" y="419"/>
                </a:cubicBezTo>
                <a:cubicBezTo>
                  <a:pt x="3719" y="414"/>
                  <a:pt x="3719" y="418"/>
                  <a:pt x="3719" y="421"/>
                </a:cubicBezTo>
                <a:moveTo>
                  <a:pt x="3724" y="414"/>
                </a:moveTo>
                <a:cubicBezTo>
                  <a:pt x="3722" y="416"/>
                  <a:pt x="3721" y="417"/>
                  <a:pt x="3726" y="417"/>
                </a:cubicBezTo>
                <a:cubicBezTo>
                  <a:pt x="3726" y="416"/>
                  <a:pt x="3725" y="416"/>
                  <a:pt x="3724" y="414"/>
                </a:cubicBezTo>
                <a:moveTo>
                  <a:pt x="3780" y="355"/>
                </a:moveTo>
                <a:cubicBezTo>
                  <a:pt x="3783" y="357"/>
                  <a:pt x="3786" y="358"/>
                  <a:pt x="3789" y="359"/>
                </a:cubicBezTo>
                <a:cubicBezTo>
                  <a:pt x="3785" y="355"/>
                  <a:pt x="3776" y="350"/>
                  <a:pt x="3771" y="349"/>
                </a:cubicBezTo>
                <a:cubicBezTo>
                  <a:pt x="3772" y="352"/>
                  <a:pt x="3777" y="354"/>
                  <a:pt x="3780" y="355"/>
                </a:cubicBezTo>
                <a:moveTo>
                  <a:pt x="2514" y="154"/>
                </a:moveTo>
                <a:cubicBezTo>
                  <a:pt x="2533" y="158"/>
                  <a:pt x="2506" y="140"/>
                  <a:pt x="2499" y="147"/>
                </a:cubicBezTo>
                <a:cubicBezTo>
                  <a:pt x="2503" y="152"/>
                  <a:pt x="2513" y="151"/>
                  <a:pt x="2514" y="154"/>
                </a:cubicBezTo>
                <a:moveTo>
                  <a:pt x="3559" y="154"/>
                </a:moveTo>
                <a:cubicBezTo>
                  <a:pt x="3564" y="155"/>
                  <a:pt x="3569" y="156"/>
                  <a:pt x="3573" y="156"/>
                </a:cubicBezTo>
                <a:cubicBezTo>
                  <a:pt x="3571" y="151"/>
                  <a:pt x="3566" y="152"/>
                  <a:pt x="3561" y="151"/>
                </a:cubicBezTo>
                <a:cubicBezTo>
                  <a:pt x="3556" y="150"/>
                  <a:pt x="3552" y="152"/>
                  <a:pt x="3559" y="154"/>
                </a:cubicBezTo>
                <a:moveTo>
                  <a:pt x="2412" y="157"/>
                </a:moveTo>
                <a:cubicBezTo>
                  <a:pt x="2403" y="159"/>
                  <a:pt x="2408" y="167"/>
                  <a:pt x="2415" y="167"/>
                </a:cubicBezTo>
                <a:cubicBezTo>
                  <a:pt x="2432" y="167"/>
                  <a:pt x="2426" y="156"/>
                  <a:pt x="2412" y="157"/>
                </a:cubicBezTo>
                <a:moveTo>
                  <a:pt x="2445" y="140"/>
                </a:moveTo>
                <a:cubicBezTo>
                  <a:pt x="2448" y="135"/>
                  <a:pt x="2439" y="133"/>
                  <a:pt x="2435" y="135"/>
                </a:cubicBezTo>
                <a:cubicBezTo>
                  <a:pt x="2439" y="136"/>
                  <a:pt x="2442" y="137"/>
                  <a:pt x="2445" y="140"/>
                </a:cubicBezTo>
                <a:moveTo>
                  <a:pt x="2961" y="95"/>
                </a:moveTo>
                <a:cubicBezTo>
                  <a:pt x="2960" y="96"/>
                  <a:pt x="2959" y="97"/>
                  <a:pt x="2959" y="98"/>
                </a:cubicBezTo>
                <a:cubicBezTo>
                  <a:pt x="2962" y="99"/>
                  <a:pt x="2974" y="103"/>
                  <a:pt x="2975" y="99"/>
                </a:cubicBezTo>
                <a:cubicBezTo>
                  <a:pt x="2977" y="94"/>
                  <a:pt x="2962" y="95"/>
                  <a:pt x="2961" y="95"/>
                </a:cubicBezTo>
                <a:moveTo>
                  <a:pt x="3134" y="115"/>
                </a:moveTo>
                <a:cubicBezTo>
                  <a:pt x="3133" y="116"/>
                  <a:pt x="3133" y="114"/>
                  <a:pt x="3133" y="116"/>
                </a:cubicBezTo>
                <a:cubicBezTo>
                  <a:pt x="3136" y="117"/>
                  <a:pt x="3139" y="117"/>
                  <a:pt x="3142" y="116"/>
                </a:cubicBezTo>
                <a:cubicBezTo>
                  <a:pt x="3140" y="116"/>
                  <a:pt x="3137" y="115"/>
                  <a:pt x="3134" y="115"/>
                </a:cubicBezTo>
                <a:moveTo>
                  <a:pt x="2864" y="54"/>
                </a:moveTo>
                <a:cubicBezTo>
                  <a:pt x="2868" y="54"/>
                  <a:pt x="2872" y="55"/>
                  <a:pt x="2875" y="55"/>
                </a:cubicBezTo>
                <a:cubicBezTo>
                  <a:pt x="2872" y="53"/>
                  <a:pt x="2866" y="53"/>
                  <a:pt x="2864" y="54"/>
                </a:cubicBezTo>
                <a:moveTo>
                  <a:pt x="2860" y="53"/>
                </a:moveTo>
                <a:cubicBezTo>
                  <a:pt x="2862" y="53"/>
                  <a:pt x="2863" y="53"/>
                  <a:pt x="2865" y="52"/>
                </a:cubicBezTo>
                <a:cubicBezTo>
                  <a:pt x="2864" y="52"/>
                  <a:pt x="2863" y="51"/>
                  <a:pt x="2862" y="52"/>
                </a:cubicBezTo>
                <a:cubicBezTo>
                  <a:pt x="2859" y="53"/>
                  <a:pt x="2860" y="54"/>
                  <a:pt x="2860" y="53"/>
                </a:cubicBezTo>
                <a:moveTo>
                  <a:pt x="3468" y="141"/>
                </a:moveTo>
                <a:cubicBezTo>
                  <a:pt x="3468" y="140"/>
                  <a:pt x="3471" y="141"/>
                  <a:pt x="3470" y="140"/>
                </a:cubicBezTo>
                <a:cubicBezTo>
                  <a:pt x="3468" y="140"/>
                  <a:pt x="3467" y="139"/>
                  <a:pt x="3465" y="139"/>
                </a:cubicBezTo>
                <a:cubicBezTo>
                  <a:pt x="3466" y="140"/>
                  <a:pt x="3467" y="140"/>
                  <a:pt x="3468" y="141"/>
                </a:cubicBezTo>
                <a:moveTo>
                  <a:pt x="2731" y="40"/>
                </a:moveTo>
                <a:cubicBezTo>
                  <a:pt x="2732" y="40"/>
                  <a:pt x="2733" y="41"/>
                  <a:pt x="2733" y="40"/>
                </a:cubicBezTo>
                <a:cubicBezTo>
                  <a:pt x="2733" y="40"/>
                  <a:pt x="2730" y="40"/>
                  <a:pt x="2731" y="40"/>
                </a:cubicBezTo>
                <a:moveTo>
                  <a:pt x="2468" y="26"/>
                </a:moveTo>
                <a:cubicBezTo>
                  <a:pt x="2475" y="28"/>
                  <a:pt x="2484" y="27"/>
                  <a:pt x="2491" y="25"/>
                </a:cubicBezTo>
                <a:cubicBezTo>
                  <a:pt x="2486" y="20"/>
                  <a:pt x="2471" y="23"/>
                  <a:pt x="2468" y="26"/>
                </a:cubicBezTo>
                <a:moveTo>
                  <a:pt x="2691" y="23"/>
                </a:moveTo>
                <a:cubicBezTo>
                  <a:pt x="2695" y="24"/>
                  <a:pt x="2699" y="24"/>
                  <a:pt x="2703" y="23"/>
                </a:cubicBezTo>
                <a:cubicBezTo>
                  <a:pt x="2698" y="21"/>
                  <a:pt x="2693" y="21"/>
                  <a:pt x="2689" y="23"/>
                </a:cubicBezTo>
                <a:cubicBezTo>
                  <a:pt x="2690" y="23"/>
                  <a:pt x="2690" y="23"/>
                  <a:pt x="2691" y="23"/>
                </a:cubicBezTo>
                <a:moveTo>
                  <a:pt x="2399" y="26"/>
                </a:moveTo>
                <a:cubicBezTo>
                  <a:pt x="2404" y="27"/>
                  <a:pt x="2409" y="26"/>
                  <a:pt x="2414" y="26"/>
                </a:cubicBezTo>
                <a:cubicBezTo>
                  <a:pt x="2411" y="25"/>
                  <a:pt x="2398" y="24"/>
                  <a:pt x="2399" y="26"/>
                </a:cubicBezTo>
                <a:moveTo>
                  <a:pt x="2430" y="20"/>
                </a:moveTo>
                <a:cubicBezTo>
                  <a:pt x="2433" y="19"/>
                  <a:pt x="2419" y="19"/>
                  <a:pt x="2417" y="20"/>
                </a:cubicBezTo>
                <a:cubicBezTo>
                  <a:pt x="2421" y="20"/>
                  <a:pt x="2426" y="20"/>
                  <a:pt x="2430" y="20"/>
                </a:cubicBezTo>
                <a:moveTo>
                  <a:pt x="3694" y="1837"/>
                </a:moveTo>
                <a:cubicBezTo>
                  <a:pt x="3693" y="1838"/>
                  <a:pt x="3693" y="1838"/>
                  <a:pt x="3692" y="1839"/>
                </a:cubicBezTo>
                <a:cubicBezTo>
                  <a:pt x="3695" y="1837"/>
                  <a:pt x="3695" y="1838"/>
                  <a:pt x="3696" y="1835"/>
                </a:cubicBezTo>
                <a:cubicBezTo>
                  <a:pt x="3695" y="1836"/>
                  <a:pt x="3695" y="1837"/>
                  <a:pt x="3694" y="1837"/>
                </a:cubicBezTo>
                <a:moveTo>
                  <a:pt x="3641" y="1722"/>
                </a:moveTo>
                <a:cubicBezTo>
                  <a:pt x="3634" y="1715"/>
                  <a:pt x="3615" y="1727"/>
                  <a:pt x="3628" y="1727"/>
                </a:cubicBezTo>
                <a:cubicBezTo>
                  <a:pt x="3632" y="1727"/>
                  <a:pt x="3637" y="1727"/>
                  <a:pt x="3643" y="1723"/>
                </a:cubicBezTo>
                <a:cubicBezTo>
                  <a:pt x="3643" y="1723"/>
                  <a:pt x="3642" y="1722"/>
                  <a:pt x="3641" y="1722"/>
                </a:cubicBezTo>
                <a:moveTo>
                  <a:pt x="3888" y="1597"/>
                </a:moveTo>
                <a:cubicBezTo>
                  <a:pt x="3887" y="1599"/>
                  <a:pt x="3887" y="1600"/>
                  <a:pt x="3887" y="1601"/>
                </a:cubicBezTo>
                <a:cubicBezTo>
                  <a:pt x="3888" y="1600"/>
                  <a:pt x="3889" y="1598"/>
                  <a:pt x="3890" y="1596"/>
                </a:cubicBezTo>
                <a:cubicBezTo>
                  <a:pt x="3888" y="1595"/>
                  <a:pt x="3889" y="1597"/>
                  <a:pt x="3888" y="1597"/>
                </a:cubicBezTo>
                <a:moveTo>
                  <a:pt x="3371" y="1577"/>
                </a:moveTo>
                <a:cubicBezTo>
                  <a:pt x="3371" y="1574"/>
                  <a:pt x="3370" y="1570"/>
                  <a:pt x="3370" y="1567"/>
                </a:cubicBezTo>
                <a:cubicBezTo>
                  <a:pt x="3367" y="1570"/>
                  <a:pt x="3369" y="1574"/>
                  <a:pt x="3371" y="1577"/>
                </a:cubicBezTo>
                <a:moveTo>
                  <a:pt x="3898" y="1555"/>
                </a:moveTo>
                <a:cubicBezTo>
                  <a:pt x="3897" y="1559"/>
                  <a:pt x="3889" y="1566"/>
                  <a:pt x="3891" y="1572"/>
                </a:cubicBezTo>
                <a:cubicBezTo>
                  <a:pt x="3893" y="1566"/>
                  <a:pt x="3900" y="1561"/>
                  <a:pt x="3898" y="1555"/>
                </a:cubicBezTo>
                <a:moveTo>
                  <a:pt x="3874" y="1536"/>
                </a:moveTo>
                <a:cubicBezTo>
                  <a:pt x="3874" y="1538"/>
                  <a:pt x="3873" y="1539"/>
                  <a:pt x="3876" y="1541"/>
                </a:cubicBezTo>
                <a:cubicBezTo>
                  <a:pt x="3876" y="1539"/>
                  <a:pt x="3875" y="1538"/>
                  <a:pt x="3874" y="1536"/>
                </a:cubicBezTo>
                <a:moveTo>
                  <a:pt x="3828" y="1461"/>
                </a:moveTo>
                <a:cubicBezTo>
                  <a:pt x="3828" y="1459"/>
                  <a:pt x="3830" y="1458"/>
                  <a:pt x="3826" y="1457"/>
                </a:cubicBezTo>
                <a:cubicBezTo>
                  <a:pt x="3827" y="1459"/>
                  <a:pt x="3827" y="1460"/>
                  <a:pt x="3828" y="1461"/>
                </a:cubicBezTo>
                <a:moveTo>
                  <a:pt x="4046" y="1335"/>
                </a:moveTo>
                <a:cubicBezTo>
                  <a:pt x="4045" y="1342"/>
                  <a:pt x="4054" y="1345"/>
                  <a:pt x="4059" y="1345"/>
                </a:cubicBezTo>
                <a:cubicBezTo>
                  <a:pt x="4058" y="1340"/>
                  <a:pt x="4051" y="1336"/>
                  <a:pt x="4046" y="1335"/>
                </a:cubicBezTo>
                <a:moveTo>
                  <a:pt x="3654" y="1296"/>
                </a:moveTo>
                <a:cubicBezTo>
                  <a:pt x="3660" y="1287"/>
                  <a:pt x="3653" y="1288"/>
                  <a:pt x="3649" y="1295"/>
                </a:cubicBezTo>
                <a:cubicBezTo>
                  <a:pt x="3644" y="1303"/>
                  <a:pt x="3651" y="1304"/>
                  <a:pt x="3654" y="1296"/>
                </a:cubicBezTo>
                <a:moveTo>
                  <a:pt x="3976" y="1287"/>
                </a:moveTo>
                <a:cubicBezTo>
                  <a:pt x="3977" y="1288"/>
                  <a:pt x="3975" y="1289"/>
                  <a:pt x="3978" y="1288"/>
                </a:cubicBezTo>
                <a:cubicBezTo>
                  <a:pt x="3978" y="1288"/>
                  <a:pt x="3976" y="1286"/>
                  <a:pt x="3976" y="1287"/>
                </a:cubicBezTo>
                <a:moveTo>
                  <a:pt x="3692" y="1278"/>
                </a:moveTo>
                <a:cubicBezTo>
                  <a:pt x="3691" y="1277"/>
                  <a:pt x="3690" y="1276"/>
                  <a:pt x="3689" y="1274"/>
                </a:cubicBezTo>
                <a:cubicBezTo>
                  <a:pt x="3689" y="1275"/>
                  <a:pt x="3689" y="1275"/>
                  <a:pt x="3688" y="1275"/>
                </a:cubicBezTo>
                <a:cubicBezTo>
                  <a:pt x="3687" y="1293"/>
                  <a:pt x="3695" y="1281"/>
                  <a:pt x="3692" y="1278"/>
                </a:cubicBezTo>
                <a:moveTo>
                  <a:pt x="3695" y="1277"/>
                </a:moveTo>
                <a:cubicBezTo>
                  <a:pt x="3699" y="1275"/>
                  <a:pt x="3699" y="1263"/>
                  <a:pt x="3694" y="1263"/>
                </a:cubicBezTo>
                <a:cubicBezTo>
                  <a:pt x="3690" y="1264"/>
                  <a:pt x="3690" y="1275"/>
                  <a:pt x="3695" y="1277"/>
                </a:cubicBezTo>
                <a:moveTo>
                  <a:pt x="3673" y="1267"/>
                </a:moveTo>
                <a:cubicBezTo>
                  <a:pt x="3673" y="1269"/>
                  <a:pt x="3672" y="1270"/>
                  <a:pt x="3672" y="1272"/>
                </a:cubicBezTo>
                <a:cubicBezTo>
                  <a:pt x="3674" y="1269"/>
                  <a:pt x="3676" y="1265"/>
                  <a:pt x="3677" y="1261"/>
                </a:cubicBezTo>
                <a:cubicBezTo>
                  <a:pt x="3675" y="1262"/>
                  <a:pt x="3674" y="1265"/>
                  <a:pt x="3673" y="1267"/>
                </a:cubicBezTo>
                <a:moveTo>
                  <a:pt x="3715" y="1191"/>
                </a:moveTo>
                <a:cubicBezTo>
                  <a:pt x="3714" y="1191"/>
                  <a:pt x="3711" y="1191"/>
                  <a:pt x="3709" y="1191"/>
                </a:cubicBezTo>
                <a:cubicBezTo>
                  <a:pt x="3711" y="1195"/>
                  <a:pt x="3717" y="1203"/>
                  <a:pt x="3722" y="1198"/>
                </a:cubicBezTo>
                <a:cubicBezTo>
                  <a:pt x="3720" y="1195"/>
                  <a:pt x="3718" y="1193"/>
                  <a:pt x="3715" y="1191"/>
                </a:cubicBezTo>
                <a:moveTo>
                  <a:pt x="3715" y="1206"/>
                </a:moveTo>
                <a:cubicBezTo>
                  <a:pt x="3713" y="1206"/>
                  <a:pt x="3711" y="1205"/>
                  <a:pt x="3709" y="1205"/>
                </a:cubicBezTo>
                <a:cubicBezTo>
                  <a:pt x="3714" y="1209"/>
                  <a:pt x="3723" y="1211"/>
                  <a:pt x="3729" y="1208"/>
                </a:cubicBezTo>
                <a:cubicBezTo>
                  <a:pt x="3725" y="1206"/>
                  <a:pt x="3719" y="1206"/>
                  <a:pt x="3715" y="1206"/>
                </a:cubicBezTo>
                <a:moveTo>
                  <a:pt x="3904" y="1219"/>
                </a:moveTo>
                <a:cubicBezTo>
                  <a:pt x="3912" y="1229"/>
                  <a:pt x="3909" y="1210"/>
                  <a:pt x="3904" y="1219"/>
                </a:cubicBezTo>
                <a:moveTo>
                  <a:pt x="3964" y="1263"/>
                </a:moveTo>
                <a:cubicBezTo>
                  <a:pt x="3965" y="1261"/>
                  <a:pt x="3965" y="1259"/>
                  <a:pt x="3964" y="1257"/>
                </a:cubicBezTo>
                <a:cubicBezTo>
                  <a:pt x="3962" y="1258"/>
                  <a:pt x="3962" y="1262"/>
                  <a:pt x="3964" y="1263"/>
                </a:cubicBezTo>
                <a:moveTo>
                  <a:pt x="3987" y="1284"/>
                </a:moveTo>
                <a:cubicBezTo>
                  <a:pt x="3990" y="1287"/>
                  <a:pt x="3995" y="1295"/>
                  <a:pt x="4000" y="1292"/>
                </a:cubicBezTo>
                <a:cubicBezTo>
                  <a:pt x="3998" y="1290"/>
                  <a:pt x="3986" y="1276"/>
                  <a:pt x="3987" y="1284"/>
                </a:cubicBezTo>
                <a:moveTo>
                  <a:pt x="4018" y="1303"/>
                </a:moveTo>
                <a:cubicBezTo>
                  <a:pt x="4022" y="1306"/>
                  <a:pt x="4027" y="1307"/>
                  <a:pt x="4030" y="1311"/>
                </a:cubicBezTo>
                <a:cubicBezTo>
                  <a:pt x="4030" y="1302"/>
                  <a:pt x="4018" y="1298"/>
                  <a:pt x="4012" y="1295"/>
                </a:cubicBezTo>
                <a:cubicBezTo>
                  <a:pt x="4013" y="1298"/>
                  <a:pt x="4016" y="1300"/>
                  <a:pt x="4018" y="1303"/>
                </a:cubicBezTo>
                <a:moveTo>
                  <a:pt x="4051" y="1329"/>
                </a:moveTo>
                <a:cubicBezTo>
                  <a:pt x="4051" y="1327"/>
                  <a:pt x="4051" y="1326"/>
                  <a:pt x="4050" y="1324"/>
                </a:cubicBezTo>
                <a:cubicBezTo>
                  <a:pt x="4048" y="1327"/>
                  <a:pt x="4050" y="1327"/>
                  <a:pt x="4051" y="1329"/>
                </a:cubicBezTo>
                <a:moveTo>
                  <a:pt x="4026" y="1321"/>
                </a:moveTo>
                <a:cubicBezTo>
                  <a:pt x="4020" y="1328"/>
                  <a:pt x="4034" y="1333"/>
                  <a:pt x="4039" y="1331"/>
                </a:cubicBezTo>
                <a:cubicBezTo>
                  <a:pt x="4046" y="1328"/>
                  <a:pt x="4027" y="1321"/>
                  <a:pt x="4026" y="1321"/>
                </a:cubicBezTo>
                <a:moveTo>
                  <a:pt x="3996" y="1311"/>
                </a:moveTo>
                <a:cubicBezTo>
                  <a:pt x="3996" y="1310"/>
                  <a:pt x="3996" y="1309"/>
                  <a:pt x="3996" y="1308"/>
                </a:cubicBezTo>
                <a:cubicBezTo>
                  <a:pt x="3993" y="1311"/>
                  <a:pt x="3995" y="1310"/>
                  <a:pt x="3996" y="1311"/>
                </a:cubicBezTo>
                <a:moveTo>
                  <a:pt x="4003" y="1312"/>
                </a:moveTo>
                <a:cubicBezTo>
                  <a:pt x="4005" y="1313"/>
                  <a:pt x="4006" y="1314"/>
                  <a:pt x="4007" y="1310"/>
                </a:cubicBezTo>
                <a:cubicBezTo>
                  <a:pt x="4004" y="1309"/>
                  <a:pt x="4004" y="1311"/>
                  <a:pt x="4003" y="1312"/>
                </a:cubicBezTo>
                <a:moveTo>
                  <a:pt x="4000" y="1313"/>
                </a:moveTo>
                <a:cubicBezTo>
                  <a:pt x="3999" y="1313"/>
                  <a:pt x="3998" y="1312"/>
                  <a:pt x="3997" y="1313"/>
                </a:cubicBezTo>
                <a:cubicBezTo>
                  <a:pt x="3997" y="1313"/>
                  <a:pt x="3998" y="1313"/>
                  <a:pt x="3997" y="1313"/>
                </a:cubicBezTo>
                <a:cubicBezTo>
                  <a:pt x="3998" y="1313"/>
                  <a:pt x="3999" y="1313"/>
                  <a:pt x="4000" y="1313"/>
                </a:cubicBezTo>
                <a:moveTo>
                  <a:pt x="3748" y="1305"/>
                </a:moveTo>
                <a:cubicBezTo>
                  <a:pt x="3748" y="1306"/>
                  <a:pt x="3746" y="1306"/>
                  <a:pt x="3746" y="1308"/>
                </a:cubicBezTo>
                <a:cubicBezTo>
                  <a:pt x="3748" y="1308"/>
                  <a:pt x="3749" y="1308"/>
                  <a:pt x="3750" y="1308"/>
                </a:cubicBezTo>
                <a:cubicBezTo>
                  <a:pt x="3751" y="1305"/>
                  <a:pt x="3750" y="1306"/>
                  <a:pt x="3748" y="1305"/>
                </a:cubicBezTo>
                <a:moveTo>
                  <a:pt x="3753" y="1296"/>
                </a:moveTo>
                <a:cubicBezTo>
                  <a:pt x="3747" y="1283"/>
                  <a:pt x="3735" y="1301"/>
                  <a:pt x="3733" y="1308"/>
                </a:cubicBezTo>
                <a:cubicBezTo>
                  <a:pt x="3743" y="1309"/>
                  <a:pt x="3749" y="1305"/>
                  <a:pt x="3753" y="1296"/>
                </a:cubicBezTo>
                <a:moveTo>
                  <a:pt x="3988" y="1301"/>
                </a:moveTo>
                <a:cubicBezTo>
                  <a:pt x="3991" y="1295"/>
                  <a:pt x="3983" y="1294"/>
                  <a:pt x="3988" y="1301"/>
                </a:cubicBezTo>
                <a:moveTo>
                  <a:pt x="3995" y="1301"/>
                </a:moveTo>
                <a:cubicBezTo>
                  <a:pt x="3991" y="1300"/>
                  <a:pt x="3991" y="1302"/>
                  <a:pt x="3994" y="1304"/>
                </a:cubicBezTo>
                <a:cubicBezTo>
                  <a:pt x="3995" y="1303"/>
                  <a:pt x="3994" y="1302"/>
                  <a:pt x="3995" y="1301"/>
                </a:cubicBezTo>
                <a:moveTo>
                  <a:pt x="3645" y="1304"/>
                </a:moveTo>
                <a:cubicBezTo>
                  <a:pt x="3644" y="1305"/>
                  <a:pt x="3643" y="1306"/>
                  <a:pt x="3642" y="1307"/>
                </a:cubicBezTo>
                <a:cubicBezTo>
                  <a:pt x="3644" y="1307"/>
                  <a:pt x="3645" y="1305"/>
                  <a:pt x="3647" y="1304"/>
                </a:cubicBezTo>
                <a:cubicBezTo>
                  <a:pt x="3647" y="1304"/>
                  <a:pt x="3645" y="1303"/>
                  <a:pt x="3645" y="1304"/>
                </a:cubicBezTo>
                <a:moveTo>
                  <a:pt x="92" y="354"/>
                </a:moveTo>
                <a:cubicBezTo>
                  <a:pt x="89" y="355"/>
                  <a:pt x="74" y="357"/>
                  <a:pt x="73" y="361"/>
                </a:cubicBezTo>
                <a:cubicBezTo>
                  <a:pt x="71" y="366"/>
                  <a:pt x="79" y="361"/>
                  <a:pt x="81" y="361"/>
                </a:cubicBezTo>
                <a:cubicBezTo>
                  <a:pt x="85" y="360"/>
                  <a:pt x="89" y="359"/>
                  <a:pt x="93" y="359"/>
                </a:cubicBezTo>
                <a:cubicBezTo>
                  <a:pt x="98" y="358"/>
                  <a:pt x="98" y="352"/>
                  <a:pt x="92" y="354"/>
                </a:cubicBezTo>
                <a:moveTo>
                  <a:pt x="149" y="286"/>
                </a:moveTo>
                <a:cubicBezTo>
                  <a:pt x="154" y="286"/>
                  <a:pt x="160" y="285"/>
                  <a:pt x="163" y="280"/>
                </a:cubicBezTo>
                <a:cubicBezTo>
                  <a:pt x="163" y="279"/>
                  <a:pt x="161" y="279"/>
                  <a:pt x="160" y="279"/>
                </a:cubicBezTo>
                <a:cubicBezTo>
                  <a:pt x="160" y="279"/>
                  <a:pt x="161" y="279"/>
                  <a:pt x="161" y="278"/>
                </a:cubicBezTo>
                <a:cubicBezTo>
                  <a:pt x="156" y="279"/>
                  <a:pt x="151" y="280"/>
                  <a:pt x="147" y="281"/>
                </a:cubicBezTo>
                <a:cubicBezTo>
                  <a:pt x="140" y="282"/>
                  <a:pt x="144" y="287"/>
                  <a:pt x="149" y="286"/>
                </a:cubicBezTo>
                <a:moveTo>
                  <a:pt x="3459" y="796"/>
                </a:moveTo>
                <a:cubicBezTo>
                  <a:pt x="3459" y="794"/>
                  <a:pt x="3461" y="794"/>
                  <a:pt x="3459" y="792"/>
                </a:cubicBezTo>
                <a:cubicBezTo>
                  <a:pt x="3457" y="794"/>
                  <a:pt x="3459" y="795"/>
                  <a:pt x="3459" y="796"/>
                </a:cubicBezTo>
                <a:moveTo>
                  <a:pt x="1248" y="333"/>
                </a:moveTo>
                <a:cubicBezTo>
                  <a:pt x="1246" y="333"/>
                  <a:pt x="1246" y="332"/>
                  <a:pt x="1245" y="333"/>
                </a:cubicBezTo>
                <a:cubicBezTo>
                  <a:pt x="1248" y="334"/>
                  <a:pt x="1248" y="333"/>
                  <a:pt x="1248" y="333"/>
                </a:cubicBezTo>
                <a:moveTo>
                  <a:pt x="1110" y="505"/>
                </a:moveTo>
                <a:cubicBezTo>
                  <a:pt x="1109" y="506"/>
                  <a:pt x="1111" y="506"/>
                  <a:pt x="1112" y="504"/>
                </a:cubicBezTo>
                <a:cubicBezTo>
                  <a:pt x="1111" y="504"/>
                  <a:pt x="1111" y="505"/>
                  <a:pt x="1110" y="505"/>
                </a:cubicBezTo>
                <a:moveTo>
                  <a:pt x="1277" y="462"/>
                </a:moveTo>
                <a:cubicBezTo>
                  <a:pt x="1278" y="462"/>
                  <a:pt x="1275" y="464"/>
                  <a:pt x="1274" y="465"/>
                </a:cubicBezTo>
                <a:cubicBezTo>
                  <a:pt x="1275" y="465"/>
                  <a:pt x="1276" y="464"/>
                  <a:pt x="1277" y="462"/>
                </a:cubicBezTo>
                <a:moveTo>
                  <a:pt x="1182" y="438"/>
                </a:moveTo>
                <a:cubicBezTo>
                  <a:pt x="1191" y="440"/>
                  <a:pt x="1204" y="440"/>
                  <a:pt x="1189" y="432"/>
                </a:cubicBezTo>
                <a:cubicBezTo>
                  <a:pt x="1183" y="430"/>
                  <a:pt x="1175" y="426"/>
                  <a:pt x="1169" y="428"/>
                </a:cubicBezTo>
                <a:cubicBezTo>
                  <a:pt x="1171" y="431"/>
                  <a:pt x="1179" y="438"/>
                  <a:pt x="1182" y="438"/>
                </a:cubicBezTo>
                <a:moveTo>
                  <a:pt x="1243" y="278"/>
                </a:moveTo>
                <a:cubicBezTo>
                  <a:pt x="1241" y="277"/>
                  <a:pt x="1241" y="276"/>
                  <a:pt x="1239" y="277"/>
                </a:cubicBezTo>
                <a:cubicBezTo>
                  <a:pt x="1240" y="280"/>
                  <a:pt x="1241" y="279"/>
                  <a:pt x="1243" y="278"/>
                </a:cubicBezTo>
                <a:moveTo>
                  <a:pt x="1096" y="113"/>
                </a:moveTo>
                <a:cubicBezTo>
                  <a:pt x="1103" y="108"/>
                  <a:pt x="1113" y="107"/>
                  <a:pt x="1120" y="102"/>
                </a:cubicBezTo>
                <a:cubicBezTo>
                  <a:pt x="1114" y="100"/>
                  <a:pt x="1107" y="100"/>
                  <a:pt x="1102" y="102"/>
                </a:cubicBezTo>
                <a:cubicBezTo>
                  <a:pt x="1101" y="98"/>
                  <a:pt x="1071" y="97"/>
                  <a:pt x="1074" y="105"/>
                </a:cubicBezTo>
                <a:cubicBezTo>
                  <a:pt x="1067" y="101"/>
                  <a:pt x="1059" y="111"/>
                  <a:pt x="1055" y="117"/>
                </a:cubicBezTo>
                <a:cubicBezTo>
                  <a:pt x="1058" y="120"/>
                  <a:pt x="1052" y="123"/>
                  <a:pt x="1049" y="126"/>
                </a:cubicBezTo>
                <a:cubicBezTo>
                  <a:pt x="1054" y="126"/>
                  <a:pt x="1081" y="120"/>
                  <a:pt x="1069" y="116"/>
                </a:cubicBezTo>
                <a:cubicBezTo>
                  <a:pt x="1078" y="115"/>
                  <a:pt x="1086" y="118"/>
                  <a:pt x="1096" y="113"/>
                </a:cubicBezTo>
                <a:moveTo>
                  <a:pt x="1111" y="55"/>
                </a:moveTo>
                <a:cubicBezTo>
                  <a:pt x="1116" y="62"/>
                  <a:pt x="1135" y="56"/>
                  <a:pt x="1141" y="51"/>
                </a:cubicBezTo>
                <a:cubicBezTo>
                  <a:pt x="1138" y="50"/>
                  <a:pt x="1135" y="49"/>
                  <a:pt x="1132" y="50"/>
                </a:cubicBezTo>
                <a:cubicBezTo>
                  <a:pt x="1132" y="44"/>
                  <a:pt x="1116" y="47"/>
                  <a:pt x="1112" y="50"/>
                </a:cubicBezTo>
                <a:cubicBezTo>
                  <a:pt x="1114" y="52"/>
                  <a:pt x="1116" y="54"/>
                  <a:pt x="1119" y="55"/>
                </a:cubicBezTo>
                <a:cubicBezTo>
                  <a:pt x="1116" y="54"/>
                  <a:pt x="1113" y="54"/>
                  <a:pt x="1111" y="55"/>
                </a:cubicBezTo>
                <a:moveTo>
                  <a:pt x="1126" y="58"/>
                </a:moveTo>
                <a:cubicBezTo>
                  <a:pt x="1123" y="58"/>
                  <a:pt x="1120" y="59"/>
                  <a:pt x="1117" y="60"/>
                </a:cubicBezTo>
                <a:cubicBezTo>
                  <a:pt x="1122" y="64"/>
                  <a:pt x="1139" y="63"/>
                  <a:pt x="1146" y="59"/>
                </a:cubicBezTo>
                <a:cubicBezTo>
                  <a:pt x="1140" y="56"/>
                  <a:pt x="1132" y="58"/>
                  <a:pt x="1126" y="58"/>
                </a:cubicBezTo>
                <a:moveTo>
                  <a:pt x="1056" y="52"/>
                </a:moveTo>
                <a:cubicBezTo>
                  <a:pt x="1062" y="55"/>
                  <a:pt x="1076" y="51"/>
                  <a:pt x="1084" y="53"/>
                </a:cubicBezTo>
                <a:cubicBezTo>
                  <a:pt x="1087" y="54"/>
                  <a:pt x="1082" y="57"/>
                  <a:pt x="1087" y="58"/>
                </a:cubicBezTo>
                <a:cubicBezTo>
                  <a:pt x="1091" y="58"/>
                  <a:pt x="1097" y="58"/>
                  <a:pt x="1101" y="55"/>
                </a:cubicBezTo>
                <a:cubicBezTo>
                  <a:pt x="1099" y="54"/>
                  <a:pt x="1099" y="53"/>
                  <a:pt x="1098" y="52"/>
                </a:cubicBezTo>
                <a:cubicBezTo>
                  <a:pt x="1100" y="51"/>
                  <a:pt x="1102" y="50"/>
                  <a:pt x="1104" y="49"/>
                </a:cubicBezTo>
                <a:cubicBezTo>
                  <a:pt x="1101" y="45"/>
                  <a:pt x="1087" y="46"/>
                  <a:pt x="1086" y="43"/>
                </a:cubicBezTo>
                <a:cubicBezTo>
                  <a:pt x="1084" y="37"/>
                  <a:pt x="1064" y="41"/>
                  <a:pt x="1060" y="44"/>
                </a:cubicBezTo>
                <a:cubicBezTo>
                  <a:pt x="1062" y="44"/>
                  <a:pt x="1066" y="45"/>
                  <a:pt x="1067" y="45"/>
                </a:cubicBezTo>
                <a:cubicBezTo>
                  <a:pt x="1065" y="45"/>
                  <a:pt x="1063" y="46"/>
                  <a:pt x="1061" y="47"/>
                </a:cubicBezTo>
                <a:cubicBezTo>
                  <a:pt x="1063" y="47"/>
                  <a:pt x="1080" y="43"/>
                  <a:pt x="1071" y="49"/>
                </a:cubicBezTo>
                <a:cubicBezTo>
                  <a:pt x="1067" y="52"/>
                  <a:pt x="1056" y="46"/>
                  <a:pt x="1056" y="52"/>
                </a:cubicBezTo>
                <a:moveTo>
                  <a:pt x="985" y="52"/>
                </a:moveTo>
                <a:cubicBezTo>
                  <a:pt x="990" y="51"/>
                  <a:pt x="993" y="52"/>
                  <a:pt x="998" y="52"/>
                </a:cubicBezTo>
                <a:cubicBezTo>
                  <a:pt x="1001" y="52"/>
                  <a:pt x="1024" y="53"/>
                  <a:pt x="1018" y="48"/>
                </a:cubicBezTo>
                <a:cubicBezTo>
                  <a:pt x="1013" y="44"/>
                  <a:pt x="988" y="50"/>
                  <a:pt x="982" y="52"/>
                </a:cubicBezTo>
                <a:cubicBezTo>
                  <a:pt x="983" y="53"/>
                  <a:pt x="984" y="52"/>
                  <a:pt x="985" y="52"/>
                </a:cubicBezTo>
                <a:moveTo>
                  <a:pt x="969" y="61"/>
                </a:moveTo>
                <a:cubicBezTo>
                  <a:pt x="976" y="65"/>
                  <a:pt x="994" y="64"/>
                  <a:pt x="1000" y="58"/>
                </a:cubicBezTo>
                <a:cubicBezTo>
                  <a:pt x="999" y="58"/>
                  <a:pt x="997" y="58"/>
                  <a:pt x="995" y="58"/>
                </a:cubicBezTo>
                <a:cubicBezTo>
                  <a:pt x="998" y="55"/>
                  <a:pt x="1006" y="58"/>
                  <a:pt x="1009" y="55"/>
                </a:cubicBezTo>
                <a:cubicBezTo>
                  <a:pt x="999" y="53"/>
                  <a:pt x="977" y="53"/>
                  <a:pt x="969" y="61"/>
                </a:cubicBezTo>
                <a:moveTo>
                  <a:pt x="860" y="77"/>
                </a:moveTo>
                <a:cubicBezTo>
                  <a:pt x="861" y="77"/>
                  <a:pt x="862" y="76"/>
                  <a:pt x="863" y="76"/>
                </a:cubicBezTo>
                <a:cubicBezTo>
                  <a:pt x="862" y="77"/>
                  <a:pt x="860" y="78"/>
                  <a:pt x="859" y="78"/>
                </a:cubicBezTo>
                <a:cubicBezTo>
                  <a:pt x="863" y="80"/>
                  <a:pt x="874" y="78"/>
                  <a:pt x="879" y="77"/>
                </a:cubicBezTo>
                <a:cubicBezTo>
                  <a:pt x="878" y="78"/>
                  <a:pt x="877" y="79"/>
                  <a:pt x="876" y="80"/>
                </a:cubicBezTo>
                <a:cubicBezTo>
                  <a:pt x="883" y="80"/>
                  <a:pt x="890" y="78"/>
                  <a:pt x="896" y="76"/>
                </a:cubicBezTo>
                <a:cubicBezTo>
                  <a:pt x="902" y="74"/>
                  <a:pt x="908" y="69"/>
                  <a:pt x="915" y="69"/>
                </a:cubicBezTo>
                <a:cubicBezTo>
                  <a:pt x="902" y="76"/>
                  <a:pt x="913" y="74"/>
                  <a:pt x="919" y="72"/>
                </a:cubicBezTo>
                <a:cubicBezTo>
                  <a:pt x="929" y="70"/>
                  <a:pt x="937" y="64"/>
                  <a:pt x="946" y="63"/>
                </a:cubicBezTo>
                <a:cubicBezTo>
                  <a:pt x="943" y="60"/>
                  <a:pt x="938" y="60"/>
                  <a:pt x="934" y="61"/>
                </a:cubicBezTo>
                <a:cubicBezTo>
                  <a:pt x="935" y="62"/>
                  <a:pt x="936" y="62"/>
                  <a:pt x="937" y="63"/>
                </a:cubicBezTo>
                <a:cubicBezTo>
                  <a:pt x="932" y="65"/>
                  <a:pt x="926" y="63"/>
                  <a:pt x="920" y="63"/>
                </a:cubicBezTo>
                <a:cubicBezTo>
                  <a:pt x="912" y="63"/>
                  <a:pt x="904" y="66"/>
                  <a:pt x="896" y="68"/>
                </a:cubicBezTo>
                <a:cubicBezTo>
                  <a:pt x="883" y="72"/>
                  <a:pt x="870" y="72"/>
                  <a:pt x="858" y="77"/>
                </a:cubicBezTo>
                <a:cubicBezTo>
                  <a:pt x="859" y="77"/>
                  <a:pt x="860" y="77"/>
                  <a:pt x="860" y="77"/>
                </a:cubicBezTo>
                <a:moveTo>
                  <a:pt x="774" y="129"/>
                </a:moveTo>
                <a:cubicBezTo>
                  <a:pt x="775" y="132"/>
                  <a:pt x="771" y="137"/>
                  <a:pt x="775" y="137"/>
                </a:cubicBezTo>
                <a:cubicBezTo>
                  <a:pt x="782" y="137"/>
                  <a:pt x="790" y="134"/>
                  <a:pt x="797" y="133"/>
                </a:cubicBezTo>
                <a:cubicBezTo>
                  <a:pt x="803" y="132"/>
                  <a:pt x="805" y="131"/>
                  <a:pt x="810" y="128"/>
                </a:cubicBezTo>
                <a:cubicBezTo>
                  <a:pt x="817" y="125"/>
                  <a:pt x="825" y="124"/>
                  <a:pt x="831" y="120"/>
                </a:cubicBezTo>
                <a:cubicBezTo>
                  <a:pt x="847" y="112"/>
                  <a:pt x="866" y="113"/>
                  <a:pt x="883" y="108"/>
                </a:cubicBezTo>
                <a:cubicBezTo>
                  <a:pt x="887" y="107"/>
                  <a:pt x="879" y="100"/>
                  <a:pt x="877" y="99"/>
                </a:cubicBezTo>
                <a:cubicBezTo>
                  <a:pt x="871" y="96"/>
                  <a:pt x="858" y="98"/>
                  <a:pt x="853" y="101"/>
                </a:cubicBezTo>
                <a:cubicBezTo>
                  <a:pt x="855" y="91"/>
                  <a:pt x="804" y="95"/>
                  <a:pt x="810" y="104"/>
                </a:cubicBezTo>
                <a:cubicBezTo>
                  <a:pt x="804" y="110"/>
                  <a:pt x="790" y="113"/>
                  <a:pt x="783" y="117"/>
                </a:cubicBezTo>
                <a:cubicBezTo>
                  <a:pt x="776" y="121"/>
                  <a:pt x="769" y="122"/>
                  <a:pt x="763" y="126"/>
                </a:cubicBezTo>
                <a:cubicBezTo>
                  <a:pt x="767" y="126"/>
                  <a:pt x="770" y="128"/>
                  <a:pt x="774" y="129"/>
                </a:cubicBezTo>
                <a:moveTo>
                  <a:pt x="1089" y="173"/>
                </a:moveTo>
                <a:cubicBezTo>
                  <a:pt x="1085" y="173"/>
                  <a:pt x="1078" y="181"/>
                  <a:pt x="1084" y="180"/>
                </a:cubicBezTo>
                <a:cubicBezTo>
                  <a:pt x="1087" y="179"/>
                  <a:pt x="1089" y="175"/>
                  <a:pt x="1089" y="173"/>
                </a:cubicBezTo>
                <a:moveTo>
                  <a:pt x="1058" y="153"/>
                </a:moveTo>
                <a:cubicBezTo>
                  <a:pt x="1057" y="153"/>
                  <a:pt x="1056" y="153"/>
                  <a:pt x="1056" y="154"/>
                </a:cubicBezTo>
                <a:cubicBezTo>
                  <a:pt x="1059" y="154"/>
                  <a:pt x="1058" y="152"/>
                  <a:pt x="1058" y="153"/>
                </a:cubicBezTo>
                <a:moveTo>
                  <a:pt x="1013" y="160"/>
                </a:moveTo>
                <a:cubicBezTo>
                  <a:pt x="1014" y="159"/>
                  <a:pt x="1016" y="158"/>
                  <a:pt x="1017" y="157"/>
                </a:cubicBezTo>
                <a:cubicBezTo>
                  <a:pt x="1015" y="155"/>
                  <a:pt x="1012" y="156"/>
                  <a:pt x="1009" y="159"/>
                </a:cubicBezTo>
                <a:cubicBezTo>
                  <a:pt x="1011" y="160"/>
                  <a:pt x="1012" y="160"/>
                  <a:pt x="1013" y="160"/>
                </a:cubicBezTo>
                <a:moveTo>
                  <a:pt x="967" y="115"/>
                </a:moveTo>
                <a:cubicBezTo>
                  <a:pt x="973" y="114"/>
                  <a:pt x="980" y="111"/>
                  <a:pt x="985" y="107"/>
                </a:cubicBezTo>
                <a:cubicBezTo>
                  <a:pt x="980" y="102"/>
                  <a:pt x="966" y="104"/>
                  <a:pt x="961" y="108"/>
                </a:cubicBezTo>
                <a:cubicBezTo>
                  <a:pt x="965" y="108"/>
                  <a:pt x="967" y="112"/>
                  <a:pt x="967" y="115"/>
                </a:cubicBezTo>
                <a:moveTo>
                  <a:pt x="1048" y="114"/>
                </a:moveTo>
                <a:cubicBezTo>
                  <a:pt x="1054" y="109"/>
                  <a:pt x="1047" y="111"/>
                  <a:pt x="1045" y="114"/>
                </a:cubicBezTo>
                <a:cubicBezTo>
                  <a:pt x="1046" y="114"/>
                  <a:pt x="1047" y="114"/>
                  <a:pt x="1048" y="114"/>
                </a:cubicBezTo>
                <a:moveTo>
                  <a:pt x="1043" y="116"/>
                </a:moveTo>
                <a:cubicBezTo>
                  <a:pt x="1045" y="116"/>
                  <a:pt x="1046" y="117"/>
                  <a:pt x="1047" y="114"/>
                </a:cubicBezTo>
                <a:cubicBezTo>
                  <a:pt x="1046" y="115"/>
                  <a:pt x="1044" y="115"/>
                  <a:pt x="1043" y="116"/>
                </a:cubicBezTo>
                <a:moveTo>
                  <a:pt x="1043" y="101"/>
                </a:moveTo>
                <a:cubicBezTo>
                  <a:pt x="1041" y="102"/>
                  <a:pt x="1038" y="102"/>
                  <a:pt x="1036" y="103"/>
                </a:cubicBezTo>
                <a:cubicBezTo>
                  <a:pt x="1041" y="105"/>
                  <a:pt x="1050" y="104"/>
                  <a:pt x="1055" y="100"/>
                </a:cubicBezTo>
                <a:cubicBezTo>
                  <a:pt x="1051" y="100"/>
                  <a:pt x="1047" y="101"/>
                  <a:pt x="1043" y="101"/>
                </a:cubicBezTo>
                <a:moveTo>
                  <a:pt x="891" y="83"/>
                </a:moveTo>
                <a:cubicBezTo>
                  <a:pt x="897" y="82"/>
                  <a:pt x="902" y="79"/>
                  <a:pt x="907" y="77"/>
                </a:cubicBezTo>
                <a:cubicBezTo>
                  <a:pt x="900" y="76"/>
                  <a:pt x="887" y="80"/>
                  <a:pt x="882" y="83"/>
                </a:cubicBezTo>
                <a:cubicBezTo>
                  <a:pt x="885" y="84"/>
                  <a:pt x="888" y="84"/>
                  <a:pt x="891" y="83"/>
                </a:cubicBezTo>
                <a:moveTo>
                  <a:pt x="1032" y="75"/>
                </a:moveTo>
                <a:cubicBezTo>
                  <a:pt x="1035" y="75"/>
                  <a:pt x="1038" y="74"/>
                  <a:pt x="1040" y="73"/>
                </a:cubicBezTo>
                <a:cubicBezTo>
                  <a:pt x="1036" y="70"/>
                  <a:pt x="1029" y="68"/>
                  <a:pt x="1027" y="74"/>
                </a:cubicBezTo>
                <a:cubicBezTo>
                  <a:pt x="1028" y="75"/>
                  <a:pt x="1031" y="75"/>
                  <a:pt x="1032" y="75"/>
                </a:cubicBezTo>
                <a:moveTo>
                  <a:pt x="1071" y="69"/>
                </a:moveTo>
                <a:cubicBezTo>
                  <a:pt x="1071" y="69"/>
                  <a:pt x="1074" y="71"/>
                  <a:pt x="1076" y="70"/>
                </a:cubicBezTo>
                <a:cubicBezTo>
                  <a:pt x="1075" y="70"/>
                  <a:pt x="1073" y="70"/>
                  <a:pt x="1071" y="69"/>
                </a:cubicBezTo>
                <a:moveTo>
                  <a:pt x="961" y="57"/>
                </a:moveTo>
                <a:cubicBezTo>
                  <a:pt x="964" y="60"/>
                  <a:pt x="969" y="59"/>
                  <a:pt x="971" y="57"/>
                </a:cubicBezTo>
                <a:cubicBezTo>
                  <a:pt x="971" y="56"/>
                  <a:pt x="969" y="56"/>
                  <a:pt x="968" y="55"/>
                </a:cubicBezTo>
                <a:cubicBezTo>
                  <a:pt x="968" y="55"/>
                  <a:pt x="969" y="55"/>
                  <a:pt x="969" y="55"/>
                </a:cubicBezTo>
                <a:cubicBezTo>
                  <a:pt x="969" y="55"/>
                  <a:pt x="969" y="55"/>
                  <a:pt x="969" y="55"/>
                </a:cubicBezTo>
                <a:cubicBezTo>
                  <a:pt x="965" y="55"/>
                  <a:pt x="961" y="54"/>
                  <a:pt x="961" y="57"/>
                </a:cubicBezTo>
                <a:moveTo>
                  <a:pt x="1141" y="54"/>
                </a:moveTo>
                <a:cubicBezTo>
                  <a:pt x="1142" y="53"/>
                  <a:pt x="1142" y="54"/>
                  <a:pt x="1143" y="53"/>
                </a:cubicBezTo>
                <a:cubicBezTo>
                  <a:pt x="1141" y="52"/>
                  <a:pt x="1142" y="53"/>
                  <a:pt x="1141" y="54"/>
                </a:cubicBezTo>
                <a:moveTo>
                  <a:pt x="1071" y="53"/>
                </a:moveTo>
                <a:cubicBezTo>
                  <a:pt x="1069" y="53"/>
                  <a:pt x="1067" y="53"/>
                  <a:pt x="1065" y="54"/>
                </a:cubicBezTo>
                <a:cubicBezTo>
                  <a:pt x="1067" y="54"/>
                  <a:pt x="1069" y="53"/>
                  <a:pt x="1071" y="53"/>
                </a:cubicBezTo>
                <a:moveTo>
                  <a:pt x="1006" y="158"/>
                </a:moveTo>
                <a:cubicBezTo>
                  <a:pt x="1008" y="159"/>
                  <a:pt x="1009" y="160"/>
                  <a:pt x="1010" y="156"/>
                </a:cubicBezTo>
                <a:cubicBezTo>
                  <a:pt x="1006" y="155"/>
                  <a:pt x="1006" y="156"/>
                  <a:pt x="1006" y="158"/>
                </a:cubicBezTo>
                <a:moveTo>
                  <a:pt x="951" y="163"/>
                </a:moveTo>
                <a:cubicBezTo>
                  <a:pt x="952" y="162"/>
                  <a:pt x="953" y="163"/>
                  <a:pt x="954" y="161"/>
                </a:cubicBezTo>
                <a:cubicBezTo>
                  <a:pt x="952" y="161"/>
                  <a:pt x="952" y="162"/>
                  <a:pt x="951" y="163"/>
                </a:cubicBezTo>
                <a:moveTo>
                  <a:pt x="1123" y="35"/>
                </a:moveTo>
                <a:cubicBezTo>
                  <a:pt x="1126" y="38"/>
                  <a:pt x="1132" y="37"/>
                  <a:pt x="1134" y="33"/>
                </a:cubicBezTo>
                <a:cubicBezTo>
                  <a:pt x="1129" y="32"/>
                  <a:pt x="1124" y="32"/>
                  <a:pt x="1120" y="35"/>
                </a:cubicBezTo>
                <a:cubicBezTo>
                  <a:pt x="1121" y="35"/>
                  <a:pt x="1122" y="35"/>
                  <a:pt x="1123" y="35"/>
                </a:cubicBezTo>
                <a:moveTo>
                  <a:pt x="3437" y="1304"/>
                </a:moveTo>
                <a:cubicBezTo>
                  <a:pt x="3433" y="1303"/>
                  <a:pt x="3430" y="1305"/>
                  <a:pt x="3425" y="1303"/>
                </a:cubicBezTo>
                <a:cubicBezTo>
                  <a:pt x="3426" y="1316"/>
                  <a:pt x="3449" y="1309"/>
                  <a:pt x="3437" y="1304"/>
                </a:cubicBezTo>
                <a:moveTo>
                  <a:pt x="3283" y="1185"/>
                </a:moveTo>
                <a:cubicBezTo>
                  <a:pt x="3283" y="1184"/>
                  <a:pt x="3282" y="1186"/>
                  <a:pt x="3282" y="1186"/>
                </a:cubicBezTo>
                <a:cubicBezTo>
                  <a:pt x="3284" y="1186"/>
                  <a:pt x="3284" y="1187"/>
                  <a:pt x="3286" y="1186"/>
                </a:cubicBezTo>
                <a:cubicBezTo>
                  <a:pt x="3285" y="1184"/>
                  <a:pt x="3285" y="1185"/>
                  <a:pt x="3283" y="1185"/>
                </a:cubicBezTo>
                <a:moveTo>
                  <a:pt x="3343" y="1220"/>
                </a:moveTo>
                <a:cubicBezTo>
                  <a:pt x="3335" y="1217"/>
                  <a:pt x="3336" y="1229"/>
                  <a:pt x="3338" y="1230"/>
                </a:cubicBezTo>
                <a:cubicBezTo>
                  <a:pt x="3344" y="1230"/>
                  <a:pt x="3350" y="1224"/>
                  <a:pt x="3343" y="1220"/>
                </a:cubicBezTo>
                <a:moveTo>
                  <a:pt x="3452" y="1230"/>
                </a:moveTo>
                <a:cubicBezTo>
                  <a:pt x="3449" y="1233"/>
                  <a:pt x="3449" y="1238"/>
                  <a:pt x="3450" y="1242"/>
                </a:cubicBezTo>
                <a:cubicBezTo>
                  <a:pt x="3455" y="1240"/>
                  <a:pt x="3454" y="1232"/>
                  <a:pt x="3452" y="1230"/>
                </a:cubicBezTo>
                <a:moveTo>
                  <a:pt x="3454" y="1235"/>
                </a:moveTo>
                <a:cubicBezTo>
                  <a:pt x="3455" y="1235"/>
                  <a:pt x="3456" y="1236"/>
                  <a:pt x="3455" y="1232"/>
                </a:cubicBezTo>
                <a:cubicBezTo>
                  <a:pt x="3455" y="1233"/>
                  <a:pt x="3455" y="1234"/>
                  <a:pt x="3454" y="1235"/>
                </a:cubicBezTo>
                <a:moveTo>
                  <a:pt x="3365" y="1196"/>
                </a:moveTo>
                <a:cubicBezTo>
                  <a:pt x="3355" y="1199"/>
                  <a:pt x="3370" y="1202"/>
                  <a:pt x="3365" y="1196"/>
                </a:cubicBezTo>
                <a:moveTo>
                  <a:pt x="3418" y="1285"/>
                </a:moveTo>
                <a:cubicBezTo>
                  <a:pt x="3416" y="1285"/>
                  <a:pt x="3401" y="1284"/>
                  <a:pt x="3402" y="1288"/>
                </a:cubicBezTo>
                <a:cubicBezTo>
                  <a:pt x="3404" y="1295"/>
                  <a:pt x="3418" y="1288"/>
                  <a:pt x="3421" y="1286"/>
                </a:cubicBezTo>
                <a:cubicBezTo>
                  <a:pt x="3420" y="1286"/>
                  <a:pt x="3419" y="1285"/>
                  <a:pt x="3418" y="1285"/>
                </a:cubicBezTo>
                <a:moveTo>
                  <a:pt x="3170" y="1091"/>
                </a:moveTo>
                <a:cubicBezTo>
                  <a:pt x="3171" y="1092"/>
                  <a:pt x="3170" y="1093"/>
                  <a:pt x="3172" y="1094"/>
                </a:cubicBezTo>
                <a:cubicBezTo>
                  <a:pt x="3172" y="1091"/>
                  <a:pt x="3171" y="1092"/>
                  <a:pt x="3170" y="1091"/>
                </a:cubicBezTo>
                <a:moveTo>
                  <a:pt x="3535" y="1346"/>
                </a:moveTo>
                <a:cubicBezTo>
                  <a:pt x="3539" y="1345"/>
                  <a:pt x="3542" y="1343"/>
                  <a:pt x="3541" y="1339"/>
                </a:cubicBezTo>
                <a:cubicBezTo>
                  <a:pt x="3538" y="1342"/>
                  <a:pt x="3530" y="1344"/>
                  <a:pt x="3535" y="1346"/>
                </a:cubicBezTo>
                <a:moveTo>
                  <a:pt x="3466" y="1304"/>
                </a:moveTo>
                <a:cubicBezTo>
                  <a:pt x="3465" y="1306"/>
                  <a:pt x="3464" y="1306"/>
                  <a:pt x="3465" y="1308"/>
                </a:cubicBezTo>
                <a:cubicBezTo>
                  <a:pt x="3466" y="1307"/>
                  <a:pt x="3467" y="1306"/>
                  <a:pt x="3468" y="1305"/>
                </a:cubicBezTo>
                <a:cubicBezTo>
                  <a:pt x="3468" y="1305"/>
                  <a:pt x="3466" y="1304"/>
                  <a:pt x="3466" y="1304"/>
                </a:cubicBezTo>
                <a:moveTo>
                  <a:pt x="3451" y="1316"/>
                </a:moveTo>
                <a:cubicBezTo>
                  <a:pt x="3454" y="1313"/>
                  <a:pt x="3458" y="1304"/>
                  <a:pt x="3450" y="1305"/>
                </a:cubicBezTo>
                <a:cubicBezTo>
                  <a:pt x="3444" y="1306"/>
                  <a:pt x="3439" y="1319"/>
                  <a:pt x="3451" y="1316"/>
                </a:cubicBezTo>
                <a:moveTo>
                  <a:pt x="3617" y="1149"/>
                </a:moveTo>
                <a:cubicBezTo>
                  <a:pt x="3618" y="1148"/>
                  <a:pt x="3620" y="1140"/>
                  <a:pt x="3616" y="1141"/>
                </a:cubicBezTo>
                <a:cubicBezTo>
                  <a:pt x="3612" y="1143"/>
                  <a:pt x="3611" y="1152"/>
                  <a:pt x="3617" y="1149"/>
                </a:cubicBezTo>
                <a:moveTo>
                  <a:pt x="3600" y="1189"/>
                </a:moveTo>
                <a:cubicBezTo>
                  <a:pt x="3600" y="1187"/>
                  <a:pt x="3600" y="1186"/>
                  <a:pt x="3599" y="1185"/>
                </a:cubicBezTo>
                <a:cubicBezTo>
                  <a:pt x="3597" y="1189"/>
                  <a:pt x="3599" y="1188"/>
                  <a:pt x="3600" y="1189"/>
                </a:cubicBezTo>
                <a:moveTo>
                  <a:pt x="3601" y="1191"/>
                </a:moveTo>
                <a:cubicBezTo>
                  <a:pt x="3600" y="1191"/>
                  <a:pt x="3599" y="1188"/>
                  <a:pt x="3599" y="1193"/>
                </a:cubicBezTo>
                <a:cubicBezTo>
                  <a:pt x="3601" y="1194"/>
                  <a:pt x="3601" y="1191"/>
                  <a:pt x="3601" y="1191"/>
                </a:cubicBezTo>
                <a:moveTo>
                  <a:pt x="3645" y="1189"/>
                </a:moveTo>
                <a:cubicBezTo>
                  <a:pt x="3645" y="1189"/>
                  <a:pt x="3645" y="1187"/>
                  <a:pt x="3643" y="1189"/>
                </a:cubicBezTo>
                <a:cubicBezTo>
                  <a:pt x="3643" y="1189"/>
                  <a:pt x="3645" y="1189"/>
                  <a:pt x="3645" y="1189"/>
                </a:cubicBezTo>
                <a:moveTo>
                  <a:pt x="3647" y="1199"/>
                </a:moveTo>
                <a:cubicBezTo>
                  <a:pt x="3650" y="1202"/>
                  <a:pt x="3653" y="1199"/>
                  <a:pt x="3651" y="1195"/>
                </a:cubicBezTo>
                <a:cubicBezTo>
                  <a:pt x="3649" y="1192"/>
                  <a:pt x="3644" y="1195"/>
                  <a:pt x="3647" y="1199"/>
                </a:cubicBezTo>
                <a:moveTo>
                  <a:pt x="3639" y="1207"/>
                </a:moveTo>
                <a:cubicBezTo>
                  <a:pt x="3637" y="1207"/>
                  <a:pt x="3635" y="1208"/>
                  <a:pt x="3633" y="1209"/>
                </a:cubicBezTo>
                <a:cubicBezTo>
                  <a:pt x="3639" y="1217"/>
                  <a:pt x="3646" y="1205"/>
                  <a:pt x="3639" y="1207"/>
                </a:cubicBezTo>
                <a:moveTo>
                  <a:pt x="3583" y="1218"/>
                </a:moveTo>
                <a:cubicBezTo>
                  <a:pt x="3583" y="1217"/>
                  <a:pt x="3583" y="1213"/>
                  <a:pt x="3582" y="1211"/>
                </a:cubicBezTo>
                <a:cubicBezTo>
                  <a:pt x="3581" y="1213"/>
                  <a:pt x="3581" y="1216"/>
                  <a:pt x="3583" y="1218"/>
                </a:cubicBezTo>
                <a:moveTo>
                  <a:pt x="3546" y="1198"/>
                </a:moveTo>
                <a:cubicBezTo>
                  <a:pt x="3536" y="1198"/>
                  <a:pt x="3543" y="1210"/>
                  <a:pt x="3550" y="1203"/>
                </a:cubicBezTo>
                <a:cubicBezTo>
                  <a:pt x="3552" y="1201"/>
                  <a:pt x="3549" y="1198"/>
                  <a:pt x="3547" y="1202"/>
                </a:cubicBezTo>
                <a:cubicBezTo>
                  <a:pt x="3546" y="1201"/>
                  <a:pt x="3546" y="1199"/>
                  <a:pt x="3546" y="1198"/>
                </a:cubicBezTo>
                <a:moveTo>
                  <a:pt x="3604" y="1207"/>
                </a:moveTo>
                <a:cubicBezTo>
                  <a:pt x="3619" y="1209"/>
                  <a:pt x="3608" y="1199"/>
                  <a:pt x="3602" y="1202"/>
                </a:cubicBezTo>
                <a:cubicBezTo>
                  <a:pt x="3601" y="1205"/>
                  <a:pt x="3602" y="1206"/>
                  <a:pt x="3604" y="1207"/>
                </a:cubicBezTo>
                <a:moveTo>
                  <a:pt x="3588" y="1209"/>
                </a:moveTo>
                <a:cubicBezTo>
                  <a:pt x="3586" y="1208"/>
                  <a:pt x="3578" y="1208"/>
                  <a:pt x="3575" y="1208"/>
                </a:cubicBezTo>
                <a:cubicBezTo>
                  <a:pt x="3577" y="1211"/>
                  <a:pt x="3584" y="1210"/>
                  <a:pt x="3588" y="1209"/>
                </a:cubicBezTo>
                <a:moveTo>
                  <a:pt x="3648" y="1194"/>
                </a:moveTo>
                <a:cubicBezTo>
                  <a:pt x="3648" y="1193"/>
                  <a:pt x="3650" y="1194"/>
                  <a:pt x="3648" y="1193"/>
                </a:cubicBezTo>
                <a:cubicBezTo>
                  <a:pt x="3647" y="1193"/>
                  <a:pt x="3645" y="1193"/>
                  <a:pt x="3643" y="1193"/>
                </a:cubicBezTo>
                <a:cubicBezTo>
                  <a:pt x="3643" y="1194"/>
                  <a:pt x="3643" y="1194"/>
                  <a:pt x="3643" y="1195"/>
                </a:cubicBezTo>
                <a:cubicBezTo>
                  <a:pt x="3645" y="1195"/>
                  <a:pt x="3646" y="1194"/>
                  <a:pt x="3648" y="1194"/>
                </a:cubicBezTo>
                <a:moveTo>
                  <a:pt x="3599" y="1235"/>
                </a:moveTo>
                <a:cubicBezTo>
                  <a:pt x="3601" y="1227"/>
                  <a:pt x="3588" y="1225"/>
                  <a:pt x="3585" y="1228"/>
                </a:cubicBezTo>
                <a:cubicBezTo>
                  <a:pt x="3578" y="1234"/>
                  <a:pt x="3592" y="1241"/>
                  <a:pt x="3599" y="1235"/>
                </a:cubicBezTo>
                <a:moveTo>
                  <a:pt x="3609" y="1235"/>
                </a:moveTo>
                <a:cubicBezTo>
                  <a:pt x="3605" y="1243"/>
                  <a:pt x="3621" y="1230"/>
                  <a:pt x="3609" y="1235"/>
                </a:cubicBezTo>
                <a:moveTo>
                  <a:pt x="3542" y="1241"/>
                </a:moveTo>
                <a:cubicBezTo>
                  <a:pt x="3541" y="1247"/>
                  <a:pt x="3548" y="1243"/>
                  <a:pt x="3542" y="1241"/>
                </a:cubicBezTo>
                <a:moveTo>
                  <a:pt x="3526" y="1258"/>
                </a:moveTo>
                <a:cubicBezTo>
                  <a:pt x="3522" y="1267"/>
                  <a:pt x="3534" y="1260"/>
                  <a:pt x="3526" y="1258"/>
                </a:cubicBezTo>
                <a:moveTo>
                  <a:pt x="3538" y="1255"/>
                </a:moveTo>
                <a:cubicBezTo>
                  <a:pt x="3539" y="1246"/>
                  <a:pt x="3533" y="1254"/>
                  <a:pt x="3532" y="1258"/>
                </a:cubicBezTo>
                <a:cubicBezTo>
                  <a:pt x="3530" y="1266"/>
                  <a:pt x="3538" y="1262"/>
                  <a:pt x="3538" y="1255"/>
                </a:cubicBezTo>
                <a:moveTo>
                  <a:pt x="3565" y="1308"/>
                </a:moveTo>
                <a:cubicBezTo>
                  <a:pt x="3570" y="1303"/>
                  <a:pt x="3557" y="1302"/>
                  <a:pt x="3556" y="1309"/>
                </a:cubicBezTo>
                <a:cubicBezTo>
                  <a:pt x="3559" y="1309"/>
                  <a:pt x="3562" y="1308"/>
                  <a:pt x="3565" y="1308"/>
                </a:cubicBezTo>
                <a:moveTo>
                  <a:pt x="3553" y="1310"/>
                </a:moveTo>
                <a:cubicBezTo>
                  <a:pt x="3555" y="1308"/>
                  <a:pt x="3556" y="1307"/>
                  <a:pt x="3556" y="1305"/>
                </a:cubicBezTo>
                <a:cubicBezTo>
                  <a:pt x="3554" y="1306"/>
                  <a:pt x="3552" y="1307"/>
                  <a:pt x="3550" y="1309"/>
                </a:cubicBezTo>
                <a:cubicBezTo>
                  <a:pt x="3551" y="1310"/>
                  <a:pt x="3552" y="1310"/>
                  <a:pt x="3553" y="1310"/>
                </a:cubicBezTo>
                <a:moveTo>
                  <a:pt x="3493" y="1312"/>
                </a:moveTo>
                <a:cubicBezTo>
                  <a:pt x="3494" y="1312"/>
                  <a:pt x="3491" y="1314"/>
                  <a:pt x="3494" y="1314"/>
                </a:cubicBezTo>
                <a:cubicBezTo>
                  <a:pt x="3494" y="1313"/>
                  <a:pt x="3494" y="1312"/>
                  <a:pt x="3495" y="1312"/>
                </a:cubicBezTo>
                <a:cubicBezTo>
                  <a:pt x="3493" y="1310"/>
                  <a:pt x="3493" y="1312"/>
                  <a:pt x="3493" y="1312"/>
                </a:cubicBezTo>
                <a:moveTo>
                  <a:pt x="3490" y="1309"/>
                </a:moveTo>
                <a:cubicBezTo>
                  <a:pt x="3490" y="1310"/>
                  <a:pt x="3490" y="1312"/>
                  <a:pt x="3490" y="1313"/>
                </a:cubicBezTo>
                <a:cubicBezTo>
                  <a:pt x="3493" y="1310"/>
                  <a:pt x="3492" y="1310"/>
                  <a:pt x="3490" y="1309"/>
                </a:cubicBezTo>
                <a:moveTo>
                  <a:pt x="3580" y="1297"/>
                </a:moveTo>
                <a:cubicBezTo>
                  <a:pt x="3578" y="1298"/>
                  <a:pt x="3576" y="1299"/>
                  <a:pt x="3576" y="1302"/>
                </a:cubicBezTo>
                <a:cubicBezTo>
                  <a:pt x="3578" y="1302"/>
                  <a:pt x="3593" y="1300"/>
                  <a:pt x="3588" y="1296"/>
                </a:cubicBezTo>
                <a:cubicBezTo>
                  <a:pt x="3586" y="1295"/>
                  <a:pt x="3582" y="1297"/>
                  <a:pt x="3580" y="1297"/>
                </a:cubicBezTo>
                <a:moveTo>
                  <a:pt x="3543" y="1335"/>
                </a:moveTo>
                <a:cubicBezTo>
                  <a:pt x="3542" y="1335"/>
                  <a:pt x="3540" y="1335"/>
                  <a:pt x="3540" y="1337"/>
                </a:cubicBezTo>
                <a:cubicBezTo>
                  <a:pt x="3542" y="1337"/>
                  <a:pt x="3541" y="1336"/>
                  <a:pt x="3543" y="1335"/>
                </a:cubicBezTo>
                <a:moveTo>
                  <a:pt x="3485" y="1328"/>
                </a:moveTo>
                <a:cubicBezTo>
                  <a:pt x="3492" y="1328"/>
                  <a:pt x="3493" y="1332"/>
                  <a:pt x="3497" y="1335"/>
                </a:cubicBezTo>
                <a:cubicBezTo>
                  <a:pt x="3500" y="1336"/>
                  <a:pt x="3511" y="1337"/>
                  <a:pt x="3507" y="1331"/>
                </a:cubicBezTo>
                <a:cubicBezTo>
                  <a:pt x="3503" y="1327"/>
                  <a:pt x="3498" y="1322"/>
                  <a:pt x="3492" y="1322"/>
                </a:cubicBezTo>
                <a:cubicBezTo>
                  <a:pt x="3488" y="1322"/>
                  <a:pt x="3480" y="1323"/>
                  <a:pt x="3485" y="1328"/>
                </a:cubicBezTo>
                <a:moveTo>
                  <a:pt x="3539" y="991"/>
                </a:moveTo>
                <a:cubicBezTo>
                  <a:pt x="3538" y="991"/>
                  <a:pt x="3537" y="990"/>
                  <a:pt x="3536" y="990"/>
                </a:cubicBezTo>
                <a:cubicBezTo>
                  <a:pt x="3536" y="996"/>
                  <a:pt x="3543" y="999"/>
                  <a:pt x="3548" y="1003"/>
                </a:cubicBezTo>
                <a:cubicBezTo>
                  <a:pt x="3548" y="997"/>
                  <a:pt x="3543" y="994"/>
                  <a:pt x="3539" y="991"/>
                </a:cubicBezTo>
                <a:moveTo>
                  <a:pt x="3543" y="992"/>
                </a:moveTo>
                <a:cubicBezTo>
                  <a:pt x="3542" y="991"/>
                  <a:pt x="3542" y="989"/>
                  <a:pt x="3541" y="989"/>
                </a:cubicBezTo>
                <a:cubicBezTo>
                  <a:pt x="3541" y="990"/>
                  <a:pt x="3542" y="992"/>
                  <a:pt x="3544" y="994"/>
                </a:cubicBezTo>
                <a:cubicBezTo>
                  <a:pt x="3544" y="993"/>
                  <a:pt x="3543" y="992"/>
                  <a:pt x="3543" y="992"/>
                </a:cubicBezTo>
                <a:moveTo>
                  <a:pt x="3552" y="1006"/>
                </a:moveTo>
                <a:cubicBezTo>
                  <a:pt x="3552" y="1009"/>
                  <a:pt x="3553" y="1014"/>
                  <a:pt x="3555" y="1016"/>
                </a:cubicBezTo>
                <a:cubicBezTo>
                  <a:pt x="3556" y="1016"/>
                  <a:pt x="3556" y="1015"/>
                  <a:pt x="3556" y="1014"/>
                </a:cubicBezTo>
                <a:cubicBezTo>
                  <a:pt x="3562" y="1018"/>
                  <a:pt x="3556" y="1027"/>
                  <a:pt x="3564" y="1029"/>
                </a:cubicBezTo>
                <a:cubicBezTo>
                  <a:pt x="3563" y="1027"/>
                  <a:pt x="3563" y="1025"/>
                  <a:pt x="3563" y="1024"/>
                </a:cubicBezTo>
                <a:cubicBezTo>
                  <a:pt x="3563" y="1025"/>
                  <a:pt x="3564" y="1026"/>
                  <a:pt x="3565" y="1027"/>
                </a:cubicBezTo>
                <a:cubicBezTo>
                  <a:pt x="3567" y="1024"/>
                  <a:pt x="3565" y="1015"/>
                  <a:pt x="3562" y="1012"/>
                </a:cubicBezTo>
                <a:cubicBezTo>
                  <a:pt x="3559" y="1008"/>
                  <a:pt x="3555" y="1010"/>
                  <a:pt x="3552" y="1006"/>
                </a:cubicBezTo>
                <a:moveTo>
                  <a:pt x="3549" y="1012"/>
                </a:moveTo>
                <a:cubicBezTo>
                  <a:pt x="3549" y="1011"/>
                  <a:pt x="3550" y="1010"/>
                  <a:pt x="3548" y="1010"/>
                </a:cubicBezTo>
                <a:cubicBezTo>
                  <a:pt x="3547" y="1020"/>
                  <a:pt x="3541" y="1028"/>
                  <a:pt x="3541" y="1038"/>
                </a:cubicBezTo>
                <a:cubicBezTo>
                  <a:pt x="3545" y="1035"/>
                  <a:pt x="3543" y="1028"/>
                  <a:pt x="3547" y="1025"/>
                </a:cubicBezTo>
                <a:cubicBezTo>
                  <a:pt x="3552" y="1022"/>
                  <a:pt x="3549" y="1017"/>
                  <a:pt x="3549" y="1012"/>
                </a:cubicBezTo>
                <a:moveTo>
                  <a:pt x="3548" y="1032"/>
                </a:moveTo>
                <a:cubicBezTo>
                  <a:pt x="3548" y="1038"/>
                  <a:pt x="3559" y="1036"/>
                  <a:pt x="3558" y="1031"/>
                </a:cubicBezTo>
                <a:cubicBezTo>
                  <a:pt x="3556" y="1025"/>
                  <a:pt x="3550" y="1028"/>
                  <a:pt x="3548" y="1032"/>
                </a:cubicBezTo>
                <a:moveTo>
                  <a:pt x="3531" y="1023"/>
                </a:moveTo>
                <a:cubicBezTo>
                  <a:pt x="3532" y="1021"/>
                  <a:pt x="3533" y="1020"/>
                  <a:pt x="3531" y="1018"/>
                </a:cubicBezTo>
                <a:cubicBezTo>
                  <a:pt x="3529" y="1021"/>
                  <a:pt x="3530" y="1022"/>
                  <a:pt x="3531" y="1023"/>
                </a:cubicBezTo>
                <a:moveTo>
                  <a:pt x="3556" y="1007"/>
                </a:moveTo>
                <a:cubicBezTo>
                  <a:pt x="3554" y="1005"/>
                  <a:pt x="3555" y="1003"/>
                  <a:pt x="3552" y="1004"/>
                </a:cubicBezTo>
                <a:cubicBezTo>
                  <a:pt x="3553" y="1007"/>
                  <a:pt x="3554" y="1006"/>
                  <a:pt x="3556" y="1007"/>
                </a:cubicBezTo>
                <a:moveTo>
                  <a:pt x="3492" y="995"/>
                </a:moveTo>
                <a:cubicBezTo>
                  <a:pt x="3492" y="998"/>
                  <a:pt x="3494" y="1000"/>
                  <a:pt x="3498" y="999"/>
                </a:cubicBezTo>
                <a:cubicBezTo>
                  <a:pt x="3497" y="997"/>
                  <a:pt x="3494" y="995"/>
                  <a:pt x="3492" y="995"/>
                </a:cubicBezTo>
                <a:moveTo>
                  <a:pt x="3501" y="982"/>
                </a:moveTo>
                <a:cubicBezTo>
                  <a:pt x="3502" y="984"/>
                  <a:pt x="3505" y="994"/>
                  <a:pt x="3508" y="995"/>
                </a:cubicBezTo>
                <a:cubicBezTo>
                  <a:pt x="3513" y="997"/>
                  <a:pt x="3513" y="990"/>
                  <a:pt x="3512" y="986"/>
                </a:cubicBezTo>
                <a:cubicBezTo>
                  <a:pt x="3512" y="981"/>
                  <a:pt x="3506" y="974"/>
                  <a:pt x="3499" y="976"/>
                </a:cubicBezTo>
                <a:cubicBezTo>
                  <a:pt x="3495" y="978"/>
                  <a:pt x="3495" y="979"/>
                  <a:pt x="3501" y="982"/>
                </a:cubicBezTo>
                <a:moveTo>
                  <a:pt x="3495" y="1003"/>
                </a:moveTo>
                <a:cubicBezTo>
                  <a:pt x="3494" y="1002"/>
                  <a:pt x="3494" y="1000"/>
                  <a:pt x="3492" y="1000"/>
                </a:cubicBezTo>
                <a:cubicBezTo>
                  <a:pt x="3493" y="1002"/>
                  <a:pt x="3495" y="1003"/>
                  <a:pt x="3495" y="1003"/>
                </a:cubicBezTo>
                <a:moveTo>
                  <a:pt x="3546" y="967"/>
                </a:moveTo>
                <a:cubicBezTo>
                  <a:pt x="3539" y="979"/>
                  <a:pt x="3557" y="975"/>
                  <a:pt x="3546" y="967"/>
                </a:cubicBezTo>
                <a:moveTo>
                  <a:pt x="3533" y="982"/>
                </a:moveTo>
                <a:cubicBezTo>
                  <a:pt x="3530" y="984"/>
                  <a:pt x="3534" y="987"/>
                  <a:pt x="3537" y="988"/>
                </a:cubicBezTo>
                <a:cubicBezTo>
                  <a:pt x="3536" y="986"/>
                  <a:pt x="3535" y="984"/>
                  <a:pt x="3533" y="982"/>
                </a:cubicBezTo>
                <a:moveTo>
                  <a:pt x="3495" y="1022"/>
                </a:moveTo>
                <a:cubicBezTo>
                  <a:pt x="3495" y="1021"/>
                  <a:pt x="3497" y="1020"/>
                  <a:pt x="3494" y="1020"/>
                </a:cubicBezTo>
                <a:cubicBezTo>
                  <a:pt x="3492" y="1023"/>
                  <a:pt x="3494" y="1021"/>
                  <a:pt x="3495" y="1022"/>
                </a:cubicBezTo>
                <a:moveTo>
                  <a:pt x="3209" y="1057"/>
                </a:moveTo>
                <a:cubicBezTo>
                  <a:pt x="3209" y="1060"/>
                  <a:pt x="3209" y="1062"/>
                  <a:pt x="3210" y="1064"/>
                </a:cubicBezTo>
                <a:cubicBezTo>
                  <a:pt x="3212" y="1061"/>
                  <a:pt x="3211" y="1060"/>
                  <a:pt x="3209" y="1057"/>
                </a:cubicBezTo>
                <a:moveTo>
                  <a:pt x="454" y="391"/>
                </a:moveTo>
                <a:cubicBezTo>
                  <a:pt x="453" y="391"/>
                  <a:pt x="452" y="391"/>
                  <a:pt x="451" y="394"/>
                </a:cubicBezTo>
                <a:cubicBezTo>
                  <a:pt x="452" y="393"/>
                  <a:pt x="453" y="392"/>
                  <a:pt x="454" y="391"/>
                </a:cubicBezTo>
                <a:moveTo>
                  <a:pt x="440" y="344"/>
                </a:moveTo>
                <a:cubicBezTo>
                  <a:pt x="442" y="344"/>
                  <a:pt x="443" y="344"/>
                  <a:pt x="445" y="343"/>
                </a:cubicBezTo>
                <a:cubicBezTo>
                  <a:pt x="442" y="342"/>
                  <a:pt x="441" y="344"/>
                  <a:pt x="440" y="344"/>
                </a:cubicBezTo>
                <a:moveTo>
                  <a:pt x="1248" y="78"/>
                </a:moveTo>
                <a:cubicBezTo>
                  <a:pt x="1250" y="75"/>
                  <a:pt x="1241" y="79"/>
                  <a:pt x="1239" y="79"/>
                </a:cubicBezTo>
                <a:cubicBezTo>
                  <a:pt x="1242" y="81"/>
                  <a:pt x="1245" y="79"/>
                  <a:pt x="1248" y="78"/>
                </a:cubicBezTo>
                <a:moveTo>
                  <a:pt x="1154" y="70"/>
                </a:moveTo>
                <a:cubicBezTo>
                  <a:pt x="1155" y="74"/>
                  <a:pt x="1159" y="73"/>
                  <a:pt x="1162" y="70"/>
                </a:cubicBezTo>
                <a:cubicBezTo>
                  <a:pt x="1160" y="68"/>
                  <a:pt x="1157" y="68"/>
                  <a:pt x="1154" y="70"/>
                </a:cubicBezTo>
                <a:moveTo>
                  <a:pt x="1328" y="63"/>
                </a:moveTo>
                <a:cubicBezTo>
                  <a:pt x="1329" y="63"/>
                  <a:pt x="1329" y="63"/>
                  <a:pt x="1330" y="63"/>
                </a:cubicBezTo>
                <a:cubicBezTo>
                  <a:pt x="1327" y="62"/>
                  <a:pt x="1323" y="61"/>
                  <a:pt x="1320" y="62"/>
                </a:cubicBezTo>
                <a:cubicBezTo>
                  <a:pt x="1323" y="63"/>
                  <a:pt x="1325" y="63"/>
                  <a:pt x="1328" y="63"/>
                </a:cubicBezTo>
                <a:moveTo>
                  <a:pt x="1222" y="46"/>
                </a:moveTo>
                <a:cubicBezTo>
                  <a:pt x="1225" y="45"/>
                  <a:pt x="1229" y="45"/>
                  <a:pt x="1232" y="44"/>
                </a:cubicBezTo>
                <a:cubicBezTo>
                  <a:pt x="1228" y="43"/>
                  <a:pt x="1224" y="44"/>
                  <a:pt x="1220" y="46"/>
                </a:cubicBezTo>
                <a:cubicBezTo>
                  <a:pt x="1221" y="46"/>
                  <a:pt x="1221" y="45"/>
                  <a:pt x="1222" y="46"/>
                </a:cubicBezTo>
                <a:moveTo>
                  <a:pt x="1582" y="7"/>
                </a:moveTo>
                <a:cubicBezTo>
                  <a:pt x="1579" y="7"/>
                  <a:pt x="1577" y="6"/>
                  <a:pt x="1574" y="7"/>
                </a:cubicBezTo>
                <a:cubicBezTo>
                  <a:pt x="1577" y="8"/>
                  <a:pt x="1579" y="8"/>
                  <a:pt x="1582" y="7"/>
                </a:cubicBezTo>
                <a:moveTo>
                  <a:pt x="1186" y="173"/>
                </a:moveTo>
                <a:cubicBezTo>
                  <a:pt x="1181" y="175"/>
                  <a:pt x="1172" y="179"/>
                  <a:pt x="1172" y="185"/>
                </a:cubicBezTo>
                <a:cubicBezTo>
                  <a:pt x="1172" y="189"/>
                  <a:pt x="1189" y="185"/>
                  <a:pt x="1191" y="184"/>
                </a:cubicBezTo>
                <a:cubicBezTo>
                  <a:pt x="1196" y="183"/>
                  <a:pt x="1196" y="178"/>
                  <a:pt x="1200" y="175"/>
                </a:cubicBezTo>
                <a:cubicBezTo>
                  <a:pt x="1204" y="173"/>
                  <a:pt x="1188" y="173"/>
                  <a:pt x="1186" y="173"/>
                </a:cubicBezTo>
                <a:moveTo>
                  <a:pt x="1202" y="177"/>
                </a:moveTo>
                <a:cubicBezTo>
                  <a:pt x="1203" y="181"/>
                  <a:pt x="1213" y="181"/>
                  <a:pt x="1215" y="177"/>
                </a:cubicBezTo>
                <a:cubicBezTo>
                  <a:pt x="1211" y="175"/>
                  <a:pt x="1205" y="174"/>
                  <a:pt x="1202" y="177"/>
                </a:cubicBezTo>
                <a:moveTo>
                  <a:pt x="1204" y="167"/>
                </a:moveTo>
                <a:cubicBezTo>
                  <a:pt x="1194" y="172"/>
                  <a:pt x="1212" y="174"/>
                  <a:pt x="1204" y="167"/>
                </a:cubicBezTo>
                <a:moveTo>
                  <a:pt x="244" y="324"/>
                </a:moveTo>
                <a:cubicBezTo>
                  <a:pt x="243" y="325"/>
                  <a:pt x="242" y="325"/>
                  <a:pt x="241" y="326"/>
                </a:cubicBezTo>
                <a:cubicBezTo>
                  <a:pt x="244" y="326"/>
                  <a:pt x="246" y="325"/>
                  <a:pt x="248" y="324"/>
                </a:cubicBezTo>
                <a:cubicBezTo>
                  <a:pt x="247" y="323"/>
                  <a:pt x="245" y="324"/>
                  <a:pt x="244" y="324"/>
                </a:cubicBezTo>
                <a:moveTo>
                  <a:pt x="1197" y="246"/>
                </a:moveTo>
                <a:cubicBezTo>
                  <a:pt x="1188" y="241"/>
                  <a:pt x="1193" y="252"/>
                  <a:pt x="1200" y="248"/>
                </a:cubicBezTo>
                <a:cubicBezTo>
                  <a:pt x="1199" y="247"/>
                  <a:pt x="1198" y="247"/>
                  <a:pt x="1197" y="246"/>
                </a:cubicBezTo>
                <a:moveTo>
                  <a:pt x="1240" y="259"/>
                </a:moveTo>
                <a:cubicBezTo>
                  <a:pt x="1240" y="259"/>
                  <a:pt x="1238" y="259"/>
                  <a:pt x="1238" y="259"/>
                </a:cubicBezTo>
                <a:cubicBezTo>
                  <a:pt x="1239" y="260"/>
                  <a:pt x="1239" y="259"/>
                  <a:pt x="1240" y="259"/>
                </a:cubicBezTo>
                <a:moveTo>
                  <a:pt x="1730" y="110"/>
                </a:moveTo>
                <a:cubicBezTo>
                  <a:pt x="1723" y="108"/>
                  <a:pt x="1713" y="107"/>
                  <a:pt x="1707" y="111"/>
                </a:cubicBezTo>
                <a:cubicBezTo>
                  <a:pt x="1714" y="114"/>
                  <a:pt x="1725" y="114"/>
                  <a:pt x="1733" y="112"/>
                </a:cubicBezTo>
                <a:cubicBezTo>
                  <a:pt x="1731" y="111"/>
                  <a:pt x="1729" y="111"/>
                  <a:pt x="1727" y="111"/>
                </a:cubicBezTo>
                <a:cubicBezTo>
                  <a:pt x="1728" y="111"/>
                  <a:pt x="1729" y="111"/>
                  <a:pt x="1730" y="110"/>
                </a:cubicBezTo>
                <a:moveTo>
                  <a:pt x="1732" y="121"/>
                </a:moveTo>
                <a:cubicBezTo>
                  <a:pt x="1734" y="122"/>
                  <a:pt x="1737" y="122"/>
                  <a:pt x="1738" y="121"/>
                </a:cubicBezTo>
                <a:cubicBezTo>
                  <a:pt x="1735" y="120"/>
                  <a:pt x="1721" y="112"/>
                  <a:pt x="1718" y="116"/>
                </a:cubicBezTo>
                <a:cubicBezTo>
                  <a:pt x="1713" y="120"/>
                  <a:pt x="1733" y="127"/>
                  <a:pt x="1736" y="123"/>
                </a:cubicBezTo>
                <a:cubicBezTo>
                  <a:pt x="1732" y="123"/>
                  <a:pt x="1731" y="122"/>
                  <a:pt x="1732" y="121"/>
                </a:cubicBezTo>
                <a:moveTo>
                  <a:pt x="477" y="447"/>
                </a:moveTo>
                <a:cubicBezTo>
                  <a:pt x="477" y="447"/>
                  <a:pt x="479" y="445"/>
                  <a:pt x="475" y="447"/>
                </a:cubicBezTo>
                <a:cubicBezTo>
                  <a:pt x="475" y="447"/>
                  <a:pt x="478" y="448"/>
                  <a:pt x="477" y="447"/>
                </a:cubicBezTo>
                <a:moveTo>
                  <a:pt x="468" y="431"/>
                </a:moveTo>
                <a:cubicBezTo>
                  <a:pt x="469" y="432"/>
                  <a:pt x="470" y="433"/>
                  <a:pt x="472" y="434"/>
                </a:cubicBezTo>
                <a:cubicBezTo>
                  <a:pt x="471" y="430"/>
                  <a:pt x="470" y="431"/>
                  <a:pt x="468" y="431"/>
                </a:cubicBezTo>
                <a:moveTo>
                  <a:pt x="451" y="401"/>
                </a:moveTo>
                <a:cubicBezTo>
                  <a:pt x="453" y="400"/>
                  <a:pt x="455" y="399"/>
                  <a:pt x="457" y="397"/>
                </a:cubicBezTo>
                <a:cubicBezTo>
                  <a:pt x="454" y="397"/>
                  <a:pt x="451" y="398"/>
                  <a:pt x="451" y="401"/>
                </a:cubicBezTo>
                <a:moveTo>
                  <a:pt x="3842" y="218"/>
                </a:moveTo>
                <a:cubicBezTo>
                  <a:pt x="3843" y="219"/>
                  <a:pt x="3844" y="221"/>
                  <a:pt x="3846" y="219"/>
                </a:cubicBezTo>
                <a:cubicBezTo>
                  <a:pt x="3845" y="218"/>
                  <a:pt x="3843" y="218"/>
                  <a:pt x="3842" y="218"/>
                </a:cubicBezTo>
                <a:moveTo>
                  <a:pt x="1001" y="380"/>
                </a:moveTo>
                <a:cubicBezTo>
                  <a:pt x="997" y="380"/>
                  <a:pt x="993" y="380"/>
                  <a:pt x="989" y="383"/>
                </a:cubicBezTo>
                <a:cubicBezTo>
                  <a:pt x="994" y="386"/>
                  <a:pt x="1009" y="389"/>
                  <a:pt x="1001" y="380"/>
                </a:cubicBezTo>
                <a:moveTo>
                  <a:pt x="1093" y="204"/>
                </a:moveTo>
                <a:cubicBezTo>
                  <a:pt x="1084" y="195"/>
                  <a:pt x="1087" y="212"/>
                  <a:pt x="1095" y="207"/>
                </a:cubicBezTo>
                <a:cubicBezTo>
                  <a:pt x="1093" y="206"/>
                  <a:pt x="1092" y="206"/>
                  <a:pt x="1091" y="205"/>
                </a:cubicBezTo>
                <a:cubicBezTo>
                  <a:pt x="1091" y="205"/>
                  <a:pt x="1093" y="204"/>
                  <a:pt x="1093" y="204"/>
                </a:cubicBezTo>
                <a:moveTo>
                  <a:pt x="1192" y="162"/>
                </a:moveTo>
                <a:cubicBezTo>
                  <a:pt x="1193" y="161"/>
                  <a:pt x="1195" y="160"/>
                  <a:pt x="1196" y="159"/>
                </a:cubicBezTo>
                <a:cubicBezTo>
                  <a:pt x="1192" y="157"/>
                  <a:pt x="1185" y="162"/>
                  <a:pt x="1192" y="162"/>
                </a:cubicBezTo>
                <a:moveTo>
                  <a:pt x="1169" y="163"/>
                </a:moveTo>
                <a:cubicBezTo>
                  <a:pt x="1167" y="163"/>
                  <a:pt x="1166" y="164"/>
                  <a:pt x="1165" y="165"/>
                </a:cubicBezTo>
                <a:cubicBezTo>
                  <a:pt x="1170" y="166"/>
                  <a:pt x="1178" y="162"/>
                  <a:pt x="1181" y="159"/>
                </a:cubicBezTo>
                <a:cubicBezTo>
                  <a:pt x="1177" y="158"/>
                  <a:pt x="1173" y="161"/>
                  <a:pt x="1169" y="163"/>
                </a:cubicBezTo>
                <a:moveTo>
                  <a:pt x="1102" y="150"/>
                </a:moveTo>
                <a:cubicBezTo>
                  <a:pt x="1101" y="149"/>
                  <a:pt x="1101" y="150"/>
                  <a:pt x="1101" y="151"/>
                </a:cubicBezTo>
                <a:cubicBezTo>
                  <a:pt x="1104" y="152"/>
                  <a:pt x="1107" y="152"/>
                  <a:pt x="1109" y="150"/>
                </a:cubicBezTo>
                <a:cubicBezTo>
                  <a:pt x="1107" y="149"/>
                  <a:pt x="1105" y="149"/>
                  <a:pt x="1102" y="150"/>
                </a:cubicBezTo>
                <a:moveTo>
                  <a:pt x="3098" y="839"/>
                </a:moveTo>
                <a:cubicBezTo>
                  <a:pt x="3097" y="839"/>
                  <a:pt x="3097" y="838"/>
                  <a:pt x="3096" y="838"/>
                </a:cubicBezTo>
                <a:cubicBezTo>
                  <a:pt x="3097" y="840"/>
                  <a:pt x="3097" y="840"/>
                  <a:pt x="3099" y="842"/>
                </a:cubicBezTo>
                <a:cubicBezTo>
                  <a:pt x="3099" y="841"/>
                  <a:pt x="3098" y="841"/>
                  <a:pt x="3098" y="839"/>
                </a:cubicBezTo>
                <a:moveTo>
                  <a:pt x="3092" y="840"/>
                </a:moveTo>
                <a:cubicBezTo>
                  <a:pt x="3092" y="842"/>
                  <a:pt x="3093" y="844"/>
                  <a:pt x="3093" y="846"/>
                </a:cubicBezTo>
                <a:cubicBezTo>
                  <a:pt x="3095" y="844"/>
                  <a:pt x="3094" y="842"/>
                  <a:pt x="3092" y="840"/>
                </a:cubicBezTo>
                <a:moveTo>
                  <a:pt x="3088" y="836"/>
                </a:moveTo>
                <a:cubicBezTo>
                  <a:pt x="3085" y="836"/>
                  <a:pt x="3088" y="844"/>
                  <a:pt x="3089" y="847"/>
                </a:cubicBezTo>
                <a:cubicBezTo>
                  <a:pt x="3092" y="844"/>
                  <a:pt x="3091" y="839"/>
                  <a:pt x="3088" y="836"/>
                </a:cubicBezTo>
                <a:moveTo>
                  <a:pt x="3092" y="837"/>
                </a:moveTo>
                <a:cubicBezTo>
                  <a:pt x="3090" y="836"/>
                  <a:pt x="3091" y="835"/>
                  <a:pt x="3089" y="836"/>
                </a:cubicBezTo>
                <a:cubicBezTo>
                  <a:pt x="3090" y="838"/>
                  <a:pt x="3091" y="838"/>
                  <a:pt x="3092" y="840"/>
                </a:cubicBezTo>
                <a:cubicBezTo>
                  <a:pt x="3093" y="838"/>
                  <a:pt x="3092" y="838"/>
                  <a:pt x="3092" y="837"/>
                </a:cubicBezTo>
                <a:moveTo>
                  <a:pt x="3636" y="138"/>
                </a:moveTo>
                <a:cubicBezTo>
                  <a:pt x="3642" y="142"/>
                  <a:pt x="3647" y="139"/>
                  <a:pt x="3653" y="139"/>
                </a:cubicBezTo>
                <a:cubicBezTo>
                  <a:pt x="3655" y="139"/>
                  <a:pt x="3674" y="138"/>
                  <a:pt x="3669" y="135"/>
                </a:cubicBezTo>
                <a:cubicBezTo>
                  <a:pt x="3664" y="133"/>
                  <a:pt x="3628" y="128"/>
                  <a:pt x="3636" y="138"/>
                </a:cubicBezTo>
                <a:moveTo>
                  <a:pt x="922" y="488"/>
                </a:moveTo>
                <a:cubicBezTo>
                  <a:pt x="926" y="489"/>
                  <a:pt x="941" y="498"/>
                  <a:pt x="940" y="487"/>
                </a:cubicBezTo>
                <a:cubicBezTo>
                  <a:pt x="938" y="487"/>
                  <a:pt x="924" y="486"/>
                  <a:pt x="922" y="488"/>
                </a:cubicBezTo>
                <a:moveTo>
                  <a:pt x="919" y="487"/>
                </a:moveTo>
                <a:cubicBezTo>
                  <a:pt x="919" y="487"/>
                  <a:pt x="920" y="488"/>
                  <a:pt x="920" y="488"/>
                </a:cubicBezTo>
                <a:cubicBezTo>
                  <a:pt x="921" y="487"/>
                  <a:pt x="921" y="487"/>
                  <a:pt x="922" y="486"/>
                </a:cubicBezTo>
                <a:cubicBezTo>
                  <a:pt x="920" y="485"/>
                  <a:pt x="920" y="487"/>
                  <a:pt x="919" y="487"/>
                </a:cubicBezTo>
                <a:moveTo>
                  <a:pt x="915" y="484"/>
                </a:moveTo>
                <a:cubicBezTo>
                  <a:pt x="920" y="481"/>
                  <a:pt x="913" y="480"/>
                  <a:pt x="915" y="484"/>
                </a:cubicBezTo>
                <a:moveTo>
                  <a:pt x="916" y="487"/>
                </a:moveTo>
                <a:cubicBezTo>
                  <a:pt x="923" y="487"/>
                  <a:pt x="918" y="482"/>
                  <a:pt x="916" y="487"/>
                </a:cubicBezTo>
                <a:moveTo>
                  <a:pt x="866" y="459"/>
                </a:moveTo>
                <a:cubicBezTo>
                  <a:pt x="870" y="457"/>
                  <a:pt x="874" y="456"/>
                  <a:pt x="877" y="453"/>
                </a:cubicBezTo>
                <a:cubicBezTo>
                  <a:pt x="873" y="455"/>
                  <a:pt x="866" y="456"/>
                  <a:pt x="866" y="459"/>
                </a:cubicBezTo>
              </a:path>
            </a:pathLst>
          </a:custGeom>
          <a:solidFill>
            <a:schemeClr val="bg1">
              <a:lumMod val="85000"/>
              <a:alpha val="55000"/>
            </a:schemeClr>
          </a:solidFill>
          <a:ln w="9525">
            <a:noFill/>
            <a:round/>
            <a:headEnd/>
            <a:tailEnd/>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9328061A-AA46-4FB7-917B-9E100B8EF865}"/>
              </a:ext>
            </a:extLst>
          </p:cNvPr>
          <p:cNvSpPr txBox="1"/>
          <p:nvPr/>
        </p:nvSpPr>
        <p:spPr>
          <a:xfrm>
            <a:off x="1793941" y="2572881"/>
            <a:ext cx="903827" cy="138499"/>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rPr>
              <a:t>AWS GovCloud  </a:t>
            </a:r>
          </a:p>
        </p:txBody>
      </p:sp>
      <p:sp>
        <p:nvSpPr>
          <p:cNvPr id="21" name="TextBox 20">
            <a:extLst>
              <a:ext uri="{FF2B5EF4-FFF2-40B4-BE49-F238E27FC236}">
                <a16:creationId xmlns:a16="http://schemas.microsoft.com/office/drawing/2014/main" id="{C8050EB8-9E4D-4824-AA36-B90DBC28030B}"/>
              </a:ext>
            </a:extLst>
          </p:cNvPr>
          <p:cNvSpPr txBox="1"/>
          <p:nvPr/>
        </p:nvSpPr>
        <p:spPr>
          <a:xfrm>
            <a:off x="10054382" y="4766213"/>
            <a:ext cx="1445905"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CF-AP10 (Sydney)</a:t>
            </a:r>
            <a:endPar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24" name="TextBox 23">
            <a:extLst>
              <a:ext uri="{FF2B5EF4-FFF2-40B4-BE49-F238E27FC236}">
                <a16:creationId xmlns:a16="http://schemas.microsoft.com/office/drawing/2014/main" id="{3AFB4284-D63E-4E1B-9FAE-740EDD65853C}"/>
              </a:ext>
            </a:extLst>
          </p:cNvPr>
          <p:cNvSpPr txBox="1"/>
          <p:nvPr/>
        </p:nvSpPr>
        <p:spPr>
          <a:xfrm>
            <a:off x="2931004" y="2498773"/>
            <a:ext cx="1445905"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CF-US10 (</a:t>
            </a:r>
            <a:r>
              <a:rPr kumimoji="0" lang="en-US" sz="9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rPr>
              <a:t>N.Virginia</a:t>
            </a: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a:t>
            </a:r>
            <a:endPar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27" name="TextBox 26">
            <a:extLst>
              <a:ext uri="{FF2B5EF4-FFF2-40B4-BE49-F238E27FC236}">
                <a16:creationId xmlns:a16="http://schemas.microsoft.com/office/drawing/2014/main" id="{DE3CAA6D-C743-4356-952A-408E585784EF}"/>
              </a:ext>
            </a:extLst>
          </p:cNvPr>
          <p:cNvSpPr txBox="1"/>
          <p:nvPr/>
        </p:nvSpPr>
        <p:spPr>
          <a:xfrm>
            <a:off x="9495220" y="2584236"/>
            <a:ext cx="1445905"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CF-JP10 (Tokyo)</a:t>
            </a:r>
            <a:endPar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28" name="TextBox 27">
            <a:extLst>
              <a:ext uri="{FF2B5EF4-FFF2-40B4-BE49-F238E27FC236}">
                <a16:creationId xmlns:a16="http://schemas.microsoft.com/office/drawing/2014/main" id="{65A984FA-A3A7-4321-8CB8-D4C7E7864D4E}"/>
              </a:ext>
            </a:extLst>
          </p:cNvPr>
          <p:cNvSpPr txBox="1"/>
          <p:nvPr/>
        </p:nvSpPr>
        <p:spPr>
          <a:xfrm>
            <a:off x="3938750" y="4588316"/>
            <a:ext cx="1445905"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CF-BR10 (Sao Paulo)</a:t>
            </a:r>
            <a:endPar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30" name="TextBox 29">
            <a:extLst>
              <a:ext uri="{FF2B5EF4-FFF2-40B4-BE49-F238E27FC236}">
                <a16:creationId xmlns:a16="http://schemas.microsoft.com/office/drawing/2014/main" id="{C26120B7-2A02-4D02-A215-CDB05409A8AB}"/>
              </a:ext>
            </a:extLst>
          </p:cNvPr>
          <p:cNvSpPr txBox="1"/>
          <p:nvPr/>
        </p:nvSpPr>
        <p:spPr>
          <a:xfrm>
            <a:off x="8629425" y="3744474"/>
            <a:ext cx="1717767" cy="138499"/>
          </a:xfrm>
          <a:prstGeom prst="rect">
            <a:avLst/>
          </a:prstGeom>
          <a:noFill/>
        </p:spPr>
        <p:txBody>
          <a:bodyPr wrap="square" lIns="0" tIns="0" rIns="0" bIns="0" rtlCol="0" anchor="t">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a:cs typeface="Arial Unicode MS"/>
              </a:rPr>
              <a:t>CF-AP11 (Singapore) </a:t>
            </a:r>
            <a:endPar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a:cs typeface="Arial Unicode MS"/>
            </a:endParaRPr>
          </a:p>
        </p:txBody>
      </p:sp>
      <p:grpSp>
        <p:nvGrpSpPr>
          <p:cNvPr id="32" name="Group 31">
            <a:extLst>
              <a:ext uri="{FF2B5EF4-FFF2-40B4-BE49-F238E27FC236}">
                <a16:creationId xmlns:a16="http://schemas.microsoft.com/office/drawing/2014/main" id="{C6EDD6A6-B50C-44B6-901F-402E253234BD}"/>
              </a:ext>
            </a:extLst>
          </p:cNvPr>
          <p:cNvGrpSpPr/>
          <p:nvPr/>
        </p:nvGrpSpPr>
        <p:grpSpPr>
          <a:xfrm>
            <a:off x="5519966" y="2099481"/>
            <a:ext cx="1622445" cy="138499"/>
            <a:chOff x="5693439" y="2160684"/>
            <a:chExt cx="1622445" cy="138499"/>
          </a:xfrm>
        </p:grpSpPr>
        <p:sp>
          <p:nvSpPr>
            <p:cNvPr id="33" name="TextBox 32">
              <a:extLst>
                <a:ext uri="{FF2B5EF4-FFF2-40B4-BE49-F238E27FC236}">
                  <a16:creationId xmlns:a16="http://schemas.microsoft.com/office/drawing/2014/main" id="{0465FFF9-3A5C-460C-A930-CC625ABDA6E1}"/>
                </a:ext>
              </a:extLst>
            </p:cNvPr>
            <p:cNvSpPr txBox="1"/>
            <p:nvPr/>
          </p:nvSpPr>
          <p:spPr>
            <a:xfrm>
              <a:off x="5869979" y="2160684"/>
              <a:ext cx="1445905"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CF-EU10/11 (Frankfurt)</a:t>
              </a:r>
              <a:endParaRPr kumimoji="0" lang="en-US" sz="900" b="0" i="1"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34" name="Oval 33">
              <a:extLst>
                <a:ext uri="{FF2B5EF4-FFF2-40B4-BE49-F238E27FC236}">
                  <a16:creationId xmlns:a16="http://schemas.microsoft.com/office/drawing/2014/main" id="{74F1A80C-EC78-4803-BE71-83910E867011}"/>
                </a:ext>
              </a:extLst>
            </p:cNvPr>
            <p:cNvSpPr/>
            <p:nvPr/>
          </p:nvSpPr>
          <p:spPr bwMode="gray">
            <a:xfrm>
              <a:off x="5693439" y="2179195"/>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sp>
        <p:nvSpPr>
          <p:cNvPr id="35" name="Oval 34">
            <a:extLst>
              <a:ext uri="{FF2B5EF4-FFF2-40B4-BE49-F238E27FC236}">
                <a16:creationId xmlns:a16="http://schemas.microsoft.com/office/drawing/2014/main" id="{E5D5537A-F1B6-4EDF-A43D-32B8F51DDE9F}"/>
              </a:ext>
            </a:extLst>
          </p:cNvPr>
          <p:cNvSpPr/>
          <p:nvPr/>
        </p:nvSpPr>
        <p:spPr bwMode="gray">
          <a:xfrm>
            <a:off x="3773569" y="4604904"/>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36" name="Oval 35">
            <a:extLst>
              <a:ext uri="{FF2B5EF4-FFF2-40B4-BE49-F238E27FC236}">
                <a16:creationId xmlns:a16="http://schemas.microsoft.com/office/drawing/2014/main" id="{FCE44449-D655-491B-8E35-B03EE990F3BF}"/>
              </a:ext>
            </a:extLst>
          </p:cNvPr>
          <p:cNvSpPr/>
          <p:nvPr/>
        </p:nvSpPr>
        <p:spPr bwMode="gray">
          <a:xfrm>
            <a:off x="2767343" y="2503537"/>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38" name="Oval 37">
            <a:extLst>
              <a:ext uri="{FF2B5EF4-FFF2-40B4-BE49-F238E27FC236}">
                <a16:creationId xmlns:a16="http://schemas.microsoft.com/office/drawing/2014/main" id="{5E751A71-65D5-494E-AC09-2DB955583B7F}"/>
              </a:ext>
            </a:extLst>
          </p:cNvPr>
          <p:cNvSpPr/>
          <p:nvPr/>
        </p:nvSpPr>
        <p:spPr bwMode="gray">
          <a:xfrm>
            <a:off x="9861866" y="4782803"/>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39" name="Oval 38">
            <a:extLst>
              <a:ext uri="{FF2B5EF4-FFF2-40B4-BE49-F238E27FC236}">
                <a16:creationId xmlns:a16="http://schemas.microsoft.com/office/drawing/2014/main" id="{C1161919-01E9-4764-9277-C349EC15A3D1}"/>
              </a:ext>
            </a:extLst>
          </p:cNvPr>
          <p:cNvSpPr/>
          <p:nvPr/>
        </p:nvSpPr>
        <p:spPr bwMode="gray">
          <a:xfrm>
            <a:off x="8493098" y="3766616"/>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40" name="Oval 39">
            <a:extLst>
              <a:ext uri="{FF2B5EF4-FFF2-40B4-BE49-F238E27FC236}">
                <a16:creationId xmlns:a16="http://schemas.microsoft.com/office/drawing/2014/main" id="{F165EFE8-6BD3-4B69-B9BF-A38FAC553908}"/>
              </a:ext>
            </a:extLst>
          </p:cNvPr>
          <p:cNvSpPr/>
          <p:nvPr/>
        </p:nvSpPr>
        <p:spPr bwMode="gray">
          <a:xfrm>
            <a:off x="9362205" y="2593955"/>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41" name="TextBox 40">
            <a:extLst>
              <a:ext uri="{FF2B5EF4-FFF2-40B4-BE49-F238E27FC236}">
                <a16:creationId xmlns:a16="http://schemas.microsoft.com/office/drawing/2014/main" id="{BE295BD6-3055-4B13-A0DD-9E1E27C2C373}"/>
              </a:ext>
            </a:extLst>
          </p:cNvPr>
          <p:cNvSpPr txBox="1"/>
          <p:nvPr/>
        </p:nvSpPr>
        <p:spPr>
          <a:xfrm>
            <a:off x="7607017" y="2867824"/>
            <a:ext cx="1104463"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CF-CN40 (Shanghai)</a:t>
            </a:r>
            <a:endPar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48" name="Oval 47">
            <a:extLst>
              <a:ext uri="{FF2B5EF4-FFF2-40B4-BE49-F238E27FC236}">
                <a16:creationId xmlns:a16="http://schemas.microsoft.com/office/drawing/2014/main" id="{89F4B900-7911-464E-85CC-F7C245A801F4}"/>
              </a:ext>
            </a:extLst>
          </p:cNvPr>
          <p:cNvSpPr/>
          <p:nvPr/>
        </p:nvSpPr>
        <p:spPr bwMode="gray">
          <a:xfrm>
            <a:off x="2650249" y="2587649"/>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50" name="TextBox 49">
            <a:extLst>
              <a:ext uri="{FF2B5EF4-FFF2-40B4-BE49-F238E27FC236}">
                <a16:creationId xmlns:a16="http://schemas.microsoft.com/office/drawing/2014/main" id="{E8CCF4AE-73AB-41D9-84E1-836EA9E5DEDB}"/>
              </a:ext>
            </a:extLst>
          </p:cNvPr>
          <p:cNvSpPr txBox="1"/>
          <p:nvPr/>
        </p:nvSpPr>
        <p:spPr>
          <a:xfrm>
            <a:off x="5474180" y="1967674"/>
            <a:ext cx="1641970" cy="138499"/>
          </a:xfrm>
          <a:prstGeom prst="rect">
            <a:avLst/>
          </a:prstGeom>
          <a:noFill/>
        </p:spPr>
        <p:txBody>
          <a:bodyPr wrap="square" lIns="0" tIns="0" rIns="0" bIns="0" rtlCol="0" anchor="t">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Unicode MS"/>
                <a:cs typeface="Arial Unicode MS"/>
              </a:rPr>
              <a:t>CF-EU20 (Netherlands)</a:t>
            </a:r>
            <a:endParaRPr kumimoji="0" lang="en-US" sz="900" b="0" i="1" u="none" strike="noStrike" kern="0" cap="none" spc="0" normalizeH="0" baseline="0" noProof="0" dirty="0">
              <a:ln>
                <a:noFill/>
              </a:ln>
              <a:solidFill>
                <a:srgbClr val="000000"/>
              </a:solidFill>
              <a:effectLst/>
              <a:uLnTx/>
              <a:uFillTx/>
              <a:latin typeface="72 Brand" panose="020B0504030603020204" pitchFamily="34" charset="0"/>
              <a:ea typeface="Arial Unicode MS"/>
              <a:cs typeface="Arial Unicode MS"/>
            </a:endParaRPr>
          </a:p>
        </p:txBody>
      </p:sp>
      <p:sp>
        <p:nvSpPr>
          <p:cNvPr id="51" name="TextBox 50">
            <a:extLst>
              <a:ext uri="{FF2B5EF4-FFF2-40B4-BE49-F238E27FC236}">
                <a16:creationId xmlns:a16="http://schemas.microsoft.com/office/drawing/2014/main" id="{11015A8F-0ABF-479F-BAE1-A56EC7D7DA0C}"/>
              </a:ext>
            </a:extLst>
          </p:cNvPr>
          <p:cNvSpPr txBox="1"/>
          <p:nvPr/>
        </p:nvSpPr>
        <p:spPr>
          <a:xfrm>
            <a:off x="1793941" y="2282963"/>
            <a:ext cx="1641970" cy="138499"/>
          </a:xfrm>
          <a:prstGeom prst="rect">
            <a:avLst/>
          </a:prstGeom>
          <a:noFill/>
        </p:spPr>
        <p:txBody>
          <a:bodyPr wrap="square" lIns="0" tIns="0" rIns="0" bIns="0" rtlCol="0" anchor="t">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Unicode MS"/>
                <a:cs typeface="Arial Unicode MS"/>
              </a:rPr>
              <a:t>CF-US20 (Washington)</a:t>
            </a:r>
            <a:endParaRPr kumimoji="0" lang="en-US" sz="900" b="0" i="1" u="none" strike="noStrike" kern="0" cap="none" spc="0" normalizeH="0" baseline="0" noProof="0" dirty="0">
              <a:ln>
                <a:noFill/>
              </a:ln>
              <a:solidFill>
                <a:srgbClr val="000000"/>
              </a:solidFill>
              <a:effectLst/>
              <a:uLnTx/>
              <a:uFillTx/>
              <a:latin typeface="72 Brand" panose="020B0504030603020204" pitchFamily="34" charset="0"/>
              <a:ea typeface="Arial Unicode MS"/>
              <a:cs typeface="Arial Unicode MS"/>
            </a:endParaRPr>
          </a:p>
        </p:txBody>
      </p:sp>
      <p:sp>
        <p:nvSpPr>
          <p:cNvPr id="56" name="Oval 55">
            <a:extLst>
              <a:ext uri="{FF2B5EF4-FFF2-40B4-BE49-F238E27FC236}">
                <a16:creationId xmlns:a16="http://schemas.microsoft.com/office/drawing/2014/main" id="{CE5F70D2-9567-4B5A-BAB0-5DF0E6746307}"/>
              </a:ext>
            </a:extLst>
          </p:cNvPr>
          <p:cNvSpPr/>
          <p:nvPr/>
        </p:nvSpPr>
        <p:spPr bwMode="gray">
          <a:xfrm>
            <a:off x="8711480" y="2892694"/>
            <a:ext cx="112031" cy="105321"/>
          </a:xfrm>
          <a:prstGeom prst="ellipse">
            <a:avLst/>
          </a:prstGeom>
          <a:solidFill>
            <a:schemeClr val="accent2">
              <a:lumMod val="60000"/>
              <a:lumOff val="40000"/>
            </a:schemeClr>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61" name="Rectangle 60">
            <a:extLst>
              <a:ext uri="{FF2B5EF4-FFF2-40B4-BE49-F238E27FC236}">
                <a16:creationId xmlns:a16="http://schemas.microsoft.com/office/drawing/2014/main" id="{9878D491-0B81-4D54-9489-377A30E18781}"/>
              </a:ext>
            </a:extLst>
          </p:cNvPr>
          <p:cNvSpPr/>
          <p:nvPr/>
        </p:nvSpPr>
        <p:spPr>
          <a:xfrm>
            <a:off x="9482735" y="824935"/>
            <a:ext cx="2077406" cy="523220"/>
          </a:xfrm>
          <a:prstGeom prst="rect">
            <a:avLst/>
          </a:prstGeom>
        </p:spPr>
        <p:txBody>
          <a:bodyPr wrap="square">
            <a:spAutoFit/>
          </a:bodyPr>
          <a:lstStyle/>
          <a:p>
            <a:pPr marL="0" marR="0" lvl="0" indent="0" algn="l" defTabSz="1088558" rtl="0" eaLnBrk="1" fontAlgn="auto" latinLnBrk="0" hangingPunct="1">
              <a:lnSpc>
                <a:spcPct val="100000"/>
              </a:lnSpc>
              <a:spcBef>
                <a:spcPts val="1800"/>
              </a:spcBef>
              <a:spcAft>
                <a:spcPts val="0"/>
              </a:spcAft>
              <a:buClr>
                <a:srgbClr val="F0AB00"/>
              </a:buClr>
              <a:buSzPct val="80000"/>
              <a:buFontTx/>
              <a:buNone/>
              <a:tabLst/>
              <a:defRPr/>
            </a:pPr>
            <a:r>
              <a:rPr kumimoji="0" lang="en-US" sz="1400" b="0" i="0" u="none" strike="noStrike" kern="1200" cap="none" spc="0" normalizeH="0" baseline="0" noProof="0" dirty="0">
                <a:ln>
                  <a:noFill/>
                </a:ln>
                <a:solidFill>
                  <a:srgbClr val="000000"/>
                </a:solidFill>
                <a:effectLst/>
                <a:uLnTx/>
                <a:uFillTx/>
                <a:latin typeface="72 Brand" panose="020B0504030603020204" pitchFamily="34" charset="0"/>
                <a:hlinkClick r:id="rId3"/>
              </a:rPr>
              <a:t>Data center location</a:t>
            </a: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ndParaRPr>
          </a:p>
          <a:p>
            <a:pPr marL="0" marR="0" lvl="0" indent="0" algn="l" defTabSz="1088558" rtl="0" eaLnBrk="1" fontAlgn="auto" latinLnBrk="0" hangingPunct="1">
              <a:lnSpc>
                <a:spcPct val="100000"/>
              </a:lnSpc>
              <a:spcBef>
                <a:spcPts val="0"/>
              </a:spcBef>
              <a:spcAft>
                <a:spcPts val="0"/>
              </a:spcAft>
              <a:buClr>
                <a:srgbClr val="F0AB00"/>
              </a:buClr>
              <a:buSzPct val="80000"/>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for SAP Analytics Cloud </a:t>
            </a:r>
          </a:p>
        </p:txBody>
      </p:sp>
      <p:sp>
        <p:nvSpPr>
          <p:cNvPr id="46" name="Oval 45">
            <a:extLst>
              <a:ext uri="{FF2B5EF4-FFF2-40B4-BE49-F238E27FC236}">
                <a16:creationId xmlns:a16="http://schemas.microsoft.com/office/drawing/2014/main" id="{6E67A914-D24E-486D-A3B0-FDA08A3EE146}"/>
              </a:ext>
            </a:extLst>
          </p:cNvPr>
          <p:cNvSpPr/>
          <p:nvPr/>
        </p:nvSpPr>
        <p:spPr bwMode="gray">
          <a:xfrm>
            <a:off x="5345053" y="1988880"/>
            <a:ext cx="112031" cy="105321"/>
          </a:xfrm>
          <a:prstGeom prst="ellipse">
            <a:avLst/>
          </a:prstGeom>
          <a:solidFill>
            <a:schemeClr val="accent3"/>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42" name="TextBox 41">
            <a:extLst>
              <a:ext uri="{FF2B5EF4-FFF2-40B4-BE49-F238E27FC236}">
                <a16:creationId xmlns:a16="http://schemas.microsoft.com/office/drawing/2014/main" id="{E18DCF9D-E504-4089-843A-E436BA030EC8}"/>
              </a:ext>
            </a:extLst>
          </p:cNvPr>
          <p:cNvSpPr txBox="1"/>
          <p:nvPr/>
        </p:nvSpPr>
        <p:spPr>
          <a:xfrm>
            <a:off x="3162648" y="2174474"/>
            <a:ext cx="1445905"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CF-CA10 (Montreal)</a:t>
            </a:r>
            <a:endPar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43" name="Oval 42">
            <a:extLst>
              <a:ext uri="{FF2B5EF4-FFF2-40B4-BE49-F238E27FC236}">
                <a16:creationId xmlns:a16="http://schemas.microsoft.com/office/drawing/2014/main" id="{53DC385B-418E-4B8E-ABE2-6729A15465A4}"/>
              </a:ext>
            </a:extLst>
          </p:cNvPr>
          <p:cNvSpPr/>
          <p:nvPr/>
        </p:nvSpPr>
        <p:spPr bwMode="gray">
          <a:xfrm>
            <a:off x="3005954" y="2191487"/>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45" name="TextBox 44">
            <a:extLst>
              <a:ext uri="{FF2B5EF4-FFF2-40B4-BE49-F238E27FC236}">
                <a16:creationId xmlns:a16="http://schemas.microsoft.com/office/drawing/2014/main" id="{77D5691F-00A9-4A66-B6C6-3F0DDD1A2094}"/>
              </a:ext>
            </a:extLst>
          </p:cNvPr>
          <p:cNvSpPr txBox="1"/>
          <p:nvPr/>
        </p:nvSpPr>
        <p:spPr>
          <a:xfrm>
            <a:off x="7773921" y="2515919"/>
            <a:ext cx="1445905"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CF-AP12 (South Korea)</a:t>
            </a:r>
          </a:p>
        </p:txBody>
      </p:sp>
      <p:sp>
        <p:nvSpPr>
          <p:cNvPr id="47" name="Oval 46">
            <a:extLst>
              <a:ext uri="{FF2B5EF4-FFF2-40B4-BE49-F238E27FC236}">
                <a16:creationId xmlns:a16="http://schemas.microsoft.com/office/drawing/2014/main" id="{FB6EDE1E-2B35-417A-9170-075E303E03D3}"/>
              </a:ext>
            </a:extLst>
          </p:cNvPr>
          <p:cNvSpPr/>
          <p:nvPr/>
        </p:nvSpPr>
        <p:spPr bwMode="gray">
          <a:xfrm>
            <a:off x="9009207" y="2543455"/>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nvGrpSpPr>
          <p:cNvPr id="90" name="Group 89">
            <a:extLst>
              <a:ext uri="{FF2B5EF4-FFF2-40B4-BE49-F238E27FC236}">
                <a16:creationId xmlns:a16="http://schemas.microsoft.com/office/drawing/2014/main" id="{7413758F-2314-8035-B263-39D82DD2610C}"/>
              </a:ext>
            </a:extLst>
          </p:cNvPr>
          <p:cNvGrpSpPr/>
          <p:nvPr/>
        </p:nvGrpSpPr>
        <p:grpSpPr>
          <a:xfrm>
            <a:off x="588997" y="4518918"/>
            <a:ext cx="1820513" cy="1322613"/>
            <a:chOff x="678678" y="4914900"/>
            <a:chExt cx="1820513" cy="1322613"/>
          </a:xfrm>
        </p:grpSpPr>
        <p:sp>
          <p:nvSpPr>
            <p:cNvPr id="62" name="TextBox 61">
              <a:extLst>
                <a:ext uri="{FF2B5EF4-FFF2-40B4-BE49-F238E27FC236}">
                  <a16:creationId xmlns:a16="http://schemas.microsoft.com/office/drawing/2014/main" id="{BBA05C94-CE14-42A5-AD71-B9DA681B4CEB}"/>
                </a:ext>
              </a:extLst>
            </p:cNvPr>
            <p:cNvSpPr txBox="1"/>
            <p:nvPr/>
          </p:nvSpPr>
          <p:spPr>
            <a:xfrm>
              <a:off x="1036511" y="5079850"/>
              <a:ext cx="1191163" cy="1384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Amazon Web Services</a:t>
              </a:r>
            </a:p>
          </p:txBody>
        </p:sp>
        <p:sp>
          <p:nvSpPr>
            <p:cNvPr id="63" name="TextBox 62">
              <a:extLst>
                <a:ext uri="{FF2B5EF4-FFF2-40B4-BE49-F238E27FC236}">
                  <a16:creationId xmlns:a16="http://schemas.microsoft.com/office/drawing/2014/main" id="{163A2E92-3461-4592-8E91-32E753528503}"/>
                </a:ext>
              </a:extLst>
            </p:cNvPr>
            <p:cNvSpPr txBox="1"/>
            <p:nvPr/>
          </p:nvSpPr>
          <p:spPr>
            <a:xfrm>
              <a:off x="1036511" y="5294814"/>
              <a:ext cx="1176474" cy="1384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Azure</a:t>
              </a:r>
            </a:p>
          </p:txBody>
        </p:sp>
        <p:sp>
          <p:nvSpPr>
            <p:cNvPr id="64" name="Oval 63">
              <a:extLst>
                <a:ext uri="{FF2B5EF4-FFF2-40B4-BE49-F238E27FC236}">
                  <a16:creationId xmlns:a16="http://schemas.microsoft.com/office/drawing/2014/main" id="{4113F981-E7D0-4A1D-B3D4-7582BCAD3EE9}"/>
                </a:ext>
              </a:extLst>
            </p:cNvPr>
            <p:cNvSpPr/>
            <p:nvPr/>
          </p:nvSpPr>
          <p:spPr bwMode="gray">
            <a:xfrm>
              <a:off x="883180" y="5099453"/>
              <a:ext cx="112031" cy="105321"/>
            </a:xfrm>
            <a:prstGeom prst="ellipse">
              <a:avLst/>
            </a:prstGeom>
            <a:solidFill>
              <a:schemeClr val="accent1"/>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65" name="Oval 64">
              <a:extLst>
                <a:ext uri="{FF2B5EF4-FFF2-40B4-BE49-F238E27FC236}">
                  <a16:creationId xmlns:a16="http://schemas.microsoft.com/office/drawing/2014/main" id="{D9A65843-32DA-4EC7-9BC5-F938528883EE}"/>
                </a:ext>
              </a:extLst>
            </p:cNvPr>
            <p:cNvSpPr/>
            <p:nvPr/>
          </p:nvSpPr>
          <p:spPr bwMode="gray">
            <a:xfrm>
              <a:off x="883180" y="5528371"/>
              <a:ext cx="112031" cy="105321"/>
            </a:xfrm>
            <a:prstGeom prst="ellipse">
              <a:avLst/>
            </a:prstGeom>
            <a:solidFill>
              <a:schemeClr val="accent2">
                <a:lumMod val="60000"/>
                <a:lumOff val="40000"/>
              </a:schemeClr>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2100" b="0" i="0" u="none" strike="noStrike" kern="1200" cap="none" spc="0" normalizeH="0" baseline="0" noProof="0" err="1">
                <a:ln>
                  <a:noFill/>
                </a:ln>
                <a:solidFill>
                  <a:srgbClr val="000000"/>
                </a:solidFill>
                <a:effectLst/>
                <a:uLnTx/>
                <a:uFillTx/>
                <a:latin typeface="72 Brand" panose="020B0504030603020204" pitchFamily="34" charset="0"/>
              </a:endParaRPr>
            </a:p>
          </p:txBody>
        </p:sp>
        <p:sp>
          <p:nvSpPr>
            <p:cNvPr id="66" name="TextBox 65">
              <a:extLst>
                <a:ext uri="{FF2B5EF4-FFF2-40B4-BE49-F238E27FC236}">
                  <a16:creationId xmlns:a16="http://schemas.microsoft.com/office/drawing/2014/main" id="{4F804D5C-9966-43CD-9941-E9364A202727}"/>
                </a:ext>
              </a:extLst>
            </p:cNvPr>
            <p:cNvSpPr txBox="1"/>
            <p:nvPr/>
          </p:nvSpPr>
          <p:spPr>
            <a:xfrm>
              <a:off x="1036511" y="5509778"/>
              <a:ext cx="1134873" cy="1384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Ali Cloud</a:t>
              </a:r>
            </a:p>
          </p:txBody>
        </p:sp>
        <p:sp>
          <p:nvSpPr>
            <p:cNvPr id="67" name="Oval 66">
              <a:extLst>
                <a:ext uri="{FF2B5EF4-FFF2-40B4-BE49-F238E27FC236}">
                  <a16:creationId xmlns:a16="http://schemas.microsoft.com/office/drawing/2014/main" id="{8DCD81BF-200D-4C91-8FC1-D474675A833D}"/>
                </a:ext>
              </a:extLst>
            </p:cNvPr>
            <p:cNvSpPr/>
            <p:nvPr/>
          </p:nvSpPr>
          <p:spPr bwMode="gray">
            <a:xfrm>
              <a:off x="883180" y="5313912"/>
              <a:ext cx="112031" cy="105321"/>
            </a:xfrm>
            <a:prstGeom prst="ellipse">
              <a:avLst/>
            </a:prstGeom>
            <a:solidFill>
              <a:schemeClr val="accent3"/>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68" name="Rectangle 67">
              <a:extLst>
                <a:ext uri="{FF2B5EF4-FFF2-40B4-BE49-F238E27FC236}">
                  <a16:creationId xmlns:a16="http://schemas.microsoft.com/office/drawing/2014/main" id="{C7EAAD77-FEB3-43EC-8902-4BF0C77EF50F}"/>
                </a:ext>
              </a:extLst>
            </p:cNvPr>
            <p:cNvSpPr/>
            <p:nvPr/>
          </p:nvSpPr>
          <p:spPr bwMode="gray">
            <a:xfrm>
              <a:off x="678678" y="4914900"/>
              <a:ext cx="1820513" cy="1322613"/>
            </a:xfrm>
            <a:prstGeom prst="rect">
              <a:avLst/>
            </a:prstGeom>
            <a:noFill/>
            <a:ln w="25400" algn="ctr">
              <a:solidFill>
                <a:schemeClr val="tx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69" name="Oval 68">
              <a:extLst>
                <a:ext uri="{FF2B5EF4-FFF2-40B4-BE49-F238E27FC236}">
                  <a16:creationId xmlns:a16="http://schemas.microsoft.com/office/drawing/2014/main" id="{8FED3D06-48AD-4937-826D-95E32593A546}"/>
                </a:ext>
              </a:extLst>
            </p:cNvPr>
            <p:cNvSpPr/>
            <p:nvPr/>
          </p:nvSpPr>
          <p:spPr bwMode="gray">
            <a:xfrm>
              <a:off x="883180" y="5957288"/>
              <a:ext cx="112031" cy="110546"/>
            </a:xfrm>
            <a:prstGeom prst="ellipse">
              <a:avLst/>
            </a:prstGeom>
            <a:noFill/>
            <a:ln w="19050" algn="ctr">
              <a:solidFill>
                <a:schemeClr val="accent5"/>
              </a:solidFill>
              <a:prstDash val="sysDash"/>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70" name="TextBox 69">
              <a:extLst>
                <a:ext uri="{FF2B5EF4-FFF2-40B4-BE49-F238E27FC236}">
                  <a16:creationId xmlns:a16="http://schemas.microsoft.com/office/drawing/2014/main" id="{3B68980E-F60B-4148-9023-385AB5CA1CE2}"/>
                </a:ext>
              </a:extLst>
            </p:cNvPr>
            <p:cNvSpPr txBox="1"/>
            <p:nvPr/>
          </p:nvSpPr>
          <p:spPr>
            <a:xfrm>
              <a:off x="1036511" y="5939706"/>
              <a:ext cx="1019170" cy="1384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ts val="600"/>
                </a:spcBef>
                <a:spcAft>
                  <a:spcPct val="0"/>
                </a:spcAft>
                <a:buClr>
                  <a:srgbClr val="F0AB00"/>
                </a:buClr>
                <a:buSzPct val="80000"/>
                <a:buFontTx/>
                <a:buNone/>
                <a:tabLst/>
                <a:defRPr/>
              </a:pPr>
              <a:r>
                <a:rPr kumimoji="0" lang="en-US" sz="900" b="0" i="1"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Planned Region</a:t>
              </a:r>
            </a:p>
          </p:txBody>
        </p:sp>
        <p:sp>
          <p:nvSpPr>
            <p:cNvPr id="53" name="Oval 52">
              <a:extLst>
                <a:ext uri="{FF2B5EF4-FFF2-40B4-BE49-F238E27FC236}">
                  <a16:creationId xmlns:a16="http://schemas.microsoft.com/office/drawing/2014/main" id="{FFCD0E2A-6234-462E-A1A2-764EFE80FDAC}"/>
                </a:ext>
              </a:extLst>
            </p:cNvPr>
            <p:cNvSpPr/>
            <p:nvPr/>
          </p:nvSpPr>
          <p:spPr bwMode="gray">
            <a:xfrm>
              <a:off x="883180" y="5742830"/>
              <a:ext cx="112031" cy="105321"/>
            </a:xfrm>
            <a:prstGeom prst="ellipse">
              <a:avLst/>
            </a:prstGeom>
            <a:solidFill>
              <a:srgbClr val="0070F2"/>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54" name="TextBox 53">
              <a:extLst>
                <a:ext uri="{FF2B5EF4-FFF2-40B4-BE49-F238E27FC236}">
                  <a16:creationId xmlns:a16="http://schemas.microsoft.com/office/drawing/2014/main" id="{0A13B373-B364-480D-9B8A-6319DA59C681}"/>
                </a:ext>
              </a:extLst>
            </p:cNvPr>
            <p:cNvSpPr txBox="1"/>
            <p:nvPr/>
          </p:nvSpPr>
          <p:spPr>
            <a:xfrm>
              <a:off x="1036511" y="5724742"/>
              <a:ext cx="1462679" cy="1384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Google Cloud Platform</a:t>
              </a:r>
            </a:p>
          </p:txBody>
        </p:sp>
      </p:grpSp>
      <p:sp>
        <p:nvSpPr>
          <p:cNvPr id="74" name="TextBox 73">
            <a:extLst>
              <a:ext uri="{FF2B5EF4-FFF2-40B4-BE49-F238E27FC236}">
                <a16:creationId xmlns:a16="http://schemas.microsoft.com/office/drawing/2014/main" id="{EF7C1C9B-F2A2-43A4-A27A-BF14B1EA9B3F}"/>
              </a:ext>
            </a:extLst>
          </p:cNvPr>
          <p:cNvSpPr txBox="1"/>
          <p:nvPr/>
        </p:nvSpPr>
        <p:spPr>
          <a:xfrm>
            <a:off x="1519097" y="2431058"/>
            <a:ext cx="890413"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CF- US30 (Iowa)</a:t>
            </a:r>
          </a:p>
        </p:txBody>
      </p:sp>
      <p:sp>
        <p:nvSpPr>
          <p:cNvPr id="75" name="TextBox 74">
            <a:extLst>
              <a:ext uri="{FF2B5EF4-FFF2-40B4-BE49-F238E27FC236}">
                <a16:creationId xmlns:a16="http://schemas.microsoft.com/office/drawing/2014/main" id="{2C9EEE4D-E5F9-4B31-AAF3-753EEFEBF06B}"/>
              </a:ext>
            </a:extLst>
          </p:cNvPr>
          <p:cNvSpPr txBox="1"/>
          <p:nvPr/>
        </p:nvSpPr>
        <p:spPr>
          <a:xfrm>
            <a:off x="4443145" y="2207072"/>
            <a:ext cx="1060877"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CF-EU30 (Frankfurt)</a:t>
            </a:r>
          </a:p>
        </p:txBody>
      </p:sp>
      <p:sp>
        <p:nvSpPr>
          <p:cNvPr id="52" name="TextBox 51">
            <a:extLst>
              <a:ext uri="{FF2B5EF4-FFF2-40B4-BE49-F238E27FC236}">
                <a16:creationId xmlns:a16="http://schemas.microsoft.com/office/drawing/2014/main" id="{3F6A9A8A-3F19-4406-9BE8-FBAB0503B9F8}"/>
              </a:ext>
            </a:extLst>
          </p:cNvPr>
          <p:cNvSpPr txBox="1"/>
          <p:nvPr/>
        </p:nvSpPr>
        <p:spPr>
          <a:xfrm>
            <a:off x="7682712" y="3190745"/>
            <a:ext cx="1284206"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CF-IN30 (Mumbai)</a:t>
            </a:r>
          </a:p>
        </p:txBody>
      </p:sp>
      <p:sp>
        <p:nvSpPr>
          <p:cNvPr id="57" name="Oval 56">
            <a:extLst>
              <a:ext uri="{FF2B5EF4-FFF2-40B4-BE49-F238E27FC236}">
                <a16:creationId xmlns:a16="http://schemas.microsoft.com/office/drawing/2014/main" id="{076EE09D-5776-4C99-A451-F2741C8EABB4}"/>
              </a:ext>
            </a:extLst>
          </p:cNvPr>
          <p:cNvSpPr/>
          <p:nvPr/>
        </p:nvSpPr>
        <p:spPr bwMode="gray">
          <a:xfrm>
            <a:off x="7541588" y="3215642"/>
            <a:ext cx="112031" cy="105321"/>
          </a:xfrm>
          <a:prstGeom prst="ellipse">
            <a:avLst/>
          </a:prstGeom>
          <a:solidFill>
            <a:srgbClr val="0070F2"/>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4" name="Oval 3">
            <a:extLst>
              <a:ext uri="{FF2B5EF4-FFF2-40B4-BE49-F238E27FC236}">
                <a16:creationId xmlns:a16="http://schemas.microsoft.com/office/drawing/2014/main" id="{B73FF128-CCFC-5220-20DF-D608815BE8CF}"/>
              </a:ext>
            </a:extLst>
          </p:cNvPr>
          <p:cNvSpPr/>
          <p:nvPr/>
        </p:nvSpPr>
        <p:spPr bwMode="gray">
          <a:xfrm>
            <a:off x="2417185" y="2462701"/>
            <a:ext cx="112031" cy="105321"/>
          </a:xfrm>
          <a:prstGeom prst="ellipse">
            <a:avLst/>
          </a:prstGeom>
          <a:solidFill>
            <a:srgbClr val="0070F2"/>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0296A3BF-AB2D-5EF5-AEF1-378EF4D0C2FB}"/>
              </a:ext>
            </a:extLst>
          </p:cNvPr>
          <p:cNvSpPr/>
          <p:nvPr/>
        </p:nvSpPr>
        <p:spPr bwMode="gray">
          <a:xfrm>
            <a:off x="1637227" y="2288591"/>
            <a:ext cx="112031" cy="105321"/>
          </a:xfrm>
          <a:prstGeom prst="ellipse">
            <a:avLst/>
          </a:prstGeom>
          <a:solidFill>
            <a:schemeClr val="accent3"/>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9BDA37F4-2F00-A2A9-78AA-AAD6A7538C4F}"/>
              </a:ext>
            </a:extLst>
          </p:cNvPr>
          <p:cNvSpPr txBox="1"/>
          <p:nvPr/>
        </p:nvSpPr>
        <p:spPr>
          <a:xfrm>
            <a:off x="9528235" y="2445543"/>
            <a:ext cx="963795"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CF-AP30</a:t>
            </a:r>
          </a:p>
        </p:txBody>
      </p:sp>
      <p:sp>
        <p:nvSpPr>
          <p:cNvPr id="10" name="TextBox 9">
            <a:extLst>
              <a:ext uri="{FF2B5EF4-FFF2-40B4-BE49-F238E27FC236}">
                <a16:creationId xmlns:a16="http://schemas.microsoft.com/office/drawing/2014/main" id="{D69ACC91-8D6F-15B5-E069-19A606E4E982}"/>
              </a:ext>
            </a:extLst>
          </p:cNvPr>
          <p:cNvSpPr txBox="1"/>
          <p:nvPr/>
        </p:nvSpPr>
        <p:spPr>
          <a:xfrm>
            <a:off x="3271670" y="4449669"/>
            <a:ext cx="557914"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CF-BR30</a:t>
            </a:r>
          </a:p>
        </p:txBody>
      </p:sp>
      <p:grpSp>
        <p:nvGrpSpPr>
          <p:cNvPr id="11" name="Group 10">
            <a:extLst>
              <a:ext uri="{FF2B5EF4-FFF2-40B4-BE49-F238E27FC236}">
                <a16:creationId xmlns:a16="http://schemas.microsoft.com/office/drawing/2014/main" id="{29754B9C-E6B5-1845-A21B-946F8C51B42A}"/>
              </a:ext>
            </a:extLst>
          </p:cNvPr>
          <p:cNvGrpSpPr/>
          <p:nvPr/>
        </p:nvGrpSpPr>
        <p:grpSpPr>
          <a:xfrm>
            <a:off x="3797743" y="4475701"/>
            <a:ext cx="114432" cy="110546"/>
            <a:chOff x="2244933" y="2374975"/>
            <a:chExt cx="114432" cy="110546"/>
          </a:xfrm>
        </p:grpSpPr>
        <p:sp>
          <p:nvSpPr>
            <p:cNvPr id="12" name="Oval 11">
              <a:extLst>
                <a:ext uri="{FF2B5EF4-FFF2-40B4-BE49-F238E27FC236}">
                  <a16:creationId xmlns:a16="http://schemas.microsoft.com/office/drawing/2014/main" id="{3AAFCC97-D7AF-8F07-6B56-F8CBA8D25C7D}"/>
                </a:ext>
              </a:extLst>
            </p:cNvPr>
            <p:cNvSpPr/>
            <p:nvPr/>
          </p:nvSpPr>
          <p:spPr bwMode="gray">
            <a:xfrm>
              <a:off x="2244933" y="2379044"/>
              <a:ext cx="112031" cy="105321"/>
            </a:xfrm>
            <a:prstGeom prst="ellipse">
              <a:avLst/>
            </a:prstGeom>
            <a:solidFill>
              <a:schemeClr val="accent6"/>
            </a:solidFill>
            <a:ln w="6350" algn="ctr">
              <a:solidFill>
                <a:schemeClr val="accent1"/>
              </a:solid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B26FD649-13B9-0CAB-3FB5-E91C7BA78FE1}"/>
                </a:ext>
              </a:extLst>
            </p:cNvPr>
            <p:cNvSpPr/>
            <p:nvPr/>
          </p:nvSpPr>
          <p:spPr bwMode="gray">
            <a:xfrm>
              <a:off x="2247334" y="2374975"/>
              <a:ext cx="112031" cy="110546"/>
            </a:xfrm>
            <a:prstGeom prst="ellipse">
              <a:avLst/>
            </a:prstGeom>
            <a:noFill/>
            <a:ln w="19050" algn="ctr">
              <a:solidFill>
                <a:schemeClr val="accent1"/>
              </a:solidFill>
              <a:prstDash val="sysDash"/>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sp>
        <p:nvSpPr>
          <p:cNvPr id="14" name="TextBox 13">
            <a:extLst>
              <a:ext uri="{FF2B5EF4-FFF2-40B4-BE49-F238E27FC236}">
                <a16:creationId xmlns:a16="http://schemas.microsoft.com/office/drawing/2014/main" id="{709162B8-F58D-627D-E5DC-F17D3AB11916}"/>
              </a:ext>
            </a:extLst>
          </p:cNvPr>
          <p:cNvSpPr txBox="1"/>
          <p:nvPr/>
        </p:nvSpPr>
        <p:spPr>
          <a:xfrm>
            <a:off x="9393945" y="4888967"/>
            <a:ext cx="575090"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CF-AP30</a:t>
            </a:r>
          </a:p>
        </p:txBody>
      </p:sp>
      <p:sp>
        <p:nvSpPr>
          <p:cNvPr id="19" name="TextBox 18">
            <a:extLst>
              <a:ext uri="{FF2B5EF4-FFF2-40B4-BE49-F238E27FC236}">
                <a16:creationId xmlns:a16="http://schemas.microsoft.com/office/drawing/2014/main" id="{377042B5-34A3-6F5A-CB27-020AF32063A4}"/>
              </a:ext>
            </a:extLst>
          </p:cNvPr>
          <p:cNvSpPr txBox="1"/>
          <p:nvPr/>
        </p:nvSpPr>
        <p:spPr>
          <a:xfrm>
            <a:off x="6017142" y="2982267"/>
            <a:ext cx="556047"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CF-SA30</a:t>
            </a:r>
          </a:p>
        </p:txBody>
      </p:sp>
      <p:grpSp>
        <p:nvGrpSpPr>
          <p:cNvPr id="20" name="Group 19">
            <a:extLst>
              <a:ext uri="{FF2B5EF4-FFF2-40B4-BE49-F238E27FC236}">
                <a16:creationId xmlns:a16="http://schemas.microsoft.com/office/drawing/2014/main" id="{A0329A73-A239-E28F-116B-7F3C85EB7F67}"/>
              </a:ext>
            </a:extLst>
          </p:cNvPr>
          <p:cNvGrpSpPr/>
          <p:nvPr/>
        </p:nvGrpSpPr>
        <p:grpSpPr>
          <a:xfrm>
            <a:off x="6571989" y="3006323"/>
            <a:ext cx="114432" cy="110546"/>
            <a:chOff x="2244933" y="2374975"/>
            <a:chExt cx="114432" cy="110546"/>
          </a:xfrm>
        </p:grpSpPr>
        <p:sp>
          <p:nvSpPr>
            <p:cNvPr id="22" name="Oval 21">
              <a:extLst>
                <a:ext uri="{FF2B5EF4-FFF2-40B4-BE49-F238E27FC236}">
                  <a16:creationId xmlns:a16="http://schemas.microsoft.com/office/drawing/2014/main" id="{461A57CB-0721-A502-DEDD-8ED2C84254FA}"/>
                </a:ext>
              </a:extLst>
            </p:cNvPr>
            <p:cNvSpPr/>
            <p:nvPr/>
          </p:nvSpPr>
          <p:spPr bwMode="gray">
            <a:xfrm>
              <a:off x="2244933" y="2379044"/>
              <a:ext cx="112031" cy="105321"/>
            </a:xfrm>
            <a:prstGeom prst="ellipse">
              <a:avLst/>
            </a:prstGeom>
            <a:solidFill>
              <a:srgbClr val="0070F2"/>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23" name="Oval 22">
              <a:extLst>
                <a:ext uri="{FF2B5EF4-FFF2-40B4-BE49-F238E27FC236}">
                  <a16:creationId xmlns:a16="http://schemas.microsoft.com/office/drawing/2014/main" id="{69D7479C-C380-57DB-5541-C4297B0FB09D}"/>
                </a:ext>
              </a:extLst>
            </p:cNvPr>
            <p:cNvSpPr/>
            <p:nvPr/>
          </p:nvSpPr>
          <p:spPr bwMode="gray">
            <a:xfrm>
              <a:off x="2247334" y="2374975"/>
              <a:ext cx="112031" cy="110546"/>
            </a:xfrm>
            <a:prstGeom prst="ellipse">
              <a:avLst/>
            </a:prstGeom>
            <a:noFill/>
            <a:ln w="19050" algn="ctr">
              <a:solidFill>
                <a:schemeClr val="accent5"/>
              </a:solidFill>
              <a:prstDash val="sysDash"/>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sp>
        <p:nvSpPr>
          <p:cNvPr id="59" name="TextBox 58">
            <a:extLst>
              <a:ext uri="{FF2B5EF4-FFF2-40B4-BE49-F238E27FC236}">
                <a16:creationId xmlns:a16="http://schemas.microsoft.com/office/drawing/2014/main" id="{5A48D006-B713-636C-C7E1-0A24242DBE52}"/>
              </a:ext>
            </a:extLst>
          </p:cNvPr>
          <p:cNvSpPr txBox="1"/>
          <p:nvPr/>
        </p:nvSpPr>
        <p:spPr>
          <a:xfrm>
            <a:off x="5803614" y="2662054"/>
            <a:ext cx="556047" cy="138500"/>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1"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CF-IS30</a:t>
            </a:r>
          </a:p>
        </p:txBody>
      </p:sp>
      <p:sp>
        <p:nvSpPr>
          <p:cNvPr id="26" name="TextBox 25">
            <a:extLst>
              <a:ext uri="{FF2B5EF4-FFF2-40B4-BE49-F238E27FC236}">
                <a16:creationId xmlns:a16="http://schemas.microsoft.com/office/drawing/2014/main" id="{7DEEF143-10BA-3201-07CB-E4432CF40529}"/>
              </a:ext>
            </a:extLst>
          </p:cNvPr>
          <p:cNvSpPr txBox="1"/>
          <p:nvPr/>
        </p:nvSpPr>
        <p:spPr>
          <a:xfrm>
            <a:off x="4895664" y="2075858"/>
            <a:ext cx="556047" cy="138499"/>
          </a:xfrm>
          <a:prstGeom prst="rect">
            <a:avLst/>
          </a:prstGeom>
          <a:noFill/>
        </p:spPr>
        <p:txBody>
          <a:bodyPr wrap="square" lIns="0" tIns="0" rIns="0" bIns="0" rtlCol="0">
            <a:spAutoFit/>
          </a:bodyPr>
          <a:lstStyle/>
          <a:p>
            <a:pPr marL="0" marR="0" lvl="0" indent="0" algn="l" defTabSz="1087438" rtl="0" eaLnBrk="0" fontAlgn="base" latinLnBrk="0" hangingPunct="0">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Arial Unicode MS" pitchFamily="34" charset="-128"/>
                <a:cs typeface="Arial Unicode MS" pitchFamily="34" charset="-128"/>
              </a:rPr>
              <a:t>CF-CH20</a:t>
            </a:r>
          </a:p>
        </p:txBody>
      </p:sp>
      <p:sp>
        <p:nvSpPr>
          <p:cNvPr id="77" name="Oval 76">
            <a:extLst>
              <a:ext uri="{FF2B5EF4-FFF2-40B4-BE49-F238E27FC236}">
                <a16:creationId xmlns:a16="http://schemas.microsoft.com/office/drawing/2014/main" id="{EBB9BEB1-C197-4EC2-88CB-29748A989AD7}"/>
              </a:ext>
            </a:extLst>
          </p:cNvPr>
          <p:cNvSpPr/>
          <p:nvPr/>
        </p:nvSpPr>
        <p:spPr bwMode="gray">
          <a:xfrm>
            <a:off x="5513913" y="2168376"/>
            <a:ext cx="112031" cy="105321"/>
          </a:xfrm>
          <a:prstGeom prst="ellipse">
            <a:avLst/>
          </a:prstGeom>
          <a:solidFill>
            <a:srgbClr val="0070F2"/>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nvGrpSpPr>
          <p:cNvPr id="44" name="Group 43">
            <a:extLst>
              <a:ext uri="{FF2B5EF4-FFF2-40B4-BE49-F238E27FC236}">
                <a16:creationId xmlns:a16="http://schemas.microsoft.com/office/drawing/2014/main" id="{FE9ACACD-B98A-12E5-0916-27026AB91825}"/>
              </a:ext>
            </a:extLst>
          </p:cNvPr>
          <p:cNvGrpSpPr/>
          <p:nvPr/>
        </p:nvGrpSpPr>
        <p:grpSpPr>
          <a:xfrm>
            <a:off x="5379628" y="2092531"/>
            <a:ext cx="114432" cy="110546"/>
            <a:chOff x="2244933" y="2374975"/>
            <a:chExt cx="114432" cy="110546"/>
          </a:xfrm>
        </p:grpSpPr>
        <p:sp>
          <p:nvSpPr>
            <p:cNvPr id="49" name="Oval 48">
              <a:extLst>
                <a:ext uri="{FF2B5EF4-FFF2-40B4-BE49-F238E27FC236}">
                  <a16:creationId xmlns:a16="http://schemas.microsoft.com/office/drawing/2014/main" id="{4B521337-CDB0-D0A3-C8C5-ECB76A8B4F35}"/>
                </a:ext>
              </a:extLst>
            </p:cNvPr>
            <p:cNvSpPr/>
            <p:nvPr/>
          </p:nvSpPr>
          <p:spPr bwMode="gray">
            <a:xfrm>
              <a:off x="2244933" y="2379044"/>
              <a:ext cx="112031" cy="105321"/>
            </a:xfrm>
            <a:prstGeom prst="ellipse">
              <a:avLst/>
            </a:prstGeom>
            <a:solidFill>
              <a:schemeClr val="accent3"/>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55" name="Oval 54">
              <a:extLst>
                <a:ext uri="{FF2B5EF4-FFF2-40B4-BE49-F238E27FC236}">
                  <a16:creationId xmlns:a16="http://schemas.microsoft.com/office/drawing/2014/main" id="{39298769-6380-3711-B5C1-89C7BDAF6347}"/>
                </a:ext>
              </a:extLst>
            </p:cNvPr>
            <p:cNvSpPr/>
            <p:nvPr/>
          </p:nvSpPr>
          <p:spPr bwMode="gray">
            <a:xfrm>
              <a:off x="2247334" y="2374975"/>
              <a:ext cx="112031" cy="110546"/>
            </a:xfrm>
            <a:prstGeom prst="ellipse">
              <a:avLst/>
            </a:prstGeom>
            <a:noFill/>
            <a:ln w="19050" algn="ctr">
              <a:solidFill>
                <a:schemeClr val="accent5"/>
              </a:solidFill>
              <a:prstDash val="sysDash"/>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sp>
        <p:nvSpPr>
          <p:cNvPr id="31" name="Title 30">
            <a:extLst>
              <a:ext uri="{FF2B5EF4-FFF2-40B4-BE49-F238E27FC236}">
                <a16:creationId xmlns:a16="http://schemas.microsoft.com/office/drawing/2014/main" id="{334F2ED6-AA85-CB19-7DF4-57A0FED1C850}"/>
              </a:ext>
            </a:extLst>
          </p:cNvPr>
          <p:cNvSpPr>
            <a:spLocks noGrp="1"/>
          </p:cNvSpPr>
          <p:nvPr>
            <p:ph type="title"/>
          </p:nvPr>
        </p:nvSpPr>
        <p:spPr/>
        <p:txBody>
          <a:bodyPr/>
          <a:lstStyle/>
          <a:p>
            <a:r>
              <a:rPr lang="en-US" dirty="0"/>
              <a:t>Data center locations – Public Cloud</a:t>
            </a:r>
          </a:p>
        </p:txBody>
      </p:sp>
      <p:grpSp>
        <p:nvGrpSpPr>
          <p:cNvPr id="58" name="Group 57">
            <a:extLst>
              <a:ext uri="{FF2B5EF4-FFF2-40B4-BE49-F238E27FC236}">
                <a16:creationId xmlns:a16="http://schemas.microsoft.com/office/drawing/2014/main" id="{AA147ADA-9823-717D-CC26-A0AFC98D3093}"/>
              </a:ext>
            </a:extLst>
          </p:cNvPr>
          <p:cNvGrpSpPr/>
          <p:nvPr/>
        </p:nvGrpSpPr>
        <p:grpSpPr>
          <a:xfrm>
            <a:off x="6260839" y="2669773"/>
            <a:ext cx="114432" cy="110546"/>
            <a:chOff x="2244933" y="2374975"/>
            <a:chExt cx="114432" cy="110546"/>
          </a:xfrm>
        </p:grpSpPr>
        <p:sp>
          <p:nvSpPr>
            <p:cNvPr id="73" name="Oval 72">
              <a:extLst>
                <a:ext uri="{FF2B5EF4-FFF2-40B4-BE49-F238E27FC236}">
                  <a16:creationId xmlns:a16="http://schemas.microsoft.com/office/drawing/2014/main" id="{ABF55C36-8297-DCFE-3168-CEC03014EB1A}"/>
                </a:ext>
              </a:extLst>
            </p:cNvPr>
            <p:cNvSpPr/>
            <p:nvPr/>
          </p:nvSpPr>
          <p:spPr bwMode="gray">
            <a:xfrm>
              <a:off x="2244933" y="2379044"/>
              <a:ext cx="112031" cy="105321"/>
            </a:xfrm>
            <a:prstGeom prst="ellipse">
              <a:avLst/>
            </a:prstGeom>
            <a:solidFill>
              <a:srgbClr val="0070F2"/>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76" name="Oval 75">
              <a:extLst>
                <a:ext uri="{FF2B5EF4-FFF2-40B4-BE49-F238E27FC236}">
                  <a16:creationId xmlns:a16="http://schemas.microsoft.com/office/drawing/2014/main" id="{8EA9D5B0-FB41-D80B-C6A9-81BEF519F3AB}"/>
                </a:ext>
              </a:extLst>
            </p:cNvPr>
            <p:cNvSpPr/>
            <p:nvPr/>
          </p:nvSpPr>
          <p:spPr bwMode="gray">
            <a:xfrm>
              <a:off x="2247334" y="2374975"/>
              <a:ext cx="112031" cy="110546"/>
            </a:xfrm>
            <a:prstGeom prst="ellipse">
              <a:avLst/>
            </a:prstGeom>
            <a:noFill/>
            <a:ln w="19050" algn="ctr">
              <a:solidFill>
                <a:schemeClr val="accent5"/>
              </a:solidFill>
              <a:prstDash val="sysDash"/>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grpSp>
        <p:nvGrpSpPr>
          <p:cNvPr id="81" name="Group 80">
            <a:extLst>
              <a:ext uri="{FF2B5EF4-FFF2-40B4-BE49-F238E27FC236}">
                <a16:creationId xmlns:a16="http://schemas.microsoft.com/office/drawing/2014/main" id="{DA11A28B-313F-2AAB-8CC5-D780A2A71908}"/>
              </a:ext>
            </a:extLst>
          </p:cNvPr>
          <p:cNvGrpSpPr/>
          <p:nvPr/>
        </p:nvGrpSpPr>
        <p:grpSpPr>
          <a:xfrm>
            <a:off x="9388214" y="2482448"/>
            <a:ext cx="114432" cy="110546"/>
            <a:chOff x="2244933" y="2374975"/>
            <a:chExt cx="114432" cy="110546"/>
          </a:xfrm>
        </p:grpSpPr>
        <p:sp>
          <p:nvSpPr>
            <p:cNvPr id="82" name="Oval 81">
              <a:extLst>
                <a:ext uri="{FF2B5EF4-FFF2-40B4-BE49-F238E27FC236}">
                  <a16:creationId xmlns:a16="http://schemas.microsoft.com/office/drawing/2014/main" id="{F22D3391-DD11-499B-02AB-F1905ADAF361}"/>
                </a:ext>
              </a:extLst>
            </p:cNvPr>
            <p:cNvSpPr/>
            <p:nvPr/>
          </p:nvSpPr>
          <p:spPr bwMode="gray">
            <a:xfrm>
              <a:off x="2244933" y="2379044"/>
              <a:ext cx="112031" cy="105321"/>
            </a:xfrm>
            <a:prstGeom prst="ellipse">
              <a:avLst/>
            </a:prstGeom>
            <a:solidFill>
              <a:srgbClr val="0070F2"/>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83" name="Oval 82">
              <a:extLst>
                <a:ext uri="{FF2B5EF4-FFF2-40B4-BE49-F238E27FC236}">
                  <a16:creationId xmlns:a16="http://schemas.microsoft.com/office/drawing/2014/main" id="{BC86AAE4-D358-9D9D-B802-6747EFF0B5C3}"/>
                </a:ext>
              </a:extLst>
            </p:cNvPr>
            <p:cNvSpPr/>
            <p:nvPr/>
          </p:nvSpPr>
          <p:spPr bwMode="gray">
            <a:xfrm>
              <a:off x="2247334" y="2374975"/>
              <a:ext cx="112031" cy="110546"/>
            </a:xfrm>
            <a:prstGeom prst="ellipse">
              <a:avLst/>
            </a:prstGeom>
            <a:noFill/>
            <a:ln w="19050" algn="ctr">
              <a:solidFill>
                <a:schemeClr val="accent5"/>
              </a:solidFill>
              <a:prstDash val="sysDash"/>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grpSp>
        <p:nvGrpSpPr>
          <p:cNvPr id="87" name="Group 86">
            <a:extLst>
              <a:ext uri="{FF2B5EF4-FFF2-40B4-BE49-F238E27FC236}">
                <a16:creationId xmlns:a16="http://schemas.microsoft.com/office/drawing/2014/main" id="{314AE456-6955-F21C-D61B-257C0B07EA73}"/>
              </a:ext>
            </a:extLst>
          </p:cNvPr>
          <p:cNvGrpSpPr/>
          <p:nvPr/>
        </p:nvGrpSpPr>
        <p:grpSpPr>
          <a:xfrm>
            <a:off x="9918439" y="4901798"/>
            <a:ext cx="114432" cy="110546"/>
            <a:chOff x="2244933" y="2374975"/>
            <a:chExt cx="114432" cy="110546"/>
          </a:xfrm>
        </p:grpSpPr>
        <p:sp>
          <p:nvSpPr>
            <p:cNvPr id="88" name="Oval 87">
              <a:extLst>
                <a:ext uri="{FF2B5EF4-FFF2-40B4-BE49-F238E27FC236}">
                  <a16:creationId xmlns:a16="http://schemas.microsoft.com/office/drawing/2014/main" id="{64E6D789-E4C2-0E35-B9A4-848899A25B24}"/>
                </a:ext>
              </a:extLst>
            </p:cNvPr>
            <p:cNvSpPr/>
            <p:nvPr/>
          </p:nvSpPr>
          <p:spPr bwMode="gray">
            <a:xfrm>
              <a:off x="2244933" y="2379044"/>
              <a:ext cx="112031" cy="105321"/>
            </a:xfrm>
            <a:prstGeom prst="ellipse">
              <a:avLst/>
            </a:prstGeom>
            <a:solidFill>
              <a:srgbClr val="0070F2"/>
            </a:solidFill>
            <a:ln w="6350" algn="ctr">
              <a:noFill/>
              <a:miter lim="800000"/>
              <a:headEnd/>
              <a:tailEnd/>
            </a:ln>
          </p:spPr>
          <p:txBody>
            <a:bodyPr lIns="89954" tIns="71962" rIns="89954" bIns="71962" rtlCol="0" anchor="ct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10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sp>
          <p:nvSpPr>
            <p:cNvPr id="89" name="Oval 88">
              <a:extLst>
                <a:ext uri="{FF2B5EF4-FFF2-40B4-BE49-F238E27FC236}">
                  <a16:creationId xmlns:a16="http://schemas.microsoft.com/office/drawing/2014/main" id="{396F9D8B-EDF6-592F-9FE8-26F2F24CA739}"/>
                </a:ext>
              </a:extLst>
            </p:cNvPr>
            <p:cNvSpPr/>
            <p:nvPr/>
          </p:nvSpPr>
          <p:spPr bwMode="gray">
            <a:xfrm>
              <a:off x="2247334" y="2374975"/>
              <a:ext cx="112031" cy="110546"/>
            </a:xfrm>
            <a:prstGeom prst="ellipse">
              <a:avLst/>
            </a:prstGeom>
            <a:noFill/>
            <a:ln w="19050" algn="ctr">
              <a:solidFill>
                <a:schemeClr val="accent5"/>
              </a:solidFill>
              <a:prstDash val="sysDash"/>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de-DE" sz="1800" b="0" i="0" u="none" strike="noStrike" kern="0" cap="none" spc="0" normalizeH="0" baseline="0" noProof="0" err="1">
                <a:ln>
                  <a:noFill/>
                </a:ln>
                <a:solidFill>
                  <a:srgbClr val="000000"/>
                </a:solidFill>
                <a:effectLst/>
                <a:uLnTx/>
                <a:uFillTx/>
                <a:latin typeface="72 Brand" panose="020B0504030603020204" pitchFamily="34" charset="0"/>
                <a:ea typeface="Arial Unicode MS" pitchFamily="34" charset="-128"/>
                <a:cs typeface="Arial Unicode MS" pitchFamily="34" charset="-128"/>
              </a:endParaRPr>
            </a:p>
          </p:txBody>
        </p:sp>
      </p:grpSp>
    </p:spTree>
    <p:extLst>
      <p:ext uri="{BB962C8B-B14F-4D97-AF65-F5344CB8AC3E}">
        <p14:creationId xmlns:p14="http://schemas.microsoft.com/office/powerpoint/2010/main" val="1890776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A5F62EF-87B6-41FC-CB90-EC5E751A167C}"/>
              </a:ext>
            </a:extLst>
          </p:cNvPr>
          <p:cNvSpPr txBox="1">
            <a:spLocks/>
          </p:cNvSpPr>
          <p:nvPr/>
        </p:nvSpPr>
        <p:spPr>
          <a:xfrm>
            <a:off x="711772" y="1418120"/>
            <a:ext cx="4897448" cy="1798803"/>
          </a:xfrm>
          <a:prstGeom prst="rect">
            <a:avLst/>
          </a:prstGeom>
        </p:spPr>
        <p:txBody>
          <a:bodyPr vert="horz" lIns="0" tIns="0" rIns="0" bIns="0" rtlCol="0" anchor="t">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179705" algn="l" defTabSz="1088558" rtl="0" eaLnBrk="1" fontAlgn="base" latinLnBrk="0" hangingPunct="1">
              <a:lnSpc>
                <a:spcPct val="100000"/>
              </a:lnSpc>
              <a:spcBef>
                <a:spcPts val="600"/>
              </a:spcBef>
              <a:spcAft>
                <a:spcPts val="600"/>
              </a:spcAft>
              <a:buClr>
                <a:srgbClr val="F0AB00"/>
              </a:buClr>
              <a:buSzPct val="100000"/>
              <a:buFont typeface="Wingdings" pitchFamily="2" charset="2"/>
              <a:buNone/>
              <a:tabLst/>
              <a:defRPr/>
            </a:pPr>
            <a:r>
              <a:rPr kumimoji="0" lang="en-US" sz="2000" i="0" u="none" strike="noStrike" kern="1200" cap="none" spc="0" normalizeH="0" baseline="0" noProof="0" dirty="0">
                <a:ln>
                  <a:noFill/>
                </a:ln>
                <a:solidFill>
                  <a:srgbClr val="0070F2"/>
                </a:solidFill>
                <a:effectLst/>
                <a:uLnTx/>
                <a:uFillTx/>
                <a:latin typeface="72 Brand Medium"/>
                <a:ea typeface="+mn-ea"/>
                <a:cs typeface="Arial"/>
              </a:rPr>
              <a:t>Live Data </a:t>
            </a:r>
            <a:r>
              <a:rPr kumimoji="0" lang="en-US" sz="2000" i="0" u="none" strike="noStrike" kern="1200" cap="none" spc="0" normalizeH="0" baseline="0" noProof="0" dirty="0">
                <a:ln>
                  <a:noFill/>
                </a:ln>
                <a:solidFill>
                  <a:srgbClr val="000000"/>
                </a:solidFill>
                <a:effectLst/>
                <a:uLnTx/>
                <a:uFillTx/>
                <a:latin typeface="72 Brand Medium"/>
                <a:ea typeface="+mn-ea"/>
                <a:cs typeface="Arial"/>
              </a:rPr>
              <a:t>Connectivity</a:t>
            </a:r>
          </a:p>
          <a:p>
            <a:pPr marL="179964" marR="0" lvl="1" indent="-179964" algn="l" defTabSz="1088558" rtl="0" eaLnBrk="1" fontAlgn="base" latinLnBrk="0" hangingPunct="1">
              <a:lnSpc>
                <a:spcPct val="100000"/>
              </a:lnSpc>
              <a:spcBef>
                <a:spcPts val="1200"/>
              </a:spcBef>
              <a:spcAft>
                <a:spcPts val="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72 Brand" panose="020B0504030603020204" pitchFamily="34" charset="0"/>
                <a:ea typeface="+mn-lt"/>
                <a:cs typeface="+mn-lt"/>
              </a:rPr>
              <a:t>Data is never replicated to cloud – real-time data is streamed directly to client machine</a:t>
            </a:r>
          </a:p>
          <a:p>
            <a:pPr marL="179964" marR="0" lvl="1" indent="-179964" algn="l" defTabSz="1088558" rtl="0" eaLnBrk="1" fontAlgn="base" latinLnBrk="0" hangingPunct="1">
              <a:lnSpc>
                <a:spcPct val="100000"/>
              </a:lnSpc>
              <a:spcBef>
                <a:spcPts val="1200"/>
              </a:spcBef>
              <a:spcAft>
                <a:spcPts val="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72 Brand" panose="020B0504030603020204" pitchFamily="34" charset="0"/>
                <a:ea typeface="+mn-lt"/>
                <a:cs typeface="+mn-lt"/>
              </a:rPr>
              <a:t>Leverages source system's existing business metadata </a:t>
            </a:r>
            <a:r>
              <a:rPr kumimoji="0" lang="en-US" sz="1800" b="0" i="0" u="none" strike="noStrike" kern="1200" cap="none" spc="0" normalizeH="0" baseline="0" noProof="0" dirty="0">
                <a:ln>
                  <a:noFill/>
                </a:ln>
                <a:solidFill>
                  <a:srgbClr val="000000"/>
                </a:solidFill>
                <a:effectLst/>
                <a:uLnTx/>
                <a:uFillTx/>
                <a:latin typeface="72 Brand" panose="020B0504030603020204" pitchFamily="34" charset="0"/>
                <a:ea typeface="+mn-ea"/>
                <a:cs typeface="Arial"/>
              </a:rPr>
              <a:t>and data authorizations</a:t>
            </a:r>
          </a:p>
        </p:txBody>
      </p:sp>
      <p:sp>
        <p:nvSpPr>
          <p:cNvPr id="5" name="Text Placeholder 5">
            <a:extLst>
              <a:ext uri="{FF2B5EF4-FFF2-40B4-BE49-F238E27FC236}">
                <a16:creationId xmlns:a16="http://schemas.microsoft.com/office/drawing/2014/main" id="{57C17F5B-A60D-EA9F-93C1-7AE2811504E9}"/>
              </a:ext>
            </a:extLst>
          </p:cNvPr>
          <p:cNvSpPr txBox="1">
            <a:spLocks/>
          </p:cNvSpPr>
          <p:nvPr/>
        </p:nvSpPr>
        <p:spPr bwMode="black">
          <a:xfrm>
            <a:off x="6867525" y="1418120"/>
            <a:ext cx="5327650" cy="1832823"/>
          </a:xfrm>
          <a:prstGeom prst="rect">
            <a:avLst/>
          </a:prstGeom>
        </p:spPr>
        <p:txBody>
          <a:bodyPr vert="horz" lIns="0" tIns="0" rIns="0" bIns="0" rtlCol="0" anchor="t">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179705" algn="l" defTabSz="1088558" rtl="0" eaLnBrk="1" fontAlgn="base" latinLnBrk="0" hangingPunct="1">
              <a:lnSpc>
                <a:spcPct val="100000"/>
              </a:lnSpc>
              <a:spcBef>
                <a:spcPts val="600"/>
              </a:spcBef>
              <a:spcAft>
                <a:spcPts val="600"/>
              </a:spcAft>
              <a:buClr>
                <a:srgbClr val="F0AB00"/>
              </a:buClr>
              <a:buSzPct val="100000"/>
              <a:buFont typeface="Wingdings" pitchFamily="2" charset="2"/>
              <a:buNone/>
              <a:tabLst/>
              <a:defRPr/>
            </a:pPr>
            <a:r>
              <a:rPr kumimoji="0" lang="en-US" sz="2000" i="0" u="none" strike="noStrike" kern="1200" cap="none" spc="0" normalizeH="0" baseline="0" noProof="0" dirty="0">
                <a:ln>
                  <a:noFill/>
                </a:ln>
                <a:solidFill>
                  <a:srgbClr val="0070F2"/>
                </a:solidFill>
                <a:effectLst/>
                <a:uLnTx/>
                <a:uFillTx/>
                <a:latin typeface="72 Brand Medium"/>
                <a:ea typeface="+mn-ea"/>
                <a:cs typeface="Arial"/>
              </a:rPr>
              <a:t>Acquired (Imported) Data </a:t>
            </a:r>
            <a:r>
              <a:rPr kumimoji="0" lang="en-US" sz="2000" i="0" u="none" strike="noStrike" kern="1200" cap="none" spc="0" normalizeH="0" baseline="0" noProof="0" dirty="0">
                <a:ln>
                  <a:noFill/>
                </a:ln>
                <a:solidFill>
                  <a:srgbClr val="000000"/>
                </a:solidFill>
                <a:effectLst/>
                <a:uLnTx/>
                <a:uFillTx/>
                <a:latin typeface="72 Brand Medium"/>
                <a:ea typeface="+mn-ea"/>
                <a:cs typeface="Arial"/>
              </a:rPr>
              <a:t>Connectivity</a:t>
            </a:r>
          </a:p>
          <a:p>
            <a:pPr marL="179964" marR="0" lvl="1" indent="-179964" algn="l" defTabSz="1088558" rtl="0" eaLnBrk="1" fontAlgn="base" latinLnBrk="0" hangingPunct="1">
              <a:lnSpc>
                <a:spcPct val="100000"/>
              </a:lnSpc>
              <a:spcBef>
                <a:spcPts val="1200"/>
              </a:spcBef>
              <a:spcAft>
                <a:spcPts val="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72 Brand" panose="020B0504030603020204" pitchFamily="34" charset="0"/>
                <a:ea typeface="+mn-lt"/>
                <a:cs typeface="+mn-lt"/>
              </a:rPr>
              <a:t>Data is imported into SAP Analytics Cloud</a:t>
            </a:r>
          </a:p>
          <a:p>
            <a:pPr marL="179964" marR="0" lvl="1" indent="-179964" algn="l" defTabSz="1088558" rtl="0" eaLnBrk="1" fontAlgn="base" latinLnBrk="0" hangingPunct="1">
              <a:lnSpc>
                <a:spcPct val="100000"/>
              </a:lnSpc>
              <a:spcBef>
                <a:spcPts val="1200"/>
              </a:spcBef>
              <a:spcAft>
                <a:spcPts val="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72 Brand" panose="020B0504030603020204" pitchFamily="34" charset="0"/>
                <a:ea typeface="+mn-lt"/>
                <a:cs typeface="+mn-lt"/>
              </a:rPr>
              <a:t>Users can prepare, wrangle and model data</a:t>
            </a:r>
          </a:p>
          <a:p>
            <a:pPr marL="179964" marR="0" lvl="1" indent="-179964" algn="l" defTabSz="1088558" rtl="0" eaLnBrk="1" fontAlgn="base" latinLnBrk="0" hangingPunct="1">
              <a:lnSpc>
                <a:spcPct val="100000"/>
              </a:lnSpc>
              <a:spcBef>
                <a:spcPts val="1200"/>
              </a:spcBef>
              <a:spcAft>
                <a:spcPts val="0"/>
              </a:spcAft>
              <a:buClr>
                <a:srgbClr val="0070F2"/>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72 Brand" panose="020B0504030603020204" pitchFamily="34" charset="0"/>
                <a:ea typeface="+mn-lt"/>
                <a:cs typeface="+mn-lt"/>
              </a:rPr>
              <a:t>Data is refreshed on demand or via schedule</a:t>
            </a:r>
          </a:p>
        </p:txBody>
      </p:sp>
      <p:sp>
        <p:nvSpPr>
          <p:cNvPr id="52" name="Rectangle 51">
            <a:extLst>
              <a:ext uri="{FF2B5EF4-FFF2-40B4-BE49-F238E27FC236}">
                <a16:creationId xmlns:a16="http://schemas.microsoft.com/office/drawing/2014/main" id="{E8758659-0753-9107-8DF9-38B10F377F18}"/>
              </a:ext>
            </a:extLst>
          </p:cNvPr>
          <p:cNvSpPr/>
          <p:nvPr/>
        </p:nvSpPr>
        <p:spPr>
          <a:xfrm>
            <a:off x="4855810" y="6509815"/>
            <a:ext cx="2463814" cy="230832"/>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hlinkClick r:id="rId3"/>
              </a:rPr>
              <a:t>SAP Analytics Cloud Data Connection Guide</a:t>
            </a:r>
            <a:r>
              <a:rPr kumimoji="0" lang="en-US" sz="9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 </a:t>
            </a:r>
          </a:p>
        </p:txBody>
      </p:sp>
      <p:sp>
        <p:nvSpPr>
          <p:cNvPr id="61" name="Title 60">
            <a:extLst>
              <a:ext uri="{FF2B5EF4-FFF2-40B4-BE49-F238E27FC236}">
                <a16:creationId xmlns:a16="http://schemas.microsoft.com/office/drawing/2014/main" id="{09CEACE5-BC99-FDEE-8FEB-0F5E2EE26971}"/>
              </a:ext>
            </a:extLst>
          </p:cNvPr>
          <p:cNvSpPr>
            <a:spLocks noGrp="1"/>
          </p:cNvSpPr>
          <p:nvPr>
            <p:ph type="title"/>
          </p:nvPr>
        </p:nvSpPr>
        <p:spPr>
          <a:xfrm>
            <a:off x="504001" y="504000"/>
            <a:ext cx="11186476" cy="369332"/>
          </a:xfrm>
        </p:spPr>
        <p:txBody>
          <a:bodyPr/>
          <a:lstStyle/>
          <a:p>
            <a:r>
              <a:rPr lang="en-US" dirty="0"/>
              <a:t>SAP Analytics Cloud Data Connectivity</a:t>
            </a:r>
          </a:p>
        </p:txBody>
      </p:sp>
      <p:pic>
        <p:nvPicPr>
          <p:cNvPr id="23" name="Picture 22">
            <a:extLst>
              <a:ext uri="{FF2B5EF4-FFF2-40B4-BE49-F238E27FC236}">
                <a16:creationId xmlns:a16="http://schemas.microsoft.com/office/drawing/2014/main" id="{870151B7-CC4E-5E58-0783-28187EFEF4E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02765" y="4711914"/>
            <a:ext cx="510571" cy="583787"/>
          </a:xfrm>
          <a:prstGeom prst="rect">
            <a:avLst/>
          </a:prstGeom>
        </p:spPr>
      </p:pic>
      <p:pic>
        <p:nvPicPr>
          <p:cNvPr id="27" name="Picture 26">
            <a:extLst>
              <a:ext uri="{FF2B5EF4-FFF2-40B4-BE49-F238E27FC236}">
                <a16:creationId xmlns:a16="http://schemas.microsoft.com/office/drawing/2014/main" id="{85AF72C0-C487-9890-58C3-C5280148BEE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287288" y="4917259"/>
            <a:ext cx="650147" cy="365553"/>
          </a:xfrm>
          <a:prstGeom prst="rect">
            <a:avLst/>
          </a:prstGeom>
          <a:ln w="31750" cap="rnd">
            <a:solidFill>
              <a:srgbClr val="0070F2"/>
            </a:solidFill>
          </a:ln>
        </p:spPr>
      </p:pic>
      <p:sp>
        <p:nvSpPr>
          <p:cNvPr id="14" name="TextBox 13">
            <a:extLst>
              <a:ext uri="{FF2B5EF4-FFF2-40B4-BE49-F238E27FC236}">
                <a16:creationId xmlns:a16="http://schemas.microsoft.com/office/drawing/2014/main" id="{26FC7C85-841A-375B-A0D9-753B29223105}"/>
              </a:ext>
            </a:extLst>
          </p:cNvPr>
          <p:cNvSpPr txBox="1"/>
          <p:nvPr/>
        </p:nvSpPr>
        <p:spPr>
          <a:xfrm>
            <a:off x="865430" y="4045967"/>
            <a:ext cx="397545" cy="276999"/>
          </a:xfrm>
          <a:prstGeom prst="rect">
            <a:avLst/>
          </a:prstGeom>
          <a:noFill/>
        </p:spPr>
        <p:txBody>
          <a:bodyPr wrap="none" lIns="0" tIns="0" rIns="0" bIns="0" rtlCol="0">
            <a:spAutoFit/>
          </a:bodyPr>
          <a:lstStyle/>
          <a:p>
            <a:pPr marL="0" marR="0" lvl="0" indent="0" algn="ctr" defTabSz="1088449" rtl="0" eaLnBrk="1" fontAlgn="base" latinLnBrk="0" hangingPunct="1">
              <a:lnSpc>
                <a:spcPct val="100000"/>
              </a:lnSpc>
              <a:spcBef>
                <a:spcPts val="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Public</a:t>
            </a:r>
          </a:p>
          <a:p>
            <a:pPr marL="0" marR="0" lvl="0" indent="0" algn="ctr" defTabSz="1088449" rtl="0" eaLnBrk="1" fontAlgn="base" latinLnBrk="0" hangingPunct="1">
              <a:lnSpc>
                <a:spcPct val="100000"/>
              </a:lnSpc>
              <a:spcBef>
                <a:spcPts val="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Internet</a:t>
            </a:r>
            <a:endParaRPr kumimoji="0" lang="fr-FR"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29A33EA-DE76-81C1-2B47-454F1CD971C8}"/>
              </a:ext>
            </a:extLst>
          </p:cNvPr>
          <p:cNvSpPr txBox="1"/>
          <p:nvPr/>
        </p:nvSpPr>
        <p:spPr>
          <a:xfrm>
            <a:off x="803713" y="5080586"/>
            <a:ext cx="520976" cy="276999"/>
          </a:xfrm>
          <a:prstGeom prst="rect">
            <a:avLst/>
          </a:prstGeom>
          <a:noFill/>
        </p:spPr>
        <p:txBody>
          <a:bodyPr wrap="none" lIns="0" tIns="0" rIns="0" bIns="0" rtlCol="0">
            <a:spAutoFit/>
          </a:bodyPr>
          <a:lstStyle/>
          <a:p>
            <a:pPr marL="0" marR="0" lvl="0" indent="0" algn="ctr" defTabSz="1088449" rtl="0" eaLnBrk="1" fontAlgn="base" latinLnBrk="0" hangingPunct="1">
              <a:lnSpc>
                <a:spcPct val="100000"/>
              </a:lnSpc>
              <a:spcBef>
                <a:spcPts val="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Corporate</a:t>
            </a:r>
          </a:p>
          <a:p>
            <a:pPr marL="0" marR="0" lvl="0" indent="0" algn="ctr" defTabSz="1088449" rtl="0" eaLnBrk="1" fontAlgn="base" latinLnBrk="0" hangingPunct="1">
              <a:lnSpc>
                <a:spcPct val="100000"/>
              </a:lnSpc>
              <a:spcBef>
                <a:spcPts val="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Network</a:t>
            </a:r>
            <a:endParaRPr kumimoji="0" lang="fr-FR"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2DF8ADA9-D6C8-75B9-F41A-E2E3F34DAD21}"/>
              </a:ext>
            </a:extLst>
          </p:cNvPr>
          <p:cNvCxnSpPr>
            <a:cxnSpLocks/>
          </p:cNvCxnSpPr>
          <p:nvPr/>
        </p:nvCxnSpPr>
        <p:spPr>
          <a:xfrm>
            <a:off x="653695" y="4529858"/>
            <a:ext cx="4526502" cy="0"/>
          </a:xfrm>
          <a:prstGeom prst="line">
            <a:avLst/>
          </a:prstGeom>
          <a:noFill/>
          <a:ln w="19050" cap="rnd" cmpd="sng" algn="ctr">
            <a:solidFill>
              <a:schemeClr val="bg1">
                <a:lumMod val="85000"/>
              </a:schemeClr>
            </a:solidFill>
            <a:prstDash val="sysDot"/>
          </a:ln>
          <a:effectLst/>
        </p:spPr>
      </p:cxnSp>
      <p:pic>
        <p:nvPicPr>
          <p:cNvPr id="25" name="Picture 24">
            <a:extLst>
              <a:ext uri="{FF2B5EF4-FFF2-40B4-BE49-F238E27FC236}">
                <a16:creationId xmlns:a16="http://schemas.microsoft.com/office/drawing/2014/main" id="{73484171-F76B-F85E-94AA-B9DB8136851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50819" y="4013043"/>
            <a:ext cx="929948" cy="89602"/>
          </a:xfrm>
          <a:prstGeom prst="rect">
            <a:avLst/>
          </a:prstGeom>
        </p:spPr>
      </p:pic>
      <p:sp>
        <p:nvSpPr>
          <p:cNvPr id="22" name="Rectangle 21">
            <a:extLst>
              <a:ext uri="{FF2B5EF4-FFF2-40B4-BE49-F238E27FC236}">
                <a16:creationId xmlns:a16="http://schemas.microsoft.com/office/drawing/2014/main" id="{6C43DCB8-CBF8-E411-D4C1-4621E6B51B6F}"/>
              </a:ext>
            </a:extLst>
          </p:cNvPr>
          <p:cNvSpPr/>
          <p:nvPr/>
        </p:nvSpPr>
        <p:spPr>
          <a:xfrm>
            <a:off x="4010778" y="5329281"/>
            <a:ext cx="1094544" cy="369332"/>
          </a:xfrm>
          <a:prstGeom prst="rect">
            <a:avLst/>
          </a:prstGeom>
        </p:spPr>
        <p:txBody>
          <a:bodyPr wrap="square">
            <a:spAutoFit/>
          </a:bodyPr>
          <a:lstStyle/>
          <a:p>
            <a:pPr marL="0" marR="0" lvl="0" indent="0" algn="ctr" defTabSz="913396"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On-Premise Sources </a:t>
            </a:r>
          </a:p>
        </p:txBody>
      </p:sp>
      <p:sp>
        <p:nvSpPr>
          <p:cNvPr id="19" name="Rectangle 18">
            <a:extLst>
              <a:ext uri="{FF2B5EF4-FFF2-40B4-BE49-F238E27FC236}">
                <a16:creationId xmlns:a16="http://schemas.microsoft.com/office/drawing/2014/main" id="{3EBDEA8A-A663-9A25-618F-DA26F8C50B99}"/>
              </a:ext>
            </a:extLst>
          </p:cNvPr>
          <p:cNvSpPr/>
          <p:nvPr/>
        </p:nvSpPr>
        <p:spPr>
          <a:xfrm>
            <a:off x="3215798" y="4745736"/>
            <a:ext cx="974251" cy="246221"/>
          </a:xfrm>
          <a:prstGeom prst="rect">
            <a:avLst/>
          </a:prstGeom>
        </p:spPr>
        <p:txBody>
          <a:bodyPr wrap="square">
            <a:spAutoFit/>
          </a:bodyPr>
          <a:lstStyle/>
          <a:p>
            <a:pPr marL="0" marR="0" lvl="0" indent="0" algn="l" defTabSz="1088449" rtl="0" eaLnBrk="1" fontAlgn="base" latinLnBrk="0" hangingPunct="1">
              <a:lnSpc>
                <a:spcPct val="100000"/>
              </a:lnSpc>
              <a:spcBef>
                <a:spcPts val="600"/>
              </a:spcBef>
              <a:spcAft>
                <a:spcPct val="0"/>
              </a:spcAft>
              <a:buClr>
                <a:srgbClr val="F0AB00"/>
              </a:buClr>
              <a:buSzPct val="80000"/>
              <a:buFontTx/>
              <a:buNone/>
              <a:tabLst/>
              <a:defRPr/>
            </a:pPr>
            <a:r>
              <a:rPr kumimoji="0" lang="en-US" sz="1000" b="1" i="1" u="none" strike="noStrike" kern="0" cap="none" spc="0" normalizeH="0" baseline="0" noProof="0" dirty="0">
                <a:ln>
                  <a:noFill/>
                </a:ln>
                <a:solidFill>
                  <a:srgbClr val="E76500">
                    <a:lumMod val="75000"/>
                  </a:srgbClr>
                </a:solidFill>
                <a:effectLst/>
                <a:uLnTx/>
                <a:uFillTx/>
                <a:latin typeface="72 Brand" panose="020B0504030603020204" pitchFamily="34" charset="0"/>
                <a:ea typeface="Arial" panose="020B0604020202020204" pitchFamily="34" charset="0"/>
                <a:cs typeface="Arial" panose="020B0604020202020204" pitchFamily="34" charset="0"/>
              </a:rPr>
              <a:t>Live </a:t>
            </a:r>
            <a:r>
              <a:rPr kumimoji="0" lang="en-US" sz="1000" b="0" i="1" u="none" strike="noStrike" kern="0" cap="none" spc="0" normalizeH="0" baseline="0" noProof="0" dirty="0">
                <a:ln>
                  <a:noFill/>
                </a:ln>
                <a:solidFill>
                  <a:srgbClr val="E76500">
                    <a:lumMod val="75000"/>
                  </a:srgbClr>
                </a:solidFill>
                <a:effectLst/>
                <a:uLnTx/>
                <a:uFillTx/>
                <a:latin typeface="72 Brand" panose="020B0504030603020204" pitchFamily="34" charset="0"/>
                <a:ea typeface="Arial" panose="020B0604020202020204" pitchFamily="34" charset="0"/>
                <a:cs typeface="Arial" panose="020B0604020202020204" pitchFamily="34" charset="0"/>
              </a:rPr>
              <a:t>Data</a:t>
            </a:r>
          </a:p>
        </p:txBody>
      </p:sp>
      <p:cxnSp>
        <p:nvCxnSpPr>
          <p:cNvPr id="20" name="Straight Arrow Connector 19">
            <a:extLst>
              <a:ext uri="{FF2B5EF4-FFF2-40B4-BE49-F238E27FC236}">
                <a16:creationId xmlns:a16="http://schemas.microsoft.com/office/drawing/2014/main" id="{30682136-9188-BAE1-2E4B-B67EDD8DCD39}"/>
              </a:ext>
            </a:extLst>
          </p:cNvPr>
          <p:cNvCxnSpPr>
            <a:cxnSpLocks/>
          </p:cNvCxnSpPr>
          <p:nvPr/>
        </p:nvCxnSpPr>
        <p:spPr>
          <a:xfrm>
            <a:off x="2615794" y="4178149"/>
            <a:ext cx="0" cy="634926"/>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6FE3A9-5852-AFB8-8BF4-BBD37338392C}"/>
              </a:ext>
            </a:extLst>
          </p:cNvPr>
          <p:cNvCxnSpPr>
            <a:cxnSpLocks/>
          </p:cNvCxnSpPr>
          <p:nvPr/>
        </p:nvCxnSpPr>
        <p:spPr>
          <a:xfrm>
            <a:off x="3065521" y="5063735"/>
            <a:ext cx="1183388" cy="0"/>
          </a:xfrm>
          <a:prstGeom prst="straightConnector1">
            <a:avLst/>
          </a:prstGeom>
          <a:ln w="25400">
            <a:solidFill>
              <a:schemeClr val="accent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922432-57BA-9173-B18D-F4A2AA170F00}"/>
              </a:ext>
            </a:extLst>
          </p:cNvPr>
          <p:cNvSpPr txBox="1"/>
          <p:nvPr/>
        </p:nvSpPr>
        <p:spPr>
          <a:xfrm>
            <a:off x="2046801" y="4286969"/>
            <a:ext cx="552450" cy="1384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Metadata</a:t>
            </a:r>
          </a:p>
        </p:txBody>
      </p:sp>
      <p:sp>
        <p:nvSpPr>
          <p:cNvPr id="9" name="TextBox 8">
            <a:extLst>
              <a:ext uri="{FF2B5EF4-FFF2-40B4-BE49-F238E27FC236}">
                <a16:creationId xmlns:a16="http://schemas.microsoft.com/office/drawing/2014/main" id="{3097556A-CF17-4ED3-660D-136FFE215EF0}"/>
              </a:ext>
            </a:extLst>
          </p:cNvPr>
          <p:cNvSpPr txBox="1"/>
          <p:nvPr/>
        </p:nvSpPr>
        <p:spPr>
          <a:xfrm>
            <a:off x="2287288" y="5402495"/>
            <a:ext cx="748603" cy="138499"/>
          </a:xfrm>
          <a:prstGeom prst="rect">
            <a:avLst/>
          </a:prstGeom>
          <a:noFill/>
        </p:spPr>
        <p:txBody>
          <a:bodyPr wrap="none" lIns="0" tIns="0" rIns="0" bIns="0" rtlCol="0">
            <a:spAutoFit/>
          </a:bodyPr>
          <a:lstStyle/>
          <a:p>
            <a:pPr marL="0" marR="0" lvl="0" indent="0" algn="l" defTabSz="1088449" rtl="0" eaLnBrk="1" fontAlgn="base" latinLnBrk="0" hangingPunct="1">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Client desktop</a:t>
            </a:r>
            <a:endParaRPr kumimoji="0" lang="fr-FR"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2FA9770-CECB-3924-6F61-2A401356F9D4}"/>
              </a:ext>
            </a:extLst>
          </p:cNvPr>
          <p:cNvSpPr/>
          <p:nvPr/>
        </p:nvSpPr>
        <p:spPr>
          <a:xfrm>
            <a:off x="3917425" y="4049316"/>
            <a:ext cx="1094544" cy="230832"/>
          </a:xfrm>
          <a:prstGeom prst="rect">
            <a:avLst/>
          </a:prstGeom>
        </p:spPr>
        <p:txBody>
          <a:bodyPr wrap="square">
            <a:spAutoFit/>
          </a:bodyPr>
          <a:lstStyle/>
          <a:p>
            <a:pPr marL="0" marR="0" lvl="0" indent="0" algn="ctr" defTabSz="913396"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Cloud Sources</a:t>
            </a:r>
          </a:p>
        </p:txBody>
      </p:sp>
      <p:cxnSp>
        <p:nvCxnSpPr>
          <p:cNvPr id="12" name="Straight Arrow Connector 11">
            <a:extLst>
              <a:ext uri="{FF2B5EF4-FFF2-40B4-BE49-F238E27FC236}">
                <a16:creationId xmlns:a16="http://schemas.microsoft.com/office/drawing/2014/main" id="{A2C76175-0548-6040-D6BC-D327B578BEC3}"/>
              </a:ext>
            </a:extLst>
          </p:cNvPr>
          <p:cNvCxnSpPr>
            <a:cxnSpLocks/>
          </p:cNvCxnSpPr>
          <p:nvPr/>
        </p:nvCxnSpPr>
        <p:spPr>
          <a:xfrm flipV="1">
            <a:off x="3065521" y="4209107"/>
            <a:ext cx="956146" cy="708153"/>
          </a:xfrm>
          <a:prstGeom prst="straightConnector1">
            <a:avLst/>
          </a:prstGeom>
          <a:ln w="25400">
            <a:solidFill>
              <a:schemeClr val="accent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B53237A5-A65C-A304-053D-DD5072E41BC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198217" y="3627779"/>
            <a:ext cx="561842" cy="421537"/>
          </a:xfrm>
          <a:prstGeom prst="rect">
            <a:avLst/>
          </a:prstGeom>
        </p:spPr>
      </p:pic>
      <p:pic>
        <p:nvPicPr>
          <p:cNvPr id="56" name="Graphic 55">
            <a:extLst>
              <a:ext uri="{FF2B5EF4-FFF2-40B4-BE49-F238E27FC236}">
                <a16:creationId xmlns:a16="http://schemas.microsoft.com/office/drawing/2014/main" id="{B6E71D19-9605-A693-CC92-0D760EA02C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00000">
            <a:off x="974014" y="3761397"/>
            <a:ext cx="180377" cy="180377"/>
          </a:xfrm>
          <a:prstGeom prst="rect">
            <a:avLst/>
          </a:prstGeom>
        </p:spPr>
      </p:pic>
      <p:pic>
        <p:nvPicPr>
          <p:cNvPr id="58" name="Graphic 57">
            <a:extLst>
              <a:ext uri="{FF2B5EF4-FFF2-40B4-BE49-F238E27FC236}">
                <a16:creationId xmlns:a16="http://schemas.microsoft.com/office/drawing/2014/main" id="{D5B7B9D0-9FD2-FD6B-6E8B-8800916D00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8785" y="4787550"/>
            <a:ext cx="230833" cy="230833"/>
          </a:xfrm>
          <a:prstGeom prst="rect">
            <a:avLst/>
          </a:prstGeom>
        </p:spPr>
      </p:pic>
      <p:pic>
        <p:nvPicPr>
          <p:cNvPr id="64" name="Picture 63">
            <a:extLst>
              <a:ext uri="{FF2B5EF4-FFF2-40B4-BE49-F238E27FC236}">
                <a16:creationId xmlns:a16="http://schemas.microsoft.com/office/drawing/2014/main" id="{4AC6F975-A7B8-385C-8F45-DB958ABE34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517299" y="4711914"/>
            <a:ext cx="510571" cy="583787"/>
          </a:xfrm>
          <a:prstGeom prst="rect">
            <a:avLst/>
          </a:prstGeom>
        </p:spPr>
      </p:pic>
      <p:pic>
        <p:nvPicPr>
          <p:cNvPr id="66" name="Picture 65">
            <a:extLst>
              <a:ext uri="{FF2B5EF4-FFF2-40B4-BE49-F238E27FC236}">
                <a16:creationId xmlns:a16="http://schemas.microsoft.com/office/drawing/2014/main" id="{712522C9-E439-3F06-529F-63B1CB3C4B0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501822" y="4917259"/>
            <a:ext cx="650147" cy="365553"/>
          </a:xfrm>
          <a:prstGeom prst="rect">
            <a:avLst/>
          </a:prstGeom>
          <a:ln w="31750" cap="rnd">
            <a:solidFill>
              <a:srgbClr val="0070F2"/>
            </a:solidFill>
          </a:ln>
        </p:spPr>
      </p:pic>
      <p:sp>
        <p:nvSpPr>
          <p:cNvPr id="67" name="TextBox 66">
            <a:extLst>
              <a:ext uri="{FF2B5EF4-FFF2-40B4-BE49-F238E27FC236}">
                <a16:creationId xmlns:a16="http://schemas.microsoft.com/office/drawing/2014/main" id="{E4FB6016-62DB-6BA8-8F70-578CCFB83694}"/>
              </a:ext>
            </a:extLst>
          </p:cNvPr>
          <p:cNvSpPr txBox="1"/>
          <p:nvPr/>
        </p:nvSpPr>
        <p:spPr>
          <a:xfrm>
            <a:off x="7079964" y="4045967"/>
            <a:ext cx="397545" cy="276999"/>
          </a:xfrm>
          <a:prstGeom prst="rect">
            <a:avLst/>
          </a:prstGeom>
          <a:noFill/>
        </p:spPr>
        <p:txBody>
          <a:bodyPr wrap="none" lIns="0" tIns="0" rIns="0" bIns="0" rtlCol="0">
            <a:spAutoFit/>
          </a:bodyPr>
          <a:lstStyle/>
          <a:p>
            <a:pPr marL="0" marR="0" lvl="0" indent="0" algn="ctr" defTabSz="1088449" rtl="0" eaLnBrk="1" fontAlgn="base" latinLnBrk="0" hangingPunct="1">
              <a:lnSpc>
                <a:spcPct val="100000"/>
              </a:lnSpc>
              <a:spcBef>
                <a:spcPts val="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Public</a:t>
            </a:r>
          </a:p>
          <a:p>
            <a:pPr marL="0" marR="0" lvl="0" indent="0" algn="ctr" defTabSz="1088449" rtl="0" eaLnBrk="1" fontAlgn="base" latinLnBrk="0" hangingPunct="1">
              <a:lnSpc>
                <a:spcPct val="100000"/>
              </a:lnSpc>
              <a:spcBef>
                <a:spcPts val="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Internet</a:t>
            </a:r>
            <a:endParaRPr kumimoji="0" lang="fr-FR"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6FAE06A1-7ED3-E422-8517-390489CF1E89}"/>
              </a:ext>
            </a:extLst>
          </p:cNvPr>
          <p:cNvSpPr txBox="1"/>
          <p:nvPr/>
        </p:nvSpPr>
        <p:spPr>
          <a:xfrm>
            <a:off x="7018247" y="5080586"/>
            <a:ext cx="520976" cy="276999"/>
          </a:xfrm>
          <a:prstGeom prst="rect">
            <a:avLst/>
          </a:prstGeom>
          <a:noFill/>
        </p:spPr>
        <p:txBody>
          <a:bodyPr wrap="none" lIns="0" tIns="0" rIns="0" bIns="0" rtlCol="0">
            <a:spAutoFit/>
          </a:bodyPr>
          <a:lstStyle/>
          <a:p>
            <a:pPr marL="0" marR="0" lvl="0" indent="0" algn="ctr" defTabSz="1088449" rtl="0" eaLnBrk="1" fontAlgn="base" latinLnBrk="0" hangingPunct="1">
              <a:lnSpc>
                <a:spcPct val="100000"/>
              </a:lnSpc>
              <a:spcBef>
                <a:spcPts val="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Corporate</a:t>
            </a:r>
          </a:p>
          <a:p>
            <a:pPr marL="0" marR="0" lvl="0" indent="0" algn="ctr" defTabSz="1088449" rtl="0" eaLnBrk="1" fontAlgn="base" latinLnBrk="0" hangingPunct="1">
              <a:lnSpc>
                <a:spcPct val="100000"/>
              </a:lnSpc>
              <a:spcBef>
                <a:spcPts val="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Network</a:t>
            </a:r>
            <a:endParaRPr kumimoji="0" lang="fr-FR"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cxnSp>
        <p:nvCxnSpPr>
          <p:cNvPr id="69" name="Straight Connector 68">
            <a:extLst>
              <a:ext uri="{FF2B5EF4-FFF2-40B4-BE49-F238E27FC236}">
                <a16:creationId xmlns:a16="http://schemas.microsoft.com/office/drawing/2014/main" id="{5D707431-2946-B017-80A2-A44CBA6BC014}"/>
              </a:ext>
            </a:extLst>
          </p:cNvPr>
          <p:cNvCxnSpPr>
            <a:cxnSpLocks/>
          </p:cNvCxnSpPr>
          <p:nvPr/>
        </p:nvCxnSpPr>
        <p:spPr>
          <a:xfrm>
            <a:off x="6868229" y="4529858"/>
            <a:ext cx="4526502" cy="0"/>
          </a:xfrm>
          <a:prstGeom prst="line">
            <a:avLst/>
          </a:prstGeom>
          <a:noFill/>
          <a:ln w="19050" cap="rnd" cmpd="sng" algn="ctr">
            <a:solidFill>
              <a:schemeClr val="bg1">
                <a:lumMod val="85000"/>
              </a:schemeClr>
            </a:solidFill>
            <a:prstDash val="sysDot"/>
          </a:ln>
          <a:effectLst/>
        </p:spPr>
      </p:cxnSp>
      <p:pic>
        <p:nvPicPr>
          <p:cNvPr id="70" name="Picture 69">
            <a:extLst>
              <a:ext uri="{FF2B5EF4-FFF2-40B4-BE49-F238E27FC236}">
                <a16:creationId xmlns:a16="http://schemas.microsoft.com/office/drawing/2014/main" id="{7A688D4E-A638-7C83-6196-DC50D71535D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65353" y="4013043"/>
            <a:ext cx="929948" cy="89602"/>
          </a:xfrm>
          <a:prstGeom prst="rect">
            <a:avLst/>
          </a:prstGeom>
        </p:spPr>
      </p:pic>
      <p:sp>
        <p:nvSpPr>
          <p:cNvPr id="71" name="Rectangle 70">
            <a:extLst>
              <a:ext uri="{FF2B5EF4-FFF2-40B4-BE49-F238E27FC236}">
                <a16:creationId xmlns:a16="http://schemas.microsoft.com/office/drawing/2014/main" id="{18296DC4-926E-C78A-C1EC-1E040E816EBC}"/>
              </a:ext>
            </a:extLst>
          </p:cNvPr>
          <p:cNvSpPr/>
          <p:nvPr/>
        </p:nvSpPr>
        <p:spPr>
          <a:xfrm>
            <a:off x="10225312" y="5329281"/>
            <a:ext cx="1094544" cy="369332"/>
          </a:xfrm>
          <a:prstGeom prst="rect">
            <a:avLst/>
          </a:prstGeom>
        </p:spPr>
        <p:txBody>
          <a:bodyPr wrap="square">
            <a:spAutoFit/>
          </a:bodyPr>
          <a:lstStyle/>
          <a:p>
            <a:pPr marL="0" marR="0" lvl="0" indent="0" algn="ctr" defTabSz="913396"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On-Premise Sources </a:t>
            </a:r>
          </a:p>
        </p:txBody>
      </p:sp>
      <p:cxnSp>
        <p:nvCxnSpPr>
          <p:cNvPr id="73" name="Straight Arrow Connector 72">
            <a:extLst>
              <a:ext uri="{FF2B5EF4-FFF2-40B4-BE49-F238E27FC236}">
                <a16:creationId xmlns:a16="http://schemas.microsoft.com/office/drawing/2014/main" id="{56652FB1-B547-B371-C071-1B17A24634E3}"/>
              </a:ext>
            </a:extLst>
          </p:cNvPr>
          <p:cNvCxnSpPr>
            <a:cxnSpLocks/>
          </p:cNvCxnSpPr>
          <p:nvPr/>
        </p:nvCxnSpPr>
        <p:spPr>
          <a:xfrm>
            <a:off x="8779526" y="4178149"/>
            <a:ext cx="0" cy="634926"/>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F34E876-CF34-DE15-B2A8-051838822009}"/>
              </a:ext>
            </a:extLst>
          </p:cNvPr>
          <p:cNvCxnSpPr>
            <a:cxnSpLocks/>
          </p:cNvCxnSpPr>
          <p:nvPr/>
        </p:nvCxnSpPr>
        <p:spPr>
          <a:xfrm>
            <a:off x="9160933" y="4034653"/>
            <a:ext cx="1302510" cy="1029082"/>
          </a:xfrm>
          <a:prstGeom prst="straightConnector1">
            <a:avLst/>
          </a:prstGeom>
          <a:ln w="25400">
            <a:solidFill>
              <a:schemeClr val="accent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BEEB49CA-DF55-A706-2559-5D47C7EAE640}"/>
              </a:ext>
            </a:extLst>
          </p:cNvPr>
          <p:cNvSpPr txBox="1"/>
          <p:nvPr/>
        </p:nvSpPr>
        <p:spPr>
          <a:xfrm>
            <a:off x="8210533" y="4286969"/>
            <a:ext cx="552450" cy="1384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Metadata</a:t>
            </a:r>
          </a:p>
        </p:txBody>
      </p:sp>
      <p:sp>
        <p:nvSpPr>
          <p:cNvPr id="76" name="TextBox 75">
            <a:extLst>
              <a:ext uri="{FF2B5EF4-FFF2-40B4-BE49-F238E27FC236}">
                <a16:creationId xmlns:a16="http://schemas.microsoft.com/office/drawing/2014/main" id="{EF3A9887-618D-023A-F1E1-9152A6277BA0}"/>
              </a:ext>
            </a:extLst>
          </p:cNvPr>
          <p:cNvSpPr txBox="1"/>
          <p:nvPr/>
        </p:nvSpPr>
        <p:spPr>
          <a:xfrm>
            <a:off x="8501822" y="5402495"/>
            <a:ext cx="748603" cy="138499"/>
          </a:xfrm>
          <a:prstGeom prst="rect">
            <a:avLst/>
          </a:prstGeom>
          <a:noFill/>
        </p:spPr>
        <p:txBody>
          <a:bodyPr wrap="none" lIns="0" tIns="0" rIns="0" bIns="0" rtlCol="0">
            <a:spAutoFit/>
          </a:bodyPr>
          <a:lstStyle/>
          <a:p>
            <a:pPr marL="0" marR="0" lvl="0" indent="0" algn="l" defTabSz="1088449" rtl="0" eaLnBrk="1" fontAlgn="base" latinLnBrk="0" hangingPunct="1">
              <a:lnSpc>
                <a:spcPct val="100000"/>
              </a:lnSpc>
              <a:spcBef>
                <a:spcPts val="6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Client desktop</a:t>
            </a:r>
            <a:endParaRPr kumimoji="0" lang="fr-FR"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3DB33803-FCAA-E3D6-A6C9-D59379EA16F1}"/>
              </a:ext>
            </a:extLst>
          </p:cNvPr>
          <p:cNvSpPr/>
          <p:nvPr/>
        </p:nvSpPr>
        <p:spPr>
          <a:xfrm>
            <a:off x="10131959" y="4049316"/>
            <a:ext cx="1094544" cy="230832"/>
          </a:xfrm>
          <a:prstGeom prst="rect">
            <a:avLst/>
          </a:prstGeom>
        </p:spPr>
        <p:txBody>
          <a:bodyPr wrap="square">
            <a:spAutoFit/>
          </a:bodyPr>
          <a:lstStyle/>
          <a:p>
            <a:pPr marL="0" marR="0" lvl="0" indent="0" algn="ctr" defTabSz="913396"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Cloud Sources</a:t>
            </a:r>
          </a:p>
        </p:txBody>
      </p:sp>
      <p:cxnSp>
        <p:nvCxnSpPr>
          <p:cNvPr id="78" name="Straight Arrow Connector 77">
            <a:extLst>
              <a:ext uri="{FF2B5EF4-FFF2-40B4-BE49-F238E27FC236}">
                <a16:creationId xmlns:a16="http://schemas.microsoft.com/office/drawing/2014/main" id="{DF883B1A-CDE2-1F05-C154-CE3BEB46E923}"/>
              </a:ext>
            </a:extLst>
          </p:cNvPr>
          <p:cNvCxnSpPr>
            <a:cxnSpLocks/>
          </p:cNvCxnSpPr>
          <p:nvPr/>
        </p:nvCxnSpPr>
        <p:spPr>
          <a:xfrm>
            <a:off x="9198553" y="3884617"/>
            <a:ext cx="1030376" cy="3571"/>
          </a:xfrm>
          <a:prstGeom prst="straightConnector1">
            <a:avLst/>
          </a:prstGeom>
          <a:ln w="25400">
            <a:solidFill>
              <a:schemeClr val="accent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11B564BF-C1E3-C479-7DBC-78E593B5EF9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412751" y="3627779"/>
            <a:ext cx="561842" cy="421537"/>
          </a:xfrm>
          <a:prstGeom prst="rect">
            <a:avLst/>
          </a:prstGeom>
        </p:spPr>
      </p:pic>
      <p:pic>
        <p:nvPicPr>
          <p:cNvPr id="81" name="Graphic 80">
            <a:extLst>
              <a:ext uri="{FF2B5EF4-FFF2-40B4-BE49-F238E27FC236}">
                <a16:creationId xmlns:a16="http://schemas.microsoft.com/office/drawing/2014/main" id="{D55123C4-1877-26FD-B207-4705DD5DA3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00000">
            <a:off x="7188548" y="3761397"/>
            <a:ext cx="180377" cy="180377"/>
          </a:xfrm>
          <a:prstGeom prst="rect">
            <a:avLst/>
          </a:prstGeom>
        </p:spPr>
      </p:pic>
      <p:pic>
        <p:nvPicPr>
          <p:cNvPr id="82" name="Graphic 81">
            <a:extLst>
              <a:ext uri="{FF2B5EF4-FFF2-40B4-BE49-F238E27FC236}">
                <a16:creationId xmlns:a16="http://schemas.microsoft.com/office/drawing/2014/main" id="{C167F8BD-5F77-5B7E-D48F-C0E4E4C449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3319" y="4787550"/>
            <a:ext cx="230833" cy="230833"/>
          </a:xfrm>
          <a:prstGeom prst="rect">
            <a:avLst/>
          </a:prstGeom>
        </p:spPr>
      </p:pic>
      <p:cxnSp>
        <p:nvCxnSpPr>
          <p:cNvPr id="87" name="Straight Arrow Connector 86">
            <a:extLst>
              <a:ext uri="{FF2B5EF4-FFF2-40B4-BE49-F238E27FC236}">
                <a16:creationId xmlns:a16="http://schemas.microsoft.com/office/drawing/2014/main" id="{9F89F902-C028-21A0-1DEF-2CA16DBB108A}"/>
              </a:ext>
            </a:extLst>
          </p:cNvPr>
          <p:cNvCxnSpPr>
            <a:cxnSpLocks/>
          </p:cNvCxnSpPr>
          <p:nvPr/>
        </p:nvCxnSpPr>
        <p:spPr>
          <a:xfrm>
            <a:off x="8881126" y="4178149"/>
            <a:ext cx="0" cy="634926"/>
          </a:xfrm>
          <a:prstGeom prst="straightConnector1">
            <a:avLst/>
          </a:prstGeom>
          <a:ln w="25400">
            <a:solidFill>
              <a:schemeClr val="accent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FC50C1B1-2ABF-7FE4-F7C8-2F2726B49B99}"/>
              </a:ext>
            </a:extLst>
          </p:cNvPr>
          <p:cNvSpPr txBox="1"/>
          <p:nvPr/>
        </p:nvSpPr>
        <p:spPr>
          <a:xfrm>
            <a:off x="8964067" y="4286969"/>
            <a:ext cx="552450" cy="138499"/>
          </a:xfrm>
          <a:prstGeom prst="rect">
            <a:avLst/>
          </a:prstGeom>
          <a:noFill/>
        </p:spPr>
        <p:txBody>
          <a:bodyPr wrap="squar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Data</a:t>
            </a:r>
          </a:p>
        </p:txBody>
      </p:sp>
      <p:cxnSp>
        <p:nvCxnSpPr>
          <p:cNvPr id="90" name="Straight Connector 89">
            <a:extLst>
              <a:ext uri="{FF2B5EF4-FFF2-40B4-BE49-F238E27FC236}">
                <a16:creationId xmlns:a16="http://schemas.microsoft.com/office/drawing/2014/main" id="{07A65928-A526-2A52-A732-D1C79E0464FF}"/>
              </a:ext>
            </a:extLst>
          </p:cNvPr>
          <p:cNvCxnSpPr>
            <a:cxnSpLocks/>
          </p:cNvCxnSpPr>
          <p:nvPr/>
        </p:nvCxnSpPr>
        <p:spPr>
          <a:xfrm>
            <a:off x="6113118" y="1811867"/>
            <a:ext cx="0" cy="4153160"/>
          </a:xfrm>
          <a:prstGeom prst="line">
            <a:avLst/>
          </a:prstGeom>
          <a:noFill/>
          <a:ln w="19050" cap="rnd" cmpd="sng" algn="ctr">
            <a:solidFill>
              <a:schemeClr val="bg1">
                <a:lumMod val="85000"/>
              </a:schemeClr>
            </a:solidFill>
            <a:prstDash val="sysDot"/>
          </a:ln>
          <a:effectLst/>
        </p:spPr>
      </p:cxnSp>
      <p:pic>
        <p:nvPicPr>
          <p:cNvPr id="97" name="Graphic 96">
            <a:extLst>
              <a:ext uri="{FF2B5EF4-FFF2-40B4-BE49-F238E27FC236}">
                <a16:creationId xmlns:a16="http://schemas.microsoft.com/office/drawing/2014/main" id="{D605F913-E2E7-D134-ED8C-AFFEA883CC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29215" y="3666011"/>
            <a:ext cx="373851" cy="427258"/>
          </a:xfrm>
          <a:prstGeom prst="rect">
            <a:avLst/>
          </a:prstGeom>
        </p:spPr>
      </p:pic>
      <p:pic>
        <p:nvPicPr>
          <p:cNvPr id="98" name="Graphic 97">
            <a:extLst>
              <a:ext uri="{FF2B5EF4-FFF2-40B4-BE49-F238E27FC236}">
                <a16:creationId xmlns:a16="http://schemas.microsoft.com/office/drawing/2014/main" id="{434F64D6-E2DB-C7FB-77EC-FA6025D38D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69149" y="3666011"/>
            <a:ext cx="373851" cy="427258"/>
          </a:xfrm>
          <a:prstGeom prst="rect">
            <a:avLst/>
          </a:prstGeom>
        </p:spPr>
      </p:pic>
    </p:spTree>
    <p:extLst>
      <p:ext uri="{BB962C8B-B14F-4D97-AF65-F5344CB8AC3E}">
        <p14:creationId xmlns:p14="http://schemas.microsoft.com/office/powerpoint/2010/main" val="1888498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2EAB5-B5C3-785A-4F76-F949B100E7CA}"/>
              </a:ext>
            </a:extLst>
          </p:cNvPr>
          <p:cNvSpPr>
            <a:spLocks noGrp="1"/>
          </p:cNvSpPr>
          <p:nvPr>
            <p:ph type="title"/>
          </p:nvPr>
        </p:nvSpPr>
        <p:spPr/>
        <p:txBody>
          <a:bodyPr/>
          <a:lstStyle/>
          <a:p>
            <a:r>
              <a:rPr lang="en-US" dirty="0"/>
              <a:t>Supported Data Connectivity</a:t>
            </a:r>
            <a:endParaRPr lang="en-CA" dirty="0"/>
          </a:p>
        </p:txBody>
      </p:sp>
      <p:graphicFrame>
        <p:nvGraphicFramePr>
          <p:cNvPr id="11" name="Table 4">
            <a:extLst>
              <a:ext uri="{FF2B5EF4-FFF2-40B4-BE49-F238E27FC236}">
                <a16:creationId xmlns:a16="http://schemas.microsoft.com/office/drawing/2014/main" id="{13100AFA-7DD3-22B5-972D-912F3F4D1C3E}"/>
              </a:ext>
            </a:extLst>
          </p:cNvPr>
          <p:cNvGraphicFramePr>
            <a:graphicFrameLocks noGrp="1"/>
          </p:cNvGraphicFramePr>
          <p:nvPr>
            <p:extLst>
              <p:ext uri="{D42A27DB-BD31-4B8C-83A1-F6EECF244321}">
                <p14:modId xmlns:p14="http://schemas.microsoft.com/office/powerpoint/2010/main" val="2299528712"/>
              </p:ext>
            </p:extLst>
          </p:nvPr>
        </p:nvGraphicFramePr>
        <p:xfrm>
          <a:off x="504000" y="1047058"/>
          <a:ext cx="11186476" cy="5251940"/>
        </p:xfrm>
        <a:graphic>
          <a:graphicData uri="http://schemas.openxmlformats.org/drawingml/2006/table">
            <a:tbl>
              <a:tblPr firstRow="1" bandRow="1"/>
              <a:tblGrid>
                <a:gridCol w="1147756">
                  <a:extLst>
                    <a:ext uri="{9D8B030D-6E8A-4147-A177-3AD203B41FA5}">
                      <a16:colId xmlns:a16="http://schemas.microsoft.com/office/drawing/2014/main" val="3743898413"/>
                    </a:ext>
                  </a:extLst>
                </a:gridCol>
                <a:gridCol w="2509680">
                  <a:extLst>
                    <a:ext uri="{9D8B030D-6E8A-4147-A177-3AD203B41FA5}">
                      <a16:colId xmlns:a16="http://schemas.microsoft.com/office/drawing/2014/main" val="760196597"/>
                    </a:ext>
                  </a:extLst>
                </a:gridCol>
                <a:gridCol w="2509680">
                  <a:extLst>
                    <a:ext uri="{9D8B030D-6E8A-4147-A177-3AD203B41FA5}">
                      <a16:colId xmlns:a16="http://schemas.microsoft.com/office/drawing/2014/main" val="579390362"/>
                    </a:ext>
                  </a:extLst>
                </a:gridCol>
                <a:gridCol w="2509680">
                  <a:extLst>
                    <a:ext uri="{9D8B030D-6E8A-4147-A177-3AD203B41FA5}">
                      <a16:colId xmlns:a16="http://schemas.microsoft.com/office/drawing/2014/main" val="3467277936"/>
                    </a:ext>
                  </a:extLst>
                </a:gridCol>
                <a:gridCol w="2509680">
                  <a:extLst>
                    <a:ext uri="{9D8B030D-6E8A-4147-A177-3AD203B41FA5}">
                      <a16:colId xmlns:a16="http://schemas.microsoft.com/office/drawing/2014/main" val="2212366857"/>
                    </a:ext>
                  </a:extLst>
                </a:gridCol>
              </a:tblGrid>
              <a:tr h="673065">
                <a:tc>
                  <a:txBody>
                    <a:bodyPr/>
                    <a:lstStyle/>
                    <a:p>
                      <a:endParaRPr lang="en-US"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r>
                        <a:rPr lang="en-US" sz="1100" dirty="0">
                          <a:solidFill>
                            <a:schemeClr val="bg1">
                              <a:lumMod val="50000"/>
                            </a:schemeClr>
                          </a:solidFill>
                          <a:latin typeface="+mj-lt"/>
                        </a:rPr>
                        <a:t>LIVE CONNECTIONS</a:t>
                      </a:r>
                      <a:endParaRPr lang="en-US" sz="1100" b="1" dirty="0">
                        <a:solidFill>
                          <a:schemeClr val="bg1">
                            <a:lumMod val="50000"/>
                          </a:schemeClr>
                        </a:solidFill>
                        <a:latin typeface="+mj-l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marL="0" algn="ctr" defTabSz="1088558" rtl="0" eaLnBrk="1" latinLnBrk="0" hangingPunct="1"/>
                      <a:r>
                        <a:rPr lang="en-US" sz="1100" kern="1200" dirty="0">
                          <a:solidFill>
                            <a:schemeClr val="bg1">
                              <a:lumMod val="50000"/>
                            </a:schemeClr>
                          </a:solidFill>
                          <a:latin typeface="+mj-lt"/>
                          <a:ea typeface="+mn-ea"/>
                          <a:cs typeface="+mn-cs"/>
                        </a:rPr>
                        <a:t>ACQUIRED CONNECTIONS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081298401"/>
                  </a:ext>
                </a:extLst>
              </a:tr>
              <a:tr h="413198">
                <a:tc>
                  <a:txBody>
                    <a:bodyPr/>
                    <a:lstStyle/>
                    <a:p>
                      <a:endParaRPr lang="en-US" sz="14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1400" b="0">
                          <a:solidFill>
                            <a:schemeClr val="bg1"/>
                          </a:solidFill>
                          <a:latin typeface="+mj-lt"/>
                        </a:rPr>
                        <a:t>SAP</a:t>
                      </a:r>
                      <a:endParaRPr lang="en-US" sz="1400" b="0" dirty="0">
                        <a:solidFill>
                          <a:schemeClr val="bg1"/>
                        </a:solidFill>
                        <a:latin typeface="+mj-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86"/>
                    </a:solidFill>
                  </a:tcPr>
                </a:tc>
                <a:tc>
                  <a:txBody>
                    <a:bodyPr/>
                    <a:lstStyle/>
                    <a:p>
                      <a:pPr algn="ctr"/>
                      <a:r>
                        <a:rPr lang="en-US" sz="1400" b="0" dirty="0">
                          <a:solidFill>
                            <a:schemeClr val="bg1"/>
                          </a:solidFill>
                          <a:latin typeface="+mj-lt"/>
                        </a:rPr>
                        <a:t>Non-SAP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algn="ctr" defTabSz="1088558" rtl="0" eaLnBrk="1" latinLnBrk="0" hangingPunct="1"/>
                      <a:r>
                        <a:rPr lang="en-US" sz="1400" b="0" kern="1200">
                          <a:solidFill>
                            <a:schemeClr val="bg1"/>
                          </a:solidFill>
                          <a:latin typeface="+mj-lt"/>
                          <a:ea typeface="+mn-ea"/>
                          <a:cs typeface="+mn-cs"/>
                        </a:rPr>
                        <a:t>SAP</a:t>
                      </a:r>
                      <a:endParaRPr lang="en-US" sz="1400" b="0" kern="1200" dirty="0">
                        <a:solidFill>
                          <a:schemeClr val="bg1"/>
                        </a:solidFill>
                        <a:latin typeface="+mj-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2A86"/>
                    </a:solidFill>
                  </a:tcPr>
                </a:tc>
                <a:tc>
                  <a:txBody>
                    <a:bodyPr/>
                    <a:lstStyle/>
                    <a:p>
                      <a:pPr marL="0" algn="ctr" defTabSz="1088558" rtl="0" eaLnBrk="1" latinLnBrk="0" hangingPunct="1"/>
                      <a:r>
                        <a:rPr lang="en-US" sz="1400" b="0" kern="1200">
                          <a:solidFill>
                            <a:schemeClr val="bg1"/>
                          </a:solidFill>
                          <a:latin typeface="+mj-lt"/>
                          <a:ea typeface="+mn-ea"/>
                          <a:cs typeface="+mn-cs"/>
                        </a:rPr>
                        <a:t>Non-SAP</a:t>
                      </a:r>
                      <a:endParaRPr lang="en-US" sz="1400" b="0" kern="1200" dirty="0">
                        <a:solidFill>
                          <a:schemeClr val="bg1"/>
                        </a:solidFill>
                        <a:latin typeface="+mj-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967983511"/>
                  </a:ext>
                </a:extLst>
              </a:tr>
              <a:tr h="2013743">
                <a:tc>
                  <a:txBody>
                    <a:bodyPr/>
                    <a:lstStyle/>
                    <a:p>
                      <a:pPr algn="ctr"/>
                      <a:r>
                        <a:rPr lang="en-US" sz="1400" b="0" dirty="0">
                          <a:solidFill>
                            <a:schemeClr val="bg1"/>
                          </a:solidFill>
                          <a:latin typeface="+mj-lt"/>
                        </a:rPr>
                        <a:t>On-Premise</a:t>
                      </a:r>
                      <a:endParaRPr lang="en-US" sz="1400" b="0" i="0" dirty="0">
                        <a:solidFill>
                          <a:schemeClr val="bg1"/>
                        </a:solidFill>
                        <a:latin typeface="+mj-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HANA</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BW, BW/4HANA</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S/4HANA</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BPC Embedded</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BI Universe (UNV, UNX, Web Intelligence docs)</a:t>
                      </a:r>
                      <a:endParaRPr lang="en-US" sz="1200" dirty="0">
                        <a:latin typeface="72 Brand" panose="020B0504030603020204" pitchFamily="34" charset="0"/>
                      </a:endParaRPr>
                    </a:p>
                  </a:txBody>
                  <a:tcPr marL="182880" marT="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115888" indent="-115888" algn="l" defTabSz="1088558" rtl="0" eaLnBrk="1" latinLnBrk="0" hangingPunct="1">
                        <a:lnSpc>
                          <a:spcPct val="100000"/>
                        </a:lnSpc>
                        <a:spcBef>
                          <a:spcPts val="0"/>
                        </a:spcBef>
                        <a:spcAft>
                          <a:spcPts val="200"/>
                        </a:spcAft>
                        <a:buClr>
                          <a:srgbClr val="0070F2"/>
                        </a:buClr>
                        <a:buSzPct val="80000"/>
                        <a:buFont typeface="Arial" panose="020B0604020202020204" pitchFamily="34" charset="0"/>
                        <a:buChar char="•"/>
                        <a:tabLst/>
                      </a:pPr>
                      <a:r>
                        <a:rPr lang="en-US" sz="1200" kern="1200" dirty="0">
                          <a:solidFill>
                            <a:schemeClr val="tx1"/>
                          </a:solidFill>
                          <a:latin typeface="+mn-lt"/>
                          <a:ea typeface="+mn-ea"/>
                          <a:cs typeface="+mn-cs"/>
                        </a:rPr>
                        <a:t>Data sources through BI 4.3 , SAP HANA &amp; SAP Datasphere</a:t>
                      </a:r>
                    </a:p>
                    <a:p>
                      <a:pPr marL="115888" marR="0" lvl="0" indent="-115888" algn="l" defTabSz="1088558" rtl="0" eaLnBrk="1" fontAlgn="auto" latinLnBrk="0" hangingPunct="1">
                        <a:lnSpc>
                          <a:spcPct val="100000"/>
                        </a:lnSpc>
                        <a:spcBef>
                          <a:spcPts val="0"/>
                        </a:spcBef>
                        <a:spcAft>
                          <a:spcPts val="20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SQL data sources through partner extensions</a:t>
                      </a:r>
                    </a:p>
                    <a:p>
                      <a:pPr marL="171450" indent="-171450">
                        <a:lnSpc>
                          <a:spcPct val="100000"/>
                        </a:lnSpc>
                        <a:spcBef>
                          <a:spcPts val="0"/>
                        </a:spcBef>
                        <a:spcAft>
                          <a:spcPts val="200"/>
                        </a:spcAft>
                        <a:buClr>
                          <a:srgbClr val="0070F2"/>
                        </a:buClr>
                        <a:buSzPct val="80000"/>
                        <a:buFont typeface="Arial" panose="020B0604020202020204" pitchFamily="34" charset="0"/>
                        <a:buChar char="•"/>
                      </a:pPr>
                      <a:endParaRPr lang="en-US" sz="1200" dirty="0"/>
                    </a:p>
                    <a:p>
                      <a:pPr marL="171450" indent="-171450">
                        <a:lnSpc>
                          <a:spcPct val="100000"/>
                        </a:lnSpc>
                        <a:spcBef>
                          <a:spcPts val="0"/>
                        </a:spcBef>
                        <a:spcAft>
                          <a:spcPts val="200"/>
                        </a:spcAft>
                        <a:buClr>
                          <a:srgbClr val="0070F2"/>
                        </a:buClr>
                        <a:buSzPct val="80000"/>
                        <a:buFont typeface="Arial" panose="020B0604020202020204" pitchFamily="34" charset="0"/>
                        <a:buChar char="•"/>
                      </a:pPr>
                      <a:endParaRPr lang="en-US" sz="1200" dirty="0">
                        <a:latin typeface="72 Brand" panose="020B0504030603020204" pitchFamily="34" charset="0"/>
                      </a:endParaRPr>
                    </a:p>
                  </a:txBody>
                  <a:tcPr marL="182880" marT="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HANA</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BW, BW/4HANA</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S/4HANA</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ECC</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BPC NW &amp; MS</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BI Universe (UNX)</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Integrated Business Planning</a:t>
                      </a:r>
                      <a:endParaRPr lang="en-US" sz="1200" dirty="0">
                        <a:latin typeface="72 Brand" panose="020B0504030603020204" pitchFamily="34" charset="0"/>
                      </a:endParaRPr>
                    </a:p>
                  </a:txBody>
                  <a:tcPr marL="182880" marT="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SQL Data Sources</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Excel, CSV</a:t>
                      </a:r>
                      <a:endParaRPr lang="en-US" sz="1200" dirty="0">
                        <a:latin typeface="72 Brand" panose="020B0504030603020204" pitchFamily="34" charset="0"/>
                      </a:endParaRPr>
                    </a:p>
                  </a:txBody>
                  <a:tcPr marL="182880" marT="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06472226"/>
                  </a:ext>
                </a:extLst>
              </a:tr>
              <a:tr h="2151934">
                <a:tc>
                  <a:txBody>
                    <a:bodyPr/>
                    <a:lstStyle/>
                    <a:p>
                      <a:pPr algn="ctr"/>
                      <a:r>
                        <a:rPr lang="en-US" sz="1400" b="0">
                          <a:solidFill>
                            <a:schemeClr val="bg1"/>
                          </a:solidFill>
                          <a:latin typeface="+mj-lt"/>
                        </a:rPr>
                        <a:t>Cloud</a:t>
                      </a:r>
                      <a:endParaRPr lang="en-US" sz="1400" b="0" i="0" dirty="0">
                        <a:solidFill>
                          <a:schemeClr val="bg1"/>
                        </a:solidFill>
                        <a:latin typeface="+mj-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F2"/>
                    </a:solidFill>
                  </a:tcPr>
                </a:tc>
                <a:tc>
                  <a:txBody>
                    <a:bodyPr/>
                    <a:lstStyle/>
                    <a:p>
                      <a:pPr marL="115888" marR="0" lvl="0" indent="-115888" algn="l" defTabSz="1088558" rtl="0" eaLnBrk="1" fontAlgn="auto" latinLnBrk="0" hangingPunct="1">
                        <a:lnSpc>
                          <a:spcPct val="100000"/>
                        </a:lnSpc>
                        <a:spcBef>
                          <a:spcPts val="0"/>
                        </a:spcBef>
                        <a:spcAft>
                          <a:spcPts val="200"/>
                        </a:spcAft>
                        <a:buClr>
                          <a:srgbClr val="0070F2"/>
                        </a:buClr>
                        <a:buSzPct val="80000"/>
                        <a:buFont typeface="Arial" panose="020B0604020202020204" pitchFamily="34" charset="0"/>
                        <a:buChar char="•"/>
                        <a:tabLst/>
                      </a:pPr>
                      <a:r>
                        <a:rPr lang="en-US" sz="1200" kern="1200" dirty="0">
                          <a:solidFill>
                            <a:schemeClr val="tx1"/>
                          </a:solidFill>
                          <a:latin typeface="+mn-lt"/>
                          <a:ea typeface="+mn-ea"/>
                          <a:cs typeface="+mn-cs"/>
                        </a:rPr>
                        <a:t>SAP HANA Cloud </a:t>
                      </a:r>
                    </a:p>
                    <a:p>
                      <a:pPr marL="115888" marR="0" lvl="0" indent="-115888" algn="l" defTabSz="1088558" rtl="0" eaLnBrk="1" fontAlgn="auto" latinLnBrk="0" hangingPunct="1">
                        <a:lnSpc>
                          <a:spcPct val="100000"/>
                        </a:lnSpc>
                        <a:spcBef>
                          <a:spcPts val="0"/>
                        </a:spcBef>
                        <a:spcAft>
                          <a:spcPts val="200"/>
                        </a:spcAft>
                        <a:buClr>
                          <a:srgbClr val="0070F2"/>
                        </a:buClr>
                        <a:buSzPct val="80000"/>
                        <a:buFont typeface="Arial" panose="020B0604020202020204" pitchFamily="34" charset="0"/>
                        <a:buChar char="•"/>
                        <a:tabLst/>
                        <a:defRPr/>
                      </a:pPr>
                      <a:r>
                        <a:rPr lang="en-US" sz="1200" kern="1200" dirty="0">
                          <a:solidFill>
                            <a:schemeClr val="tx1"/>
                          </a:solidFill>
                          <a:latin typeface="+mn-lt"/>
                          <a:ea typeface="+mn-ea"/>
                          <a:cs typeface="+mn-cs"/>
                        </a:rPr>
                        <a:t>SAP Datasphere</a:t>
                      </a:r>
                    </a:p>
                    <a:p>
                      <a:pPr marL="115888" indent="-115888" algn="l" defTabSz="1088558" rtl="0" eaLnBrk="1" latinLnBrk="0" hangingPunct="1">
                        <a:lnSpc>
                          <a:spcPct val="100000"/>
                        </a:lnSpc>
                        <a:spcBef>
                          <a:spcPts val="0"/>
                        </a:spcBef>
                        <a:spcAft>
                          <a:spcPts val="200"/>
                        </a:spcAft>
                        <a:buClr>
                          <a:srgbClr val="0070F2"/>
                        </a:buClr>
                        <a:buSzPct val="80000"/>
                        <a:buFont typeface="Arial" panose="020B0604020202020204" pitchFamily="34" charset="0"/>
                        <a:buChar char="•"/>
                        <a:tabLst/>
                      </a:pPr>
                      <a:r>
                        <a:rPr lang="en-US" sz="1200" kern="1200" dirty="0">
                          <a:solidFill>
                            <a:schemeClr val="tx1"/>
                          </a:solidFill>
                          <a:latin typeface="+mn-lt"/>
                          <a:ea typeface="+mn-ea"/>
                          <a:cs typeface="+mn-cs"/>
                        </a:rPr>
                        <a:t>SAP S/4HANA Cloud</a:t>
                      </a:r>
                    </a:p>
                    <a:p>
                      <a:pPr marL="115888" indent="-115888" algn="l" defTabSz="1088558" rtl="0" eaLnBrk="1" latinLnBrk="0" hangingPunct="1">
                        <a:lnSpc>
                          <a:spcPct val="100000"/>
                        </a:lnSpc>
                        <a:spcBef>
                          <a:spcPts val="0"/>
                        </a:spcBef>
                        <a:spcAft>
                          <a:spcPts val="200"/>
                        </a:spcAft>
                        <a:buClr>
                          <a:srgbClr val="0070F2"/>
                        </a:buClr>
                        <a:buSzPct val="80000"/>
                        <a:buFont typeface="Arial" panose="020B0604020202020204" pitchFamily="34" charset="0"/>
                        <a:buChar char="•"/>
                        <a:tabLst/>
                      </a:pPr>
                      <a:r>
                        <a:rPr lang="en-US" sz="1200" kern="1200" dirty="0">
                          <a:solidFill>
                            <a:schemeClr val="tx1"/>
                          </a:solidFill>
                          <a:latin typeface="+mn-lt"/>
                          <a:ea typeface="+mn-ea"/>
                          <a:cs typeface="+mn-cs"/>
                        </a:rPr>
                        <a:t>SAP Marketing Cloud</a:t>
                      </a:r>
                    </a:p>
                  </a:txBody>
                  <a:tcPr marL="182880" marT="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lnSpc>
                          <a:spcPct val="100000"/>
                        </a:lnSpc>
                        <a:spcBef>
                          <a:spcPts val="0"/>
                        </a:spcBef>
                        <a:spcAft>
                          <a:spcPts val="200"/>
                        </a:spcAft>
                        <a:buClr>
                          <a:srgbClr val="0070F2"/>
                        </a:buClr>
                        <a:buSzPct val="80000"/>
                        <a:buFont typeface="Arial" panose="020B0604020202020204" pitchFamily="34" charset="0"/>
                        <a:buChar char="•"/>
                      </a:pPr>
                      <a:endParaRPr lang="en-US" sz="1200" dirty="0">
                        <a:latin typeface="72 Brand" panose="020B0504030603020204" pitchFamily="34" charset="0"/>
                      </a:endParaRPr>
                    </a:p>
                  </a:txBody>
                  <a:tcPr marL="182880" marT="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S/4HANA Cloud</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Business </a:t>
                      </a:r>
                      <a:r>
                        <a:rPr lang="en-US" sz="1200" dirty="0" err="1"/>
                        <a:t>ByDesign</a:t>
                      </a:r>
                      <a:endParaRPr lang="en-US" sz="1200" dirty="0"/>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Marketing Cloud</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Cloud for Customer</a:t>
                      </a:r>
                    </a:p>
                    <a:p>
                      <a:pPr marL="115888" marR="0" lvl="0" indent="-115888" algn="l" defTabSz="1088558" rtl="0" eaLnBrk="1" fontAlgn="auto" latinLnBrk="0" hangingPunct="1">
                        <a:lnSpc>
                          <a:spcPct val="100000"/>
                        </a:lnSpc>
                        <a:spcBef>
                          <a:spcPts val="0"/>
                        </a:spcBef>
                        <a:spcAft>
                          <a:spcPts val="200"/>
                        </a:spcAft>
                        <a:buClr>
                          <a:srgbClr val="0070F2"/>
                        </a:buClr>
                        <a:buSzPct val="80000"/>
                        <a:buFont typeface="Arial" panose="020B0604020202020204" pitchFamily="34" charset="0"/>
                        <a:buChar char="•"/>
                        <a:tabLst/>
                        <a:defRPr/>
                      </a:pPr>
                      <a:r>
                        <a:rPr lang="en-US" sz="1200" dirty="0"/>
                        <a:t>SAP SuccessFactors</a:t>
                      </a:r>
                    </a:p>
                    <a:p>
                      <a:pPr marL="115888" marR="0" lvl="0" indent="-115888" algn="l" defTabSz="1088558" rtl="0" eaLnBrk="1" fontAlgn="auto" latinLnBrk="0" hangingPunct="1">
                        <a:lnSpc>
                          <a:spcPct val="100000"/>
                        </a:lnSpc>
                        <a:spcBef>
                          <a:spcPts val="0"/>
                        </a:spcBef>
                        <a:spcAft>
                          <a:spcPts val="200"/>
                        </a:spcAft>
                        <a:buClr>
                          <a:srgbClr val="0070F2"/>
                        </a:buClr>
                        <a:buSzPct val="80000"/>
                        <a:buFont typeface="Arial" panose="020B0604020202020204" pitchFamily="34" charset="0"/>
                        <a:buChar char="•"/>
                        <a:tabLst/>
                        <a:defRPr/>
                      </a:pPr>
                      <a:r>
                        <a:rPr lang="en-US" sz="1200" dirty="0"/>
                        <a:t>SAP SuccessFactors WFA</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Fieldglass</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Concur</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SAP Qualtrics</a:t>
                      </a:r>
                      <a:endParaRPr lang="en-US" sz="1200" dirty="0">
                        <a:latin typeface="72 Brand" panose="020B0504030603020204" pitchFamily="34" charset="0"/>
                      </a:endParaRPr>
                    </a:p>
                  </a:txBody>
                  <a:tcPr marL="182880" marT="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Google Drive, Google Sheet</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Google BigQuery</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OData</a:t>
                      </a:r>
                    </a:p>
                    <a:p>
                      <a:pPr marL="115888" indent="-115888">
                        <a:lnSpc>
                          <a:spcPct val="100000"/>
                        </a:lnSpc>
                        <a:spcBef>
                          <a:spcPts val="0"/>
                        </a:spcBef>
                        <a:spcAft>
                          <a:spcPts val="200"/>
                        </a:spcAft>
                        <a:buClr>
                          <a:srgbClr val="0070F2"/>
                        </a:buClr>
                        <a:buSzPct val="80000"/>
                        <a:buFont typeface="Arial" panose="020B0604020202020204" pitchFamily="34" charset="0"/>
                        <a:buChar char="•"/>
                        <a:tabLst/>
                      </a:pPr>
                      <a:r>
                        <a:rPr lang="en-US" sz="1200" dirty="0"/>
                        <a:t>SCP Open Connectors</a:t>
                      </a:r>
                    </a:p>
                    <a:p>
                      <a:pPr marL="287338" lvl="1" indent="0">
                        <a:lnSpc>
                          <a:spcPct val="100000"/>
                        </a:lnSpc>
                        <a:spcBef>
                          <a:spcPts val="0"/>
                        </a:spcBef>
                        <a:spcAft>
                          <a:spcPts val="200"/>
                        </a:spcAft>
                        <a:buClr>
                          <a:srgbClr val="0070F2"/>
                        </a:buClr>
                        <a:buSzPct val="80000"/>
                        <a:buFont typeface="Arial" panose="020B0604020202020204" pitchFamily="34" charset="0"/>
                        <a:buNone/>
                        <a:tabLst>
                          <a:tab pos="280988" algn="l"/>
                        </a:tabLst>
                      </a:pPr>
                      <a:r>
                        <a:rPr lang="en-US" sz="1200" dirty="0"/>
                        <a:t>– MS OneDrive</a:t>
                      </a:r>
                    </a:p>
                    <a:p>
                      <a:pPr marL="287338" lvl="1" indent="0">
                        <a:lnSpc>
                          <a:spcPct val="100000"/>
                        </a:lnSpc>
                        <a:spcBef>
                          <a:spcPts val="0"/>
                        </a:spcBef>
                        <a:spcAft>
                          <a:spcPts val="200"/>
                        </a:spcAft>
                        <a:buClr>
                          <a:srgbClr val="0070F2"/>
                        </a:buClr>
                        <a:buSzPct val="80000"/>
                        <a:buFont typeface="Arial" panose="020B0604020202020204" pitchFamily="34" charset="0"/>
                        <a:buNone/>
                        <a:tabLst>
                          <a:tab pos="280988" algn="l"/>
                        </a:tabLst>
                      </a:pPr>
                      <a:r>
                        <a:rPr lang="en-US" sz="1200" dirty="0"/>
                        <a:t>– Amazon S3</a:t>
                      </a:r>
                    </a:p>
                    <a:p>
                      <a:pPr marL="287338" lvl="1" indent="0">
                        <a:lnSpc>
                          <a:spcPct val="100000"/>
                        </a:lnSpc>
                        <a:spcBef>
                          <a:spcPts val="0"/>
                        </a:spcBef>
                        <a:spcAft>
                          <a:spcPts val="200"/>
                        </a:spcAft>
                        <a:buClr>
                          <a:srgbClr val="0070F2"/>
                        </a:buClr>
                        <a:buSzPct val="80000"/>
                        <a:buFont typeface="Arial" panose="020B0604020202020204" pitchFamily="34" charset="0"/>
                        <a:buNone/>
                        <a:tabLst>
                          <a:tab pos="280988" algn="l"/>
                        </a:tabLst>
                      </a:pPr>
                      <a:r>
                        <a:rPr lang="en-US" sz="1200" dirty="0"/>
                        <a:t>– MS Dynamics CRM</a:t>
                      </a:r>
                    </a:p>
                    <a:p>
                      <a:pPr marL="287338" lvl="1" indent="0">
                        <a:lnSpc>
                          <a:spcPct val="100000"/>
                        </a:lnSpc>
                        <a:spcBef>
                          <a:spcPts val="0"/>
                        </a:spcBef>
                        <a:spcAft>
                          <a:spcPts val="200"/>
                        </a:spcAft>
                        <a:buClr>
                          <a:srgbClr val="0070F2"/>
                        </a:buClr>
                        <a:buSzPct val="80000"/>
                        <a:buFont typeface="Arial" panose="020B0604020202020204" pitchFamily="34" charset="0"/>
                        <a:buNone/>
                        <a:tabLst>
                          <a:tab pos="280988" algn="l"/>
                        </a:tabLst>
                      </a:pPr>
                      <a:r>
                        <a:rPr lang="en-US" sz="1200" dirty="0"/>
                        <a:t>+ more</a:t>
                      </a:r>
                      <a:endParaRPr lang="en-US" sz="1200" dirty="0">
                        <a:latin typeface="72 Brand" panose="020B0504030603020204" pitchFamily="34" charset="0"/>
                      </a:endParaRPr>
                    </a:p>
                  </a:txBody>
                  <a:tcPr marL="182880" marT="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96947678"/>
                  </a:ext>
                </a:extLst>
              </a:tr>
            </a:tbl>
          </a:graphicData>
        </a:graphic>
      </p:graphicFrame>
      <p:sp>
        <p:nvSpPr>
          <p:cNvPr id="5" name="Rectangle 4">
            <a:extLst>
              <a:ext uri="{FF2B5EF4-FFF2-40B4-BE49-F238E27FC236}">
                <a16:creationId xmlns:a16="http://schemas.microsoft.com/office/drawing/2014/main" id="{350647A5-3FDE-33DC-DB5F-C25B1B8C5248}"/>
              </a:ext>
            </a:extLst>
          </p:cNvPr>
          <p:cNvSpPr/>
          <p:nvPr/>
        </p:nvSpPr>
        <p:spPr>
          <a:xfrm>
            <a:off x="4775159" y="6372313"/>
            <a:ext cx="2644159" cy="230832"/>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72 Brand Medium" panose="020B0604030603020204" pitchFamily="34" charset="0"/>
                <a:ea typeface="+mn-ea"/>
                <a:cs typeface="+mn-cs"/>
                <a:hlinkClick r:id="rId3"/>
              </a:rPr>
              <a:t>Check here for full list and supported versions</a:t>
            </a:r>
            <a:endParaRPr kumimoji="0" lang="en-US" sz="900" b="0" i="0" u="none" strike="noStrike" kern="1200" cap="none" spc="0" normalizeH="0" baseline="0" noProof="0" dirty="0">
              <a:ln>
                <a:noFill/>
              </a:ln>
              <a:solidFill>
                <a:srgbClr val="000000"/>
              </a:solidFill>
              <a:effectLst/>
              <a:uLnTx/>
              <a:uFillTx/>
              <a:latin typeface="72 Brand Medium" panose="020B0604030603020204" pitchFamily="34" charset="0"/>
              <a:ea typeface="+mn-ea"/>
              <a:cs typeface="+mn-cs"/>
            </a:endParaRPr>
          </a:p>
        </p:txBody>
      </p:sp>
      <p:sp>
        <p:nvSpPr>
          <p:cNvPr id="4" name="Left Brace 3">
            <a:extLst>
              <a:ext uri="{FF2B5EF4-FFF2-40B4-BE49-F238E27FC236}">
                <a16:creationId xmlns:a16="http://schemas.microsoft.com/office/drawing/2014/main" id="{9DBB5DED-9EDA-372C-D118-7541E454E3CD}"/>
              </a:ext>
            </a:extLst>
          </p:cNvPr>
          <p:cNvSpPr/>
          <p:nvPr/>
        </p:nvSpPr>
        <p:spPr>
          <a:xfrm rot="5400000">
            <a:off x="3999640" y="-918227"/>
            <a:ext cx="343759" cy="4829818"/>
          </a:xfrm>
          <a:prstGeom prst="leftBrace">
            <a:avLst>
              <a:gd name="adj1" fmla="val 36333"/>
              <a:gd name="adj2" fmla="val 50000"/>
            </a:avLst>
          </a:prstGeom>
          <a:solidFill>
            <a:schemeClr val="bg1"/>
          </a:solidFill>
          <a:ln w="952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a:ea typeface="+mn-ea"/>
              <a:cs typeface="+mn-cs"/>
            </a:endParaRPr>
          </a:p>
        </p:txBody>
      </p:sp>
      <p:sp>
        <p:nvSpPr>
          <p:cNvPr id="6" name="Left Brace 5">
            <a:extLst>
              <a:ext uri="{FF2B5EF4-FFF2-40B4-BE49-F238E27FC236}">
                <a16:creationId xmlns:a16="http://schemas.microsoft.com/office/drawing/2014/main" id="{73DACC6B-D6FB-929D-0FF4-561DE91D90F1}"/>
              </a:ext>
            </a:extLst>
          </p:cNvPr>
          <p:cNvSpPr/>
          <p:nvPr/>
        </p:nvSpPr>
        <p:spPr>
          <a:xfrm rot="5400000">
            <a:off x="8991026" y="-918227"/>
            <a:ext cx="343759" cy="4829818"/>
          </a:xfrm>
          <a:prstGeom prst="leftBrace">
            <a:avLst>
              <a:gd name="adj1" fmla="val 36333"/>
              <a:gd name="adj2" fmla="val 50000"/>
            </a:avLst>
          </a:prstGeom>
          <a:solidFill>
            <a:schemeClr val="bg1"/>
          </a:solidFill>
          <a:ln w="952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72 Brand"/>
              <a:ea typeface="+mn-ea"/>
              <a:cs typeface="+mn-cs"/>
            </a:endParaRPr>
          </a:p>
        </p:txBody>
      </p:sp>
    </p:spTree>
    <p:extLst>
      <p:ext uri="{BB962C8B-B14F-4D97-AF65-F5344CB8AC3E}">
        <p14:creationId xmlns:p14="http://schemas.microsoft.com/office/powerpoint/2010/main" val="286689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DFB8BA-9B1D-E776-181E-D4B0B24D00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a:stretch/>
        </p:blipFill>
        <p:spPr>
          <a:xfrm>
            <a:off x="7168886" y="1518087"/>
            <a:ext cx="5026290" cy="4191000"/>
          </a:xfrm>
          <a:prstGeom prst="rect">
            <a:avLst/>
          </a:prstGeom>
        </p:spPr>
      </p:pic>
      <p:sp>
        <p:nvSpPr>
          <p:cNvPr id="4" name="Text Placeholder 1">
            <a:extLst>
              <a:ext uri="{FF2B5EF4-FFF2-40B4-BE49-F238E27FC236}">
                <a16:creationId xmlns:a16="http://schemas.microsoft.com/office/drawing/2014/main" id="{09A2F18C-36CE-04F0-0664-EB61F7500F43}"/>
              </a:ext>
            </a:extLst>
          </p:cNvPr>
          <p:cNvSpPr txBox="1">
            <a:spLocks/>
          </p:cNvSpPr>
          <p:nvPr/>
        </p:nvSpPr>
        <p:spPr>
          <a:xfrm>
            <a:off x="503999" y="1557338"/>
            <a:ext cx="5084001" cy="4778662"/>
          </a:xfrm>
          <a:prstGeom prst="rect">
            <a:avLst/>
          </a:prstGeom>
        </p:spPr>
        <p:txBody>
          <a:bodyPr lIns="0" tIns="0" rIns="0" bIns="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1" indent="0" algn="l" defTabSz="1088558" rtl="0" eaLnBrk="1" fontAlgn="base" latinLnBrk="0" hangingPunct="1">
              <a:lnSpc>
                <a:spcPct val="100000"/>
              </a:lnSpc>
              <a:spcBef>
                <a:spcPts val="1200"/>
              </a:spcBef>
              <a:spcAft>
                <a:spcPts val="1000"/>
              </a:spcAft>
              <a:buClr>
                <a:srgbClr val="F0AB00"/>
              </a:buClr>
              <a:buSzPct val="80000"/>
              <a:buFont typeface="Wingdings" pitchFamily="2" charset="2"/>
              <a:buNone/>
              <a:tabLst/>
              <a:defRPr/>
            </a:pPr>
            <a:r>
              <a:rPr kumimoji="0" lang="en-US" sz="2000" i="0" u="none" strike="noStrike" kern="1200" cap="none" spc="0" normalizeH="0" baseline="0" noProof="0" dirty="0">
                <a:ln>
                  <a:noFill/>
                </a:ln>
                <a:solidFill>
                  <a:srgbClr val="000000"/>
                </a:solidFill>
                <a:effectLst/>
                <a:uLnTx/>
                <a:uFillTx/>
                <a:latin typeface="72 Brand Medium"/>
                <a:ea typeface="+mn-ea"/>
                <a:cs typeface="+mn-cs"/>
              </a:rPr>
              <a:t>Model your imported data and define dimensions, measures, hierarchies and more, in preparation for analysis and planning</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Define your measures and dimensions, hierarchies, setting units and currencies,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and formulas</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Enable Model Data Privacy to define row </a:t>
            </a:r>
            <a:b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b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and column level data security</a:t>
            </a:r>
          </a:p>
          <a:p>
            <a:pPr marL="228600" marR="0" lvl="1" indent="-228600" algn="l" defTabSz="1088558" rtl="0" eaLnBrk="1" fontAlgn="base" latinLnBrk="0" hangingPunct="1">
              <a:lnSpc>
                <a:spcPct val="90000"/>
              </a:lnSpc>
              <a:spcBef>
                <a:spcPts val="0"/>
              </a:spcBef>
              <a:spcAft>
                <a:spcPts val="1200"/>
              </a:spcAft>
              <a:buClr>
                <a:srgbClr val="0070F2"/>
              </a:buClr>
              <a:buSzPct val="80000"/>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View related objects where model is in use, such as planning work flows, stories and applications</a:t>
            </a:r>
          </a:p>
        </p:txBody>
      </p:sp>
      <p:sp>
        <p:nvSpPr>
          <p:cNvPr id="5" name="Title 2">
            <a:extLst>
              <a:ext uri="{FF2B5EF4-FFF2-40B4-BE49-F238E27FC236}">
                <a16:creationId xmlns:a16="http://schemas.microsoft.com/office/drawing/2014/main" id="{9C1B610F-73E4-5533-4D50-C8349A1A3F12}"/>
              </a:ext>
            </a:extLst>
          </p:cNvPr>
          <p:cNvSpPr>
            <a:spLocks noGrp="1"/>
          </p:cNvSpPr>
          <p:nvPr>
            <p:ph type="title"/>
          </p:nvPr>
        </p:nvSpPr>
        <p:spPr/>
        <p:txBody>
          <a:bodyPr/>
          <a:lstStyle/>
          <a:p>
            <a:r>
              <a:rPr lang="en-US" dirty="0">
                <a:latin typeface="72 Brand Medium" panose="020B0604030603020204" pitchFamily="34" charset="0"/>
                <a:cs typeface="72" panose="020B0503030000000003" pitchFamily="34" charset="0"/>
              </a:rPr>
              <a:t>Data Modeling </a:t>
            </a:r>
          </a:p>
        </p:txBody>
      </p:sp>
      <p:pic>
        <p:nvPicPr>
          <p:cNvPr id="6" name="Picture 5" descr="A picture containing text, electronics, display, screenshot&#10;&#10;Description automatically generated">
            <a:extLst>
              <a:ext uri="{FF2B5EF4-FFF2-40B4-BE49-F238E27FC236}">
                <a16:creationId xmlns:a16="http://schemas.microsoft.com/office/drawing/2014/main" id="{DDFA4563-7855-40ED-8134-194EA025E6D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69587" y="1243749"/>
            <a:ext cx="6225588" cy="5315517"/>
          </a:xfrm>
          <a:prstGeom prst="rect">
            <a:avLst/>
          </a:prstGeom>
        </p:spPr>
      </p:pic>
    </p:spTree>
    <p:extLst>
      <p:ext uri="{BB962C8B-B14F-4D97-AF65-F5344CB8AC3E}">
        <p14:creationId xmlns:p14="http://schemas.microsoft.com/office/powerpoint/2010/main" val="2687765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6CECB892-B27F-6AB8-85F7-71CEE8DF3D8E}"/>
              </a:ext>
            </a:extLst>
          </p:cNvPr>
          <p:cNvSpPr txBox="1">
            <a:spLocks/>
          </p:cNvSpPr>
          <p:nvPr/>
        </p:nvSpPr>
        <p:spPr>
          <a:xfrm>
            <a:off x="503999" y="1557338"/>
            <a:ext cx="3771037" cy="4716000"/>
          </a:xfrm>
          <a:prstGeom prst="rect">
            <a:avLst/>
          </a:prstGeom>
        </p:spPr>
        <p:txBody>
          <a:bodyPr lIns="0" tIns="0" rIns="0" bIns="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1" indent="0" fontAlgn="base">
              <a:spcBef>
                <a:spcPts val="1200"/>
              </a:spcBef>
              <a:spcAft>
                <a:spcPts val="1000"/>
              </a:spcAft>
              <a:buClr>
                <a:srgbClr val="F0AB00"/>
              </a:buClr>
              <a:buSzPct val="80000"/>
              <a:buNone/>
              <a:defRPr/>
            </a:pPr>
            <a:r>
              <a:rPr lang="en-US" sz="2000" dirty="0">
                <a:solidFill>
                  <a:srgbClr val="000000"/>
                </a:solidFill>
                <a:latin typeface="+mj-lt"/>
              </a:rPr>
              <a:t>Embed SAP Analytics Cloud stories and applications into 3rd party interfaces</a:t>
            </a:r>
          </a:p>
          <a:p>
            <a:pPr marL="228600" lvl="1" indent="-228600" fontAlgn="base">
              <a:lnSpc>
                <a:spcPct val="90000"/>
              </a:lnSpc>
              <a:spcBef>
                <a:spcPts val="0"/>
              </a:spcBef>
              <a:spcAft>
                <a:spcPts val="1200"/>
              </a:spcAft>
              <a:buClr>
                <a:srgbClr val="0070F2"/>
              </a:buClr>
              <a:buSzPct val="80000"/>
              <a:buFont typeface="Arial" panose="020B0604020202020204" pitchFamily="34" charset="0"/>
              <a:buChar char="•"/>
              <a:defRPr/>
            </a:pPr>
            <a:r>
              <a:rPr lang="en-US" dirty="0">
                <a:solidFill>
                  <a:srgbClr val="000000"/>
                </a:solidFill>
                <a:latin typeface="72 Brand" panose="020B0504030603020204" pitchFamily="34" charset="0"/>
              </a:rPr>
              <a:t>Enables seamless embedding of analytical capabilities into SAP and 3rd party apps</a:t>
            </a:r>
          </a:p>
          <a:p>
            <a:pPr marL="228600" lvl="1" indent="-228600" fontAlgn="base">
              <a:lnSpc>
                <a:spcPct val="90000"/>
              </a:lnSpc>
              <a:spcBef>
                <a:spcPts val="0"/>
              </a:spcBef>
              <a:spcAft>
                <a:spcPts val="1200"/>
              </a:spcAft>
              <a:buClr>
                <a:srgbClr val="0070F2"/>
              </a:buClr>
              <a:buSzPct val="80000"/>
              <a:buFont typeface="Arial" panose="020B0604020202020204" pitchFamily="34" charset="0"/>
              <a:buChar char="•"/>
              <a:defRPr/>
            </a:pPr>
            <a:r>
              <a:rPr lang="en-US" dirty="0">
                <a:solidFill>
                  <a:srgbClr val="000000"/>
                </a:solidFill>
                <a:latin typeface="72 Brand" panose="020B0504030603020204" pitchFamily="34" charset="0"/>
              </a:rPr>
              <a:t>Extends visualization library by creating new ones using the custom widget SDK</a:t>
            </a:r>
          </a:p>
          <a:p>
            <a:pPr marL="228600" lvl="1" indent="-228600" fontAlgn="base">
              <a:lnSpc>
                <a:spcPct val="90000"/>
              </a:lnSpc>
              <a:spcBef>
                <a:spcPts val="0"/>
              </a:spcBef>
              <a:spcAft>
                <a:spcPts val="1200"/>
              </a:spcAft>
              <a:buClr>
                <a:srgbClr val="0070F2"/>
              </a:buClr>
              <a:buSzPct val="80000"/>
              <a:buFont typeface="Arial" panose="020B0604020202020204" pitchFamily="34" charset="0"/>
              <a:buChar char="•"/>
              <a:defRPr/>
            </a:pPr>
            <a:r>
              <a:rPr lang="en-US" dirty="0">
                <a:solidFill>
                  <a:srgbClr val="000000"/>
                </a:solidFill>
                <a:latin typeface="72 Brand" panose="020B0504030603020204" pitchFamily="34" charset="0"/>
              </a:rPr>
              <a:t>Multiple SDKs and APIs available for admin and integration</a:t>
            </a:r>
          </a:p>
        </p:txBody>
      </p:sp>
      <p:grpSp>
        <p:nvGrpSpPr>
          <p:cNvPr id="4" name="Group 3">
            <a:extLst>
              <a:ext uri="{FF2B5EF4-FFF2-40B4-BE49-F238E27FC236}">
                <a16:creationId xmlns:a16="http://schemas.microsoft.com/office/drawing/2014/main" id="{7186B867-06FC-A9F5-BDD4-8F8CE705EF02}"/>
              </a:ext>
            </a:extLst>
          </p:cNvPr>
          <p:cNvGrpSpPr/>
          <p:nvPr/>
        </p:nvGrpSpPr>
        <p:grpSpPr>
          <a:xfrm>
            <a:off x="4275036" y="1746433"/>
            <a:ext cx="8012067" cy="3777334"/>
            <a:chOff x="3373499" y="1864926"/>
            <a:chExt cx="7234884" cy="3410927"/>
          </a:xfrm>
        </p:grpSpPr>
        <p:cxnSp>
          <p:nvCxnSpPr>
            <p:cNvPr id="5" name="Gewinkelte Verbindung 42">
              <a:extLst>
                <a:ext uri="{FF2B5EF4-FFF2-40B4-BE49-F238E27FC236}">
                  <a16:creationId xmlns:a16="http://schemas.microsoft.com/office/drawing/2014/main" id="{78A0CEFF-003A-7CA8-9598-CE491338D978}"/>
                </a:ext>
              </a:extLst>
            </p:cNvPr>
            <p:cNvCxnSpPr>
              <a:cxnSpLocks/>
              <a:endCxn id="7" idx="0"/>
            </p:cNvCxnSpPr>
            <p:nvPr/>
          </p:nvCxnSpPr>
          <p:spPr>
            <a:xfrm>
              <a:off x="3814822" y="3790264"/>
              <a:ext cx="251369" cy="0"/>
            </a:xfrm>
            <a:prstGeom prst="straightConnector1">
              <a:avLst/>
            </a:prstGeom>
            <a:ln w="19050" cap="rnd" cmpd="sng">
              <a:solidFill>
                <a:schemeClr val="tx1">
                  <a:lumMod val="65000"/>
                  <a:lumOff val="35000"/>
                </a:schemeClr>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92282B9-6590-43E1-3163-A567CBFCCA4F}"/>
                </a:ext>
              </a:extLst>
            </p:cNvPr>
            <p:cNvPicPr>
              <a:picLocks noChangeAspect="1"/>
            </p:cNvPicPr>
            <p:nvPr/>
          </p:nvPicPr>
          <p:blipFill>
            <a:blip r:embed="rId3"/>
            <a:stretch>
              <a:fillRect/>
            </a:stretch>
          </p:blipFill>
          <p:spPr>
            <a:xfrm>
              <a:off x="4476775" y="2294402"/>
              <a:ext cx="5869090" cy="2981451"/>
            </a:xfrm>
            <a:prstGeom prst="rect">
              <a:avLst/>
            </a:prstGeom>
          </p:spPr>
        </p:pic>
        <p:sp>
          <p:nvSpPr>
            <p:cNvPr id="7" name="Rechteck 61">
              <a:extLst>
                <a:ext uri="{FF2B5EF4-FFF2-40B4-BE49-F238E27FC236}">
                  <a16:creationId xmlns:a16="http://schemas.microsoft.com/office/drawing/2014/main" id="{01DD365F-CB39-C6FC-667A-6F6D48E5857B}"/>
                </a:ext>
              </a:extLst>
            </p:cNvPr>
            <p:cNvSpPr/>
            <p:nvPr/>
          </p:nvSpPr>
          <p:spPr>
            <a:xfrm rot="16200000">
              <a:off x="2781177" y="3589689"/>
              <a:ext cx="2971177" cy="401150"/>
            </a:xfrm>
            <a:prstGeom prst="rect">
              <a:avLst/>
            </a:prstGeom>
            <a:noFill/>
            <a:ln w="19050" cap="rnd">
              <a:solidFill>
                <a:srgbClr val="1A9898"/>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rPr>
                <a:t>Your Application</a:t>
              </a:r>
              <a:br>
                <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rPr>
              </a:br>
              <a:r>
                <a:rPr kumimoji="0" lang="en-US" sz="1050" b="0" i="0" u="none" strike="noStrike" kern="1200" cap="none" spc="0" normalizeH="0" baseline="0" noProof="0" dirty="0">
                  <a:ln>
                    <a:noFill/>
                  </a:ln>
                  <a:solidFill>
                    <a:srgbClr val="000000"/>
                  </a:solidFill>
                  <a:effectLst/>
                  <a:uLnTx/>
                  <a:uFillTx/>
                  <a:latin typeface="72 Brand" panose="020B0504030603020204" pitchFamily="34" charset="0"/>
                  <a:ea typeface="Arial" charset="0"/>
                  <a:cs typeface="Arial" charset="0"/>
                </a:rPr>
                <a:t>e.g. </a:t>
              </a:r>
              <a:r>
                <a:rPr kumimoji="0" lang="en-US" sz="1050" b="0" i="0" u="none" strike="noStrike" kern="1200" cap="none" spc="0" normalizeH="0" baseline="0" noProof="0" dirty="0">
                  <a:ln>
                    <a:noFill/>
                  </a:ln>
                  <a:solidFill>
                    <a:srgbClr val="000000">
                      <a:lumMod val="65000"/>
                      <a:lumOff val="35000"/>
                    </a:srgbClr>
                  </a:solidFill>
                  <a:effectLst/>
                  <a:uLnTx/>
                  <a:uFillTx/>
                  <a:latin typeface="72 Brand" panose="020B0504030603020204" pitchFamily="34" charset="0"/>
                  <a:ea typeface="Arial" charset="0"/>
                  <a:cs typeface="Arial" charset="0"/>
                </a:rPr>
                <a:t>Java or SAPUI5</a:t>
              </a:r>
            </a:p>
          </p:txBody>
        </p:sp>
        <p:sp>
          <p:nvSpPr>
            <p:cNvPr id="8" name="Rechteck 45">
              <a:extLst>
                <a:ext uri="{FF2B5EF4-FFF2-40B4-BE49-F238E27FC236}">
                  <a16:creationId xmlns:a16="http://schemas.microsoft.com/office/drawing/2014/main" id="{1E57BB29-0CA7-EEA7-E0D4-FDDD263C04AC}"/>
                </a:ext>
              </a:extLst>
            </p:cNvPr>
            <p:cNvSpPr/>
            <p:nvPr/>
          </p:nvSpPr>
          <p:spPr>
            <a:xfrm>
              <a:off x="10608324" y="4961498"/>
              <a:ext cx="59" cy="55584"/>
            </a:xfrm>
            <a:prstGeom prst="rect">
              <a:avLst/>
            </a:prstGeom>
          </p:spPr>
          <p:txBody>
            <a:bodyPr wrap="none" lIns="0" tIns="0" rIns="0" bIns="0">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427CAC"/>
                </a:solidFill>
                <a:effectLst/>
                <a:uLnTx/>
                <a:uFillTx/>
                <a:latin typeface="72 Brand" panose="020B0504030603020204" pitchFamily="34" charset="0"/>
                <a:ea typeface="Arial" charset="0"/>
                <a:cs typeface="Arial" charset="0"/>
              </a:endParaRPr>
            </a:p>
          </p:txBody>
        </p:sp>
        <p:cxnSp>
          <p:nvCxnSpPr>
            <p:cNvPr id="9" name="Gewinkelte Verbindung 42">
              <a:extLst>
                <a:ext uri="{FF2B5EF4-FFF2-40B4-BE49-F238E27FC236}">
                  <a16:creationId xmlns:a16="http://schemas.microsoft.com/office/drawing/2014/main" id="{252C143A-29B5-132A-0E8C-5A98711C0030}"/>
                </a:ext>
              </a:extLst>
            </p:cNvPr>
            <p:cNvCxnSpPr>
              <a:cxnSpLocks/>
            </p:cNvCxnSpPr>
            <p:nvPr/>
          </p:nvCxnSpPr>
          <p:spPr>
            <a:xfrm>
              <a:off x="9554568" y="3519448"/>
              <a:ext cx="239030" cy="33"/>
            </a:xfrm>
            <a:prstGeom prst="straightConnector1">
              <a:avLst/>
            </a:prstGeom>
            <a:ln w="19050" cap="rnd" cmpd="sng">
              <a:solidFill>
                <a:schemeClr val="tx1">
                  <a:lumMod val="65000"/>
                  <a:lumOff val="35000"/>
                </a:schemeClr>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Bild 10">
              <a:extLst>
                <a:ext uri="{FF2B5EF4-FFF2-40B4-BE49-F238E27FC236}">
                  <a16:creationId xmlns:a16="http://schemas.microsoft.com/office/drawing/2014/main" id="{FF6DE67A-0D97-1A2C-CB61-E141439208D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51427" y="2395666"/>
              <a:ext cx="324177" cy="290727"/>
            </a:xfrm>
            <a:prstGeom prst="rect">
              <a:avLst/>
            </a:prstGeom>
          </p:spPr>
        </p:pic>
        <p:pic>
          <p:nvPicPr>
            <p:cNvPr id="11" name="Bild 43">
              <a:extLst>
                <a:ext uri="{FF2B5EF4-FFF2-40B4-BE49-F238E27FC236}">
                  <a16:creationId xmlns:a16="http://schemas.microsoft.com/office/drawing/2014/main" id="{200D81B8-E92A-D202-24AD-405365DF420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69177" y="4893087"/>
              <a:ext cx="269265" cy="290727"/>
            </a:xfrm>
            <a:prstGeom prst="rect">
              <a:avLst/>
            </a:prstGeom>
          </p:spPr>
        </p:pic>
        <p:pic>
          <p:nvPicPr>
            <p:cNvPr id="12" name="Bild 6">
              <a:extLst>
                <a:ext uri="{FF2B5EF4-FFF2-40B4-BE49-F238E27FC236}">
                  <a16:creationId xmlns:a16="http://schemas.microsoft.com/office/drawing/2014/main" id="{1EC3761C-37DF-60B5-480B-2739ABF3187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79445" y="3654661"/>
              <a:ext cx="248791" cy="250011"/>
            </a:xfrm>
            <a:prstGeom prst="rect">
              <a:avLst/>
            </a:prstGeom>
          </p:spPr>
        </p:pic>
        <p:sp>
          <p:nvSpPr>
            <p:cNvPr id="13" name="Rechteck 61">
              <a:extLst>
                <a:ext uri="{FF2B5EF4-FFF2-40B4-BE49-F238E27FC236}">
                  <a16:creationId xmlns:a16="http://schemas.microsoft.com/office/drawing/2014/main" id="{95A1FCE7-F089-F5BB-1474-AA3C0CBFC501}"/>
                </a:ext>
              </a:extLst>
            </p:cNvPr>
            <p:cNvSpPr/>
            <p:nvPr/>
          </p:nvSpPr>
          <p:spPr>
            <a:xfrm>
              <a:off x="4475604" y="1864927"/>
              <a:ext cx="1941345" cy="420795"/>
            </a:xfrm>
            <a:prstGeom prst="rect">
              <a:avLst/>
            </a:prstGeom>
            <a:solidFill>
              <a:schemeClr val="tx1"/>
            </a:solidFill>
            <a:ln w="19050" cap="rnd">
              <a:solidFill>
                <a:schemeClr val="accent3">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pPr marL="180975" marR="0" lvl="0" indent="0" algn="l" defTabSz="108877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rPr>
                <a:t>Story API. </a:t>
              </a:r>
              <a:r>
                <a:rPr kumimoji="0" lang="en-US" sz="1050" b="1" i="0" u="none" strike="noStrike" kern="1200" cap="none" spc="0" normalizeH="0" baseline="0" noProof="0" dirty="0">
                  <a:ln>
                    <a:noFill/>
                  </a:ln>
                  <a:solidFill>
                    <a:srgbClr val="FFFFFF"/>
                  </a:solidFill>
                  <a:effectLst/>
                  <a:uLnTx/>
                  <a:uFillTx/>
                  <a:latin typeface="72 Brand" panose="020B0504030603020204" pitchFamily="34" charset="0"/>
                  <a:ea typeface="Arial" charset="0"/>
                  <a:cs typeface="Arial" charset="0"/>
                </a:rPr>
                <a:t>Provides catalog of Stories </a:t>
              </a:r>
              <a:endParaRPr kumimoji="0" lang="en-US" sz="1050" b="0" i="0" u="none" strike="noStrike" kern="1200" cap="none" spc="0" normalizeH="0" baseline="0" noProof="0" dirty="0">
                <a:ln>
                  <a:noFill/>
                </a:ln>
                <a:solidFill>
                  <a:srgbClr val="FFFFFF"/>
                </a:solidFill>
                <a:effectLst/>
                <a:uLnTx/>
                <a:uFillTx/>
                <a:latin typeface="72 Brand" panose="020B0504030603020204" pitchFamily="34" charset="0"/>
                <a:ea typeface="Arial" charset="0"/>
                <a:cs typeface="Arial" charset="0"/>
              </a:endParaRPr>
            </a:p>
          </p:txBody>
        </p:sp>
        <p:sp>
          <p:nvSpPr>
            <p:cNvPr id="14" name="Rechteck 61">
              <a:extLst>
                <a:ext uri="{FF2B5EF4-FFF2-40B4-BE49-F238E27FC236}">
                  <a16:creationId xmlns:a16="http://schemas.microsoft.com/office/drawing/2014/main" id="{149DFC9F-4B1D-2C59-80CF-EFAEFEDE3E88}"/>
                </a:ext>
              </a:extLst>
            </p:cNvPr>
            <p:cNvSpPr/>
            <p:nvPr/>
          </p:nvSpPr>
          <p:spPr>
            <a:xfrm>
              <a:off x="6416949" y="1864926"/>
              <a:ext cx="3928915" cy="420797"/>
            </a:xfrm>
            <a:prstGeom prst="rect">
              <a:avLst/>
            </a:prstGeom>
            <a:noFill/>
            <a:ln w="19050" cap="rnd">
              <a:solidFill>
                <a:schemeClr val="accent3">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endParaRP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A9898"/>
                  </a:solidFill>
                  <a:effectLst/>
                  <a:uLnTx/>
                  <a:uFillTx/>
                  <a:latin typeface="72 Brand" panose="020B0504030603020204" pitchFamily="34" charset="0"/>
                  <a:ea typeface="Arial" charset="0"/>
                  <a:cs typeface="Arial" charset="0"/>
                </a:rPr>
                <a:t>URL API</a:t>
              </a:r>
              <a:r>
                <a:rPr kumimoji="0" lang="en-US" sz="1050" b="1" i="0" u="none" strike="noStrike" kern="1200" cap="none" spc="0" normalizeH="0" baseline="0" noProof="0" dirty="0">
                  <a:ln>
                    <a:noFill/>
                  </a:ln>
                  <a:solidFill>
                    <a:srgbClr val="FFFFFF"/>
                  </a:solidFill>
                  <a:effectLst/>
                  <a:uLnTx/>
                  <a:uFillTx/>
                  <a:latin typeface="72 Brand" panose="020B0504030603020204" pitchFamily="34" charset="0"/>
                  <a:ea typeface="Arial" charset="0"/>
                  <a:cs typeface="Arial" charset="0"/>
                </a:rPr>
                <a:t>. Renders existing stories into browser, allows for embedding stories in an </a:t>
              </a:r>
              <a:r>
                <a:rPr kumimoji="0" lang="en-US" sz="1050" b="1" i="0" u="none" strike="noStrike" kern="1200" cap="none" spc="0" normalizeH="0" baseline="0" noProof="0" dirty="0" err="1">
                  <a:ln>
                    <a:noFill/>
                  </a:ln>
                  <a:solidFill>
                    <a:srgbClr val="FFFFFF"/>
                  </a:solidFill>
                  <a:effectLst/>
                  <a:uLnTx/>
                  <a:uFillTx/>
                  <a:latin typeface="72 Brand" panose="020B0504030603020204" pitchFamily="34" charset="0"/>
                  <a:ea typeface="Arial" charset="0"/>
                  <a:cs typeface="Arial" charset="0"/>
                </a:rPr>
                <a:t>IFrame</a:t>
              </a:r>
              <a:r>
                <a:rPr kumimoji="0" lang="en-US" sz="1050" b="1" i="0" u="none" strike="noStrike" kern="1200" cap="none" spc="0" normalizeH="0" baseline="0" noProof="0" dirty="0">
                  <a:ln>
                    <a:noFill/>
                  </a:ln>
                  <a:solidFill>
                    <a:srgbClr val="FFFFFF"/>
                  </a:solidFill>
                  <a:effectLst/>
                  <a:uLnTx/>
                  <a:uFillTx/>
                  <a:latin typeface="72 Brand" panose="020B0504030603020204" pitchFamily="34" charset="0"/>
                  <a:ea typeface="Arial" charset="0"/>
                  <a:cs typeface="Arial" charset="0"/>
                </a:rPr>
                <a:t>  </a:t>
              </a:r>
              <a:endParaRPr kumimoji="0" lang="en-US" sz="1050" b="0" i="0" u="none" strike="noStrike" kern="1200" cap="none" spc="0" normalizeH="0" baseline="0" noProof="0" dirty="0">
                <a:ln>
                  <a:noFill/>
                </a:ln>
                <a:solidFill>
                  <a:srgbClr val="FFFFFF"/>
                </a:solidFill>
                <a:effectLst/>
                <a:uLnTx/>
                <a:uFillTx/>
                <a:latin typeface="72 Brand" panose="020B0504030603020204" pitchFamily="34" charset="0"/>
                <a:ea typeface="Arial" charset="0"/>
                <a:cs typeface="Arial" charset="0"/>
              </a:endParaRPr>
            </a:p>
          </p:txBody>
        </p:sp>
        <p:sp>
          <p:nvSpPr>
            <p:cNvPr id="15" name="TextBox 14">
              <a:extLst>
                <a:ext uri="{FF2B5EF4-FFF2-40B4-BE49-F238E27FC236}">
                  <a16:creationId xmlns:a16="http://schemas.microsoft.com/office/drawing/2014/main" id="{8B9B72E6-4A76-BB4B-60BB-0C915089F3AD}"/>
                </a:ext>
              </a:extLst>
            </p:cNvPr>
            <p:cNvSpPr txBox="1"/>
            <p:nvPr/>
          </p:nvSpPr>
          <p:spPr>
            <a:xfrm>
              <a:off x="3373499" y="4040275"/>
              <a:ext cx="653457" cy="277922"/>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000" b="1" i="0" u="none" strike="noStrike" kern="1200" cap="none" spc="0" normalizeH="0" baseline="0" noProof="0" dirty="0">
                  <a:ln>
                    <a:noFill/>
                  </a:ln>
                  <a:solidFill>
                    <a:srgbClr val="E76500"/>
                  </a:solidFill>
                  <a:effectLst/>
                  <a:uLnTx/>
                  <a:uFillTx/>
                  <a:latin typeface="72 Brand" panose="020B0504030603020204" pitchFamily="34" charset="0"/>
                  <a:ea typeface="Arial" charset="0"/>
                  <a:cs typeface="Arial" charset="0"/>
                </a:rPr>
                <a:t>Business User</a:t>
              </a:r>
              <a:endParaRPr kumimoji="0" lang="en-US" sz="1200" b="0" i="0" u="none" strike="noStrike" kern="0" cap="none" spc="0" normalizeH="0" baseline="0" noProof="0" dirty="0">
                <a:ln>
                  <a:noFill/>
                </a:ln>
                <a:solidFill>
                  <a:srgbClr val="E76500"/>
                </a:solidFill>
                <a:effectLst/>
                <a:uLnTx/>
                <a:uFillTx/>
                <a:latin typeface="72 Brand" panose="020B0504030603020204" pitchFamily="34" charset="0"/>
                <a:ea typeface="Arial" panose="020B0604020202020204" pitchFamily="34" charset="0"/>
                <a:cs typeface="Arial" panose="020B0604020202020204" pitchFamily="34" charset="0"/>
              </a:endParaRPr>
            </a:p>
          </p:txBody>
        </p:sp>
      </p:grpSp>
      <p:sp>
        <p:nvSpPr>
          <p:cNvPr id="16" name="Title 15">
            <a:extLst>
              <a:ext uri="{FF2B5EF4-FFF2-40B4-BE49-F238E27FC236}">
                <a16:creationId xmlns:a16="http://schemas.microsoft.com/office/drawing/2014/main" id="{FEA5F774-6930-5F93-8FF9-07E14DE46A8F}"/>
              </a:ext>
            </a:extLst>
          </p:cNvPr>
          <p:cNvSpPr>
            <a:spLocks noGrp="1"/>
          </p:cNvSpPr>
          <p:nvPr>
            <p:ph type="title"/>
          </p:nvPr>
        </p:nvSpPr>
        <p:spPr/>
        <p:txBody>
          <a:bodyPr/>
          <a:lstStyle/>
          <a:p>
            <a:r>
              <a:rPr lang="en-US" dirty="0">
                <a:latin typeface="72 Brand Medium" panose="020B0604030603020204" pitchFamily="34" charset="0"/>
                <a:cs typeface="72" panose="020B0503030000000003" pitchFamily="34" charset="0"/>
              </a:rPr>
              <a:t>Developer APIs and SDKs</a:t>
            </a:r>
            <a:endParaRPr lang="en-US" dirty="0"/>
          </a:p>
        </p:txBody>
      </p:sp>
    </p:spTree>
    <p:extLst>
      <p:ext uri="{BB962C8B-B14F-4D97-AF65-F5344CB8AC3E}">
        <p14:creationId xmlns:p14="http://schemas.microsoft.com/office/powerpoint/2010/main" val="2523178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p:cNvSpPr>
            <a:spLocks noGrp="1"/>
          </p:cNvSpPr>
          <p:nvPr>
            <p:ph type="ctrTitle"/>
          </p:nvPr>
        </p:nvSpPr>
        <p:spPr bwMode="gray">
          <a:xfrm>
            <a:off x="504000" y="2751892"/>
            <a:ext cx="11185200" cy="677108"/>
          </a:xfrm>
        </p:spPr>
        <p:txBody>
          <a:bodyPr/>
          <a:lstStyle/>
          <a:p>
            <a:pPr>
              <a:lnSpc>
                <a:spcPct val="90000"/>
              </a:lnSpc>
              <a:spcAft>
                <a:spcPts val="1200"/>
              </a:spcAft>
            </a:pPr>
            <a:r>
              <a:rPr lang="en-US" dirty="0">
                <a:solidFill>
                  <a:schemeClr val="bg1"/>
                </a:solidFill>
                <a:latin typeface="+mj-lt"/>
                <a:cs typeface="Arial"/>
              </a:rPr>
              <a:t>Maximize the Value of All Your Data</a:t>
            </a:r>
            <a:br>
              <a:rPr lang="en-US" dirty="0">
                <a:solidFill>
                  <a:schemeClr val="bg1"/>
                </a:solidFill>
                <a:latin typeface="+mj-lt"/>
                <a:cs typeface="Arial"/>
              </a:rPr>
            </a:br>
            <a:r>
              <a:rPr lang="en-US" dirty="0">
                <a:solidFill>
                  <a:srgbClr val="0070F2"/>
                </a:solidFill>
                <a:latin typeface="+mj-lt"/>
                <a:cs typeface="Arial"/>
              </a:rPr>
              <a:t>SAP Analytics Cloud &amp; SAP Datasphere</a:t>
            </a:r>
            <a:endParaRPr lang="en-US" dirty="0">
              <a:solidFill>
                <a:srgbClr val="0070F2"/>
              </a:solidFill>
              <a:latin typeface="+mj-lt"/>
            </a:endParaRPr>
          </a:p>
        </p:txBody>
      </p:sp>
    </p:spTree>
    <p:custDataLst>
      <p:custData r:id="rId1"/>
      <p:custData r:id="rId2"/>
    </p:custDataLst>
    <p:extLst>
      <p:ext uri="{BB962C8B-B14F-4D97-AF65-F5344CB8AC3E}">
        <p14:creationId xmlns:p14="http://schemas.microsoft.com/office/powerpoint/2010/main" val="55764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EDF4-323C-3397-3DF1-D8432ABFCA01}"/>
            </a:ext>
          </a:extLst>
        </p:cNvPr>
        <p:cNvGrpSpPr/>
        <p:nvPr/>
      </p:nvGrpSpPr>
      <p:grpSpPr>
        <a:xfrm>
          <a:off x="0" y="0"/>
          <a:ext cx="0" cy="0"/>
          <a:chOff x="0" y="0"/>
          <a:chExt cx="0" cy="0"/>
        </a:xfrm>
      </p:grpSpPr>
      <p:grpSp>
        <p:nvGrpSpPr>
          <p:cNvPr id="88" name="Group 87">
            <a:extLst>
              <a:ext uri="{FF2B5EF4-FFF2-40B4-BE49-F238E27FC236}">
                <a16:creationId xmlns:a16="http://schemas.microsoft.com/office/drawing/2014/main" id="{239EDC53-8A86-2C35-A621-D387AF758D48}"/>
              </a:ext>
            </a:extLst>
          </p:cNvPr>
          <p:cNvGrpSpPr/>
          <p:nvPr/>
        </p:nvGrpSpPr>
        <p:grpSpPr>
          <a:xfrm>
            <a:off x="8828354" y="1370187"/>
            <a:ext cx="1772048" cy="1665360"/>
            <a:chOff x="8943815" y="1480743"/>
            <a:chExt cx="1772048" cy="1665360"/>
          </a:xfrm>
        </p:grpSpPr>
        <p:sp>
          <p:nvSpPr>
            <p:cNvPr id="66" name="TextBox 65">
              <a:extLst>
                <a:ext uri="{FF2B5EF4-FFF2-40B4-BE49-F238E27FC236}">
                  <a16:creationId xmlns:a16="http://schemas.microsoft.com/office/drawing/2014/main" id="{373F1C62-4A3A-02F1-7FC7-E31A7052805E}"/>
                </a:ext>
              </a:extLst>
            </p:cNvPr>
            <p:cNvSpPr txBox="1"/>
            <p:nvPr/>
          </p:nvSpPr>
          <p:spPr>
            <a:xfrm>
              <a:off x="8976948" y="1480743"/>
              <a:ext cx="1642670" cy="1246495"/>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Enriched BI features </a:t>
              </a:r>
              <a:b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for the Analytic Model</a:t>
              </a:r>
            </a:p>
            <a:p>
              <a:pPr marL="0" marR="0" lvl="0" indent="0" algn="l" defTabSz="1088776" rtl="0" eaLnBrk="1" fontAlgn="auto" latinLnBrk="0" hangingPunct="1">
                <a:lnSpc>
                  <a:spcPct val="100000"/>
                </a:lnSpc>
                <a:spcBef>
                  <a:spcPts val="60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a:rPr>
                <a:t>Search &amp; Pagination </a:t>
              </a:r>
              <a:b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a:rPr>
              </a:b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a:rPr>
                <a:t>while model browsing</a:t>
              </a:r>
            </a:p>
            <a:p>
              <a:pPr marL="0" marR="0" lvl="0" indent="0" algn="l" defTabSz="1088776" rtl="0" eaLnBrk="1" fontAlgn="auto" latinLnBrk="0" hangingPunct="1">
                <a:lnSpc>
                  <a:spcPct val="100000"/>
                </a:lnSpc>
                <a:spcBef>
                  <a:spcPts val="60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a:rPr>
                <a:t>Cross Calculations</a:t>
              </a:r>
            </a:p>
            <a:p>
              <a:pPr marL="0" marR="0" lvl="0" indent="0" algn="l" defTabSz="1088776" rtl="0" eaLnBrk="1" fontAlgn="auto" latinLnBrk="0" hangingPunct="1">
                <a:lnSpc>
                  <a:spcPct val="100000"/>
                </a:lnSpc>
                <a:spcBef>
                  <a:spcPts val="60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a:rPr>
                <a:t>Image in table cells</a:t>
              </a:r>
            </a:p>
          </p:txBody>
        </p:sp>
        <p:cxnSp>
          <p:nvCxnSpPr>
            <p:cNvPr id="68" name="Straight Connector 67">
              <a:extLst>
                <a:ext uri="{FF2B5EF4-FFF2-40B4-BE49-F238E27FC236}">
                  <a16:creationId xmlns:a16="http://schemas.microsoft.com/office/drawing/2014/main" id="{63630064-9399-5AE8-E5C6-BB5D71D22261}"/>
                </a:ext>
              </a:extLst>
            </p:cNvPr>
            <p:cNvCxnSpPr>
              <a:cxnSpLocks/>
            </p:cNvCxnSpPr>
            <p:nvPr/>
          </p:nvCxnSpPr>
          <p:spPr>
            <a:xfrm flipV="1">
              <a:off x="8943815" y="2856050"/>
              <a:ext cx="0" cy="290053"/>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BDED3FAD-83EB-5AA6-34A9-CAA323AFE936}"/>
                </a:ext>
              </a:extLst>
            </p:cNvPr>
            <p:cNvCxnSpPr>
              <a:cxnSpLocks/>
            </p:cNvCxnSpPr>
            <p:nvPr/>
          </p:nvCxnSpPr>
          <p:spPr>
            <a:xfrm>
              <a:off x="8943815" y="2856050"/>
              <a:ext cx="1772048" cy="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6" name="Group 85">
            <a:extLst>
              <a:ext uri="{FF2B5EF4-FFF2-40B4-BE49-F238E27FC236}">
                <a16:creationId xmlns:a16="http://schemas.microsoft.com/office/drawing/2014/main" id="{7FD158F2-B51B-1DB0-4E49-4C07B68BF5BF}"/>
              </a:ext>
            </a:extLst>
          </p:cNvPr>
          <p:cNvGrpSpPr/>
          <p:nvPr/>
        </p:nvGrpSpPr>
        <p:grpSpPr>
          <a:xfrm>
            <a:off x="5593150" y="3915592"/>
            <a:ext cx="2085922" cy="2286425"/>
            <a:chOff x="5432800" y="4170572"/>
            <a:chExt cx="2085922" cy="2286425"/>
          </a:xfrm>
        </p:grpSpPr>
        <p:sp>
          <p:nvSpPr>
            <p:cNvPr id="62" name="TextBox 61">
              <a:extLst>
                <a:ext uri="{FF2B5EF4-FFF2-40B4-BE49-F238E27FC236}">
                  <a16:creationId xmlns:a16="http://schemas.microsoft.com/office/drawing/2014/main" id="{45595121-7B98-E5E7-299E-0B005D7F7967}"/>
                </a:ext>
              </a:extLst>
            </p:cNvPr>
            <p:cNvSpPr txBox="1"/>
            <p:nvPr/>
          </p:nvSpPr>
          <p:spPr>
            <a:xfrm>
              <a:off x="5432801" y="4594949"/>
              <a:ext cx="2085921" cy="1862048"/>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Seamless integration with the Analytic Model in Datasphere </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Datasphere as the one common data foundation with planning integration</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Delta data export for SAP Analytics Cloud</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Data Catalog</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Excel 365 support for Datasphere</a:t>
              </a:r>
            </a:p>
          </p:txBody>
        </p:sp>
        <p:cxnSp>
          <p:nvCxnSpPr>
            <p:cNvPr id="71" name="Straight Connector 70">
              <a:extLst>
                <a:ext uri="{FF2B5EF4-FFF2-40B4-BE49-F238E27FC236}">
                  <a16:creationId xmlns:a16="http://schemas.microsoft.com/office/drawing/2014/main" id="{94FAA52C-3309-E6B9-90A0-C7505EC406E9}"/>
                </a:ext>
              </a:extLst>
            </p:cNvPr>
            <p:cNvCxnSpPr>
              <a:cxnSpLocks/>
            </p:cNvCxnSpPr>
            <p:nvPr/>
          </p:nvCxnSpPr>
          <p:spPr>
            <a:xfrm>
              <a:off x="6484500" y="4170572"/>
              <a:ext cx="0" cy="36000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57FB2213-3EE3-E1F2-FAAC-5D6517DBF8D8}"/>
                </a:ext>
              </a:extLst>
            </p:cNvPr>
            <p:cNvCxnSpPr>
              <a:cxnSpLocks/>
            </p:cNvCxnSpPr>
            <p:nvPr/>
          </p:nvCxnSpPr>
          <p:spPr>
            <a:xfrm>
              <a:off x="5432800" y="4530572"/>
              <a:ext cx="1988402" cy="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7" name="Group 86">
            <a:extLst>
              <a:ext uri="{FF2B5EF4-FFF2-40B4-BE49-F238E27FC236}">
                <a16:creationId xmlns:a16="http://schemas.microsoft.com/office/drawing/2014/main" id="{1E1187AF-2FD5-79A6-167B-6012073B83B7}"/>
              </a:ext>
            </a:extLst>
          </p:cNvPr>
          <p:cNvGrpSpPr/>
          <p:nvPr/>
        </p:nvGrpSpPr>
        <p:grpSpPr>
          <a:xfrm>
            <a:off x="9447681" y="3922977"/>
            <a:ext cx="1982319" cy="2315340"/>
            <a:chOff x="9631362" y="4170572"/>
            <a:chExt cx="1982319" cy="2315340"/>
          </a:xfrm>
        </p:grpSpPr>
        <p:sp>
          <p:nvSpPr>
            <p:cNvPr id="76" name="TextBox 75">
              <a:extLst>
                <a:ext uri="{FF2B5EF4-FFF2-40B4-BE49-F238E27FC236}">
                  <a16:creationId xmlns:a16="http://schemas.microsoft.com/office/drawing/2014/main" id="{7BA322C5-D482-127D-7A7E-7D80E1FAE69A}"/>
                </a:ext>
              </a:extLst>
            </p:cNvPr>
            <p:cNvSpPr txBox="1"/>
            <p:nvPr/>
          </p:nvSpPr>
          <p:spPr>
            <a:xfrm>
              <a:off x="9631363" y="4600781"/>
              <a:ext cx="1982318" cy="1885131"/>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Enhanced planning integration with reduced data replication</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Scheduling stories on </a:t>
              </a:r>
              <a:b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SAP Datasphere models</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Data Analyzer Support for </a:t>
              </a:r>
              <a:b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b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SAP Datasphere</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Lift remaining SAP Datasphere feature Limitations</a:t>
              </a:r>
            </a:p>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DE" sz="12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cxnSp>
          <p:nvCxnSpPr>
            <p:cNvPr id="77" name="Straight Connector 76">
              <a:extLst>
                <a:ext uri="{FF2B5EF4-FFF2-40B4-BE49-F238E27FC236}">
                  <a16:creationId xmlns:a16="http://schemas.microsoft.com/office/drawing/2014/main" id="{6C1AD106-1AF1-FBF1-0672-50C59CBAA1A9}"/>
                </a:ext>
              </a:extLst>
            </p:cNvPr>
            <p:cNvCxnSpPr>
              <a:cxnSpLocks/>
            </p:cNvCxnSpPr>
            <p:nvPr/>
          </p:nvCxnSpPr>
          <p:spPr>
            <a:xfrm>
              <a:off x="9631362" y="4530572"/>
              <a:ext cx="1242520" cy="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B58FDAA3-E8DA-2123-7A8B-FF1B647BEFDF}"/>
                </a:ext>
              </a:extLst>
            </p:cNvPr>
            <p:cNvCxnSpPr>
              <a:cxnSpLocks/>
            </p:cNvCxnSpPr>
            <p:nvPr/>
          </p:nvCxnSpPr>
          <p:spPr>
            <a:xfrm flipV="1">
              <a:off x="10873882" y="4170572"/>
              <a:ext cx="360000" cy="36000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9" name="Group 88">
            <a:extLst>
              <a:ext uri="{FF2B5EF4-FFF2-40B4-BE49-F238E27FC236}">
                <a16:creationId xmlns:a16="http://schemas.microsoft.com/office/drawing/2014/main" id="{3BCD9F5D-8832-5E51-3C13-6C5B468F39A7}"/>
              </a:ext>
            </a:extLst>
          </p:cNvPr>
          <p:cNvGrpSpPr/>
          <p:nvPr/>
        </p:nvGrpSpPr>
        <p:grpSpPr>
          <a:xfrm>
            <a:off x="2357585" y="1259522"/>
            <a:ext cx="1928043" cy="766073"/>
            <a:chOff x="2369319" y="1212155"/>
            <a:chExt cx="1928043" cy="766073"/>
          </a:xfrm>
        </p:grpSpPr>
        <p:cxnSp>
          <p:nvCxnSpPr>
            <p:cNvPr id="55" name="Straight Connector 54">
              <a:extLst>
                <a:ext uri="{FF2B5EF4-FFF2-40B4-BE49-F238E27FC236}">
                  <a16:creationId xmlns:a16="http://schemas.microsoft.com/office/drawing/2014/main" id="{0F4044FB-478A-B50B-472C-B7427E56247C}"/>
                </a:ext>
              </a:extLst>
            </p:cNvPr>
            <p:cNvCxnSpPr>
              <a:cxnSpLocks/>
            </p:cNvCxnSpPr>
            <p:nvPr/>
          </p:nvCxnSpPr>
          <p:spPr>
            <a:xfrm flipV="1">
              <a:off x="2369319" y="1618228"/>
              <a:ext cx="360000" cy="36000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E97258D-081E-4121-A4F4-8B0B3C5C3D3F}"/>
                </a:ext>
              </a:extLst>
            </p:cNvPr>
            <p:cNvCxnSpPr>
              <a:cxnSpLocks/>
            </p:cNvCxnSpPr>
            <p:nvPr/>
          </p:nvCxnSpPr>
          <p:spPr>
            <a:xfrm>
              <a:off x="2726938" y="1618228"/>
              <a:ext cx="1534256" cy="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81EA67BF-F652-7867-B9B6-564A8F9F30B4}"/>
                </a:ext>
              </a:extLst>
            </p:cNvPr>
            <p:cNvSpPr txBox="1"/>
            <p:nvPr/>
          </p:nvSpPr>
          <p:spPr>
            <a:xfrm>
              <a:off x="2726938" y="1212155"/>
              <a:ext cx="1570424" cy="338554"/>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SAP Analytics Cloud </a:t>
              </a: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launched in 2015</a:t>
              </a:r>
              <a:endParaRPr kumimoji="0" lang="en-DE"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grpSp>
      <p:grpSp>
        <p:nvGrpSpPr>
          <p:cNvPr id="82" name="Group 81">
            <a:extLst>
              <a:ext uri="{FF2B5EF4-FFF2-40B4-BE49-F238E27FC236}">
                <a16:creationId xmlns:a16="http://schemas.microsoft.com/office/drawing/2014/main" id="{7DEA6801-BDF4-43AE-A510-EA20E2786FD4}"/>
              </a:ext>
            </a:extLst>
          </p:cNvPr>
          <p:cNvGrpSpPr/>
          <p:nvPr/>
        </p:nvGrpSpPr>
        <p:grpSpPr>
          <a:xfrm>
            <a:off x="2624071" y="5129216"/>
            <a:ext cx="2168209" cy="964753"/>
            <a:chOff x="2805430" y="5441326"/>
            <a:chExt cx="2168209" cy="964753"/>
          </a:xfrm>
        </p:grpSpPr>
        <p:sp>
          <p:nvSpPr>
            <p:cNvPr id="59" name="TextBox 58">
              <a:extLst>
                <a:ext uri="{FF2B5EF4-FFF2-40B4-BE49-F238E27FC236}">
                  <a16:creationId xmlns:a16="http://schemas.microsoft.com/office/drawing/2014/main" id="{D2BFCF16-1DEF-33F7-FDAD-3E18E45ED289}"/>
                </a:ext>
              </a:extLst>
            </p:cNvPr>
            <p:cNvSpPr txBox="1"/>
            <p:nvPr/>
          </p:nvSpPr>
          <p:spPr>
            <a:xfrm>
              <a:off x="3154364" y="5898248"/>
              <a:ext cx="1819274" cy="507831"/>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SAP Datasphere </a:t>
              </a: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launched as SAP Data Warehouse Cloud in 2019</a:t>
              </a:r>
            </a:p>
          </p:txBody>
        </p:sp>
        <p:cxnSp>
          <p:nvCxnSpPr>
            <p:cNvPr id="70" name="Straight Connector 69">
              <a:extLst>
                <a:ext uri="{FF2B5EF4-FFF2-40B4-BE49-F238E27FC236}">
                  <a16:creationId xmlns:a16="http://schemas.microsoft.com/office/drawing/2014/main" id="{2175F07B-1408-0688-8552-BBFA20BF156B}"/>
                </a:ext>
              </a:extLst>
            </p:cNvPr>
            <p:cNvCxnSpPr>
              <a:cxnSpLocks/>
            </p:cNvCxnSpPr>
            <p:nvPr/>
          </p:nvCxnSpPr>
          <p:spPr>
            <a:xfrm>
              <a:off x="2805430" y="5441326"/>
              <a:ext cx="360000" cy="36000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B8C4897F-018D-145F-573D-7587BBC05365}"/>
                </a:ext>
              </a:extLst>
            </p:cNvPr>
            <p:cNvCxnSpPr>
              <a:cxnSpLocks/>
            </p:cNvCxnSpPr>
            <p:nvPr/>
          </p:nvCxnSpPr>
          <p:spPr>
            <a:xfrm>
              <a:off x="3163050" y="5801326"/>
              <a:ext cx="1810589" cy="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3" name="Group 82">
            <a:extLst>
              <a:ext uri="{FF2B5EF4-FFF2-40B4-BE49-F238E27FC236}">
                <a16:creationId xmlns:a16="http://schemas.microsoft.com/office/drawing/2014/main" id="{CB9F921D-072B-30E8-BBDA-B933A6106624}"/>
              </a:ext>
            </a:extLst>
          </p:cNvPr>
          <p:cNvGrpSpPr/>
          <p:nvPr/>
        </p:nvGrpSpPr>
        <p:grpSpPr>
          <a:xfrm>
            <a:off x="4377602" y="2278128"/>
            <a:ext cx="2012085" cy="793848"/>
            <a:chOff x="4377602" y="2388684"/>
            <a:chExt cx="2012085" cy="793848"/>
          </a:xfrm>
        </p:grpSpPr>
        <p:sp>
          <p:nvSpPr>
            <p:cNvPr id="60" name="TextBox 59">
              <a:extLst>
                <a:ext uri="{FF2B5EF4-FFF2-40B4-BE49-F238E27FC236}">
                  <a16:creationId xmlns:a16="http://schemas.microsoft.com/office/drawing/2014/main" id="{E065B164-E366-58CE-110D-F8F32542FEF0}"/>
                </a:ext>
              </a:extLst>
            </p:cNvPr>
            <p:cNvSpPr txBox="1"/>
            <p:nvPr/>
          </p:nvSpPr>
          <p:spPr>
            <a:xfrm>
              <a:off x="4740777" y="2388684"/>
              <a:ext cx="1648910" cy="338554"/>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1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rPr>
                <a:t>Analytics live integration on top of Datasphere</a:t>
              </a:r>
            </a:p>
          </p:txBody>
        </p:sp>
        <p:cxnSp>
          <p:nvCxnSpPr>
            <p:cNvPr id="73" name="Straight Connector 72">
              <a:extLst>
                <a:ext uri="{FF2B5EF4-FFF2-40B4-BE49-F238E27FC236}">
                  <a16:creationId xmlns:a16="http://schemas.microsoft.com/office/drawing/2014/main" id="{F36D7672-D50D-5F15-15C9-9E1300C7933D}"/>
                </a:ext>
              </a:extLst>
            </p:cNvPr>
            <p:cNvCxnSpPr>
              <a:cxnSpLocks/>
            </p:cNvCxnSpPr>
            <p:nvPr/>
          </p:nvCxnSpPr>
          <p:spPr>
            <a:xfrm flipV="1">
              <a:off x="4377602" y="2822532"/>
              <a:ext cx="360000" cy="36000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65530697-A7E6-6A7A-6827-3EC7F622930D}"/>
                </a:ext>
              </a:extLst>
            </p:cNvPr>
            <p:cNvCxnSpPr>
              <a:cxnSpLocks/>
            </p:cNvCxnSpPr>
            <p:nvPr/>
          </p:nvCxnSpPr>
          <p:spPr>
            <a:xfrm>
              <a:off x="4735221" y="2822532"/>
              <a:ext cx="1654466" cy="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80" name="TextBox 33">
            <a:extLst>
              <a:ext uri="{FF2B5EF4-FFF2-40B4-BE49-F238E27FC236}">
                <a16:creationId xmlns:a16="http://schemas.microsoft.com/office/drawing/2014/main" id="{08B1DC42-2C4D-0245-1270-4D351E01E1EC}"/>
              </a:ext>
            </a:extLst>
          </p:cNvPr>
          <p:cNvSpPr txBox="1"/>
          <p:nvPr/>
        </p:nvSpPr>
        <p:spPr bwMode="gray">
          <a:xfrm>
            <a:off x="3882642" y="6546182"/>
            <a:ext cx="4435865" cy="179901"/>
          </a:xfrm>
          <a:prstGeom prst="rect">
            <a:avLst/>
          </a:prstGeom>
          <a:noFill/>
          <a:ln w="6350" cmpd="thickThin">
            <a:noFill/>
          </a:ln>
          <a:effectLst/>
        </p:spPr>
        <p:txBody>
          <a:bodyPr wrap="square" lIns="35955" tIns="45720" rIns="0" bIns="45720" rtlCol="0" anchor="ctr" anchorCtr="0">
            <a:noAutofit/>
          </a:bodyPr>
          <a:lstStyle/>
          <a:p>
            <a:pPr marL="156845" marR="0" lvl="0" indent="-156845" algn="ctr" defTabSz="913578"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dirty="0">
                <a:ln>
                  <a:noFill/>
                </a:ln>
                <a:solidFill>
                  <a:srgbClr val="000000"/>
                </a:solidFill>
                <a:effectLst/>
                <a:uLnTx/>
                <a:uFillTx/>
                <a:latin typeface="72 Brand Medium"/>
                <a:ea typeface="Arial" panose="020B0604020202020204" pitchFamily="34" charset="0"/>
                <a:cs typeface="Arial" panose="020B0604020202020204" pitchFamily="34" charset="0"/>
              </a:rPr>
              <a:t>This is the current state of planning and may be changed by SAP at any time.</a:t>
            </a:r>
          </a:p>
        </p:txBody>
      </p:sp>
      <p:sp>
        <p:nvSpPr>
          <p:cNvPr id="9" name="Title 8">
            <a:extLst>
              <a:ext uri="{FF2B5EF4-FFF2-40B4-BE49-F238E27FC236}">
                <a16:creationId xmlns:a16="http://schemas.microsoft.com/office/drawing/2014/main" id="{171A0AD8-0E07-5697-FAC8-9CCEC6EBDF81}"/>
              </a:ext>
            </a:extLst>
          </p:cNvPr>
          <p:cNvSpPr>
            <a:spLocks noGrp="1"/>
          </p:cNvSpPr>
          <p:nvPr>
            <p:ph type="title"/>
          </p:nvPr>
        </p:nvSpPr>
        <p:spPr>
          <a:xfrm>
            <a:off x="504001" y="504000"/>
            <a:ext cx="11186476" cy="369332"/>
          </a:xfrm>
        </p:spPr>
        <p:txBody>
          <a:bodyPr/>
          <a:lstStyle/>
          <a:p>
            <a:r>
              <a:rPr lang="en-US" dirty="0">
                <a:solidFill>
                  <a:srgbClr val="0070F2"/>
                </a:solidFill>
                <a:ea typeface="+mn-ea"/>
                <a:cs typeface="+mn-cs"/>
              </a:rPr>
              <a:t>SAP Analytics Cloud </a:t>
            </a:r>
            <a:r>
              <a:rPr lang="en-US" dirty="0"/>
              <a:t>and </a:t>
            </a:r>
            <a:r>
              <a:rPr lang="en-US" dirty="0">
                <a:solidFill>
                  <a:srgbClr val="0070F2"/>
                </a:solidFill>
                <a:ea typeface="+mn-ea"/>
                <a:cs typeface="+mn-cs"/>
              </a:rPr>
              <a:t>SAP Datasphere </a:t>
            </a:r>
            <a:r>
              <a:rPr lang="en-US" dirty="0"/>
              <a:t>integration journey</a:t>
            </a:r>
            <a:endParaRPr lang="en-US" dirty="0">
              <a:highlight>
                <a:srgbClr val="FFFF00"/>
              </a:highlight>
            </a:endParaRPr>
          </a:p>
        </p:txBody>
      </p:sp>
      <p:sp>
        <p:nvSpPr>
          <p:cNvPr id="67" name="Arrow: Right 66" hidden="1">
            <a:extLst>
              <a:ext uri="{FF2B5EF4-FFF2-40B4-BE49-F238E27FC236}">
                <a16:creationId xmlns:a16="http://schemas.microsoft.com/office/drawing/2014/main" id="{7240D622-B1B1-BDE1-F99E-7ED83220F6F1}"/>
              </a:ext>
            </a:extLst>
          </p:cNvPr>
          <p:cNvSpPr/>
          <p:nvPr/>
        </p:nvSpPr>
        <p:spPr bwMode="gray">
          <a:xfrm>
            <a:off x="4459288" y="3444880"/>
            <a:ext cx="7734300" cy="486000"/>
          </a:xfrm>
          <a:prstGeom prst="rightArrow">
            <a:avLst>
              <a:gd name="adj1" fmla="val 50000"/>
              <a:gd name="adj2" fmla="val 70578"/>
            </a:avLst>
          </a:prstGeom>
          <a:gradFill>
            <a:gsLst>
              <a:gs pos="0">
                <a:schemeClr val="accent3">
                  <a:lumMod val="75000"/>
                </a:schemeClr>
              </a:gs>
              <a:gs pos="100000">
                <a:schemeClr val="accent3">
                  <a:lumMod val="40000"/>
                  <a:lumOff val="60000"/>
                </a:schemeClr>
              </a:gs>
              <a:gs pos="79000">
                <a:schemeClr val="accent3">
                  <a:lumMod val="60000"/>
                  <a:lumOff val="40000"/>
                </a:schemeClr>
              </a:gs>
            </a:gsLst>
            <a:lin ang="0" scaled="1"/>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DE" sz="1800" b="0" i="0" u="none" strike="noStrike" kern="0" cap="none" spc="0" normalizeH="0" baseline="0" noProof="0" dirty="0">
              <a:ln>
                <a:noFill/>
              </a:ln>
              <a:solidFill>
                <a:srgbClr val="000000"/>
              </a:solidFill>
              <a:effectLst/>
              <a:uLnTx/>
              <a:uFillTx/>
              <a:latin typeface="72 Brand" panose="020B0504030603020204" pitchFamily="34" charset="0"/>
              <a:ea typeface="Arial" panose="020B0604020202020204" pitchFamily="34" charset="0"/>
              <a:cs typeface="Arial" panose="020B0604020202020204" pitchFamily="34" charset="0"/>
            </a:endParaRPr>
          </a:p>
        </p:txBody>
      </p:sp>
      <p:sp>
        <p:nvSpPr>
          <p:cNvPr id="61" name="DS Leg" hidden="1">
            <a:extLst>
              <a:ext uri="{FF2B5EF4-FFF2-40B4-BE49-F238E27FC236}">
                <a16:creationId xmlns:a16="http://schemas.microsoft.com/office/drawing/2014/main" id="{BCF679FE-8D02-A9EC-19C3-96908749617F}"/>
              </a:ext>
            </a:extLst>
          </p:cNvPr>
          <p:cNvSpPr/>
          <p:nvPr/>
        </p:nvSpPr>
        <p:spPr bwMode="gray">
          <a:xfrm flipV="1">
            <a:off x="1985168" y="3935019"/>
            <a:ext cx="3251359" cy="1102669"/>
          </a:xfrm>
          <a:custGeom>
            <a:avLst/>
            <a:gdLst>
              <a:gd name="connsiteX0" fmla="*/ 0 w 2650332"/>
              <a:gd name="connsiteY0" fmla="*/ 92345 h 1187571"/>
              <a:gd name="connsiteX1" fmla="*/ 1252538 w 2650332"/>
              <a:gd name="connsiteY1" fmla="*/ 89964 h 1187571"/>
              <a:gd name="connsiteX2" fmla="*/ 1819275 w 2650332"/>
              <a:gd name="connsiteY2" fmla="*/ 1032939 h 1187571"/>
              <a:gd name="connsiteX3" fmla="*/ 2650332 w 2650332"/>
              <a:gd name="connsiteY3" fmla="*/ 1175814 h 1187571"/>
              <a:gd name="connsiteX0" fmla="*/ 0 w 2650332"/>
              <a:gd name="connsiteY0" fmla="*/ 72188 h 1167414"/>
              <a:gd name="connsiteX1" fmla="*/ 1252538 w 2650332"/>
              <a:gd name="connsiteY1" fmla="*/ 69807 h 1167414"/>
              <a:gd name="connsiteX2" fmla="*/ 1819275 w 2650332"/>
              <a:gd name="connsiteY2" fmla="*/ 1012782 h 1167414"/>
              <a:gd name="connsiteX3" fmla="*/ 2650332 w 2650332"/>
              <a:gd name="connsiteY3" fmla="*/ 1155657 h 1167414"/>
              <a:gd name="connsiteX0" fmla="*/ 0 w 2650332"/>
              <a:gd name="connsiteY0" fmla="*/ 2381 h 1097607"/>
              <a:gd name="connsiteX1" fmla="*/ 1252538 w 2650332"/>
              <a:gd name="connsiteY1" fmla="*/ 0 h 1097607"/>
              <a:gd name="connsiteX2" fmla="*/ 1819275 w 2650332"/>
              <a:gd name="connsiteY2" fmla="*/ 942975 h 1097607"/>
              <a:gd name="connsiteX3" fmla="*/ 2650332 w 2650332"/>
              <a:gd name="connsiteY3" fmla="*/ 1085850 h 1097607"/>
              <a:gd name="connsiteX0" fmla="*/ 0 w 2650332"/>
              <a:gd name="connsiteY0" fmla="*/ 78495 h 1213619"/>
              <a:gd name="connsiteX1" fmla="*/ 1252538 w 2650332"/>
              <a:gd name="connsiteY1" fmla="*/ 76114 h 1213619"/>
              <a:gd name="connsiteX2" fmla="*/ 1735931 w 2650332"/>
              <a:gd name="connsiteY2" fmla="*/ 1111958 h 1213619"/>
              <a:gd name="connsiteX3" fmla="*/ 2650332 w 2650332"/>
              <a:gd name="connsiteY3" fmla="*/ 1161964 h 1213619"/>
              <a:gd name="connsiteX0" fmla="*/ 0 w 2650332"/>
              <a:gd name="connsiteY0" fmla="*/ 72323 h 1169916"/>
              <a:gd name="connsiteX1" fmla="*/ 1252538 w 2650332"/>
              <a:gd name="connsiteY1" fmla="*/ 69942 h 1169916"/>
              <a:gd name="connsiteX2" fmla="*/ 1731168 w 2650332"/>
              <a:gd name="connsiteY2" fmla="*/ 1022442 h 1169916"/>
              <a:gd name="connsiteX3" fmla="*/ 2650332 w 2650332"/>
              <a:gd name="connsiteY3" fmla="*/ 1155792 h 1169916"/>
              <a:gd name="connsiteX0" fmla="*/ 0 w 2650332"/>
              <a:gd name="connsiteY0" fmla="*/ 71441 h 1166140"/>
              <a:gd name="connsiteX1" fmla="*/ 1252538 w 2650332"/>
              <a:gd name="connsiteY1" fmla="*/ 69060 h 1166140"/>
              <a:gd name="connsiteX2" fmla="*/ 1595437 w 2650332"/>
              <a:gd name="connsiteY2" fmla="*/ 1009654 h 1166140"/>
              <a:gd name="connsiteX3" fmla="*/ 2650332 w 2650332"/>
              <a:gd name="connsiteY3" fmla="*/ 1154910 h 1166140"/>
              <a:gd name="connsiteX0" fmla="*/ 0 w 2650332"/>
              <a:gd name="connsiteY0" fmla="*/ 7970 h 1102669"/>
              <a:gd name="connsiteX1" fmla="*/ 1252538 w 2650332"/>
              <a:gd name="connsiteY1" fmla="*/ 5589 h 1102669"/>
              <a:gd name="connsiteX2" fmla="*/ 1595437 w 2650332"/>
              <a:gd name="connsiteY2" fmla="*/ 946183 h 1102669"/>
              <a:gd name="connsiteX3" fmla="*/ 2650332 w 2650332"/>
              <a:gd name="connsiteY3" fmla="*/ 1091439 h 1102669"/>
            </a:gdLst>
            <a:ahLst/>
            <a:cxnLst>
              <a:cxn ang="0">
                <a:pos x="connsiteX0" y="connsiteY0"/>
              </a:cxn>
              <a:cxn ang="0">
                <a:pos x="connsiteX1" y="connsiteY1"/>
              </a:cxn>
              <a:cxn ang="0">
                <a:pos x="connsiteX2" y="connsiteY2"/>
              </a:cxn>
              <a:cxn ang="0">
                <a:pos x="connsiteX3" y="connsiteY3"/>
              </a:cxn>
            </a:cxnLst>
            <a:rect l="l" t="t" r="r" b="b"/>
            <a:pathLst>
              <a:path w="2650332" h="1102669">
                <a:moveTo>
                  <a:pt x="0" y="7970"/>
                </a:moveTo>
                <a:cubicBezTo>
                  <a:pt x="417513" y="7176"/>
                  <a:pt x="986632" y="-7905"/>
                  <a:pt x="1252538" y="5589"/>
                </a:cubicBezTo>
                <a:cubicBezTo>
                  <a:pt x="1518444" y="19083"/>
                  <a:pt x="1362471" y="765208"/>
                  <a:pt x="1595437" y="946183"/>
                </a:cubicBezTo>
                <a:cubicBezTo>
                  <a:pt x="1828403" y="1127158"/>
                  <a:pt x="2351286" y="1110489"/>
                  <a:pt x="2650332" y="1091439"/>
                </a:cubicBezTo>
              </a:path>
            </a:pathLst>
          </a:custGeom>
          <a:noFill/>
          <a:ln w="241300" algn="ctr">
            <a:gradFill flip="none" rotWithShape="1">
              <a:gsLst>
                <a:gs pos="0">
                  <a:schemeClr val="accent3">
                    <a:lumMod val="50000"/>
                  </a:schemeClr>
                </a:gs>
                <a:gs pos="52000">
                  <a:schemeClr val="accent3">
                    <a:lumMod val="75000"/>
                  </a:schemeClr>
                </a:gs>
              </a:gsLst>
              <a:lin ang="0" scaled="1"/>
              <a:tileRect/>
            </a:gradFill>
            <a:miter lim="800000"/>
            <a:headEnd/>
            <a:tailEnd/>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DE"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8" name="SAC Leg" hidden="1">
            <a:extLst>
              <a:ext uri="{FF2B5EF4-FFF2-40B4-BE49-F238E27FC236}">
                <a16:creationId xmlns:a16="http://schemas.microsoft.com/office/drawing/2014/main" id="{7B277351-E687-5929-51CE-B4CCCA6BF57F}"/>
              </a:ext>
            </a:extLst>
          </p:cNvPr>
          <p:cNvSpPr/>
          <p:nvPr/>
        </p:nvSpPr>
        <p:spPr bwMode="gray">
          <a:xfrm>
            <a:off x="1985168" y="2585213"/>
            <a:ext cx="3251359" cy="1102669"/>
          </a:xfrm>
          <a:custGeom>
            <a:avLst/>
            <a:gdLst>
              <a:gd name="connsiteX0" fmla="*/ 0 w 2650332"/>
              <a:gd name="connsiteY0" fmla="*/ 92345 h 1187571"/>
              <a:gd name="connsiteX1" fmla="*/ 1252538 w 2650332"/>
              <a:gd name="connsiteY1" fmla="*/ 89964 h 1187571"/>
              <a:gd name="connsiteX2" fmla="*/ 1819275 w 2650332"/>
              <a:gd name="connsiteY2" fmla="*/ 1032939 h 1187571"/>
              <a:gd name="connsiteX3" fmla="*/ 2650332 w 2650332"/>
              <a:gd name="connsiteY3" fmla="*/ 1175814 h 1187571"/>
              <a:gd name="connsiteX0" fmla="*/ 0 w 2650332"/>
              <a:gd name="connsiteY0" fmla="*/ 72188 h 1167414"/>
              <a:gd name="connsiteX1" fmla="*/ 1252538 w 2650332"/>
              <a:gd name="connsiteY1" fmla="*/ 69807 h 1167414"/>
              <a:gd name="connsiteX2" fmla="*/ 1819275 w 2650332"/>
              <a:gd name="connsiteY2" fmla="*/ 1012782 h 1167414"/>
              <a:gd name="connsiteX3" fmla="*/ 2650332 w 2650332"/>
              <a:gd name="connsiteY3" fmla="*/ 1155657 h 1167414"/>
              <a:gd name="connsiteX0" fmla="*/ 0 w 2650332"/>
              <a:gd name="connsiteY0" fmla="*/ 2381 h 1097607"/>
              <a:gd name="connsiteX1" fmla="*/ 1252538 w 2650332"/>
              <a:gd name="connsiteY1" fmla="*/ 0 h 1097607"/>
              <a:gd name="connsiteX2" fmla="*/ 1819275 w 2650332"/>
              <a:gd name="connsiteY2" fmla="*/ 942975 h 1097607"/>
              <a:gd name="connsiteX3" fmla="*/ 2650332 w 2650332"/>
              <a:gd name="connsiteY3" fmla="*/ 1085850 h 1097607"/>
              <a:gd name="connsiteX0" fmla="*/ 0 w 2650332"/>
              <a:gd name="connsiteY0" fmla="*/ 78495 h 1213619"/>
              <a:gd name="connsiteX1" fmla="*/ 1252538 w 2650332"/>
              <a:gd name="connsiteY1" fmla="*/ 76114 h 1213619"/>
              <a:gd name="connsiteX2" fmla="*/ 1735931 w 2650332"/>
              <a:gd name="connsiteY2" fmla="*/ 1111958 h 1213619"/>
              <a:gd name="connsiteX3" fmla="*/ 2650332 w 2650332"/>
              <a:gd name="connsiteY3" fmla="*/ 1161964 h 1213619"/>
              <a:gd name="connsiteX0" fmla="*/ 0 w 2650332"/>
              <a:gd name="connsiteY0" fmla="*/ 72323 h 1169916"/>
              <a:gd name="connsiteX1" fmla="*/ 1252538 w 2650332"/>
              <a:gd name="connsiteY1" fmla="*/ 69942 h 1169916"/>
              <a:gd name="connsiteX2" fmla="*/ 1731168 w 2650332"/>
              <a:gd name="connsiteY2" fmla="*/ 1022442 h 1169916"/>
              <a:gd name="connsiteX3" fmla="*/ 2650332 w 2650332"/>
              <a:gd name="connsiteY3" fmla="*/ 1155792 h 1169916"/>
              <a:gd name="connsiteX0" fmla="*/ 0 w 2650332"/>
              <a:gd name="connsiteY0" fmla="*/ 71441 h 1166140"/>
              <a:gd name="connsiteX1" fmla="*/ 1252538 w 2650332"/>
              <a:gd name="connsiteY1" fmla="*/ 69060 h 1166140"/>
              <a:gd name="connsiteX2" fmla="*/ 1595437 w 2650332"/>
              <a:gd name="connsiteY2" fmla="*/ 1009654 h 1166140"/>
              <a:gd name="connsiteX3" fmla="*/ 2650332 w 2650332"/>
              <a:gd name="connsiteY3" fmla="*/ 1154910 h 1166140"/>
              <a:gd name="connsiteX0" fmla="*/ 0 w 2650332"/>
              <a:gd name="connsiteY0" fmla="*/ 7970 h 1102669"/>
              <a:gd name="connsiteX1" fmla="*/ 1252538 w 2650332"/>
              <a:gd name="connsiteY1" fmla="*/ 5589 h 1102669"/>
              <a:gd name="connsiteX2" fmla="*/ 1595437 w 2650332"/>
              <a:gd name="connsiteY2" fmla="*/ 946183 h 1102669"/>
              <a:gd name="connsiteX3" fmla="*/ 2650332 w 2650332"/>
              <a:gd name="connsiteY3" fmla="*/ 1091439 h 1102669"/>
            </a:gdLst>
            <a:ahLst/>
            <a:cxnLst>
              <a:cxn ang="0">
                <a:pos x="connsiteX0" y="connsiteY0"/>
              </a:cxn>
              <a:cxn ang="0">
                <a:pos x="connsiteX1" y="connsiteY1"/>
              </a:cxn>
              <a:cxn ang="0">
                <a:pos x="connsiteX2" y="connsiteY2"/>
              </a:cxn>
              <a:cxn ang="0">
                <a:pos x="connsiteX3" y="connsiteY3"/>
              </a:cxn>
            </a:cxnLst>
            <a:rect l="l" t="t" r="r" b="b"/>
            <a:pathLst>
              <a:path w="2650332" h="1102669">
                <a:moveTo>
                  <a:pt x="0" y="7970"/>
                </a:moveTo>
                <a:cubicBezTo>
                  <a:pt x="417513" y="7176"/>
                  <a:pt x="986632" y="-7905"/>
                  <a:pt x="1252538" y="5589"/>
                </a:cubicBezTo>
                <a:cubicBezTo>
                  <a:pt x="1518444" y="19083"/>
                  <a:pt x="1362471" y="765208"/>
                  <a:pt x="1595437" y="946183"/>
                </a:cubicBezTo>
                <a:cubicBezTo>
                  <a:pt x="1828403" y="1127158"/>
                  <a:pt x="2351286" y="1110489"/>
                  <a:pt x="2650332" y="1091439"/>
                </a:cubicBezTo>
              </a:path>
            </a:pathLst>
          </a:custGeom>
          <a:noFill/>
          <a:ln w="241300" algn="ctr">
            <a:gradFill flip="none" rotWithShape="1">
              <a:gsLst>
                <a:gs pos="0">
                  <a:schemeClr val="accent3">
                    <a:lumMod val="50000"/>
                  </a:schemeClr>
                </a:gs>
                <a:gs pos="52000">
                  <a:schemeClr val="accent3">
                    <a:lumMod val="75000"/>
                  </a:schemeClr>
                </a:gs>
              </a:gsLst>
              <a:lin ang="0" scaled="1"/>
              <a:tileRect/>
            </a:gradFill>
            <a:miter lim="800000"/>
            <a:headEnd/>
            <a:tailEnd/>
          </a:ln>
        </p:spPr>
        <p:txBody>
          <a:bodyPr rtlCol="0" anchor="ct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DE"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pic>
        <p:nvPicPr>
          <p:cNvPr id="23" name="Graphic 22">
            <a:extLst>
              <a:ext uri="{FF2B5EF4-FFF2-40B4-BE49-F238E27FC236}">
                <a16:creationId xmlns:a16="http://schemas.microsoft.com/office/drawing/2014/main" id="{F93F640F-3995-6522-1D9B-ACB629BD2A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319" y="2128553"/>
            <a:ext cx="10212848" cy="1300447"/>
          </a:xfrm>
          <a:prstGeom prst="rect">
            <a:avLst/>
          </a:prstGeom>
        </p:spPr>
      </p:pic>
      <p:pic>
        <p:nvPicPr>
          <p:cNvPr id="24" name="Graphic 23">
            <a:extLst>
              <a:ext uri="{FF2B5EF4-FFF2-40B4-BE49-F238E27FC236}">
                <a16:creationId xmlns:a16="http://schemas.microsoft.com/office/drawing/2014/main" id="{DAE83B92-338D-0DA5-CD7A-F90BBCB4C7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63191" y="3496020"/>
            <a:ext cx="9631983" cy="1300447"/>
          </a:xfrm>
          <a:prstGeom prst="rect">
            <a:avLst/>
          </a:prstGeom>
        </p:spPr>
      </p:pic>
      <p:pic>
        <p:nvPicPr>
          <p:cNvPr id="25" name="Graphic 24">
            <a:extLst>
              <a:ext uri="{FF2B5EF4-FFF2-40B4-BE49-F238E27FC236}">
                <a16:creationId xmlns:a16="http://schemas.microsoft.com/office/drawing/2014/main" id="{90CC2949-D996-E4CC-8ABB-0FD700DEE6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1018" y="1792995"/>
            <a:ext cx="1102255" cy="944790"/>
          </a:xfrm>
          <a:prstGeom prst="rect">
            <a:avLst/>
          </a:prstGeom>
          <a:effectLst>
            <a:outerShdw blurRad="50800" dist="88900" dir="2700000" sx="98000" sy="98000" algn="tl" rotWithShape="0">
              <a:prstClr val="black">
                <a:alpha val="41000"/>
              </a:prstClr>
            </a:outerShdw>
          </a:effectLst>
        </p:spPr>
      </p:pic>
      <p:pic>
        <p:nvPicPr>
          <p:cNvPr id="26" name="Graphic 25">
            <a:extLst>
              <a:ext uri="{FF2B5EF4-FFF2-40B4-BE49-F238E27FC236}">
                <a16:creationId xmlns:a16="http://schemas.microsoft.com/office/drawing/2014/main" id="{4F18E8B9-76E7-F559-EAD0-02ADCBC8C6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1465" y="4184989"/>
            <a:ext cx="1102255" cy="944790"/>
          </a:xfrm>
          <a:prstGeom prst="rect">
            <a:avLst/>
          </a:prstGeom>
          <a:effectLst>
            <a:outerShdw blurRad="50800" dist="88900" dir="2700000" sx="98000" sy="98000" algn="tl" rotWithShape="0">
              <a:prstClr val="black">
                <a:alpha val="41000"/>
              </a:prstClr>
            </a:outerShdw>
          </a:effectLst>
        </p:spPr>
      </p:pic>
      <p:sp>
        <p:nvSpPr>
          <p:cNvPr id="33" name="TextBox 32">
            <a:extLst>
              <a:ext uri="{FF2B5EF4-FFF2-40B4-BE49-F238E27FC236}">
                <a16:creationId xmlns:a16="http://schemas.microsoft.com/office/drawing/2014/main" id="{3310B890-F542-37C5-B155-9C95E3B1D006}"/>
              </a:ext>
            </a:extLst>
          </p:cNvPr>
          <p:cNvSpPr txBox="1"/>
          <p:nvPr/>
        </p:nvSpPr>
        <p:spPr>
          <a:xfrm>
            <a:off x="1813828" y="2157668"/>
            <a:ext cx="697424" cy="215444"/>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000000"/>
              </a:buClr>
              <a:buSzPct val="100000"/>
              <a:buFontTx/>
              <a:buNone/>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2015</a:t>
            </a:r>
          </a:p>
        </p:txBody>
      </p:sp>
      <p:sp>
        <p:nvSpPr>
          <p:cNvPr id="36" name="TextBox 35">
            <a:extLst>
              <a:ext uri="{FF2B5EF4-FFF2-40B4-BE49-F238E27FC236}">
                <a16:creationId xmlns:a16="http://schemas.microsoft.com/office/drawing/2014/main" id="{D30F93AE-0422-A5EE-B8FC-E6A6DAC4C139}"/>
              </a:ext>
            </a:extLst>
          </p:cNvPr>
          <p:cNvSpPr txBox="1"/>
          <p:nvPr/>
        </p:nvSpPr>
        <p:spPr>
          <a:xfrm>
            <a:off x="2286526" y="4575403"/>
            <a:ext cx="697424" cy="215444"/>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000000"/>
              </a:buClr>
              <a:buSzPct val="100000"/>
              <a:buFontTx/>
              <a:buNone/>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2019</a:t>
            </a:r>
          </a:p>
        </p:txBody>
      </p:sp>
      <p:grpSp>
        <p:nvGrpSpPr>
          <p:cNvPr id="48" name="Group 47">
            <a:extLst>
              <a:ext uri="{FF2B5EF4-FFF2-40B4-BE49-F238E27FC236}">
                <a16:creationId xmlns:a16="http://schemas.microsoft.com/office/drawing/2014/main" id="{7473ED0F-66FA-EF28-B53F-5A94F2088A5C}"/>
              </a:ext>
            </a:extLst>
          </p:cNvPr>
          <p:cNvGrpSpPr/>
          <p:nvPr/>
        </p:nvGrpSpPr>
        <p:grpSpPr>
          <a:xfrm>
            <a:off x="4015764" y="2994113"/>
            <a:ext cx="1102255" cy="944790"/>
            <a:chOff x="4015764" y="3104669"/>
            <a:chExt cx="1102255" cy="944790"/>
          </a:xfrm>
        </p:grpSpPr>
        <p:pic>
          <p:nvPicPr>
            <p:cNvPr id="37" name="Graphic 36">
              <a:extLst>
                <a:ext uri="{FF2B5EF4-FFF2-40B4-BE49-F238E27FC236}">
                  <a16:creationId xmlns:a16="http://schemas.microsoft.com/office/drawing/2014/main" id="{4EC24347-4B11-B051-A783-894D73591C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5764" y="3104669"/>
              <a:ext cx="1102255" cy="944790"/>
            </a:xfrm>
            <a:prstGeom prst="rect">
              <a:avLst/>
            </a:prstGeom>
            <a:effectLst>
              <a:outerShdw blurRad="50800" dist="88900" dir="2700000" sx="98000" sy="98000" algn="tl" rotWithShape="0">
                <a:prstClr val="black">
                  <a:alpha val="41000"/>
                </a:prstClr>
              </a:outerShdw>
            </a:effectLst>
          </p:spPr>
        </p:pic>
        <p:sp>
          <p:nvSpPr>
            <p:cNvPr id="39" name="TextBox 38">
              <a:extLst>
                <a:ext uri="{FF2B5EF4-FFF2-40B4-BE49-F238E27FC236}">
                  <a16:creationId xmlns:a16="http://schemas.microsoft.com/office/drawing/2014/main" id="{1AF82D41-90A4-B307-ED40-542B0DA526EE}"/>
                </a:ext>
              </a:extLst>
            </p:cNvPr>
            <p:cNvSpPr txBox="1"/>
            <p:nvPr/>
          </p:nvSpPr>
          <p:spPr>
            <a:xfrm>
              <a:off x="4138574" y="3469342"/>
              <a:ext cx="697424" cy="215444"/>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000000"/>
                </a:buClr>
                <a:buSzPct val="100000"/>
                <a:buFontTx/>
                <a:buNone/>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2020</a:t>
              </a:r>
            </a:p>
          </p:txBody>
        </p:sp>
      </p:grpSp>
      <p:grpSp>
        <p:nvGrpSpPr>
          <p:cNvPr id="49" name="Group 48">
            <a:extLst>
              <a:ext uri="{FF2B5EF4-FFF2-40B4-BE49-F238E27FC236}">
                <a16:creationId xmlns:a16="http://schemas.microsoft.com/office/drawing/2014/main" id="{4AE98A5F-B924-EFC4-7A8D-71C207EE7486}"/>
              </a:ext>
            </a:extLst>
          </p:cNvPr>
          <p:cNvGrpSpPr/>
          <p:nvPr/>
        </p:nvGrpSpPr>
        <p:grpSpPr>
          <a:xfrm>
            <a:off x="6250103" y="2994113"/>
            <a:ext cx="1102255" cy="944790"/>
            <a:chOff x="5968550" y="3104669"/>
            <a:chExt cx="1102255" cy="944790"/>
          </a:xfrm>
        </p:grpSpPr>
        <p:pic>
          <p:nvPicPr>
            <p:cNvPr id="42" name="Graphic 41">
              <a:extLst>
                <a:ext uri="{FF2B5EF4-FFF2-40B4-BE49-F238E27FC236}">
                  <a16:creationId xmlns:a16="http://schemas.microsoft.com/office/drawing/2014/main" id="{E09D8D1B-C6A6-4555-450E-DB85E87102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68550" y="3104669"/>
              <a:ext cx="1102255" cy="944790"/>
            </a:xfrm>
            <a:prstGeom prst="rect">
              <a:avLst/>
            </a:prstGeom>
            <a:effectLst>
              <a:outerShdw blurRad="50800" dist="88900" dir="2700000" sx="98000" sy="98000" algn="tl" rotWithShape="0">
                <a:prstClr val="black">
                  <a:alpha val="41000"/>
                </a:prstClr>
              </a:outerShdw>
            </a:effectLst>
          </p:spPr>
        </p:pic>
        <p:sp>
          <p:nvSpPr>
            <p:cNvPr id="43" name="TextBox 42">
              <a:extLst>
                <a:ext uri="{FF2B5EF4-FFF2-40B4-BE49-F238E27FC236}">
                  <a16:creationId xmlns:a16="http://schemas.microsoft.com/office/drawing/2014/main" id="{07250A53-7032-6FFE-9FA6-78564FCBA69A}"/>
                </a:ext>
              </a:extLst>
            </p:cNvPr>
            <p:cNvSpPr txBox="1"/>
            <p:nvPr/>
          </p:nvSpPr>
          <p:spPr>
            <a:xfrm>
              <a:off x="6091360" y="3469342"/>
              <a:ext cx="697424" cy="215444"/>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000000"/>
                </a:buClr>
                <a:buSzPct val="100000"/>
                <a:buFontTx/>
                <a:buNone/>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2022</a:t>
              </a:r>
            </a:p>
          </p:txBody>
        </p:sp>
      </p:grpSp>
      <p:grpSp>
        <p:nvGrpSpPr>
          <p:cNvPr id="50" name="Group 49">
            <a:extLst>
              <a:ext uri="{FF2B5EF4-FFF2-40B4-BE49-F238E27FC236}">
                <a16:creationId xmlns:a16="http://schemas.microsoft.com/office/drawing/2014/main" id="{2240AFD2-B1EA-EBC0-1C17-E1EEE6C30DB1}"/>
              </a:ext>
            </a:extLst>
          </p:cNvPr>
          <p:cNvGrpSpPr/>
          <p:nvPr/>
        </p:nvGrpSpPr>
        <p:grpSpPr>
          <a:xfrm>
            <a:off x="8484442" y="2994113"/>
            <a:ext cx="1102255" cy="944790"/>
            <a:chOff x="8448279" y="3104669"/>
            <a:chExt cx="1102255" cy="944790"/>
          </a:xfrm>
        </p:grpSpPr>
        <p:pic>
          <p:nvPicPr>
            <p:cNvPr id="44" name="Graphic 43">
              <a:extLst>
                <a:ext uri="{FF2B5EF4-FFF2-40B4-BE49-F238E27FC236}">
                  <a16:creationId xmlns:a16="http://schemas.microsoft.com/office/drawing/2014/main" id="{A0FEE0DF-2CFA-8491-7365-F19FB2D6D7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8279" y="3104669"/>
              <a:ext cx="1102255" cy="944790"/>
            </a:xfrm>
            <a:prstGeom prst="rect">
              <a:avLst/>
            </a:prstGeom>
            <a:effectLst>
              <a:outerShdw blurRad="50800" dist="88900" dir="2700000" sx="98000" sy="98000" algn="tl" rotWithShape="0">
                <a:prstClr val="black">
                  <a:alpha val="41000"/>
                </a:prstClr>
              </a:outerShdw>
            </a:effectLst>
          </p:spPr>
        </p:pic>
        <p:sp>
          <p:nvSpPr>
            <p:cNvPr id="45" name="TextBox 44">
              <a:extLst>
                <a:ext uri="{FF2B5EF4-FFF2-40B4-BE49-F238E27FC236}">
                  <a16:creationId xmlns:a16="http://schemas.microsoft.com/office/drawing/2014/main" id="{F8A266D7-5C65-4A06-AA12-40F3EBFAFB88}"/>
                </a:ext>
              </a:extLst>
            </p:cNvPr>
            <p:cNvSpPr txBox="1"/>
            <p:nvPr/>
          </p:nvSpPr>
          <p:spPr>
            <a:xfrm>
              <a:off x="8571089" y="3469342"/>
              <a:ext cx="697424" cy="215444"/>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000000"/>
                </a:buClr>
                <a:buSzPct val="100000"/>
                <a:buFontTx/>
                <a:buNone/>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2023</a:t>
              </a:r>
            </a:p>
          </p:txBody>
        </p:sp>
      </p:grpSp>
      <p:grpSp>
        <p:nvGrpSpPr>
          <p:cNvPr id="51" name="Group 50">
            <a:extLst>
              <a:ext uri="{FF2B5EF4-FFF2-40B4-BE49-F238E27FC236}">
                <a16:creationId xmlns:a16="http://schemas.microsoft.com/office/drawing/2014/main" id="{9D451337-5366-EC09-6B4C-7739A4CEB032}"/>
              </a:ext>
            </a:extLst>
          </p:cNvPr>
          <p:cNvGrpSpPr/>
          <p:nvPr/>
        </p:nvGrpSpPr>
        <p:grpSpPr>
          <a:xfrm>
            <a:off x="10718781" y="2994113"/>
            <a:ext cx="1102255" cy="944790"/>
            <a:chOff x="10718781" y="3104669"/>
            <a:chExt cx="1102255" cy="944790"/>
          </a:xfrm>
        </p:grpSpPr>
        <p:pic>
          <p:nvPicPr>
            <p:cNvPr id="46" name="Graphic 45">
              <a:extLst>
                <a:ext uri="{FF2B5EF4-FFF2-40B4-BE49-F238E27FC236}">
                  <a16:creationId xmlns:a16="http://schemas.microsoft.com/office/drawing/2014/main" id="{C0EF93D0-6434-D362-C894-7E516105B6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8781" y="3104669"/>
              <a:ext cx="1102255" cy="944790"/>
            </a:xfrm>
            <a:prstGeom prst="rect">
              <a:avLst/>
            </a:prstGeom>
            <a:effectLst>
              <a:outerShdw blurRad="50800" dist="88900" dir="2700000" sx="98000" sy="98000" algn="tl" rotWithShape="0">
                <a:prstClr val="black">
                  <a:alpha val="41000"/>
                </a:prstClr>
              </a:outerShdw>
            </a:effectLst>
          </p:spPr>
        </p:pic>
        <p:sp>
          <p:nvSpPr>
            <p:cNvPr id="47" name="TextBox 46">
              <a:extLst>
                <a:ext uri="{FF2B5EF4-FFF2-40B4-BE49-F238E27FC236}">
                  <a16:creationId xmlns:a16="http://schemas.microsoft.com/office/drawing/2014/main" id="{B9439025-DD57-25FA-6174-93C390B42345}"/>
                </a:ext>
              </a:extLst>
            </p:cNvPr>
            <p:cNvSpPr txBox="1"/>
            <p:nvPr/>
          </p:nvSpPr>
          <p:spPr>
            <a:xfrm>
              <a:off x="10841591" y="3469342"/>
              <a:ext cx="697424" cy="215444"/>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ct val="50000"/>
                </a:spcBef>
                <a:spcAft>
                  <a:spcPct val="0"/>
                </a:spcAft>
                <a:buClr>
                  <a:srgbClr val="000000"/>
                </a:buClr>
                <a:buSzPct val="100000"/>
                <a:buFontTx/>
                <a:buNone/>
                <a:tabLst/>
                <a:defRPr/>
              </a:pPr>
              <a:r>
                <a:rPr kumimoji="0" lang="en-US" sz="1400" b="0" i="0" u="none" strike="noStrike" kern="0" cap="none" spc="0" normalizeH="0" baseline="0" noProof="0" dirty="0">
                  <a:ln>
                    <a:noFill/>
                  </a:ln>
                  <a:solidFill>
                    <a:srgbClr val="000000"/>
                  </a:solidFill>
                  <a:effectLst/>
                  <a:uLnTx/>
                  <a:uFillTx/>
                  <a:latin typeface="72 Brand" panose="020B0504030603020204" pitchFamily="34" charset="0"/>
                  <a:ea typeface="Arial Unicode MS" pitchFamily="34" charset="-128"/>
                  <a:cs typeface="Arial Unicode MS" pitchFamily="34" charset="-128"/>
                </a:rPr>
                <a:t>2024+</a:t>
              </a:r>
            </a:p>
          </p:txBody>
        </p:sp>
      </p:grpSp>
      <p:sp>
        <p:nvSpPr>
          <p:cNvPr id="52" name="TextBox 51">
            <a:extLst>
              <a:ext uri="{FF2B5EF4-FFF2-40B4-BE49-F238E27FC236}">
                <a16:creationId xmlns:a16="http://schemas.microsoft.com/office/drawing/2014/main" id="{B6BD2CC4-8C89-B36E-A5CF-29ECE4E47008}"/>
              </a:ext>
            </a:extLst>
          </p:cNvPr>
          <p:cNvSpPr txBox="1"/>
          <p:nvPr/>
        </p:nvSpPr>
        <p:spPr>
          <a:xfrm>
            <a:off x="613001" y="1903807"/>
            <a:ext cx="1200827" cy="738664"/>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i="0" u="none" strike="noStrike" kern="0" cap="none" spc="0" normalizeH="0" baseline="0" noProof="0" dirty="0">
                <a:ln>
                  <a:noFill/>
                </a:ln>
                <a:solidFill>
                  <a:srgbClr val="000000"/>
                </a:solidFill>
                <a:effectLst/>
                <a:uLnTx/>
                <a:uFillTx/>
                <a:latin typeface="+mj-lt"/>
                <a:ea typeface="Arial" panose="020B0604020202020204" pitchFamily="34" charset="0"/>
                <a:cs typeface="Arial" panose="020B0604020202020204" pitchFamily="34" charset="0"/>
              </a:rPr>
              <a:t>SAP Analytics Cloud</a:t>
            </a:r>
            <a:endParaRPr kumimoji="0" lang="en-DE" sz="1600" i="0" u="none" strike="noStrike" kern="0" cap="none" spc="0" normalizeH="0" baseline="0" noProof="0" dirty="0">
              <a:ln>
                <a:noFill/>
              </a:ln>
              <a:solidFill>
                <a:srgbClr val="000000"/>
              </a:solidFill>
              <a:effectLst/>
              <a:uLnTx/>
              <a:uFillTx/>
              <a:latin typeface="+mj-lt"/>
              <a:ea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B93E524-CB54-42FB-B80B-F68A41B23F6F}"/>
              </a:ext>
            </a:extLst>
          </p:cNvPr>
          <p:cNvSpPr txBox="1"/>
          <p:nvPr/>
        </p:nvSpPr>
        <p:spPr>
          <a:xfrm>
            <a:off x="882087" y="4429918"/>
            <a:ext cx="1200827" cy="492443"/>
          </a:xfrm>
          <a:prstGeom prst="rect">
            <a:avLst/>
          </a:prstGeom>
          <a:noFill/>
        </p:spPr>
        <p:txBody>
          <a:bodyPr wrap="square" lIns="0" tIns="0" rIns="0" bIns="0" rtlCol="0" anchor="t">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kumimoji="0" lang="en-US" sz="1600" i="0" u="none" strike="noStrike" kern="0" cap="none" spc="0" normalizeH="0" baseline="0" noProof="0" dirty="0">
                <a:ln>
                  <a:noFill/>
                </a:ln>
                <a:solidFill>
                  <a:srgbClr val="000000"/>
                </a:solidFill>
                <a:effectLst/>
                <a:uLnTx/>
                <a:uFillTx/>
                <a:latin typeface="+mj-lt"/>
                <a:ea typeface="Arial" panose="020B0604020202020204" pitchFamily="34" charset="0"/>
                <a:cs typeface="Arial" panose="020B0604020202020204" pitchFamily="34" charset="0"/>
              </a:rPr>
              <a:t>SAP Datasphere</a:t>
            </a:r>
          </a:p>
        </p:txBody>
      </p:sp>
    </p:spTree>
    <p:extLst>
      <p:ext uri="{BB962C8B-B14F-4D97-AF65-F5344CB8AC3E}">
        <p14:creationId xmlns:p14="http://schemas.microsoft.com/office/powerpoint/2010/main" val="2652066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DE1D0D-9933-BC79-65BC-D8C9C55BA2B3}"/>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C693A11F-4C5A-DDEE-1ED7-0D12D6C731C9}"/>
              </a:ext>
            </a:extLst>
          </p:cNvPr>
          <p:cNvSpPr/>
          <p:nvPr/>
        </p:nvSpPr>
        <p:spPr bwMode="gray">
          <a:xfrm>
            <a:off x="4343400" y="1212480"/>
            <a:ext cx="3513667" cy="2582333"/>
          </a:xfrm>
          <a:prstGeom prst="roundRect">
            <a:avLst>
              <a:gd name="adj" fmla="val 9126"/>
            </a:avLst>
          </a:prstGeom>
          <a:solidFill>
            <a:schemeClr val="bg1"/>
          </a:solidFill>
          <a:ln w="25400" algn="ctr">
            <a:noFill/>
            <a:miter lim="800000"/>
            <a:headEnd/>
            <a:tailEnd/>
          </a:ln>
          <a:effectLst>
            <a:outerShdw blurRad="127000" dist="38100" dir="2700000" algn="tl"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4" name="Rounded Rectangle 3">
            <a:extLst>
              <a:ext uri="{FF2B5EF4-FFF2-40B4-BE49-F238E27FC236}">
                <a16:creationId xmlns:a16="http://schemas.microsoft.com/office/drawing/2014/main" id="{08A5E6C8-1FA9-F197-C516-8EC828924E8D}"/>
              </a:ext>
            </a:extLst>
          </p:cNvPr>
          <p:cNvSpPr/>
          <p:nvPr/>
        </p:nvSpPr>
        <p:spPr bwMode="gray">
          <a:xfrm>
            <a:off x="8176683" y="1212480"/>
            <a:ext cx="3513667" cy="2582333"/>
          </a:xfrm>
          <a:prstGeom prst="roundRect">
            <a:avLst>
              <a:gd name="adj" fmla="val 9126"/>
            </a:avLst>
          </a:prstGeom>
          <a:solidFill>
            <a:schemeClr val="bg1"/>
          </a:solidFill>
          <a:ln w="25400" algn="ctr">
            <a:noFill/>
            <a:miter lim="800000"/>
            <a:headEnd/>
            <a:tailEnd/>
          </a:ln>
          <a:effectLst>
            <a:outerShdw blurRad="127000" dist="38100" dir="2700000" algn="tl"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6" name="Rounded Rectangle 5">
            <a:extLst>
              <a:ext uri="{FF2B5EF4-FFF2-40B4-BE49-F238E27FC236}">
                <a16:creationId xmlns:a16="http://schemas.microsoft.com/office/drawing/2014/main" id="{392C896B-0ACC-A8FB-E9C0-BEB87C96801A}"/>
              </a:ext>
            </a:extLst>
          </p:cNvPr>
          <p:cNvSpPr/>
          <p:nvPr/>
        </p:nvSpPr>
        <p:spPr bwMode="gray">
          <a:xfrm>
            <a:off x="495299" y="1212480"/>
            <a:ext cx="3513667" cy="2582333"/>
          </a:xfrm>
          <a:prstGeom prst="roundRect">
            <a:avLst>
              <a:gd name="adj" fmla="val 9126"/>
            </a:avLst>
          </a:prstGeom>
          <a:solidFill>
            <a:schemeClr val="bg1"/>
          </a:solidFill>
          <a:ln w="25400" algn="ctr">
            <a:noFill/>
            <a:miter lim="800000"/>
            <a:headEnd/>
            <a:tailEnd/>
          </a:ln>
          <a:effectLst>
            <a:outerShdw blurRad="127000" dist="38100" dir="2700000" algn="tl"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8" name="Rounded Rectangle 7">
            <a:extLst>
              <a:ext uri="{FF2B5EF4-FFF2-40B4-BE49-F238E27FC236}">
                <a16:creationId xmlns:a16="http://schemas.microsoft.com/office/drawing/2014/main" id="{AA9595FA-B174-8D5E-5C99-3B9EEF7DE283}"/>
              </a:ext>
            </a:extLst>
          </p:cNvPr>
          <p:cNvSpPr/>
          <p:nvPr/>
        </p:nvSpPr>
        <p:spPr bwMode="gray">
          <a:xfrm>
            <a:off x="6348942" y="4089401"/>
            <a:ext cx="3513667" cy="2358533"/>
          </a:xfrm>
          <a:prstGeom prst="roundRect">
            <a:avLst>
              <a:gd name="adj" fmla="val 9126"/>
            </a:avLst>
          </a:prstGeom>
          <a:solidFill>
            <a:schemeClr val="bg1"/>
          </a:solidFill>
          <a:ln w="25400" algn="ctr">
            <a:noFill/>
            <a:miter lim="800000"/>
            <a:headEnd/>
            <a:tailEnd/>
          </a:ln>
          <a:effectLst>
            <a:outerShdw blurRad="127000" dist="38100" dir="2700000" algn="tl"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0" name="Rounded Rectangle 9">
            <a:extLst>
              <a:ext uri="{FF2B5EF4-FFF2-40B4-BE49-F238E27FC236}">
                <a16:creationId xmlns:a16="http://schemas.microsoft.com/office/drawing/2014/main" id="{B1FF7B58-C7C1-72B8-380B-25D98280DEE6}"/>
              </a:ext>
            </a:extLst>
          </p:cNvPr>
          <p:cNvSpPr/>
          <p:nvPr/>
        </p:nvSpPr>
        <p:spPr bwMode="gray">
          <a:xfrm>
            <a:off x="2332566" y="4089401"/>
            <a:ext cx="3513667" cy="2358533"/>
          </a:xfrm>
          <a:prstGeom prst="roundRect">
            <a:avLst>
              <a:gd name="adj" fmla="val 9126"/>
            </a:avLst>
          </a:prstGeom>
          <a:solidFill>
            <a:schemeClr val="bg1"/>
          </a:solidFill>
          <a:ln w="25400" algn="ctr">
            <a:noFill/>
            <a:miter lim="800000"/>
            <a:headEnd/>
            <a:tailEnd/>
          </a:ln>
          <a:effectLst>
            <a:outerShdw blurRad="127000" dist="38100" dir="2700000" algn="tl"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 name="Title 1">
            <a:extLst>
              <a:ext uri="{FF2B5EF4-FFF2-40B4-BE49-F238E27FC236}">
                <a16:creationId xmlns:a16="http://schemas.microsoft.com/office/drawing/2014/main" id="{5841F761-31BF-7591-DB28-ECEFA6E4BA62}"/>
              </a:ext>
            </a:extLst>
          </p:cNvPr>
          <p:cNvSpPr>
            <a:spLocks noGrp="1"/>
          </p:cNvSpPr>
          <p:nvPr>
            <p:ph type="title"/>
          </p:nvPr>
        </p:nvSpPr>
        <p:spPr>
          <a:xfrm>
            <a:off x="504001" y="504000"/>
            <a:ext cx="11186476" cy="369332"/>
          </a:xfrm>
        </p:spPr>
        <p:txBody>
          <a:bodyPr/>
          <a:lstStyle/>
          <a:p>
            <a:r>
              <a:rPr lang="en-US" dirty="0">
                <a:cs typeface="72" panose="020B0503030000000003" pitchFamily="34" charset="0"/>
              </a:rPr>
              <a:t>Key resources and links</a:t>
            </a:r>
            <a:endParaRPr lang="en-US" dirty="0"/>
          </a:p>
        </p:txBody>
      </p:sp>
      <p:sp>
        <p:nvSpPr>
          <p:cNvPr id="34" name="Text Placeholder 3">
            <a:extLst>
              <a:ext uri="{FF2B5EF4-FFF2-40B4-BE49-F238E27FC236}">
                <a16:creationId xmlns:a16="http://schemas.microsoft.com/office/drawing/2014/main" id="{F9453397-D1F3-9E18-9444-AA93E0E8611D}"/>
              </a:ext>
            </a:extLst>
          </p:cNvPr>
          <p:cNvSpPr>
            <a:spLocks noGrp="1"/>
          </p:cNvSpPr>
          <p:nvPr/>
        </p:nvSpPr>
        <p:spPr bwMode="black">
          <a:xfrm>
            <a:off x="1061637" y="2450768"/>
            <a:ext cx="2380990" cy="996911"/>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100"/>
              </a:spcBef>
              <a:spcAft>
                <a:spcPts val="600"/>
              </a:spcAft>
              <a:buClr>
                <a:srgbClr val="E76500"/>
              </a:buClr>
              <a:buSzPct val="80000"/>
              <a:buFontTx/>
              <a:buNone/>
              <a:tabLst/>
              <a:defRPr/>
            </a:pPr>
            <a:r>
              <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hlinkClick r:id="rId3">
                  <a:extLst>
                    <a:ext uri="{A12FA001-AC4F-418D-AE19-62706E023703}">
                      <ahyp:hlinkClr xmlns:ahyp="http://schemas.microsoft.com/office/drawing/2018/hyperlinkcolor" val="tx"/>
                    </a:ext>
                  </a:extLst>
                </a:hlinkClick>
              </a:rPr>
              <a:t>SAP Analytics Cloud </a:t>
            </a:r>
          </a:p>
          <a:p>
            <a:pPr marL="0" marR="0" lvl="0" indent="0" algn="ctr" defTabSz="1088558" rtl="0" eaLnBrk="1" fontAlgn="auto" latinLnBrk="0" hangingPunct="1">
              <a:lnSpc>
                <a:spcPct val="100000"/>
              </a:lnSpc>
              <a:spcBef>
                <a:spcPts val="100"/>
              </a:spcBef>
              <a:spcAft>
                <a:spcPts val="100"/>
              </a:spcAft>
              <a:buClr>
                <a:srgbClr val="E76500"/>
              </a:buClr>
              <a:buSzPct val="80000"/>
              <a:buFontTx/>
              <a:buNone/>
              <a:tabLst/>
              <a:defRPr/>
            </a:pPr>
            <a:r>
              <a:rPr kumimoji="0" lang="en-US" sz="12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Learn more about features </a:t>
            </a:r>
            <a:br>
              <a:rPr kumimoji="0" lang="en-US" sz="12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br>
            <a:r>
              <a:rPr kumimoji="0" lang="en-US" sz="12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and functionalities of SAP </a:t>
            </a:r>
            <a:br>
              <a:rPr kumimoji="0" lang="en-US" sz="12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br>
            <a:r>
              <a:rPr kumimoji="0" lang="en-US" sz="12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Analytics Cloud.</a:t>
            </a:r>
          </a:p>
        </p:txBody>
      </p:sp>
      <p:sp>
        <p:nvSpPr>
          <p:cNvPr id="35" name="Text Placeholder 3">
            <a:extLst>
              <a:ext uri="{FF2B5EF4-FFF2-40B4-BE49-F238E27FC236}">
                <a16:creationId xmlns:a16="http://schemas.microsoft.com/office/drawing/2014/main" id="{A8F65E00-7656-ED10-B571-9E0A1FEC9EF6}"/>
              </a:ext>
            </a:extLst>
          </p:cNvPr>
          <p:cNvSpPr>
            <a:spLocks noGrp="1"/>
          </p:cNvSpPr>
          <p:nvPr/>
        </p:nvSpPr>
        <p:spPr bwMode="black">
          <a:xfrm>
            <a:off x="4693707" y="2450769"/>
            <a:ext cx="2807760" cy="1267844"/>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100"/>
              </a:spcBef>
              <a:spcAft>
                <a:spcPts val="600"/>
              </a:spcAft>
              <a:buClr>
                <a:srgbClr val="E76500"/>
              </a:buClr>
              <a:buSzPct val="80000"/>
              <a:buFontTx/>
              <a:buNone/>
              <a:tabLst/>
              <a:defRPr/>
            </a:pPr>
            <a:r>
              <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hlinkClick r:id="rId4">
                  <a:extLst>
                    <a:ext uri="{A12FA001-AC4F-418D-AE19-62706E023703}">
                      <ahyp:hlinkClr xmlns:ahyp="http://schemas.microsoft.com/office/drawing/2018/hyperlinkcolor" val="tx"/>
                    </a:ext>
                  </a:extLst>
                </a:hlinkClick>
              </a:rPr>
              <a:t>Join the SAP community</a:t>
            </a:r>
            <a:endPar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endParaRPr>
          </a:p>
          <a:p>
            <a:pPr algn="ctr">
              <a:spcBef>
                <a:spcPts val="100"/>
              </a:spcBef>
              <a:spcAft>
                <a:spcPts val="100"/>
              </a:spcAft>
              <a:buClr>
                <a:srgbClr val="E76500"/>
              </a:buClr>
              <a:defRPr/>
            </a:pPr>
            <a:r>
              <a:rPr lang="en-US" sz="1200" dirty="0">
                <a:solidFill>
                  <a:srgbClr val="000000"/>
                </a:solidFill>
                <a:latin typeface="72 Brand"/>
                <a:cs typeface="72" panose="020B0503030000000003" pitchFamily="34" charset="0"/>
              </a:rPr>
              <a:t>Join our community of SAP solution experts and customers around the world to share your experiences and get answers to your questions.</a:t>
            </a:r>
          </a:p>
        </p:txBody>
      </p:sp>
      <p:sp>
        <p:nvSpPr>
          <p:cNvPr id="36" name="Text Placeholder 3">
            <a:extLst>
              <a:ext uri="{FF2B5EF4-FFF2-40B4-BE49-F238E27FC236}">
                <a16:creationId xmlns:a16="http://schemas.microsoft.com/office/drawing/2014/main" id="{E2E9BE6A-3BE6-47ED-A3F4-D0748C774B68}"/>
              </a:ext>
            </a:extLst>
          </p:cNvPr>
          <p:cNvSpPr>
            <a:spLocks noGrp="1"/>
          </p:cNvSpPr>
          <p:nvPr/>
        </p:nvSpPr>
        <p:spPr bwMode="black">
          <a:xfrm>
            <a:off x="8496299" y="2452923"/>
            <a:ext cx="2874434" cy="134189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100"/>
              </a:spcBef>
              <a:spcAft>
                <a:spcPts val="600"/>
              </a:spcAft>
              <a:buClr>
                <a:srgbClr val="E76500"/>
              </a:buClr>
              <a:buSzPct val="80000"/>
              <a:buFontTx/>
              <a:buNone/>
              <a:tabLst/>
              <a:defRPr/>
            </a:pPr>
            <a:r>
              <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hlinkClick r:id="rId5">
                  <a:extLst>
                    <a:ext uri="{A12FA001-AC4F-418D-AE19-62706E023703}">
                      <ahyp:hlinkClr xmlns:ahyp="http://schemas.microsoft.com/office/drawing/2018/hyperlinkcolor" val="tx"/>
                    </a:ext>
                  </a:extLst>
                </a:hlinkClick>
              </a:rPr>
              <a:t>Explore our Roadmap</a:t>
            </a:r>
            <a:endPar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endParaRPr>
          </a:p>
          <a:p>
            <a:pPr marR="0" lvl="0" algn="ctr" fontAlgn="auto">
              <a:lnSpc>
                <a:spcPct val="100000"/>
              </a:lnSpc>
              <a:spcBef>
                <a:spcPts val="100"/>
              </a:spcBef>
              <a:spcAft>
                <a:spcPts val="100"/>
              </a:spcAft>
              <a:buClr>
                <a:srgbClr val="E76500"/>
              </a:buClr>
              <a:tabLst/>
              <a:defRPr/>
            </a:pPr>
            <a:r>
              <a:rPr lang="en-US" sz="1200" dirty="0">
                <a:solidFill>
                  <a:srgbClr val="000000"/>
                </a:solidFill>
                <a:latin typeface="72 Brand"/>
                <a:cs typeface="72" panose="020B0503030000000003" pitchFamily="34" charset="0"/>
              </a:rPr>
              <a:t>Gain an up-to-date overview on planned and available innovations, as well as technical information, through an interactive road map experience.</a:t>
            </a:r>
          </a:p>
        </p:txBody>
      </p:sp>
      <p:sp>
        <p:nvSpPr>
          <p:cNvPr id="37" name="Text Placeholder 3">
            <a:extLst>
              <a:ext uri="{FF2B5EF4-FFF2-40B4-BE49-F238E27FC236}">
                <a16:creationId xmlns:a16="http://schemas.microsoft.com/office/drawing/2014/main" id="{5E813579-5A21-0CEE-75E7-E5730AF9333D}"/>
              </a:ext>
            </a:extLst>
          </p:cNvPr>
          <p:cNvSpPr>
            <a:spLocks noGrp="1"/>
          </p:cNvSpPr>
          <p:nvPr/>
        </p:nvSpPr>
        <p:spPr bwMode="black">
          <a:xfrm>
            <a:off x="2878564" y="5237942"/>
            <a:ext cx="2421672" cy="996911"/>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100"/>
              </a:spcBef>
              <a:spcAft>
                <a:spcPts val="600"/>
              </a:spcAft>
              <a:buClr>
                <a:srgbClr val="E76500"/>
              </a:buClr>
              <a:buSzPct val="80000"/>
              <a:buFontTx/>
              <a:buNone/>
              <a:tabLst/>
              <a:defRPr/>
            </a:pPr>
            <a:r>
              <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hlinkClick r:id="rId3">
                  <a:extLst>
                    <a:ext uri="{A12FA001-AC4F-418D-AE19-62706E023703}">
                      <ahyp:hlinkClr xmlns:ahyp="http://schemas.microsoft.com/office/drawing/2018/hyperlinkcolor" val="tx"/>
                    </a:ext>
                  </a:extLst>
                </a:hlinkClick>
              </a:rPr>
              <a:t>Experience for free</a:t>
            </a:r>
            <a:endPar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endParaRPr>
          </a:p>
          <a:p>
            <a:pPr algn="ctr">
              <a:spcBef>
                <a:spcPts val="100"/>
              </a:spcBef>
              <a:spcAft>
                <a:spcPts val="100"/>
              </a:spcAft>
              <a:buClr>
                <a:srgbClr val="E76500"/>
              </a:buClr>
              <a:defRPr/>
            </a:pPr>
            <a:r>
              <a:rPr lang="en-US" sz="1200" dirty="0">
                <a:solidFill>
                  <a:srgbClr val="000000"/>
                </a:solidFill>
                <a:latin typeface="72 Brand"/>
                <a:cs typeface="72" panose="020B0503030000000003" pitchFamily="34" charset="0"/>
              </a:rPr>
              <a:t>Experience the core capabilities and functionalities of SAP Analytics Cloud for free.</a:t>
            </a:r>
          </a:p>
        </p:txBody>
      </p:sp>
      <p:sp>
        <p:nvSpPr>
          <p:cNvPr id="38" name="Text Placeholder 3">
            <a:extLst>
              <a:ext uri="{FF2B5EF4-FFF2-40B4-BE49-F238E27FC236}">
                <a16:creationId xmlns:a16="http://schemas.microsoft.com/office/drawing/2014/main" id="{AC587201-CFCE-025B-3889-BF2068EAB865}"/>
              </a:ext>
            </a:extLst>
          </p:cNvPr>
          <p:cNvSpPr>
            <a:spLocks noGrp="1"/>
          </p:cNvSpPr>
          <p:nvPr/>
        </p:nvSpPr>
        <p:spPr bwMode="black">
          <a:xfrm>
            <a:off x="6872817" y="5237942"/>
            <a:ext cx="2465916" cy="1079426"/>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100"/>
              </a:spcBef>
              <a:spcAft>
                <a:spcPts val="600"/>
              </a:spcAft>
              <a:buClr>
                <a:srgbClr val="E76500"/>
              </a:buClr>
              <a:buSzPct val="80000"/>
              <a:buFontTx/>
              <a:buNone/>
              <a:tabLst/>
              <a:defRPr/>
            </a:pPr>
            <a:r>
              <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hlinkClick r:id="rId6">
                  <a:extLst>
                    <a:ext uri="{A12FA001-AC4F-418D-AE19-62706E023703}">
                      <ahyp:hlinkClr xmlns:ahyp="http://schemas.microsoft.com/office/drawing/2018/hyperlinkcolor" val="tx"/>
                    </a:ext>
                  </a:extLst>
                </a:hlinkClick>
              </a:rPr>
              <a:t>Release Highlights</a:t>
            </a:r>
            <a:endParaRPr kumimoji="0" lang="en-US" sz="1800" u="none" strike="noStrike" kern="1200" cap="none" spc="0" normalizeH="0" baseline="0" noProof="0" dirty="0">
              <a:ln>
                <a:noFill/>
              </a:ln>
              <a:solidFill>
                <a:srgbClr val="0070F2"/>
              </a:solidFill>
              <a:effectLst/>
              <a:uLnTx/>
              <a:uFillTx/>
              <a:latin typeface="72 Brand Medium"/>
              <a:ea typeface="+mn-ea"/>
              <a:cs typeface="72" panose="020B0503030000000003" pitchFamily="34" charset="0"/>
            </a:endParaRPr>
          </a:p>
          <a:p>
            <a:pPr marR="0" lvl="0" algn="ctr" fontAlgn="auto">
              <a:lnSpc>
                <a:spcPct val="100000"/>
              </a:lnSpc>
              <a:spcBef>
                <a:spcPts val="100"/>
              </a:spcBef>
              <a:spcAft>
                <a:spcPts val="100"/>
              </a:spcAft>
              <a:buClr>
                <a:srgbClr val="E76500"/>
              </a:buClr>
              <a:tabLst/>
              <a:defRPr/>
            </a:pPr>
            <a:r>
              <a:rPr lang="en-US" sz="1200" dirty="0">
                <a:solidFill>
                  <a:srgbClr val="000000"/>
                </a:solidFill>
                <a:latin typeface="72 Brand"/>
                <a:cs typeface="72" panose="020B0503030000000003" pitchFamily="34" charset="0"/>
              </a:rPr>
              <a:t>Explore new features, functions, and highlights in the latest release of SAP Analytics Cloud.</a:t>
            </a:r>
          </a:p>
        </p:txBody>
      </p:sp>
      <p:pic>
        <p:nvPicPr>
          <p:cNvPr id="7" name="Graphic 6">
            <a:extLst>
              <a:ext uri="{FF2B5EF4-FFF2-40B4-BE49-F238E27FC236}">
                <a16:creationId xmlns:a16="http://schemas.microsoft.com/office/drawing/2014/main" id="{BE827802-4A92-455E-49FB-8EF968D576D5}"/>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39458" y="1426304"/>
            <a:ext cx="916258" cy="916258"/>
          </a:xfrm>
          <a:prstGeom prst="rect">
            <a:avLst/>
          </a:prstGeom>
        </p:spPr>
      </p:pic>
      <p:pic>
        <p:nvPicPr>
          <p:cNvPr id="5" name="Graphic 4">
            <a:extLst>
              <a:ext uri="{FF2B5EF4-FFF2-40B4-BE49-F238E27FC236}">
                <a16:creationId xmlns:a16="http://schemas.microsoft.com/office/drawing/2014/main" id="{4F413A89-D557-42AE-88A5-84828031516F}"/>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4004" y="1426303"/>
            <a:ext cx="916257" cy="916257"/>
          </a:xfrm>
          <a:prstGeom prst="rect">
            <a:avLst/>
          </a:prstGeom>
        </p:spPr>
      </p:pic>
      <p:pic>
        <p:nvPicPr>
          <p:cNvPr id="9" name="Graphic 8">
            <a:extLst>
              <a:ext uri="{FF2B5EF4-FFF2-40B4-BE49-F238E27FC236}">
                <a16:creationId xmlns:a16="http://schemas.microsoft.com/office/drawing/2014/main" id="{912C8228-470C-4AFB-EF99-41036B7897F3}"/>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475387" y="1426300"/>
            <a:ext cx="916259" cy="916259"/>
          </a:xfrm>
          <a:prstGeom prst="rect">
            <a:avLst/>
          </a:prstGeom>
        </p:spPr>
      </p:pic>
      <p:pic>
        <p:nvPicPr>
          <p:cNvPr id="11" name="Graphic 10">
            <a:extLst>
              <a:ext uri="{FF2B5EF4-FFF2-40B4-BE49-F238E27FC236}">
                <a16:creationId xmlns:a16="http://schemas.microsoft.com/office/drawing/2014/main" id="{DD55C048-BFE4-31B3-BADD-DD40EB1A2CCB}"/>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31269" y="4321682"/>
            <a:ext cx="916260" cy="916260"/>
          </a:xfrm>
          <a:prstGeom prst="rect">
            <a:avLst/>
          </a:prstGeom>
        </p:spPr>
      </p:pic>
      <p:pic>
        <p:nvPicPr>
          <p:cNvPr id="13" name="Graphic 12">
            <a:extLst>
              <a:ext uri="{FF2B5EF4-FFF2-40B4-BE49-F238E27FC236}">
                <a16:creationId xmlns:a16="http://schemas.microsoft.com/office/drawing/2014/main" id="{7895B441-DE07-B8C0-1227-A66635222636}"/>
              </a:ext>
            </a:extLst>
          </p:cNvPr>
          <p:cNvPicPr>
            <a:picLocks noChangeAspect="1"/>
          </p:cNvPicPr>
          <p:nvPr/>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647647" y="4311773"/>
            <a:ext cx="916257" cy="916257"/>
          </a:xfrm>
          <a:prstGeom prst="rect">
            <a:avLst/>
          </a:prstGeom>
        </p:spPr>
      </p:pic>
    </p:spTree>
    <p:extLst>
      <p:ext uri="{BB962C8B-B14F-4D97-AF65-F5344CB8AC3E}">
        <p14:creationId xmlns:p14="http://schemas.microsoft.com/office/powerpoint/2010/main" val="3270475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0349A-ED1C-10A8-442B-48BAF3D1CA95}"/>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6F4CA917-5B49-BCD6-74DC-DC85A75D75F9}"/>
              </a:ext>
            </a:extLst>
          </p:cNvPr>
          <p:cNvGrpSpPr/>
          <p:nvPr/>
        </p:nvGrpSpPr>
        <p:grpSpPr>
          <a:xfrm>
            <a:off x="504001" y="5365447"/>
            <a:ext cx="6742312" cy="961778"/>
            <a:chOff x="504001" y="1005112"/>
            <a:chExt cx="6742312" cy="961778"/>
          </a:xfrm>
          <a:solidFill>
            <a:schemeClr val="bg2">
              <a:lumMod val="60000"/>
              <a:lumOff val="40000"/>
            </a:schemeClr>
          </a:solidFill>
        </p:grpSpPr>
        <p:pic>
          <p:nvPicPr>
            <p:cNvPr id="50" name="Graphic 49">
              <a:extLst>
                <a:ext uri="{FF2B5EF4-FFF2-40B4-BE49-F238E27FC236}">
                  <a16:creationId xmlns:a16="http://schemas.microsoft.com/office/drawing/2014/main" id="{CCF57EE8-818A-0051-3955-895967244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693" y="1005112"/>
              <a:ext cx="3576620" cy="961778"/>
            </a:xfrm>
            <a:prstGeom prst="rect">
              <a:avLst/>
            </a:prstGeom>
          </p:spPr>
        </p:pic>
        <p:pic>
          <p:nvPicPr>
            <p:cNvPr id="51" name="Graphic 50">
              <a:extLst>
                <a:ext uri="{FF2B5EF4-FFF2-40B4-BE49-F238E27FC236}">
                  <a16:creationId xmlns:a16="http://schemas.microsoft.com/office/drawing/2014/main" id="{0076A7D2-3349-170C-2D01-C1A66E8125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001" y="1005112"/>
              <a:ext cx="4257193" cy="961778"/>
            </a:xfrm>
            <a:prstGeom prst="rect">
              <a:avLst/>
            </a:prstGeom>
          </p:spPr>
        </p:pic>
      </p:grpSp>
      <p:grpSp>
        <p:nvGrpSpPr>
          <p:cNvPr id="46" name="Group 45">
            <a:extLst>
              <a:ext uri="{FF2B5EF4-FFF2-40B4-BE49-F238E27FC236}">
                <a16:creationId xmlns:a16="http://schemas.microsoft.com/office/drawing/2014/main" id="{C053EA31-747B-35CE-18AD-33B39A7B3E32}"/>
              </a:ext>
            </a:extLst>
          </p:cNvPr>
          <p:cNvGrpSpPr/>
          <p:nvPr/>
        </p:nvGrpSpPr>
        <p:grpSpPr>
          <a:xfrm>
            <a:off x="504001" y="4275364"/>
            <a:ext cx="6742312" cy="961778"/>
            <a:chOff x="504001" y="1005112"/>
            <a:chExt cx="6742312" cy="961778"/>
          </a:xfrm>
          <a:solidFill>
            <a:schemeClr val="bg2">
              <a:lumMod val="60000"/>
              <a:lumOff val="40000"/>
            </a:schemeClr>
          </a:solidFill>
        </p:grpSpPr>
        <p:pic>
          <p:nvPicPr>
            <p:cNvPr id="47" name="Graphic 46">
              <a:extLst>
                <a:ext uri="{FF2B5EF4-FFF2-40B4-BE49-F238E27FC236}">
                  <a16:creationId xmlns:a16="http://schemas.microsoft.com/office/drawing/2014/main" id="{26B70660-5980-8F18-50F0-4D28333058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693" y="1005112"/>
              <a:ext cx="3576620" cy="961778"/>
            </a:xfrm>
            <a:prstGeom prst="rect">
              <a:avLst/>
            </a:prstGeom>
          </p:spPr>
        </p:pic>
        <p:pic>
          <p:nvPicPr>
            <p:cNvPr id="48" name="Graphic 47">
              <a:extLst>
                <a:ext uri="{FF2B5EF4-FFF2-40B4-BE49-F238E27FC236}">
                  <a16:creationId xmlns:a16="http://schemas.microsoft.com/office/drawing/2014/main" id="{8259DBAF-9904-450F-8E6B-EED47A3141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001" y="1005112"/>
              <a:ext cx="4257193" cy="961778"/>
            </a:xfrm>
            <a:prstGeom prst="rect">
              <a:avLst/>
            </a:prstGeom>
          </p:spPr>
        </p:pic>
      </p:grpSp>
      <p:grpSp>
        <p:nvGrpSpPr>
          <p:cNvPr id="43" name="Group 42">
            <a:extLst>
              <a:ext uri="{FF2B5EF4-FFF2-40B4-BE49-F238E27FC236}">
                <a16:creationId xmlns:a16="http://schemas.microsoft.com/office/drawing/2014/main" id="{8AF2855A-D36E-F1DE-0F02-D4419E1AA355}"/>
              </a:ext>
            </a:extLst>
          </p:cNvPr>
          <p:cNvGrpSpPr/>
          <p:nvPr/>
        </p:nvGrpSpPr>
        <p:grpSpPr>
          <a:xfrm>
            <a:off x="504001" y="3185280"/>
            <a:ext cx="6742312" cy="961778"/>
            <a:chOff x="504001" y="1005112"/>
            <a:chExt cx="6742312" cy="961778"/>
          </a:xfrm>
          <a:solidFill>
            <a:schemeClr val="bg2">
              <a:lumMod val="60000"/>
              <a:lumOff val="40000"/>
            </a:schemeClr>
          </a:solidFill>
        </p:grpSpPr>
        <p:pic>
          <p:nvPicPr>
            <p:cNvPr id="44" name="Graphic 43">
              <a:extLst>
                <a:ext uri="{FF2B5EF4-FFF2-40B4-BE49-F238E27FC236}">
                  <a16:creationId xmlns:a16="http://schemas.microsoft.com/office/drawing/2014/main" id="{88BEB644-3A5B-0C67-C73A-C59D17A46D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693" y="1005112"/>
              <a:ext cx="3576620" cy="961778"/>
            </a:xfrm>
            <a:prstGeom prst="rect">
              <a:avLst/>
            </a:prstGeom>
          </p:spPr>
        </p:pic>
        <p:pic>
          <p:nvPicPr>
            <p:cNvPr id="45" name="Graphic 44">
              <a:extLst>
                <a:ext uri="{FF2B5EF4-FFF2-40B4-BE49-F238E27FC236}">
                  <a16:creationId xmlns:a16="http://schemas.microsoft.com/office/drawing/2014/main" id="{CBA92C2F-849D-F44A-DF33-F28678882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001" y="1005112"/>
              <a:ext cx="4257193" cy="961778"/>
            </a:xfrm>
            <a:prstGeom prst="rect">
              <a:avLst/>
            </a:prstGeom>
          </p:spPr>
        </p:pic>
      </p:grpSp>
      <p:grpSp>
        <p:nvGrpSpPr>
          <p:cNvPr id="40" name="Group 39">
            <a:extLst>
              <a:ext uri="{FF2B5EF4-FFF2-40B4-BE49-F238E27FC236}">
                <a16:creationId xmlns:a16="http://schemas.microsoft.com/office/drawing/2014/main" id="{E573C4C0-CBF2-A69B-EE50-3677F181C1D3}"/>
              </a:ext>
            </a:extLst>
          </p:cNvPr>
          <p:cNvGrpSpPr/>
          <p:nvPr/>
        </p:nvGrpSpPr>
        <p:grpSpPr>
          <a:xfrm>
            <a:off x="504001" y="2095196"/>
            <a:ext cx="6742312" cy="961778"/>
            <a:chOff x="504001" y="1005112"/>
            <a:chExt cx="6742312" cy="961778"/>
          </a:xfrm>
          <a:solidFill>
            <a:schemeClr val="bg2">
              <a:lumMod val="60000"/>
              <a:lumOff val="40000"/>
            </a:schemeClr>
          </a:solidFill>
        </p:grpSpPr>
        <p:pic>
          <p:nvPicPr>
            <p:cNvPr id="41" name="Graphic 40">
              <a:extLst>
                <a:ext uri="{FF2B5EF4-FFF2-40B4-BE49-F238E27FC236}">
                  <a16:creationId xmlns:a16="http://schemas.microsoft.com/office/drawing/2014/main" id="{33A96EB8-DB95-F1EE-F286-650BAEEFBC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693" y="1005112"/>
              <a:ext cx="3576620" cy="961778"/>
            </a:xfrm>
            <a:prstGeom prst="rect">
              <a:avLst/>
            </a:prstGeom>
          </p:spPr>
        </p:pic>
        <p:pic>
          <p:nvPicPr>
            <p:cNvPr id="42" name="Graphic 41">
              <a:extLst>
                <a:ext uri="{FF2B5EF4-FFF2-40B4-BE49-F238E27FC236}">
                  <a16:creationId xmlns:a16="http://schemas.microsoft.com/office/drawing/2014/main" id="{DE3E9E7A-2BF0-62B1-BB74-8B160D2C8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001" y="1005112"/>
              <a:ext cx="4257193" cy="961778"/>
            </a:xfrm>
            <a:prstGeom prst="rect">
              <a:avLst/>
            </a:prstGeom>
          </p:spPr>
        </p:pic>
      </p:grpSp>
      <p:grpSp>
        <p:nvGrpSpPr>
          <p:cNvPr id="39" name="Group 38">
            <a:extLst>
              <a:ext uri="{FF2B5EF4-FFF2-40B4-BE49-F238E27FC236}">
                <a16:creationId xmlns:a16="http://schemas.microsoft.com/office/drawing/2014/main" id="{D14D058A-7920-B64B-9D4D-0854E4348B03}"/>
              </a:ext>
            </a:extLst>
          </p:cNvPr>
          <p:cNvGrpSpPr/>
          <p:nvPr/>
        </p:nvGrpSpPr>
        <p:grpSpPr>
          <a:xfrm>
            <a:off x="504001" y="1005112"/>
            <a:ext cx="6742312" cy="961778"/>
            <a:chOff x="504001" y="1005112"/>
            <a:chExt cx="6742312" cy="961778"/>
          </a:xfrm>
          <a:solidFill>
            <a:schemeClr val="bg2">
              <a:lumMod val="60000"/>
              <a:lumOff val="40000"/>
            </a:schemeClr>
          </a:solidFill>
        </p:grpSpPr>
        <p:pic>
          <p:nvPicPr>
            <p:cNvPr id="23" name="Graphic 22">
              <a:extLst>
                <a:ext uri="{FF2B5EF4-FFF2-40B4-BE49-F238E27FC236}">
                  <a16:creationId xmlns:a16="http://schemas.microsoft.com/office/drawing/2014/main" id="{AB9677C6-DB42-7959-04E5-E86EE38E8A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693" y="1005112"/>
              <a:ext cx="3576620" cy="961778"/>
            </a:xfrm>
            <a:prstGeom prst="rect">
              <a:avLst/>
            </a:prstGeom>
          </p:spPr>
        </p:pic>
        <p:pic>
          <p:nvPicPr>
            <p:cNvPr id="24" name="Graphic 23">
              <a:extLst>
                <a:ext uri="{FF2B5EF4-FFF2-40B4-BE49-F238E27FC236}">
                  <a16:creationId xmlns:a16="http://schemas.microsoft.com/office/drawing/2014/main" id="{DED24298-BF1A-B5FA-A11B-4123F0555F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001" y="1005112"/>
              <a:ext cx="4257193" cy="961778"/>
            </a:xfrm>
            <a:prstGeom prst="rect">
              <a:avLst/>
            </a:prstGeom>
          </p:spPr>
        </p:pic>
      </p:grpSp>
      <p:sp>
        <p:nvSpPr>
          <p:cNvPr id="2" name="Title 1">
            <a:extLst>
              <a:ext uri="{FF2B5EF4-FFF2-40B4-BE49-F238E27FC236}">
                <a16:creationId xmlns:a16="http://schemas.microsoft.com/office/drawing/2014/main" id="{5B2F0549-EB51-4F65-B11C-EC49144B6FB2}"/>
              </a:ext>
            </a:extLst>
          </p:cNvPr>
          <p:cNvSpPr>
            <a:spLocks noGrp="1"/>
          </p:cNvSpPr>
          <p:nvPr>
            <p:ph type="title"/>
          </p:nvPr>
        </p:nvSpPr>
        <p:spPr/>
        <p:txBody>
          <a:bodyPr/>
          <a:lstStyle/>
          <a:p>
            <a:r>
              <a:rPr lang="en-US" dirty="0">
                <a:cs typeface="72" panose="020B0503030000000003" pitchFamily="34" charset="0"/>
              </a:rPr>
              <a:t>Key resources and links</a:t>
            </a:r>
            <a:endParaRPr lang="en-US" dirty="0"/>
          </a:p>
        </p:txBody>
      </p:sp>
      <p:pic>
        <p:nvPicPr>
          <p:cNvPr id="6" name="Picture Placeholder 54">
            <a:extLst>
              <a:ext uri="{FF2B5EF4-FFF2-40B4-BE49-F238E27FC236}">
                <a16:creationId xmlns:a16="http://schemas.microsoft.com/office/drawing/2014/main" id="{13B31EEC-9D86-7E84-5946-E391394D3951}"/>
              </a:ext>
            </a:extLst>
          </p:cNvPr>
          <p:cNvPicPr>
            <a:picLocks noGrp="1" noChangeAspect="1"/>
          </p:cNvPicPr>
          <p:nvPr>
            <p:ph type="pic" sz="quarter" idx="10"/>
          </p:nvPr>
        </p:nvPicPr>
        <p:blipFill rotWithShape="1">
          <a:blip r:embed="rId5" cstate="hqprint">
            <a:extLst>
              <a:ext uri="{BEBA8EAE-BF5A-486C-A8C5-ECC9F3942E4B}">
                <a14:imgProps xmlns:a14="http://schemas.microsoft.com/office/drawing/2010/main">
                  <a14:imgLayer r:embed="rId6">
                    <a14:imgEffect>
                      <a14:colorTemperature colorTemp="5301"/>
                    </a14:imgEffect>
                    <a14:imgEffect>
                      <a14:brightnessContrast bright="6000"/>
                    </a14:imgEffect>
                  </a14:imgLayer>
                </a14:imgProps>
              </a:ext>
              <a:ext uri="{28A0092B-C50C-407E-A947-70E740481C1C}">
                <a14:useLocalDpi xmlns:a14="http://schemas.microsoft.com/office/drawing/2010/main"/>
              </a:ext>
            </a:extLst>
          </a:blip>
          <a:srcRect/>
          <a:stretch/>
        </p:blipFill>
        <p:spPr>
          <a:xfrm>
            <a:off x="8127175" y="0"/>
            <a:ext cx="4068000" cy="6858000"/>
          </a:xfrm>
        </p:spPr>
      </p:pic>
      <p:sp>
        <p:nvSpPr>
          <p:cNvPr id="7" name="Rectangle 6">
            <a:extLst>
              <a:ext uri="{FF2B5EF4-FFF2-40B4-BE49-F238E27FC236}">
                <a16:creationId xmlns:a16="http://schemas.microsoft.com/office/drawing/2014/main" id="{733CF348-C5CA-D0F0-668F-6A824552D9C8}"/>
              </a:ext>
            </a:extLst>
          </p:cNvPr>
          <p:cNvSpPr/>
          <p:nvPr/>
        </p:nvSpPr>
        <p:spPr bwMode="gray">
          <a:xfrm>
            <a:off x="504001" y="1005112"/>
            <a:ext cx="6742312" cy="615746"/>
          </a:xfrm>
          <a:prstGeom prst="rect">
            <a:avLst/>
          </a:prstGeom>
          <a:gradFill flip="none" rotWithShape="1">
            <a:gsLst>
              <a:gs pos="0">
                <a:srgbClr val="008FD3">
                  <a:lumMod val="60000"/>
                  <a:lumOff val="40000"/>
                </a:srgbClr>
              </a:gs>
              <a:gs pos="0">
                <a:schemeClr val="bg1">
                  <a:alpha val="70731"/>
                </a:schemeClr>
              </a:gs>
              <a:gs pos="100000">
                <a:schemeClr val="bg2">
                  <a:alpha val="0"/>
                </a:schemeClr>
              </a:gs>
            </a:gsLst>
            <a:lin ang="5400000" scaled="0"/>
            <a:tileRect/>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34" name="Text Placeholder 3">
            <a:extLst>
              <a:ext uri="{FF2B5EF4-FFF2-40B4-BE49-F238E27FC236}">
                <a16:creationId xmlns:a16="http://schemas.microsoft.com/office/drawing/2014/main" id="{DA9F55C0-0B26-2315-9441-BEDF288117F8}"/>
              </a:ext>
            </a:extLst>
          </p:cNvPr>
          <p:cNvSpPr>
            <a:spLocks noGrp="1"/>
          </p:cNvSpPr>
          <p:nvPr/>
        </p:nvSpPr>
        <p:spPr bwMode="black">
          <a:xfrm>
            <a:off x="760143" y="1238290"/>
            <a:ext cx="5524266" cy="46351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00"/>
              </a:spcBef>
              <a:spcAft>
                <a:spcPts val="100"/>
              </a:spcAft>
              <a:buClr>
                <a:srgbClr val="E76500"/>
              </a:buClr>
              <a:buSzPct val="80000"/>
              <a:buFontTx/>
              <a:buNone/>
              <a:tabLst/>
              <a:defRPr/>
            </a:pPr>
            <a:r>
              <a:rPr kumimoji="0" lang="en-US" sz="1600" u="none" strike="noStrike" kern="1200" cap="none" spc="0" normalizeH="0" baseline="0" noProof="0" dirty="0">
                <a:ln>
                  <a:noFill/>
                </a:ln>
                <a:solidFill>
                  <a:srgbClr val="0070C0"/>
                </a:solidFill>
                <a:effectLst/>
                <a:uLnTx/>
                <a:uFillTx/>
                <a:latin typeface="72 Brand"/>
                <a:ea typeface="+mn-ea"/>
                <a:cs typeface="72" panose="020B0503030000000003" pitchFamily="34" charset="0"/>
                <a:hlinkClick r:id="rId7">
                  <a:extLst>
                    <a:ext uri="{A12FA001-AC4F-418D-AE19-62706E023703}">
                      <ahyp:hlinkClr xmlns:ahyp="http://schemas.microsoft.com/office/drawing/2018/hyperlinkcolor" val="tx"/>
                    </a:ext>
                  </a:extLst>
                </a:hlinkClick>
              </a:rPr>
              <a:t>SAP Analytics Cloud </a:t>
            </a:r>
          </a:p>
          <a:p>
            <a:pPr marL="0" marR="0" lvl="0" indent="0" algn="l" defTabSz="1088558" rtl="0" eaLnBrk="1" fontAlgn="auto" latinLnBrk="0" hangingPunct="1">
              <a:lnSpc>
                <a:spcPct val="100000"/>
              </a:lnSpc>
              <a:spcBef>
                <a:spcPts val="100"/>
              </a:spcBef>
              <a:spcAft>
                <a:spcPts val="100"/>
              </a:spcAft>
              <a:buClr>
                <a:srgbClr val="E76500"/>
              </a:buClr>
              <a:buSzPct val="80000"/>
              <a:buFontTx/>
              <a:buNone/>
              <a:tabLst/>
              <a:defRPr/>
            </a:pPr>
            <a:r>
              <a:rPr kumimoji="0" lang="en-US" sz="14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Learn more about features and functionalities of SAP Analytics Cloud.</a:t>
            </a:r>
          </a:p>
        </p:txBody>
      </p:sp>
      <p:sp>
        <p:nvSpPr>
          <p:cNvPr id="8" name="Rectangle 7">
            <a:extLst>
              <a:ext uri="{FF2B5EF4-FFF2-40B4-BE49-F238E27FC236}">
                <a16:creationId xmlns:a16="http://schemas.microsoft.com/office/drawing/2014/main" id="{BAE3F6FE-8AAD-42A9-8645-FEE329C0252C}"/>
              </a:ext>
            </a:extLst>
          </p:cNvPr>
          <p:cNvSpPr/>
          <p:nvPr/>
        </p:nvSpPr>
        <p:spPr bwMode="gray">
          <a:xfrm>
            <a:off x="504001" y="2089194"/>
            <a:ext cx="6742312" cy="615746"/>
          </a:xfrm>
          <a:prstGeom prst="rect">
            <a:avLst/>
          </a:prstGeom>
          <a:gradFill flip="none" rotWithShape="1">
            <a:gsLst>
              <a:gs pos="0">
                <a:srgbClr val="008FD3">
                  <a:lumMod val="60000"/>
                  <a:lumOff val="40000"/>
                </a:srgbClr>
              </a:gs>
              <a:gs pos="0">
                <a:schemeClr val="bg1">
                  <a:alpha val="70731"/>
                </a:schemeClr>
              </a:gs>
              <a:gs pos="100000">
                <a:schemeClr val="bg2">
                  <a:alpha val="0"/>
                </a:schemeClr>
              </a:gs>
            </a:gsLst>
            <a:lin ang="5400000" scaled="0"/>
            <a:tileRect/>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ED3FBE35-1A09-7323-5BD7-15A0A093CC3B}"/>
              </a:ext>
            </a:extLst>
          </p:cNvPr>
          <p:cNvSpPr/>
          <p:nvPr/>
        </p:nvSpPr>
        <p:spPr bwMode="gray">
          <a:xfrm>
            <a:off x="504001" y="3163850"/>
            <a:ext cx="6742312" cy="615746"/>
          </a:xfrm>
          <a:prstGeom prst="rect">
            <a:avLst/>
          </a:prstGeom>
          <a:gradFill flip="none" rotWithShape="1">
            <a:gsLst>
              <a:gs pos="0">
                <a:srgbClr val="008FD3">
                  <a:lumMod val="60000"/>
                  <a:lumOff val="40000"/>
                </a:srgbClr>
              </a:gs>
              <a:gs pos="0">
                <a:schemeClr val="bg1">
                  <a:alpha val="70731"/>
                </a:schemeClr>
              </a:gs>
              <a:gs pos="100000">
                <a:schemeClr val="bg2">
                  <a:alpha val="0"/>
                </a:schemeClr>
              </a:gs>
            </a:gsLst>
            <a:lin ang="5400000" scaled="0"/>
            <a:tileRect/>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6FBFC295-234D-3463-8DA8-8B00615F9BA3}"/>
              </a:ext>
            </a:extLst>
          </p:cNvPr>
          <p:cNvSpPr/>
          <p:nvPr/>
        </p:nvSpPr>
        <p:spPr bwMode="gray">
          <a:xfrm>
            <a:off x="504001" y="4276213"/>
            <a:ext cx="6742312" cy="615746"/>
          </a:xfrm>
          <a:prstGeom prst="rect">
            <a:avLst/>
          </a:prstGeom>
          <a:gradFill flip="none" rotWithShape="1">
            <a:gsLst>
              <a:gs pos="0">
                <a:srgbClr val="008FD3">
                  <a:lumMod val="60000"/>
                  <a:lumOff val="40000"/>
                </a:srgbClr>
              </a:gs>
              <a:gs pos="0">
                <a:schemeClr val="bg1">
                  <a:alpha val="70731"/>
                </a:schemeClr>
              </a:gs>
              <a:gs pos="100000">
                <a:schemeClr val="bg2">
                  <a:alpha val="0"/>
                </a:schemeClr>
              </a:gs>
            </a:gsLst>
            <a:lin ang="5400000" scaled="0"/>
            <a:tileRect/>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FA3B2EF0-6F6D-6147-CDE3-86797289149E}"/>
              </a:ext>
            </a:extLst>
          </p:cNvPr>
          <p:cNvSpPr/>
          <p:nvPr/>
        </p:nvSpPr>
        <p:spPr bwMode="gray">
          <a:xfrm>
            <a:off x="504001" y="5350870"/>
            <a:ext cx="6742312" cy="615746"/>
          </a:xfrm>
          <a:prstGeom prst="rect">
            <a:avLst/>
          </a:prstGeom>
          <a:gradFill flip="none" rotWithShape="1">
            <a:gsLst>
              <a:gs pos="0">
                <a:srgbClr val="008FD3">
                  <a:lumMod val="60000"/>
                  <a:lumOff val="40000"/>
                </a:srgbClr>
              </a:gs>
              <a:gs pos="0">
                <a:schemeClr val="bg1">
                  <a:alpha val="70731"/>
                </a:schemeClr>
              </a:gs>
              <a:gs pos="100000">
                <a:schemeClr val="bg2">
                  <a:alpha val="0"/>
                </a:schemeClr>
              </a:gs>
            </a:gsLst>
            <a:lin ang="5400000" scaled="0"/>
            <a:tileRect/>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35" name="Text Placeholder 3">
            <a:extLst>
              <a:ext uri="{FF2B5EF4-FFF2-40B4-BE49-F238E27FC236}">
                <a16:creationId xmlns:a16="http://schemas.microsoft.com/office/drawing/2014/main" id="{6F16CA78-FEEC-D59C-B9A4-6195009BAD80}"/>
              </a:ext>
            </a:extLst>
          </p:cNvPr>
          <p:cNvSpPr>
            <a:spLocks noGrp="1"/>
          </p:cNvSpPr>
          <p:nvPr/>
        </p:nvSpPr>
        <p:spPr bwMode="black">
          <a:xfrm>
            <a:off x="760142" y="2233936"/>
            <a:ext cx="5691457" cy="741966"/>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100"/>
              </a:spcBef>
              <a:spcAft>
                <a:spcPts val="100"/>
              </a:spcAft>
              <a:buClr>
                <a:srgbClr val="E76500"/>
              </a:buClr>
              <a:defRPr/>
            </a:pPr>
            <a:r>
              <a:rPr lang="en-US" sz="1600" dirty="0">
                <a:solidFill>
                  <a:srgbClr val="0070C0"/>
                </a:solidFill>
                <a:latin typeface="72 Brand"/>
                <a:cs typeface="72" panose="020B0503030000000003" pitchFamily="34" charset="0"/>
                <a:hlinkClick r:id="rId8">
                  <a:extLst>
                    <a:ext uri="{A12FA001-AC4F-418D-AE19-62706E023703}">
                      <ahyp:hlinkClr xmlns:ahyp="http://schemas.microsoft.com/office/drawing/2018/hyperlinkcolor" val="tx"/>
                    </a:ext>
                  </a:extLst>
                </a:hlinkClick>
              </a:rPr>
              <a:t>Join the SAP community</a:t>
            </a:r>
            <a:endParaRPr lang="en-US" sz="1600" dirty="0">
              <a:solidFill>
                <a:srgbClr val="0070C0"/>
              </a:solidFill>
              <a:latin typeface="72 Brand"/>
              <a:cs typeface="72" panose="020B0503030000000003" pitchFamily="34" charset="0"/>
            </a:endParaRPr>
          </a:p>
          <a:p>
            <a:pPr>
              <a:spcBef>
                <a:spcPts val="100"/>
              </a:spcBef>
              <a:spcAft>
                <a:spcPts val="100"/>
              </a:spcAft>
              <a:buClr>
                <a:srgbClr val="E76500"/>
              </a:buClr>
              <a:defRPr/>
            </a:pPr>
            <a:r>
              <a:rPr lang="en-US" sz="1400" dirty="0">
                <a:solidFill>
                  <a:srgbClr val="000000"/>
                </a:solidFill>
                <a:latin typeface="72 Brand"/>
                <a:cs typeface="72" panose="020B0503030000000003" pitchFamily="34" charset="0"/>
              </a:rPr>
              <a:t>Join our community of SAP solution experts and customers around the world to share your experiences and get answers to your questions.</a:t>
            </a:r>
          </a:p>
        </p:txBody>
      </p:sp>
      <p:sp>
        <p:nvSpPr>
          <p:cNvPr id="36" name="Text Placeholder 3">
            <a:extLst>
              <a:ext uri="{FF2B5EF4-FFF2-40B4-BE49-F238E27FC236}">
                <a16:creationId xmlns:a16="http://schemas.microsoft.com/office/drawing/2014/main" id="{1028CA81-C670-B197-BC47-9320438E591B}"/>
              </a:ext>
            </a:extLst>
          </p:cNvPr>
          <p:cNvSpPr>
            <a:spLocks noGrp="1"/>
          </p:cNvSpPr>
          <p:nvPr/>
        </p:nvSpPr>
        <p:spPr bwMode="black">
          <a:xfrm>
            <a:off x="760143" y="3321085"/>
            <a:ext cx="5801524" cy="692113"/>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Bef>
                <a:spcPts val="100"/>
              </a:spcBef>
              <a:spcAft>
                <a:spcPts val="100"/>
              </a:spcAft>
              <a:buClr>
                <a:srgbClr val="E76500"/>
              </a:buClr>
              <a:tabLst/>
              <a:defRPr/>
            </a:pPr>
            <a:r>
              <a:rPr lang="en-US" sz="1600" dirty="0">
                <a:solidFill>
                  <a:srgbClr val="0070C0"/>
                </a:solidFill>
                <a:latin typeface="72 Brand"/>
                <a:cs typeface="72" panose="020B0503030000000003" pitchFamily="34" charset="0"/>
                <a:hlinkClick r:id="rId9">
                  <a:extLst>
                    <a:ext uri="{A12FA001-AC4F-418D-AE19-62706E023703}">
                      <ahyp:hlinkClr xmlns:ahyp="http://schemas.microsoft.com/office/drawing/2018/hyperlinkcolor" val="tx"/>
                    </a:ext>
                  </a:extLst>
                </a:hlinkClick>
              </a:rPr>
              <a:t>Explore our Roadmap</a:t>
            </a:r>
            <a:endParaRPr lang="en-US" sz="1600" dirty="0">
              <a:solidFill>
                <a:srgbClr val="0070C0"/>
              </a:solidFill>
              <a:latin typeface="72 Brand"/>
              <a:cs typeface="72" panose="020B0503030000000003" pitchFamily="34" charset="0"/>
            </a:endParaRPr>
          </a:p>
          <a:p>
            <a:pPr marR="0" lvl="0" fontAlgn="auto">
              <a:lnSpc>
                <a:spcPct val="100000"/>
              </a:lnSpc>
              <a:spcBef>
                <a:spcPts val="100"/>
              </a:spcBef>
              <a:spcAft>
                <a:spcPts val="100"/>
              </a:spcAft>
              <a:buClr>
                <a:srgbClr val="E76500"/>
              </a:buClr>
              <a:tabLst/>
              <a:defRPr/>
            </a:pPr>
            <a:r>
              <a:rPr lang="en-US" sz="1400" dirty="0">
                <a:solidFill>
                  <a:srgbClr val="000000"/>
                </a:solidFill>
                <a:latin typeface="72 Brand"/>
                <a:cs typeface="72" panose="020B0503030000000003" pitchFamily="34" charset="0"/>
              </a:rPr>
              <a:t>Gain an up-to-date overview on planned and available innovations, as well as technical information, through an interactive road map experience.</a:t>
            </a:r>
          </a:p>
        </p:txBody>
      </p:sp>
      <p:sp>
        <p:nvSpPr>
          <p:cNvPr id="37" name="Text Placeholder 3">
            <a:extLst>
              <a:ext uri="{FF2B5EF4-FFF2-40B4-BE49-F238E27FC236}">
                <a16:creationId xmlns:a16="http://schemas.microsoft.com/office/drawing/2014/main" id="{587F056E-2759-5D53-B748-E97BDF6AD6BF}"/>
              </a:ext>
            </a:extLst>
          </p:cNvPr>
          <p:cNvSpPr>
            <a:spLocks noGrp="1"/>
          </p:cNvSpPr>
          <p:nvPr/>
        </p:nvSpPr>
        <p:spPr bwMode="black">
          <a:xfrm>
            <a:off x="760143" y="4396353"/>
            <a:ext cx="4001051" cy="749539"/>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100"/>
              </a:spcBef>
              <a:spcAft>
                <a:spcPts val="100"/>
              </a:spcAft>
              <a:buClr>
                <a:srgbClr val="E76500"/>
              </a:buClr>
              <a:defRPr/>
            </a:pPr>
            <a:r>
              <a:rPr lang="en-US" sz="1600" dirty="0">
                <a:solidFill>
                  <a:srgbClr val="0070C0"/>
                </a:solidFill>
                <a:latin typeface="72 Brand"/>
                <a:cs typeface="72" panose="020B0503030000000003" pitchFamily="34" charset="0"/>
                <a:hlinkClick r:id="rId7">
                  <a:extLst>
                    <a:ext uri="{A12FA001-AC4F-418D-AE19-62706E023703}">
                      <ahyp:hlinkClr xmlns:ahyp="http://schemas.microsoft.com/office/drawing/2018/hyperlinkcolor" val="tx"/>
                    </a:ext>
                  </a:extLst>
                </a:hlinkClick>
              </a:rPr>
              <a:t>Experience for free</a:t>
            </a:r>
            <a:endParaRPr lang="en-US" sz="1600" dirty="0">
              <a:solidFill>
                <a:srgbClr val="0070C0"/>
              </a:solidFill>
              <a:latin typeface="72 Brand"/>
              <a:cs typeface="72" panose="020B0503030000000003" pitchFamily="34" charset="0"/>
            </a:endParaRPr>
          </a:p>
          <a:p>
            <a:pPr>
              <a:spcBef>
                <a:spcPts val="100"/>
              </a:spcBef>
              <a:spcAft>
                <a:spcPts val="100"/>
              </a:spcAft>
              <a:buClr>
                <a:srgbClr val="E76500"/>
              </a:buClr>
              <a:defRPr/>
            </a:pPr>
            <a:r>
              <a:rPr lang="en-US" sz="1400" dirty="0">
                <a:solidFill>
                  <a:srgbClr val="000000"/>
                </a:solidFill>
                <a:latin typeface="72 Brand"/>
                <a:cs typeface="72" panose="020B0503030000000003" pitchFamily="34" charset="0"/>
              </a:rPr>
              <a:t>Experience the core capabilities and functionalities of SAP Analytics Cloud for free.</a:t>
            </a:r>
          </a:p>
        </p:txBody>
      </p:sp>
      <p:sp>
        <p:nvSpPr>
          <p:cNvPr id="38" name="Text Placeholder 3">
            <a:extLst>
              <a:ext uri="{FF2B5EF4-FFF2-40B4-BE49-F238E27FC236}">
                <a16:creationId xmlns:a16="http://schemas.microsoft.com/office/drawing/2014/main" id="{F53E210F-65AA-A2FA-0207-C6AFF0A8E692}"/>
              </a:ext>
            </a:extLst>
          </p:cNvPr>
          <p:cNvSpPr>
            <a:spLocks noGrp="1"/>
          </p:cNvSpPr>
          <p:nvPr/>
        </p:nvSpPr>
        <p:spPr bwMode="black">
          <a:xfrm>
            <a:off x="760143" y="5497024"/>
            <a:ext cx="4001051" cy="700576"/>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Bef>
                <a:spcPts val="100"/>
              </a:spcBef>
              <a:spcAft>
                <a:spcPts val="100"/>
              </a:spcAft>
              <a:buClr>
                <a:srgbClr val="E76500"/>
              </a:buClr>
              <a:tabLst/>
              <a:defRPr/>
            </a:pPr>
            <a:r>
              <a:rPr lang="en-US" sz="1600" dirty="0">
                <a:solidFill>
                  <a:srgbClr val="0070C0"/>
                </a:solidFill>
                <a:latin typeface="72 Brand"/>
                <a:cs typeface="72" panose="020B0503030000000003" pitchFamily="34" charset="0"/>
                <a:hlinkClick r:id="rId10">
                  <a:extLst>
                    <a:ext uri="{A12FA001-AC4F-418D-AE19-62706E023703}">
                      <ahyp:hlinkClr xmlns:ahyp="http://schemas.microsoft.com/office/drawing/2018/hyperlinkcolor" val="tx"/>
                    </a:ext>
                  </a:extLst>
                </a:hlinkClick>
              </a:rPr>
              <a:t>Release Highlights</a:t>
            </a:r>
            <a:endParaRPr lang="en-US" sz="1600" dirty="0">
              <a:solidFill>
                <a:srgbClr val="0070C0"/>
              </a:solidFill>
              <a:latin typeface="72 Brand"/>
              <a:cs typeface="72" panose="020B0503030000000003" pitchFamily="34" charset="0"/>
            </a:endParaRPr>
          </a:p>
          <a:p>
            <a:pPr marR="0" lvl="0" fontAlgn="auto">
              <a:lnSpc>
                <a:spcPct val="100000"/>
              </a:lnSpc>
              <a:spcBef>
                <a:spcPts val="100"/>
              </a:spcBef>
              <a:spcAft>
                <a:spcPts val="100"/>
              </a:spcAft>
              <a:buClr>
                <a:srgbClr val="E76500"/>
              </a:buClr>
              <a:tabLst/>
              <a:defRPr/>
            </a:pPr>
            <a:r>
              <a:rPr lang="en-US" sz="1400" dirty="0">
                <a:solidFill>
                  <a:srgbClr val="000000"/>
                </a:solidFill>
                <a:latin typeface="72 Brand"/>
                <a:cs typeface="72" panose="020B0503030000000003" pitchFamily="34" charset="0"/>
              </a:rPr>
              <a:t>Explore new features, functions, and highlights in the latest release of SAP Analytics Cloud.</a:t>
            </a:r>
          </a:p>
        </p:txBody>
      </p:sp>
    </p:spTree>
    <p:extLst>
      <p:ext uri="{BB962C8B-B14F-4D97-AF65-F5344CB8AC3E}">
        <p14:creationId xmlns:p14="http://schemas.microsoft.com/office/powerpoint/2010/main" val="3846554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AF7117E-15CD-54C6-0889-3BD67DE0E5CB}"/>
              </a:ext>
            </a:extLst>
          </p:cNvPr>
          <p:cNvSpPr>
            <a:spLocks noGrp="1"/>
          </p:cNvSpPr>
          <p:nvPr>
            <p:ph type="title"/>
          </p:nvPr>
        </p:nvSpPr>
        <p:spPr>
          <a:xfrm>
            <a:off x="503238" y="1520825"/>
            <a:ext cx="5413477" cy="846386"/>
          </a:xfrm>
        </p:spPr>
        <p:txBody>
          <a:bodyPr/>
          <a:lstStyle/>
          <a:p>
            <a:r>
              <a:rPr lang="en-US" dirty="0">
                <a:latin typeface="+mj-lt"/>
                <a:cs typeface="72" panose="020B0503030000000003" pitchFamily="34" charset="0"/>
              </a:rPr>
              <a:t>Thank you.</a:t>
            </a:r>
          </a:p>
        </p:txBody>
      </p:sp>
      <p:sp>
        <p:nvSpPr>
          <p:cNvPr id="3" name="Spaker name - Dynamic" descr="{&quot;templafy&quot;:{&quot;id&quot;:&quot;e79f3d5f-f265-4686-9ed5-a975c2bd806e&quot;}}">
            <a:extLst>
              <a:ext uri="{FF2B5EF4-FFF2-40B4-BE49-F238E27FC236}">
                <a16:creationId xmlns:a16="http://schemas.microsoft.com/office/drawing/2014/main" id="{F02EFDEC-1C58-4504-92E1-D8E4DBCFE8FE}"/>
              </a:ext>
            </a:extLst>
          </p:cNvPr>
          <p:cNvSpPr txBox="1"/>
          <p:nvPr/>
        </p:nvSpPr>
        <p:spPr>
          <a:xfrm>
            <a:off x="503238" y="3351716"/>
            <a:ext cx="5402236" cy="223148"/>
          </a:xfrm>
          <a:prstGeom prst="rect">
            <a:avLst/>
          </a:prstGeom>
          <a:noFill/>
        </p:spPr>
        <p:txBody>
          <a:bodyPr wrap="square" lIns="0" tIns="0" rIns="0" bIns="0" rtlCol="0" anchor="b" anchorCtr="0">
            <a:no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4" name="Spaker email - Dynamic" descr="{&quot;templafy&quot;:{&quot;id&quot;:&quot;b904cdb3-facc-4ce0-a180-c0d8824b0ad2&quot;}}">
            <a:extLst>
              <a:ext uri="{FF2B5EF4-FFF2-40B4-BE49-F238E27FC236}">
                <a16:creationId xmlns:a16="http://schemas.microsoft.com/office/drawing/2014/main" id="{E8CBF4DD-15EB-47C8-94C8-492FB092CB97}"/>
              </a:ext>
            </a:extLst>
          </p:cNvPr>
          <p:cNvSpPr txBox="1"/>
          <p:nvPr/>
        </p:nvSpPr>
        <p:spPr>
          <a:xfrm>
            <a:off x="503238" y="3574864"/>
            <a:ext cx="5402236" cy="223148"/>
          </a:xfrm>
          <a:prstGeom prst="rect">
            <a:avLst/>
          </a:prstGeom>
          <a:noFill/>
        </p:spPr>
        <p:txBody>
          <a:bodyPr wrap="square" lIns="0" tIns="0" rIns="0" bIns="0" rtlCol="0" anchor="b" anchorCtr="0">
            <a:no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Tree>
    <p:custDataLst>
      <p:custData r:id="rId1"/>
      <p:custData r:id="rId2"/>
    </p:custDataLst>
    <p:extLst>
      <p:ext uri="{BB962C8B-B14F-4D97-AF65-F5344CB8AC3E}">
        <p14:creationId xmlns:p14="http://schemas.microsoft.com/office/powerpoint/2010/main" val="406087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F8A39674-7AC5-7967-A746-0DA0951F25C6}"/>
              </a:ext>
            </a:extLst>
          </p:cNvPr>
          <p:cNvGrpSpPr/>
          <p:nvPr/>
        </p:nvGrpSpPr>
        <p:grpSpPr>
          <a:xfrm>
            <a:off x="6097240" y="1631731"/>
            <a:ext cx="4763970" cy="4541356"/>
            <a:chOff x="6583589" y="997171"/>
            <a:chExt cx="5027306" cy="4792389"/>
          </a:xfrm>
        </p:grpSpPr>
        <p:sp>
          <p:nvSpPr>
            <p:cNvPr id="23" name="Arrow: Chevron 17">
              <a:extLst>
                <a:ext uri="{FF2B5EF4-FFF2-40B4-BE49-F238E27FC236}">
                  <a16:creationId xmlns:a16="http://schemas.microsoft.com/office/drawing/2014/main" id="{F55497CB-F83A-AD90-3C32-526697FC8732}"/>
                </a:ext>
              </a:extLst>
            </p:cNvPr>
            <p:cNvSpPr/>
            <p:nvPr/>
          </p:nvSpPr>
          <p:spPr bwMode="auto">
            <a:xfrm>
              <a:off x="6680426" y="997171"/>
              <a:ext cx="1525068" cy="441664"/>
            </a:xfrm>
            <a:prstGeom prst="chevron">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rPr>
                <a:t>Analyze</a:t>
              </a:r>
            </a:p>
          </p:txBody>
        </p:sp>
        <p:sp>
          <p:nvSpPr>
            <p:cNvPr id="24" name="Arrow: Chevron 18">
              <a:extLst>
                <a:ext uri="{FF2B5EF4-FFF2-40B4-BE49-F238E27FC236}">
                  <a16:creationId xmlns:a16="http://schemas.microsoft.com/office/drawing/2014/main" id="{204F27C7-2A63-1B1D-64A9-72D31F3C31C3}"/>
                </a:ext>
              </a:extLst>
            </p:cNvPr>
            <p:cNvSpPr/>
            <p:nvPr/>
          </p:nvSpPr>
          <p:spPr bwMode="auto">
            <a:xfrm>
              <a:off x="8279995" y="997171"/>
              <a:ext cx="1525068" cy="441664"/>
            </a:xfrm>
            <a:prstGeom prst="chevron">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72 Brand"/>
                  <a:ea typeface="Segoe UI" pitchFamily="34" charset="0"/>
                  <a:cs typeface="72" panose="020B0503030000000003" pitchFamily="34" charset="0"/>
                </a:rPr>
                <a:t>Predict</a:t>
              </a:r>
            </a:p>
          </p:txBody>
        </p:sp>
        <p:sp>
          <p:nvSpPr>
            <p:cNvPr id="25" name="Arrow: Chevron 19">
              <a:extLst>
                <a:ext uri="{FF2B5EF4-FFF2-40B4-BE49-F238E27FC236}">
                  <a16:creationId xmlns:a16="http://schemas.microsoft.com/office/drawing/2014/main" id="{41E665C2-94C8-1DB5-A0ED-F13AF1E4D069}"/>
                </a:ext>
              </a:extLst>
            </p:cNvPr>
            <p:cNvSpPr/>
            <p:nvPr/>
          </p:nvSpPr>
          <p:spPr bwMode="auto">
            <a:xfrm>
              <a:off x="9851144" y="997171"/>
              <a:ext cx="1525068" cy="441664"/>
            </a:xfrm>
            <a:prstGeom prst="chevron">
              <a:avLst/>
            </a:prstGeom>
            <a:solidFill>
              <a:srgbClr val="002A86"/>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72 Brand"/>
                  <a:ea typeface="Segoe UI" pitchFamily="34" charset="0"/>
                  <a:cs typeface="72" panose="020B0503030000000003" pitchFamily="34" charset="0"/>
                </a:rPr>
                <a:t>Create</a:t>
              </a:r>
            </a:p>
          </p:txBody>
        </p:sp>
        <p:sp>
          <p:nvSpPr>
            <p:cNvPr id="26" name="Rectangle 25">
              <a:extLst>
                <a:ext uri="{FF2B5EF4-FFF2-40B4-BE49-F238E27FC236}">
                  <a16:creationId xmlns:a16="http://schemas.microsoft.com/office/drawing/2014/main" id="{1D2F6A19-8C76-F26E-2B21-611E53859E4D}"/>
                </a:ext>
              </a:extLst>
            </p:cNvPr>
            <p:cNvSpPr/>
            <p:nvPr/>
          </p:nvSpPr>
          <p:spPr bwMode="auto">
            <a:xfrm>
              <a:off x="6802880" y="1870086"/>
              <a:ext cx="1280160" cy="18405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rPr>
                <a:t>Statistics</a:t>
              </a:r>
            </a:p>
          </p:txBody>
        </p:sp>
        <p:sp>
          <p:nvSpPr>
            <p:cNvPr id="27" name="Rectangle 26">
              <a:extLst>
                <a:ext uri="{FF2B5EF4-FFF2-40B4-BE49-F238E27FC236}">
                  <a16:creationId xmlns:a16="http://schemas.microsoft.com/office/drawing/2014/main" id="{3F4AEDC5-854F-9D41-9AA5-CC4DE465CA58}"/>
                </a:ext>
              </a:extLst>
            </p:cNvPr>
            <p:cNvSpPr/>
            <p:nvPr/>
          </p:nvSpPr>
          <p:spPr bwMode="auto">
            <a:xfrm>
              <a:off x="8383143" y="1870086"/>
              <a:ext cx="1280160" cy="18405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ts val="18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rPr>
                <a:t>Machine Learning</a:t>
              </a:r>
            </a:p>
          </p:txBody>
        </p:sp>
        <p:sp>
          <p:nvSpPr>
            <p:cNvPr id="28" name="Rectangle 27">
              <a:extLst>
                <a:ext uri="{FF2B5EF4-FFF2-40B4-BE49-F238E27FC236}">
                  <a16:creationId xmlns:a16="http://schemas.microsoft.com/office/drawing/2014/main" id="{18C561D7-1E28-721D-CE61-759CFC88747F}"/>
                </a:ext>
              </a:extLst>
            </p:cNvPr>
            <p:cNvSpPr/>
            <p:nvPr/>
          </p:nvSpPr>
          <p:spPr bwMode="auto">
            <a:xfrm>
              <a:off x="9973598" y="1870086"/>
              <a:ext cx="1280160" cy="18405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rPr>
                <a:t>GenAI</a:t>
              </a:r>
            </a:p>
          </p:txBody>
        </p:sp>
        <p:sp>
          <p:nvSpPr>
            <p:cNvPr id="29" name="Rectangle 28">
              <a:extLst>
                <a:ext uri="{FF2B5EF4-FFF2-40B4-BE49-F238E27FC236}">
                  <a16:creationId xmlns:a16="http://schemas.microsoft.com/office/drawing/2014/main" id="{CE5525DA-B083-26D3-4D52-9BCDFA8C3732}"/>
                </a:ext>
              </a:extLst>
            </p:cNvPr>
            <p:cNvSpPr/>
            <p:nvPr/>
          </p:nvSpPr>
          <p:spPr bwMode="auto">
            <a:xfrm>
              <a:off x="6628708" y="5508364"/>
              <a:ext cx="1371600" cy="2811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rPr>
                <a:t>… - 2000’s</a:t>
              </a:r>
            </a:p>
          </p:txBody>
        </p:sp>
        <p:sp>
          <p:nvSpPr>
            <p:cNvPr id="30" name="Rectangle 29">
              <a:extLst>
                <a:ext uri="{FF2B5EF4-FFF2-40B4-BE49-F238E27FC236}">
                  <a16:creationId xmlns:a16="http://schemas.microsoft.com/office/drawing/2014/main" id="{DB97B457-CAE0-CD37-A8E1-A9858CF36D7F}"/>
                </a:ext>
              </a:extLst>
            </p:cNvPr>
            <p:cNvSpPr/>
            <p:nvPr/>
          </p:nvSpPr>
          <p:spPr bwMode="auto">
            <a:xfrm>
              <a:off x="8402450" y="5508364"/>
              <a:ext cx="1076603" cy="2811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rPr>
                <a:t>2010’s</a:t>
              </a:r>
            </a:p>
          </p:txBody>
        </p:sp>
        <p:sp>
          <p:nvSpPr>
            <p:cNvPr id="31" name="Rectangle 30">
              <a:extLst>
                <a:ext uri="{FF2B5EF4-FFF2-40B4-BE49-F238E27FC236}">
                  <a16:creationId xmlns:a16="http://schemas.microsoft.com/office/drawing/2014/main" id="{95547772-670A-6BED-35AD-E907C80820D2}"/>
                </a:ext>
              </a:extLst>
            </p:cNvPr>
            <p:cNvSpPr/>
            <p:nvPr/>
          </p:nvSpPr>
          <p:spPr bwMode="auto">
            <a:xfrm>
              <a:off x="9973599" y="5508364"/>
              <a:ext cx="1076603" cy="2811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rPr>
                <a:t>2020’s</a:t>
              </a:r>
            </a:p>
          </p:txBody>
        </p:sp>
        <p:sp>
          <p:nvSpPr>
            <p:cNvPr id="32" name="Rectangle 31">
              <a:extLst>
                <a:ext uri="{FF2B5EF4-FFF2-40B4-BE49-F238E27FC236}">
                  <a16:creationId xmlns:a16="http://schemas.microsoft.com/office/drawing/2014/main" id="{C6D0570D-3F13-DB60-75FD-6565187EF8EF}"/>
                </a:ext>
              </a:extLst>
            </p:cNvPr>
            <p:cNvSpPr/>
            <p:nvPr/>
          </p:nvSpPr>
          <p:spPr bwMode="auto">
            <a:xfrm rot="16200000">
              <a:off x="9944263" y="3786895"/>
              <a:ext cx="3108960" cy="22430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rPr>
                <a:t>Business value and impact</a:t>
              </a:r>
            </a:p>
          </p:txBody>
        </p:sp>
        <p:sp>
          <p:nvSpPr>
            <p:cNvPr id="35" name="Isosceles Triangle 12">
              <a:extLst>
                <a:ext uri="{FF2B5EF4-FFF2-40B4-BE49-F238E27FC236}">
                  <a16:creationId xmlns:a16="http://schemas.microsoft.com/office/drawing/2014/main" id="{69D279E9-666A-7E4E-D36D-BCD74E20FE23}"/>
                </a:ext>
              </a:extLst>
            </p:cNvPr>
            <p:cNvSpPr/>
            <p:nvPr/>
          </p:nvSpPr>
          <p:spPr bwMode="auto">
            <a:xfrm>
              <a:off x="9962283" y="2455226"/>
              <a:ext cx="1307604" cy="1762084"/>
            </a:xfrm>
            <a:custGeom>
              <a:avLst/>
              <a:gdLst>
                <a:gd name="connsiteX0" fmla="*/ 0 w 9198685"/>
                <a:gd name="connsiteY0" fmla="*/ 1104222 h 1104222"/>
                <a:gd name="connsiteX1" fmla="*/ 9198685 w 9198685"/>
                <a:gd name="connsiteY1" fmla="*/ 0 h 1104222"/>
                <a:gd name="connsiteX2" fmla="*/ 9198685 w 9198685"/>
                <a:gd name="connsiteY2" fmla="*/ 1104222 h 1104222"/>
                <a:gd name="connsiteX3" fmla="*/ 0 w 9198685"/>
                <a:gd name="connsiteY3" fmla="*/ 1104222 h 1104222"/>
                <a:gd name="connsiteX0" fmla="*/ 0 w 9198685"/>
                <a:gd name="connsiteY0" fmla="*/ 1104222 h 1104222"/>
                <a:gd name="connsiteX1" fmla="*/ 2910693 w 9198685"/>
                <a:gd name="connsiteY1" fmla="*/ 740055 h 1104222"/>
                <a:gd name="connsiteX2" fmla="*/ 9198685 w 9198685"/>
                <a:gd name="connsiteY2" fmla="*/ 0 h 1104222"/>
                <a:gd name="connsiteX3" fmla="*/ 9198685 w 9198685"/>
                <a:gd name="connsiteY3" fmla="*/ 1104222 h 1104222"/>
                <a:gd name="connsiteX4" fmla="*/ 0 w 9198685"/>
                <a:gd name="connsiteY4" fmla="*/ 1104222 h 1104222"/>
                <a:gd name="connsiteX0" fmla="*/ 0 w 9198685"/>
                <a:gd name="connsiteY0" fmla="*/ 1104222 h 1104222"/>
                <a:gd name="connsiteX1" fmla="*/ 2910693 w 9198685"/>
                <a:gd name="connsiteY1" fmla="*/ 740055 h 1104222"/>
                <a:gd name="connsiteX2" fmla="*/ 6278733 w 9198685"/>
                <a:gd name="connsiteY2" fmla="*/ 338735 h 1104222"/>
                <a:gd name="connsiteX3" fmla="*/ 9198685 w 9198685"/>
                <a:gd name="connsiteY3" fmla="*/ 0 h 1104222"/>
                <a:gd name="connsiteX4" fmla="*/ 9198685 w 9198685"/>
                <a:gd name="connsiteY4" fmla="*/ 1104222 h 1104222"/>
                <a:gd name="connsiteX5" fmla="*/ 0 w 9198685"/>
                <a:gd name="connsiteY5" fmla="*/ 1104222 h 1104222"/>
                <a:gd name="connsiteX0" fmla="*/ 0 w 9198685"/>
                <a:gd name="connsiteY0" fmla="*/ 1104222 h 1104222"/>
                <a:gd name="connsiteX1" fmla="*/ 2910693 w 9198685"/>
                <a:gd name="connsiteY1" fmla="*/ 475882 h 1104222"/>
                <a:gd name="connsiteX2" fmla="*/ 6278733 w 9198685"/>
                <a:gd name="connsiteY2" fmla="*/ 338735 h 1104222"/>
                <a:gd name="connsiteX3" fmla="*/ 9198685 w 9198685"/>
                <a:gd name="connsiteY3" fmla="*/ 0 h 1104222"/>
                <a:gd name="connsiteX4" fmla="*/ 9198685 w 9198685"/>
                <a:gd name="connsiteY4" fmla="*/ 1104222 h 1104222"/>
                <a:gd name="connsiteX5" fmla="*/ 0 w 9198685"/>
                <a:gd name="connsiteY5" fmla="*/ 1104222 h 1104222"/>
                <a:gd name="connsiteX0" fmla="*/ 0 w 9198685"/>
                <a:gd name="connsiteY0" fmla="*/ 1117718 h 1117718"/>
                <a:gd name="connsiteX1" fmla="*/ 2910693 w 9198685"/>
                <a:gd name="connsiteY1" fmla="*/ 489378 h 1117718"/>
                <a:gd name="connsiteX2" fmla="*/ 6278733 w 9198685"/>
                <a:gd name="connsiteY2" fmla="*/ 0 h 1117718"/>
                <a:gd name="connsiteX3" fmla="*/ 9198685 w 9198685"/>
                <a:gd name="connsiteY3" fmla="*/ 13496 h 1117718"/>
                <a:gd name="connsiteX4" fmla="*/ 9198685 w 9198685"/>
                <a:gd name="connsiteY4" fmla="*/ 1117718 h 1117718"/>
                <a:gd name="connsiteX5" fmla="*/ 0 w 9198685"/>
                <a:gd name="connsiteY5" fmla="*/ 1117718 h 1117718"/>
                <a:gd name="connsiteX0" fmla="*/ 0 w 9198685"/>
                <a:gd name="connsiteY0" fmla="*/ 1421229 h 1421229"/>
                <a:gd name="connsiteX1" fmla="*/ 2910693 w 9198685"/>
                <a:gd name="connsiteY1" fmla="*/ 792889 h 1421229"/>
                <a:gd name="connsiteX2" fmla="*/ 6278733 w 9198685"/>
                <a:gd name="connsiteY2" fmla="*/ 303511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246486 w 9198685"/>
                <a:gd name="connsiteY1" fmla="*/ 414242 h 1421229"/>
                <a:gd name="connsiteX2" fmla="*/ 6278733 w 9198685"/>
                <a:gd name="connsiteY2" fmla="*/ 303511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246486 w 9198685"/>
                <a:gd name="connsiteY1" fmla="*/ 414242 h 1421229"/>
                <a:gd name="connsiteX2" fmla="*/ 6294582 w 9198685"/>
                <a:gd name="connsiteY2" fmla="*/ 189036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517405 w 9198685"/>
                <a:gd name="connsiteY1" fmla="*/ 502299 h 1421229"/>
                <a:gd name="connsiteX2" fmla="*/ 6294582 w 9198685"/>
                <a:gd name="connsiteY2" fmla="*/ 189036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228256 w 9198685"/>
                <a:gd name="connsiteY1" fmla="*/ 483226 h 1421229"/>
                <a:gd name="connsiteX2" fmla="*/ 6294582 w 9198685"/>
                <a:gd name="connsiteY2" fmla="*/ 189036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228256 w 9198685"/>
                <a:gd name="connsiteY1" fmla="*/ 483226 h 1421229"/>
                <a:gd name="connsiteX2" fmla="*/ 9198685 w 9198685"/>
                <a:gd name="connsiteY2" fmla="*/ 0 h 1421229"/>
                <a:gd name="connsiteX3" fmla="*/ 9198685 w 9198685"/>
                <a:gd name="connsiteY3" fmla="*/ 1421229 h 1421229"/>
                <a:gd name="connsiteX4" fmla="*/ 0 w 9198685"/>
                <a:gd name="connsiteY4" fmla="*/ 1421229 h 1421229"/>
                <a:gd name="connsiteX0" fmla="*/ 0 w 9198685"/>
                <a:gd name="connsiteY0" fmla="*/ 1421229 h 1421229"/>
                <a:gd name="connsiteX1" fmla="*/ 765499 w 9198685"/>
                <a:gd name="connsiteY1" fmla="*/ 842136 h 1421229"/>
                <a:gd name="connsiteX2" fmla="*/ 1228256 w 9198685"/>
                <a:gd name="connsiteY2" fmla="*/ 483226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765499 w 9198685"/>
                <a:gd name="connsiteY1" fmla="*/ 842136 h 1421229"/>
                <a:gd name="connsiteX2" fmla="*/ 3079329 w 9198685"/>
                <a:gd name="connsiteY2" fmla="*/ 373091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389457 w 9198685"/>
                <a:gd name="connsiteY1" fmla="*/ 1097449 h 1421229"/>
                <a:gd name="connsiteX2" fmla="*/ 3079329 w 9198685"/>
                <a:gd name="connsiteY2" fmla="*/ 373091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389457 w 9198685"/>
                <a:gd name="connsiteY1" fmla="*/ 1097449 h 1421229"/>
                <a:gd name="connsiteX2" fmla="*/ 2122594 w 9198685"/>
                <a:gd name="connsiteY2" fmla="*/ 578342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2122594 w 9198685"/>
                <a:gd name="connsiteY1" fmla="*/ 578342 h 1421229"/>
                <a:gd name="connsiteX2" fmla="*/ 9198685 w 9198685"/>
                <a:gd name="connsiteY2" fmla="*/ 0 h 1421229"/>
                <a:gd name="connsiteX3" fmla="*/ 9198685 w 9198685"/>
                <a:gd name="connsiteY3" fmla="*/ 1421229 h 1421229"/>
                <a:gd name="connsiteX4" fmla="*/ 0 w 9198685"/>
                <a:gd name="connsiteY4" fmla="*/ 1421229 h 1421229"/>
                <a:gd name="connsiteX0" fmla="*/ 0 w 8660181"/>
                <a:gd name="connsiteY0" fmla="*/ 1359769 h 1421229"/>
                <a:gd name="connsiteX1" fmla="*/ 1584090 w 8660181"/>
                <a:gd name="connsiteY1" fmla="*/ 578342 h 1421229"/>
                <a:gd name="connsiteX2" fmla="*/ 8660181 w 8660181"/>
                <a:gd name="connsiteY2" fmla="*/ 0 h 1421229"/>
                <a:gd name="connsiteX3" fmla="*/ 8660181 w 8660181"/>
                <a:gd name="connsiteY3" fmla="*/ 1421229 h 1421229"/>
                <a:gd name="connsiteX4" fmla="*/ 0 w 8660181"/>
                <a:gd name="connsiteY4" fmla="*/ 1359769 h 1421229"/>
                <a:gd name="connsiteX0" fmla="*/ 0 w 8660181"/>
                <a:gd name="connsiteY0" fmla="*/ 1386109 h 1421229"/>
                <a:gd name="connsiteX1" fmla="*/ 1584090 w 8660181"/>
                <a:gd name="connsiteY1" fmla="*/ 578342 h 1421229"/>
                <a:gd name="connsiteX2" fmla="*/ 8660181 w 8660181"/>
                <a:gd name="connsiteY2" fmla="*/ 0 h 1421229"/>
                <a:gd name="connsiteX3" fmla="*/ 8660181 w 8660181"/>
                <a:gd name="connsiteY3" fmla="*/ 1421229 h 1421229"/>
                <a:gd name="connsiteX4" fmla="*/ 0 w 8660181"/>
                <a:gd name="connsiteY4" fmla="*/ 1386109 h 1421229"/>
                <a:gd name="connsiteX0" fmla="*/ 0 w 8085683"/>
                <a:gd name="connsiteY0" fmla="*/ 1378221 h 1421229"/>
                <a:gd name="connsiteX1" fmla="*/ 1009592 w 8085683"/>
                <a:gd name="connsiteY1" fmla="*/ 578342 h 1421229"/>
                <a:gd name="connsiteX2" fmla="*/ 8085683 w 8085683"/>
                <a:gd name="connsiteY2" fmla="*/ 0 h 1421229"/>
                <a:gd name="connsiteX3" fmla="*/ 8085683 w 8085683"/>
                <a:gd name="connsiteY3" fmla="*/ 1421229 h 1421229"/>
                <a:gd name="connsiteX4" fmla="*/ 0 w 8085683"/>
                <a:gd name="connsiteY4" fmla="*/ 1378221 h 1421229"/>
                <a:gd name="connsiteX0" fmla="*/ 0 w 8085683"/>
                <a:gd name="connsiteY0" fmla="*/ 1378221 h 1421229"/>
                <a:gd name="connsiteX1" fmla="*/ 2625100 w 8085683"/>
                <a:gd name="connsiteY1" fmla="*/ 429082 h 1421229"/>
                <a:gd name="connsiteX2" fmla="*/ 8085683 w 8085683"/>
                <a:gd name="connsiteY2" fmla="*/ 0 h 1421229"/>
                <a:gd name="connsiteX3" fmla="*/ 8085683 w 8085683"/>
                <a:gd name="connsiteY3" fmla="*/ 1421229 h 1421229"/>
                <a:gd name="connsiteX4" fmla="*/ 0 w 8085683"/>
                <a:gd name="connsiteY4" fmla="*/ 1378221 h 142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83" h="1421229">
                  <a:moveTo>
                    <a:pt x="0" y="1378221"/>
                  </a:moveTo>
                  <a:lnTo>
                    <a:pt x="2625100" y="429082"/>
                  </a:lnTo>
                  <a:lnTo>
                    <a:pt x="8085683" y="0"/>
                  </a:lnTo>
                  <a:lnTo>
                    <a:pt x="8085683" y="1421229"/>
                  </a:lnTo>
                  <a:lnTo>
                    <a:pt x="0" y="1378221"/>
                  </a:lnTo>
                  <a:close/>
                </a:path>
              </a:pathLst>
            </a:custGeom>
            <a:solidFill>
              <a:srgbClr val="002A8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endParaRPr>
            </a:p>
          </p:txBody>
        </p:sp>
        <p:sp>
          <p:nvSpPr>
            <p:cNvPr id="36" name="Isosceles Triangle 12">
              <a:extLst>
                <a:ext uri="{FF2B5EF4-FFF2-40B4-BE49-F238E27FC236}">
                  <a16:creationId xmlns:a16="http://schemas.microsoft.com/office/drawing/2014/main" id="{8FB5F937-0FDB-175B-950B-64CCCC7F02AE}"/>
                </a:ext>
              </a:extLst>
            </p:cNvPr>
            <p:cNvSpPr/>
            <p:nvPr/>
          </p:nvSpPr>
          <p:spPr bwMode="auto">
            <a:xfrm rot="21392808">
              <a:off x="7282861" y="4033441"/>
              <a:ext cx="4016287" cy="856262"/>
            </a:xfrm>
            <a:custGeom>
              <a:avLst/>
              <a:gdLst>
                <a:gd name="connsiteX0" fmla="*/ 0 w 9198685"/>
                <a:gd name="connsiteY0" fmla="*/ 1104222 h 1104222"/>
                <a:gd name="connsiteX1" fmla="*/ 9198685 w 9198685"/>
                <a:gd name="connsiteY1" fmla="*/ 0 h 1104222"/>
                <a:gd name="connsiteX2" fmla="*/ 9198685 w 9198685"/>
                <a:gd name="connsiteY2" fmla="*/ 1104222 h 1104222"/>
                <a:gd name="connsiteX3" fmla="*/ 0 w 9198685"/>
                <a:gd name="connsiteY3" fmla="*/ 1104222 h 1104222"/>
                <a:gd name="connsiteX0" fmla="*/ 0 w 9198685"/>
                <a:gd name="connsiteY0" fmla="*/ 1104222 h 1104222"/>
                <a:gd name="connsiteX1" fmla="*/ 2910693 w 9198685"/>
                <a:gd name="connsiteY1" fmla="*/ 740055 h 1104222"/>
                <a:gd name="connsiteX2" fmla="*/ 9198685 w 9198685"/>
                <a:gd name="connsiteY2" fmla="*/ 0 h 1104222"/>
                <a:gd name="connsiteX3" fmla="*/ 9198685 w 9198685"/>
                <a:gd name="connsiteY3" fmla="*/ 1104222 h 1104222"/>
                <a:gd name="connsiteX4" fmla="*/ 0 w 9198685"/>
                <a:gd name="connsiteY4" fmla="*/ 1104222 h 1104222"/>
                <a:gd name="connsiteX0" fmla="*/ 0 w 9198685"/>
                <a:gd name="connsiteY0" fmla="*/ 1104222 h 1104222"/>
                <a:gd name="connsiteX1" fmla="*/ 2910693 w 9198685"/>
                <a:gd name="connsiteY1" fmla="*/ 740055 h 1104222"/>
                <a:gd name="connsiteX2" fmla="*/ 6278733 w 9198685"/>
                <a:gd name="connsiteY2" fmla="*/ 338735 h 1104222"/>
                <a:gd name="connsiteX3" fmla="*/ 9198685 w 9198685"/>
                <a:gd name="connsiteY3" fmla="*/ 0 h 1104222"/>
                <a:gd name="connsiteX4" fmla="*/ 9198685 w 9198685"/>
                <a:gd name="connsiteY4" fmla="*/ 1104222 h 1104222"/>
                <a:gd name="connsiteX5" fmla="*/ 0 w 9198685"/>
                <a:gd name="connsiteY5" fmla="*/ 1104222 h 1104222"/>
                <a:gd name="connsiteX0" fmla="*/ 0 w 9198685"/>
                <a:gd name="connsiteY0" fmla="*/ 1104222 h 1104222"/>
                <a:gd name="connsiteX1" fmla="*/ 2910693 w 9198685"/>
                <a:gd name="connsiteY1" fmla="*/ 475882 h 1104222"/>
                <a:gd name="connsiteX2" fmla="*/ 6278733 w 9198685"/>
                <a:gd name="connsiteY2" fmla="*/ 338735 h 1104222"/>
                <a:gd name="connsiteX3" fmla="*/ 9198685 w 9198685"/>
                <a:gd name="connsiteY3" fmla="*/ 0 h 1104222"/>
                <a:gd name="connsiteX4" fmla="*/ 9198685 w 9198685"/>
                <a:gd name="connsiteY4" fmla="*/ 1104222 h 1104222"/>
                <a:gd name="connsiteX5" fmla="*/ 0 w 9198685"/>
                <a:gd name="connsiteY5" fmla="*/ 1104222 h 1104222"/>
                <a:gd name="connsiteX0" fmla="*/ 0 w 9198685"/>
                <a:gd name="connsiteY0" fmla="*/ 1117718 h 1117718"/>
                <a:gd name="connsiteX1" fmla="*/ 2910693 w 9198685"/>
                <a:gd name="connsiteY1" fmla="*/ 489378 h 1117718"/>
                <a:gd name="connsiteX2" fmla="*/ 6278733 w 9198685"/>
                <a:gd name="connsiteY2" fmla="*/ 0 h 1117718"/>
                <a:gd name="connsiteX3" fmla="*/ 9198685 w 9198685"/>
                <a:gd name="connsiteY3" fmla="*/ 13496 h 1117718"/>
                <a:gd name="connsiteX4" fmla="*/ 9198685 w 9198685"/>
                <a:gd name="connsiteY4" fmla="*/ 1117718 h 1117718"/>
                <a:gd name="connsiteX5" fmla="*/ 0 w 9198685"/>
                <a:gd name="connsiteY5" fmla="*/ 1117718 h 1117718"/>
                <a:gd name="connsiteX0" fmla="*/ 0 w 9198685"/>
                <a:gd name="connsiteY0" fmla="*/ 1421229 h 1421229"/>
                <a:gd name="connsiteX1" fmla="*/ 2910693 w 9198685"/>
                <a:gd name="connsiteY1" fmla="*/ 792889 h 1421229"/>
                <a:gd name="connsiteX2" fmla="*/ 6278733 w 9198685"/>
                <a:gd name="connsiteY2" fmla="*/ 303511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309654 w 9198685"/>
                <a:gd name="connsiteY1" fmla="*/ 955663 h 1421229"/>
                <a:gd name="connsiteX2" fmla="*/ 6278733 w 9198685"/>
                <a:gd name="connsiteY2" fmla="*/ 303511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309654 w 9198685"/>
                <a:gd name="connsiteY1" fmla="*/ 955663 h 1421229"/>
                <a:gd name="connsiteX2" fmla="*/ 9198685 w 9198685"/>
                <a:gd name="connsiteY2" fmla="*/ 0 h 1421229"/>
                <a:gd name="connsiteX3" fmla="*/ 9198685 w 9198685"/>
                <a:gd name="connsiteY3" fmla="*/ 1421229 h 1421229"/>
                <a:gd name="connsiteX4" fmla="*/ 0 w 9198685"/>
                <a:gd name="connsiteY4" fmla="*/ 1421229 h 1421229"/>
                <a:gd name="connsiteX0" fmla="*/ 0 w 9198685"/>
                <a:gd name="connsiteY0" fmla="*/ 1421229 h 1421229"/>
                <a:gd name="connsiteX1" fmla="*/ 2023370 w 9198685"/>
                <a:gd name="connsiteY1" fmla="*/ 827158 h 1421229"/>
                <a:gd name="connsiteX2" fmla="*/ 9198685 w 9198685"/>
                <a:gd name="connsiteY2" fmla="*/ 0 h 1421229"/>
                <a:gd name="connsiteX3" fmla="*/ 9198685 w 9198685"/>
                <a:gd name="connsiteY3" fmla="*/ 1421229 h 1421229"/>
                <a:gd name="connsiteX4" fmla="*/ 0 w 9198685"/>
                <a:gd name="connsiteY4" fmla="*/ 1421229 h 1421229"/>
                <a:gd name="connsiteX0" fmla="*/ 0 w 9198685"/>
                <a:gd name="connsiteY0" fmla="*/ 1421229 h 1421229"/>
                <a:gd name="connsiteX1" fmla="*/ 2023370 w 9198685"/>
                <a:gd name="connsiteY1" fmla="*/ 827158 h 1421229"/>
                <a:gd name="connsiteX2" fmla="*/ 3448917 w 9198685"/>
                <a:gd name="connsiteY2" fmla="*/ 649367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2023370 w 9198685"/>
                <a:gd name="connsiteY1" fmla="*/ 827158 h 1421229"/>
                <a:gd name="connsiteX2" fmla="*/ 3441304 w 9198685"/>
                <a:gd name="connsiteY2" fmla="*/ 535572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977688 w 9198685"/>
                <a:gd name="connsiteY1" fmla="*/ 994503 h 1421229"/>
                <a:gd name="connsiteX2" fmla="*/ 3441304 w 9198685"/>
                <a:gd name="connsiteY2" fmla="*/ 535572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198685"/>
                <a:gd name="connsiteY0" fmla="*/ 1421229 h 1421229"/>
                <a:gd name="connsiteX1" fmla="*/ 1977688 w 9198685"/>
                <a:gd name="connsiteY1" fmla="*/ 1074829 h 1421229"/>
                <a:gd name="connsiteX2" fmla="*/ 3441304 w 9198685"/>
                <a:gd name="connsiteY2" fmla="*/ 535572 h 1421229"/>
                <a:gd name="connsiteX3" fmla="*/ 9198685 w 9198685"/>
                <a:gd name="connsiteY3" fmla="*/ 0 h 1421229"/>
                <a:gd name="connsiteX4" fmla="*/ 9198685 w 9198685"/>
                <a:gd name="connsiteY4" fmla="*/ 1421229 h 1421229"/>
                <a:gd name="connsiteX5" fmla="*/ 0 w 9198685"/>
                <a:gd name="connsiteY5" fmla="*/ 1421229 h 1421229"/>
                <a:gd name="connsiteX0" fmla="*/ 0 w 9269165"/>
                <a:gd name="connsiteY0" fmla="*/ 1444815 h 1444815"/>
                <a:gd name="connsiteX1" fmla="*/ 1977688 w 9269165"/>
                <a:gd name="connsiteY1" fmla="*/ 1098415 h 1444815"/>
                <a:gd name="connsiteX2" fmla="*/ 3441304 w 9269165"/>
                <a:gd name="connsiteY2" fmla="*/ 559158 h 1444815"/>
                <a:gd name="connsiteX3" fmla="*/ 9269166 w 9269165"/>
                <a:gd name="connsiteY3" fmla="*/ 0 h 1444815"/>
                <a:gd name="connsiteX4" fmla="*/ 9198685 w 9269165"/>
                <a:gd name="connsiteY4" fmla="*/ 1444815 h 1444815"/>
                <a:gd name="connsiteX5" fmla="*/ 0 w 9269165"/>
                <a:gd name="connsiteY5" fmla="*/ 1444815 h 1444815"/>
                <a:gd name="connsiteX0" fmla="*/ 0 w 9256116"/>
                <a:gd name="connsiteY0" fmla="*/ 1425038 h 1425038"/>
                <a:gd name="connsiteX1" fmla="*/ 1977688 w 9256116"/>
                <a:gd name="connsiteY1" fmla="*/ 1078638 h 1425038"/>
                <a:gd name="connsiteX2" fmla="*/ 3441304 w 9256116"/>
                <a:gd name="connsiteY2" fmla="*/ 539381 h 1425038"/>
                <a:gd name="connsiteX3" fmla="*/ 9256116 w 9256116"/>
                <a:gd name="connsiteY3" fmla="*/ -1 h 1425038"/>
                <a:gd name="connsiteX4" fmla="*/ 9198685 w 9256116"/>
                <a:gd name="connsiteY4" fmla="*/ 1425038 h 1425038"/>
                <a:gd name="connsiteX5" fmla="*/ 0 w 9256116"/>
                <a:gd name="connsiteY5" fmla="*/ 1425038 h 1425038"/>
                <a:gd name="connsiteX0" fmla="*/ 0 w 9093931"/>
                <a:gd name="connsiteY0" fmla="*/ 1572255 h 1572255"/>
                <a:gd name="connsiteX1" fmla="*/ 1815503 w 9093931"/>
                <a:gd name="connsiteY1" fmla="*/ 1078640 h 1572255"/>
                <a:gd name="connsiteX2" fmla="*/ 3279119 w 9093931"/>
                <a:gd name="connsiteY2" fmla="*/ 539383 h 1572255"/>
                <a:gd name="connsiteX3" fmla="*/ 9093931 w 9093931"/>
                <a:gd name="connsiteY3" fmla="*/ 1 h 1572255"/>
                <a:gd name="connsiteX4" fmla="*/ 9036500 w 9093931"/>
                <a:gd name="connsiteY4" fmla="*/ 1425040 h 1572255"/>
                <a:gd name="connsiteX5" fmla="*/ 0 w 9093931"/>
                <a:gd name="connsiteY5" fmla="*/ 1572255 h 1572255"/>
                <a:gd name="connsiteX0" fmla="*/ 0 w 9093931"/>
                <a:gd name="connsiteY0" fmla="*/ 1572253 h 1572253"/>
                <a:gd name="connsiteX1" fmla="*/ 1815503 w 9093931"/>
                <a:gd name="connsiteY1" fmla="*/ 1078638 h 1572253"/>
                <a:gd name="connsiteX2" fmla="*/ 3279119 w 9093931"/>
                <a:gd name="connsiteY2" fmla="*/ 539381 h 1572253"/>
                <a:gd name="connsiteX3" fmla="*/ 9093931 w 9093931"/>
                <a:gd name="connsiteY3" fmla="*/ -1 h 1572253"/>
                <a:gd name="connsiteX4" fmla="*/ 8994661 w 9093931"/>
                <a:gd name="connsiteY4" fmla="*/ 1431325 h 1572253"/>
                <a:gd name="connsiteX5" fmla="*/ 0 w 9093931"/>
                <a:gd name="connsiteY5" fmla="*/ 1572253 h 1572253"/>
                <a:gd name="connsiteX0" fmla="*/ 0 w 9093931"/>
                <a:gd name="connsiteY0" fmla="*/ 1572255 h 1572255"/>
                <a:gd name="connsiteX1" fmla="*/ 1815503 w 9093931"/>
                <a:gd name="connsiteY1" fmla="*/ 1078640 h 1572255"/>
                <a:gd name="connsiteX2" fmla="*/ 3279119 w 9093931"/>
                <a:gd name="connsiteY2" fmla="*/ 539383 h 1572255"/>
                <a:gd name="connsiteX3" fmla="*/ 9093931 w 9093931"/>
                <a:gd name="connsiteY3" fmla="*/ 1 h 1572255"/>
                <a:gd name="connsiteX4" fmla="*/ 9004968 w 9093931"/>
                <a:gd name="connsiteY4" fmla="*/ 1431827 h 1572255"/>
                <a:gd name="connsiteX5" fmla="*/ 0 w 9093931"/>
                <a:gd name="connsiteY5" fmla="*/ 1572255 h 1572255"/>
                <a:gd name="connsiteX0" fmla="*/ 0 w 9104236"/>
                <a:gd name="connsiteY0" fmla="*/ 1571755 h 1571755"/>
                <a:gd name="connsiteX1" fmla="*/ 1815503 w 9104236"/>
                <a:gd name="connsiteY1" fmla="*/ 1078140 h 1571755"/>
                <a:gd name="connsiteX2" fmla="*/ 3279119 w 9104236"/>
                <a:gd name="connsiteY2" fmla="*/ 538883 h 1571755"/>
                <a:gd name="connsiteX3" fmla="*/ 9104235 w 9104236"/>
                <a:gd name="connsiteY3" fmla="*/ 1 h 1571755"/>
                <a:gd name="connsiteX4" fmla="*/ 9004968 w 9104236"/>
                <a:gd name="connsiteY4" fmla="*/ 1431327 h 1571755"/>
                <a:gd name="connsiteX5" fmla="*/ 0 w 9104236"/>
                <a:gd name="connsiteY5" fmla="*/ 1571755 h 1571755"/>
                <a:gd name="connsiteX0" fmla="*/ 0 w 9113919"/>
                <a:gd name="connsiteY0" fmla="*/ 1562970 h 1562970"/>
                <a:gd name="connsiteX1" fmla="*/ 1815503 w 9113919"/>
                <a:gd name="connsiteY1" fmla="*/ 1069355 h 1562970"/>
                <a:gd name="connsiteX2" fmla="*/ 3279119 w 9113919"/>
                <a:gd name="connsiteY2" fmla="*/ 530098 h 1562970"/>
                <a:gd name="connsiteX3" fmla="*/ 9113918 w 9113919"/>
                <a:gd name="connsiteY3" fmla="*/ 1 h 1562970"/>
                <a:gd name="connsiteX4" fmla="*/ 9004968 w 9113919"/>
                <a:gd name="connsiteY4" fmla="*/ 1422542 h 1562970"/>
                <a:gd name="connsiteX5" fmla="*/ 0 w 9113919"/>
                <a:gd name="connsiteY5" fmla="*/ 1562970 h 156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3919" h="1562970">
                  <a:moveTo>
                    <a:pt x="0" y="1562970"/>
                  </a:moveTo>
                  <a:lnTo>
                    <a:pt x="1815503" y="1069355"/>
                  </a:lnTo>
                  <a:lnTo>
                    <a:pt x="3279119" y="530098"/>
                  </a:lnTo>
                  <a:lnTo>
                    <a:pt x="9113918" y="1"/>
                  </a:lnTo>
                  <a:lnTo>
                    <a:pt x="9004968" y="1422542"/>
                  </a:lnTo>
                  <a:lnTo>
                    <a:pt x="0" y="1562970"/>
                  </a:lnTo>
                  <a:close/>
                </a:path>
              </a:pathLst>
            </a:cu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endParaRPr>
            </a:p>
          </p:txBody>
        </p:sp>
        <p:sp>
          <p:nvSpPr>
            <p:cNvPr id="37" name="Isosceles Triangle 36">
              <a:extLst>
                <a:ext uri="{FF2B5EF4-FFF2-40B4-BE49-F238E27FC236}">
                  <a16:creationId xmlns:a16="http://schemas.microsoft.com/office/drawing/2014/main" id="{BC332C62-C087-910C-BCB3-24572F5ACC0D}"/>
                </a:ext>
              </a:extLst>
            </p:cNvPr>
            <p:cNvSpPr/>
            <p:nvPr/>
          </p:nvSpPr>
          <p:spPr bwMode="auto">
            <a:xfrm>
              <a:off x="6583589" y="4582670"/>
              <a:ext cx="4688474" cy="498525"/>
            </a:xfrm>
            <a:prstGeom prst="triangle">
              <a:avLst>
                <a:gd name="adj" fmla="val 100000"/>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72 Brand"/>
                <a:ea typeface="Segoe UI" pitchFamily="34" charset="0"/>
                <a:cs typeface="72" panose="020B0503030000000003" pitchFamily="34" charset="0"/>
              </a:endParaRPr>
            </a:p>
          </p:txBody>
        </p:sp>
        <p:sp>
          <p:nvSpPr>
            <p:cNvPr id="38" name="Rectangle 37">
              <a:extLst>
                <a:ext uri="{FF2B5EF4-FFF2-40B4-BE49-F238E27FC236}">
                  <a16:creationId xmlns:a16="http://schemas.microsoft.com/office/drawing/2014/main" id="{9E7BD3EA-FDBB-5BC4-5486-5A2438684332}"/>
                </a:ext>
              </a:extLst>
            </p:cNvPr>
            <p:cNvSpPr/>
            <p:nvPr/>
          </p:nvSpPr>
          <p:spPr bwMode="gray">
            <a:xfrm>
              <a:off x="6583589" y="5081151"/>
              <a:ext cx="4686296" cy="291839"/>
            </a:xfrm>
            <a:prstGeom prst="rect">
              <a:avLst/>
            </a:prstGeom>
            <a:solidFill>
              <a:schemeClr val="bg2"/>
            </a:soli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dirty="0">
                <a:ln>
                  <a:noFill/>
                </a:ln>
                <a:solidFill>
                  <a:srgbClr val="000000"/>
                </a:solidFill>
                <a:effectLst/>
                <a:uLnTx/>
                <a:uFillTx/>
                <a:latin typeface="72 Brand"/>
                <a:ea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D3DB33F9-B170-368C-65FD-534655E327BB}"/>
                </a:ext>
              </a:extLst>
            </p:cNvPr>
            <p:cNvCxnSpPr>
              <a:cxnSpLocks/>
            </p:cNvCxnSpPr>
            <p:nvPr/>
          </p:nvCxnSpPr>
          <p:spPr>
            <a:xfrm>
              <a:off x="8069079" y="2128938"/>
              <a:ext cx="0" cy="3241964"/>
            </a:xfrm>
            <a:prstGeom prst="line">
              <a:avLst/>
            </a:prstGeom>
            <a:noFill/>
            <a:ln w="15875" cap="rnd" cmpd="sng" algn="ctr">
              <a:solidFill>
                <a:schemeClr val="tx1">
                  <a:alpha val="22359"/>
                </a:schemeClr>
              </a:solidFill>
              <a:prstDash val="sysDot"/>
              <a:headEnd type="none" w="lg" len="med"/>
              <a:tailEnd type="none" w="lg" len="med"/>
            </a:ln>
            <a:effectLst/>
          </p:spPr>
        </p:cxnSp>
        <p:cxnSp>
          <p:nvCxnSpPr>
            <p:cNvPr id="40" name="Straight Connector 39">
              <a:extLst>
                <a:ext uri="{FF2B5EF4-FFF2-40B4-BE49-F238E27FC236}">
                  <a16:creationId xmlns:a16="http://schemas.microsoft.com/office/drawing/2014/main" id="{B50314FF-BF41-B087-C28F-FAAA3B0F1309}"/>
                </a:ext>
              </a:extLst>
            </p:cNvPr>
            <p:cNvCxnSpPr>
              <a:cxnSpLocks/>
            </p:cNvCxnSpPr>
            <p:nvPr/>
          </p:nvCxnSpPr>
          <p:spPr>
            <a:xfrm>
              <a:off x="9783911" y="2128938"/>
              <a:ext cx="0" cy="3241964"/>
            </a:xfrm>
            <a:prstGeom prst="line">
              <a:avLst/>
            </a:prstGeom>
            <a:noFill/>
            <a:ln w="15875" cap="rnd" cmpd="sng" algn="ctr">
              <a:solidFill>
                <a:schemeClr val="tx1">
                  <a:alpha val="22359"/>
                </a:schemeClr>
              </a:solidFill>
              <a:prstDash val="sysDot"/>
              <a:headEnd type="none" w="lg" len="med"/>
              <a:tailEnd type="none" w="lg" len="med"/>
            </a:ln>
            <a:effectLst/>
          </p:spPr>
        </p:cxnSp>
      </p:grpSp>
      <p:sp>
        <p:nvSpPr>
          <p:cNvPr id="2" name="Title 1">
            <a:extLst>
              <a:ext uri="{FF2B5EF4-FFF2-40B4-BE49-F238E27FC236}">
                <a16:creationId xmlns:a16="http://schemas.microsoft.com/office/drawing/2014/main" id="{E36198E9-42F8-7A95-5D67-DCD1837C1CBF}"/>
              </a:ext>
            </a:extLst>
          </p:cNvPr>
          <p:cNvSpPr>
            <a:spLocks noGrp="1"/>
          </p:cNvSpPr>
          <p:nvPr>
            <p:ph type="title"/>
          </p:nvPr>
        </p:nvSpPr>
        <p:spPr>
          <a:xfrm>
            <a:off x="504001" y="504000"/>
            <a:ext cx="11186476" cy="369332"/>
          </a:xfrm>
        </p:spPr>
        <p:txBody>
          <a:bodyPr/>
          <a:lstStyle/>
          <a:p>
            <a:r>
              <a:rPr lang="en-US" dirty="0"/>
              <a:t>High expectations on the business value and impact of generative AI</a:t>
            </a:r>
          </a:p>
        </p:txBody>
      </p:sp>
      <p:sp>
        <p:nvSpPr>
          <p:cNvPr id="3" name="Text Placeholder 3">
            <a:extLst>
              <a:ext uri="{FF2B5EF4-FFF2-40B4-BE49-F238E27FC236}">
                <a16:creationId xmlns:a16="http://schemas.microsoft.com/office/drawing/2014/main" id="{FCAC4E77-EA72-A09A-2716-89A88757DC0F}"/>
              </a:ext>
            </a:extLst>
          </p:cNvPr>
          <p:cNvSpPr txBox="1">
            <a:spLocks/>
          </p:cNvSpPr>
          <p:nvPr/>
        </p:nvSpPr>
        <p:spPr bwMode="black">
          <a:xfrm>
            <a:off x="658368" y="2274838"/>
            <a:ext cx="4937760" cy="1769715"/>
          </a:xfrm>
          <a:prstGeom prst="rect">
            <a:avLst/>
          </a:prstGeom>
        </p:spPr>
        <p:txBody>
          <a:bodyPr vert="horz" lIns="0" tIns="0" rIns="0" bIns="0" rtlCol="0" anchor="t">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232" rtl="0" eaLnBrk="1" fontAlgn="base" latinLnBrk="0" hangingPunct="1">
              <a:lnSpc>
                <a:spcPct val="100000"/>
              </a:lnSpc>
              <a:spcBef>
                <a:spcPts val="1800"/>
              </a:spcBef>
              <a:spcAft>
                <a:spcPts val="0"/>
              </a:spcAft>
              <a:buClrTx/>
              <a:buSzTx/>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Generative AI is </a:t>
            </a:r>
            <a:r>
              <a:rPr kumimoji="0" lang="en-US" sz="2000" b="0" i="0" u="none" strike="noStrike" kern="1200" cap="none" spc="0" normalizeH="0" baseline="0" noProof="0" dirty="0">
                <a:ln>
                  <a:noFill/>
                </a:ln>
                <a:solidFill>
                  <a:srgbClr val="000000"/>
                </a:solidFill>
                <a:effectLst/>
                <a:uLnTx/>
                <a:uFillTx/>
                <a:latin typeface="72 Brand" panose="020B0504030603020204" pitchFamily="34" charset="0"/>
                <a:ea typeface="+mn-ea"/>
                <a:cs typeface="72" panose="020B0503030000000003" pitchFamily="34" charset="0"/>
              </a:rPr>
              <a:t>giving rise to new and restored expectations on analytics and BI</a:t>
            </a:r>
          </a:p>
          <a:p>
            <a:pPr marL="0" marR="0" lvl="0" indent="0" algn="l" defTabSz="1088232" rtl="0" eaLnBrk="1" fontAlgn="base"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Managing stakeholder expectations and fear of missing out on GenAI is a big stressor for data and analytics leaders</a:t>
            </a:r>
          </a:p>
        </p:txBody>
      </p:sp>
    </p:spTree>
    <p:extLst>
      <p:ext uri="{BB962C8B-B14F-4D97-AF65-F5344CB8AC3E}">
        <p14:creationId xmlns:p14="http://schemas.microsoft.com/office/powerpoint/2010/main" val="246351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E1372C-F793-DEAB-7568-2C17E5F2BADB}"/>
              </a:ext>
            </a:extLst>
          </p:cNvPr>
          <p:cNvSpPr txBox="1">
            <a:spLocks/>
          </p:cNvSpPr>
          <p:nvPr/>
        </p:nvSpPr>
        <p:spPr bwMode="black">
          <a:xfrm>
            <a:off x="658368" y="2303004"/>
            <a:ext cx="5029200" cy="1692771"/>
          </a:xfrm>
          <a:prstGeom prst="rect">
            <a:avLst/>
          </a:prstGeom>
        </p:spPr>
        <p:txBody>
          <a:bodyPr vert="horz" wrap="square" lIns="0" tIns="0" rIns="0" bIns="0" rtlCol="0" anchor="t">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
                <a:srgbClr val="E76500"/>
              </a:buClr>
              <a:buSzPct val="100000"/>
              <a:buFontTx/>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Created from the most important processes</a:t>
            </a:r>
          </a:p>
          <a:p>
            <a:pPr marL="0" marR="0" lvl="0" indent="0" algn="l" defTabSz="1088558" rtl="0" eaLnBrk="1" fontAlgn="auto" latinLnBrk="0" hangingPunct="1">
              <a:lnSpc>
                <a:spcPct val="100000"/>
              </a:lnSpc>
              <a:spcBef>
                <a:spcPts val="1800"/>
              </a:spcBef>
              <a:spcAft>
                <a:spcPts val="0"/>
              </a:spcAft>
              <a:buClr>
                <a:srgbClr val="E76500"/>
              </a:buClr>
              <a:buSzPct val="100000"/>
              <a:buFontTx/>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Informing the most impactful decisions</a:t>
            </a:r>
          </a:p>
          <a:p>
            <a:pPr marL="0" marR="0" lvl="0" indent="0" algn="l" defTabSz="1088558" rtl="0" eaLnBrk="1" fontAlgn="auto" latinLnBrk="0" hangingPunct="1">
              <a:lnSpc>
                <a:spcPct val="100000"/>
              </a:lnSpc>
              <a:spcBef>
                <a:spcPts val="1800"/>
              </a:spcBef>
              <a:spcAft>
                <a:spcPts val="0"/>
              </a:spcAft>
              <a:buClr>
                <a:srgbClr val="E76500"/>
              </a:buClr>
              <a:buSzPct val="100000"/>
              <a:buFontTx/>
              <a:buNone/>
              <a:tabLst/>
              <a:defRPr/>
            </a:pPr>
            <a:r>
              <a:rPr kumimoji="0" lang="en-US" sz="2000" u="none" strike="noStrike" kern="1200" cap="none" spc="0" normalizeH="0" baseline="0" noProof="0" dirty="0">
                <a:ln>
                  <a:noFill/>
                </a:ln>
                <a:solidFill>
                  <a:srgbClr val="000000"/>
                </a:solidFill>
                <a:effectLst/>
                <a:uLnTx/>
                <a:uFillTx/>
                <a:latin typeface="72 Brand"/>
                <a:ea typeface="+mn-ea"/>
                <a:cs typeface="72" panose="020B0503030000000003" pitchFamily="34" charset="0"/>
              </a:rPr>
              <a:t>Analytics and BI must connect to SAP LOB apps to maximize the value of your SAP data</a:t>
            </a:r>
          </a:p>
        </p:txBody>
      </p:sp>
      <p:grpSp>
        <p:nvGrpSpPr>
          <p:cNvPr id="31" name="3D graphic pushed back">
            <a:extLst>
              <a:ext uri="{FF2B5EF4-FFF2-40B4-BE49-F238E27FC236}">
                <a16:creationId xmlns:a16="http://schemas.microsoft.com/office/drawing/2014/main" id="{852FB616-2DCA-90EF-A34D-7003B6B9C907}"/>
              </a:ext>
            </a:extLst>
          </p:cNvPr>
          <p:cNvGrpSpPr/>
          <p:nvPr/>
        </p:nvGrpSpPr>
        <p:grpSpPr>
          <a:xfrm>
            <a:off x="6507591" y="2133540"/>
            <a:ext cx="5059235" cy="3152627"/>
            <a:chOff x="5984461" y="2133540"/>
            <a:chExt cx="5059235" cy="3152627"/>
          </a:xfrm>
        </p:grpSpPr>
        <p:sp>
          <p:nvSpPr>
            <p:cNvPr id="32" name="Freeform: Shape 31">
              <a:extLst>
                <a:ext uri="{FF2B5EF4-FFF2-40B4-BE49-F238E27FC236}">
                  <a16:creationId xmlns:a16="http://schemas.microsoft.com/office/drawing/2014/main" id="{EF2FDEB8-F62A-E3B4-6F63-D6237A7F6B02}"/>
                </a:ext>
              </a:extLst>
            </p:cNvPr>
            <p:cNvSpPr/>
            <p:nvPr/>
          </p:nvSpPr>
          <p:spPr>
            <a:xfrm>
              <a:off x="6493093" y="2340352"/>
              <a:ext cx="4040727" cy="1457929"/>
            </a:xfrm>
            <a:custGeom>
              <a:avLst/>
              <a:gdLst>
                <a:gd name="connsiteX0" fmla="*/ 4039717 w 4040727"/>
                <a:gd name="connsiteY0" fmla="*/ 1113151 h 1457929"/>
                <a:gd name="connsiteX1" fmla="*/ 4033304 w 4040727"/>
                <a:gd name="connsiteY1" fmla="*/ 1053944 h 1457929"/>
                <a:gd name="connsiteX2" fmla="*/ 4021683 w 4040727"/>
                <a:gd name="connsiteY2" fmla="*/ 995066 h 1457929"/>
                <a:gd name="connsiteX3" fmla="*/ 3984792 w 4040727"/>
                <a:gd name="connsiteY3" fmla="*/ 882896 h 1457929"/>
                <a:gd name="connsiteX4" fmla="*/ 3930251 w 4040727"/>
                <a:gd name="connsiteY4" fmla="*/ 775766 h 1457929"/>
                <a:gd name="connsiteX5" fmla="*/ 3858882 w 4040727"/>
                <a:gd name="connsiteY5" fmla="*/ 673729 h 1457929"/>
                <a:gd name="connsiteX6" fmla="*/ 3771452 w 4040727"/>
                <a:gd name="connsiteY6" fmla="*/ 576895 h 1457929"/>
                <a:gd name="connsiteX7" fmla="*/ 3673332 w 4040727"/>
                <a:gd name="connsiteY7" fmla="*/ 489153 h 1457929"/>
                <a:gd name="connsiteX8" fmla="*/ 3563483 w 4040727"/>
                <a:gd name="connsiteY8" fmla="*/ 408038 h 1457929"/>
                <a:gd name="connsiteX9" fmla="*/ 3442505 w 4040727"/>
                <a:gd name="connsiteY9" fmla="*/ 333496 h 1457929"/>
                <a:gd name="connsiteX10" fmla="*/ 3310839 w 4040727"/>
                <a:gd name="connsiteY10" fmla="*/ 265417 h 1457929"/>
                <a:gd name="connsiteX11" fmla="*/ 3277018 w 4040727"/>
                <a:gd name="connsiteY11" fmla="*/ 249752 h 1457929"/>
                <a:gd name="connsiteX12" fmla="*/ 3265726 w 4040727"/>
                <a:gd name="connsiteY12" fmla="*/ 244713 h 1457929"/>
                <a:gd name="connsiteX13" fmla="*/ 3243964 w 4040727"/>
                <a:gd name="connsiteY13" fmla="*/ 235019 h 1457929"/>
                <a:gd name="connsiteX14" fmla="*/ 3242759 w 4040727"/>
                <a:gd name="connsiteY14" fmla="*/ 234526 h 1457929"/>
                <a:gd name="connsiteX15" fmla="*/ 3229219 w 4040727"/>
                <a:gd name="connsiteY15" fmla="*/ 228775 h 1457929"/>
                <a:gd name="connsiteX16" fmla="*/ 3208115 w 4040727"/>
                <a:gd name="connsiteY16" fmla="*/ 219848 h 1457929"/>
                <a:gd name="connsiteX17" fmla="*/ 3193151 w 4040727"/>
                <a:gd name="connsiteY17" fmla="*/ 213768 h 1457929"/>
                <a:gd name="connsiteX18" fmla="*/ 3175500 w 4040727"/>
                <a:gd name="connsiteY18" fmla="*/ 206593 h 1457929"/>
                <a:gd name="connsiteX19" fmla="*/ 3172979 w 4040727"/>
                <a:gd name="connsiteY19" fmla="*/ 205608 h 1457929"/>
                <a:gd name="connsiteX20" fmla="*/ 3170567 w 4040727"/>
                <a:gd name="connsiteY20" fmla="*/ 204622 h 1457929"/>
                <a:gd name="connsiteX21" fmla="*/ 3157137 w 4040727"/>
                <a:gd name="connsiteY21" fmla="*/ 199418 h 1457929"/>
                <a:gd name="connsiteX22" fmla="*/ 3137568 w 4040727"/>
                <a:gd name="connsiteY22" fmla="*/ 191860 h 1457929"/>
                <a:gd name="connsiteX23" fmla="*/ 3121288 w 4040727"/>
                <a:gd name="connsiteY23" fmla="*/ 185781 h 1457929"/>
                <a:gd name="connsiteX24" fmla="*/ 3105501 w 4040727"/>
                <a:gd name="connsiteY24" fmla="*/ 179920 h 1457929"/>
                <a:gd name="connsiteX25" fmla="*/ 3101664 w 4040727"/>
                <a:gd name="connsiteY25" fmla="*/ 178551 h 1457929"/>
                <a:gd name="connsiteX26" fmla="*/ 3085165 w 4040727"/>
                <a:gd name="connsiteY26" fmla="*/ 172691 h 1457929"/>
                <a:gd name="connsiteX27" fmla="*/ 3065431 w 4040727"/>
                <a:gd name="connsiteY27" fmla="*/ 165735 h 1457929"/>
                <a:gd name="connsiteX28" fmla="*/ 3048548 w 4040727"/>
                <a:gd name="connsiteY28" fmla="*/ 159984 h 1457929"/>
                <a:gd name="connsiteX29" fmla="*/ 3034077 w 4040727"/>
                <a:gd name="connsiteY29" fmla="*/ 155055 h 1457929"/>
                <a:gd name="connsiteX30" fmla="*/ 3030130 w 4040727"/>
                <a:gd name="connsiteY30" fmla="*/ 153795 h 1457929"/>
                <a:gd name="connsiteX31" fmla="*/ 3023882 w 4040727"/>
                <a:gd name="connsiteY31" fmla="*/ 151714 h 1457929"/>
                <a:gd name="connsiteX32" fmla="*/ 2982606 w 4040727"/>
                <a:gd name="connsiteY32" fmla="*/ 138569 h 1457929"/>
                <a:gd name="connsiteX33" fmla="*/ 2980194 w 4040727"/>
                <a:gd name="connsiteY33" fmla="*/ 137802 h 1457929"/>
                <a:gd name="connsiteX34" fmla="*/ 2973397 w 4040727"/>
                <a:gd name="connsiteY34" fmla="*/ 135775 h 1457929"/>
                <a:gd name="connsiteX35" fmla="*/ 2932888 w 4040727"/>
                <a:gd name="connsiteY35" fmla="*/ 123726 h 1457929"/>
                <a:gd name="connsiteX36" fmla="*/ 2925488 w 4040727"/>
                <a:gd name="connsiteY36" fmla="*/ 121535 h 1457929"/>
                <a:gd name="connsiteX37" fmla="*/ 2919733 w 4040727"/>
                <a:gd name="connsiteY37" fmla="*/ 119947 h 1457929"/>
                <a:gd name="connsiteX38" fmla="*/ 2871002 w 4040727"/>
                <a:gd name="connsiteY38" fmla="*/ 106528 h 1457929"/>
                <a:gd name="connsiteX39" fmla="*/ 2870399 w 4040727"/>
                <a:gd name="connsiteY39" fmla="*/ 106364 h 1457929"/>
                <a:gd name="connsiteX40" fmla="*/ 2870015 w 4040727"/>
                <a:gd name="connsiteY40" fmla="*/ 106254 h 1457929"/>
                <a:gd name="connsiteX41" fmla="*/ 2867987 w 4040727"/>
                <a:gd name="connsiteY41" fmla="*/ 105761 h 1457929"/>
                <a:gd name="connsiteX42" fmla="*/ 2820188 w 4040727"/>
                <a:gd name="connsiteY42" fmla="*/ 93602 h 1457929"/>
                <a:gd name="connsiteX43" fmla="*/ 2813775 w 4040727"/>
                <a:gd name="connsiteY43" fmla="*/ 91959 h 1457929"/>
                <a:gd name="connsiteX44" fmla="*/ 2796070 w 4040727"/>
                <a:gd name="connsiteY44" fmla="*/ 87742 h 1457929"/>
                <a:gd name="connsiteX45" fmla="*/ 2790972 w 4040727"/>
                <a:gd name="connsiteY45" fmla="*/ 86537 h 1457929"/>
                <a:gd name="connsiteX46" fmla="*/ 2788614 w 4040727"/>
                <a:gd name="connsiteY46" fmla="*/ 85989 h 1457929"/>
                <a:gd name="connsiteX47" fmla="*/ 2763290 w 4040727"/>
                <a:gd name="connsiteY47" fmla="*/ 80129 h 1457929"/>
                <a:gd name="connsiteX48" fmla="*/ 2756054 w 4040727"/>
                <a:gd name="connsiteY48" fmla="*/ 78541 h 1457929"/>
                <a:gd name="connsiteX49" fmla="*/ 2748161 w 4040727"/>
                <a:gd name="connsiteY49" fmla="*/ 76788 h 1457929"/>
                <a:gd name="connsiteX50" fmla="*/ 2737856 w 4040727"/>
                <a:gd name="connsiteY50" fmla="*/ 74488 h 1457929"/>
                <a:gd name="connsiteX51" fmla="*/ 2712202 w 4040727"/>
                <a:gd name="connsiteY51" fmla="*/ 69065 h 1457929"/>
                <a:gd name="connsiteX52" fmla="*/ 2690441 w 4040727"/>
                <a:gd name="connsiteY52" fmla="*/ 64629 h 1457929"/>
                <a:gd name="connsiteX53" fmla="*/ 2671694 w 4040727"/>
                <a:gd name="connsiteY53" fmla="*/ 60905 h 1457929"/>
                <a:gd name="connsiteX54" fmla="*/ 2669775 w 4040727"/>
                <a:gd name="connsiteY54" fmla="*/ 60521 h 1457929"/>
                <a:gd name="connsiteX55" fmla="*/ 2668624 w 4040727"/>
                <a:gd name="connsiteY55" fmla="*/ 60302 h 1457929"/>
                <a:gd name="connsiteX56" fmla="*/ 2646753 w 4040727"/>
                <a:gd name="connsiteY56" fmla="*/ 56140 h 1457929"/>
                <a:gd name="connsiteX57" fmla="*/ 2630418 w 4040727"/>
                <a:gd name="connsiteY57" fmla="*/ 53182 h 1457929"/>
                <a:gd name="connsiteX58" fmla="*/ 2627074 w 4040727"/>
                <a:gd name="connsiteY58" fmla="*/ 52579 h 1457929"/>
                <a:gd name="connsiteX59" fmla="*/ 2624827 w 4040727"/>
                <a:gd name="connsiteY59" fmla="*/ 52196 h 1457929"/>
                <a:gd name="connsiteX60" fmla="*/ 2606628 w 4040727"/>
                <a:gd name="connsiteY60" fmla="*/ 49074 h 1457929"/>
                <a:gd name="connsiteX61" fmla="*/ 2583880 w 4040727"/>
                <a:gd name="connsiteY61" fmla="*/ 45185 h 1457929"/>
                <a:gd name="connsiteX62" fmla="*/ 2581961 w 4040727"/>
                <a:gd name="connsiteY62" fmla="*/ 44857 h 1457929"/>
                <a:gd name="connsiteX63" fmla="*/ 2563763 w 4040727"/>
                <a:gd name="connsiteY63" fmla="*/ 41954 h 1457929"/>
                <a:gd name="connsiteX64" fmla="*/ 2543262 w 4040727"/>
                <a:gd name="connsiteY64" fmla="*/ 38668 h 1457929"/>
                <a:gd name="connsiteX65" fmla="*/ 2541069 w 4040727"/>
                <a:gd name="connsiteY65" fmla="*/ 38339 h 1457929"/>
                <a:gd name="connsiteX66" fmla="*/ 2538931 w 4040727"/>
                <a:gd name="connsiteY66" fmla="*/ 38011 h 1457929"/>
                <a:gd name="connsiteX67" fmla="*/ 2521061 w 4040727"/>
                <a:gd name="connsiteY67" fmla="*/ 35436 h 1457929"/>
                <a:gd name="connsiteX68" fmla="*/ 2498204 w 4040727"/>
                <a:gd name="connsiteY68" fmla="*/ 32150 h 1457929"/>
                <a:gd name="connsiteX69" fmla="*/ 2495737 w 4040727"/>
                <a:gd name="connsiteY69" fmla="*/ 31822 h 1457929"/>
                <a:gd name="connsiteX70" fmla="*/ 2477703 w 4040727"/>
                <a:gd name="connsiteY70" fmla="*/ 29466 h 1457929"/>
                <a:gd name="connsiteX71" fmla="*/ 2455119 w 4040727"/>
                <a:gd name="connsiteY71" fmla="*/ 26509 h 1457929"/>
                <a:gd name="connsiteX72" fmla="*/ 2452378 w 4040727"/>
                <a:gd name="connsiteY72" fmla="*/ 26125 h 1457929"/>
                <a:gd name="connsiteX73" fmla="*/ 2430616 w 4040727"/>
                <a:gd name="connsiteY73" fmla="*/ 23551 h 1457929"/>
                <a:gd name="connsiteX74" fmla="*/ 2412911 w 4040727"/>
                <a:gd name="connsiteY74" fmla="*/ 21470 h 1457929"/>
                <a:gd name="connsiteX75" fmla="*/ 2410828 w 4040727"/>
                <a:gd name="connsiteY75" fmla="*/ 21251 h 1457929"/>
                <a:gd name="connsiteX76" fmla="*/ 2386764 w 4040727"/>
                <a:gd name="connsiteY76" fmla="*/ 18731 h 1457929"/>
                <a:gd name="connsiteX77" fmla="*/ 2371690 w 4040727"/>
                <a:gd name="connsiteY77" fmla="*/ 17143 h 1457929"/>
                <a:gd name="connsiteX78" fmla="*/ 2370429 w 4040727"/>
                <a:gd name="connsiteY78" fmla="*/ 17034 h 1457929"/>
                <a:gd name="connsiteX79" fmla="*/ 2369114 w 4040727"/>
                <a:gd name="connsiteY79" fmla="*/ 16924 h 1457929"/>
                <a:gd name="connsiteX80" fmla="*/ 2340774 w 4040727"/>
                <a:gd name="connsiteY80" fmla="*/ 14295 h 1457929"/>
                <a:gd name="connsiteX81" fmla="*/ 2327838 w 4040727"/>
                <a:gd name="connsiteY81" fmla="*/ 13090 h 1457929"/>
                <a:gd name="connsiteX82" fmla="*/ 2327290 w 4040727"/>
                <a:gd name="connsiteY82" fmla="*/ 13090 h 1457929"/>
                <a:gd name="connsiteX83" fmla="*/ 2285301 w 4040727"/>
                <a:gd name="connsiteY83" fmla="*/ 9694 h 1457929"/>
                <a:gd name="connsiteX84" fmla="*/ 2285082 w 4040727"/>
                <a:gd name="connsiteY84" fmla="*/ 9694 h 1457929"/>
                <a:gd name="connsiteX85" fmla="*/ 2278066 w 4040727"/>
                <a:gd name="connsiteY85" fmla="*/ 9201 h 1457929"/>
                <a:gd name="connsiteX86" fmla="*/ 2243039 w 4040727"/>
                <a:gd name="connsiteY86" fmla="*/ 6791 h 1457929"/>
                <a:gd name="connsiteX87" fmla="*/ 2242162 w 4040727"/>
                <a:gd name="connsiteY87" fmla="*/ 6791 h 1457929"/>
                <a:gd name="connsiteX88" fmla="*/ 2226484 w 4040727"/>
                <a:gd name="connsiteY88" fmla="*/ 5915 h 1457929"/>
                <a:gd name="connsiteX89" fmla="*/ 2200612 w 4040727"/>
                <a:gd name="connsiteY89" fmla="*/ 4436 h 1457929"/>
                <a:gd name="connsiteX90" fmla="*/ 2199022 w 4040727"/>
                <a:gd name="connsiteY90" fmla="*/ 4382 h 1457929"/>
                <a:gd name="connsiteX91" fmla="*/ 2197432 w 4040727"/>
                <a:gd name="connsiteY91" fmla="*/ 4272 h 1457929"/>
                <a:gd name="connsiteX92" fmla="*/ 2181207 w 4040727"/>
                <a:gd name="connsiteY92" fmla="*/ 3560 h 1457929"/>
                <a:gd name="connsiteX93" fmla="*/ 2158020 w 4040727"/>
                <a:gd name="connsiteY93" fmla="*/ 2519 h 1457929"/>
                <a:gd name="connsiteX94" fmla="*/ 2155663 w 4040727"/>
                <a:gd name="connsiteY94" fmla="*/ 2465 h 1457929"/>
                <a:gd name="connsiteX95" fmla="*/ 2136971 w 4040727"/>
                <a:gd name="connsiteY95" fmla="*/ 1862 h 1457929"/>
                <a:gd name="connsiteX96" fmla="*/ 2115265 w 4040727"/>
                <a:gd name="connsiteY96" fmla="*/ 1150 h 1457929"/>
                <a:gd name="connsiteX97" fmla="*/ 2111153 w 4040727"/>
                <a:gd name="connsiteY97" fmla="*/ 1041 h 1457929"/>
                <a:gd name="connsiteX98" fmla="*/ 2106001 w 4040727"/>
                <a:gd name="connsiteY98" fmla="*/ 931 h 1457929"/>
                <a:gd name="connsiteX99" fmla="*/ 2091584 w 4040727"/>
                <a:gd name="connsiteY99" fmla="*/ 602 h 1457929"/>
                <a:gd name="connsiteX100" fmla="*/ 2067904 w 4040727"/>
                <a:gd name="connsiteY100" fmla="*/ 219 h 1457929"/>
                <a:gd name="connsiteX101" fmla="*/ 2065876 w 4040727"/>
                <a:gd name="connsiteY101" fmla="*/ 219 h 1457929"/>
                <a:gd name="connsiteX102" fmla="*/ 2062532 w 4040727"/>
                <a:gd name="connsiteY102" fmla="*/ 219 h 1457929"/>
                <a:gd name="connsiteX103" fmla="*/ 2044114 w 4040727"/>
                <a:gd name="connsiteY103" fmla="*/ 55 h 1457929"/>
                <a:gd name="connsiteX104" fmla="*/ 2020324 w 4040727"/>
                <a:gd name="connsiteY104" fmla="*/ 0 h 1457929"/>
                <a:gd name="connsiteX105" fmla="*/ 1999001 w 4040727"/>
                <a:gd name="connsiteY105" fmla="*/ 55 h 1457929"/>
                <a:gd name="connsiteX106" fmla="*/ 1977678 w 4040727"/>
                <a:gd name="connsiteY106" fmla="*/ 219 h 1457929"/>
                <a:gd name="connsiteX107" fmla="*/ 1976363 w 4040727"/>
                <a:gd name="connsiteY107" fmla="*/ 219 h 1457929"/>
                <a:gd name="connsiteX108" fmla="*/ 1974444 w 4040727"/>
                <a:gd name="connsiteY108" fmla="*/ 219 h 1457929"/>
                <a:gd name="connsiteX109" fmla="*/ 1956410 w 4040727"/>
                <a:gd name="connsiteY109" fmla="*/ 493 h 1457929"/>
                <a:gd name="connsiteX110" fmla="*/ 1935196 w 4040727"/>
                <a:gd name="connsiteY110" fmla="*/ 931 h 1457929"/>
                <a:gd name="connsiteX111" fmla="*/ 1933388 w 4040727"/>
                <a:gd name="connsiteY111" fmla="*/ 931 h 1457929"/>
                <a:gd name="connsiteX112" fmla="*/ 1890248 w 4040727"/>
                <a:gd name="connsiteY112" fmla="*/ 2246 h 1457929"/>
                <a:gd name="connsiteX113" fmla="*/ 1887507 w 4040727"/>
                <a:gd name="connsiteY113" fmla="*/ 2355 h 1457929"/>
                <a:gd name="connsiteX114" fmla="*/ 1887398 w 4040727"/>
                <a:gd name="connsiteY114" fmla="*/ 2355 h 1457929"/>
                <a:gd name="connsiteX115" fmla="*/ 1843326 w 4040727"/>
                <a:gd name="connsiteY115" fmla="*/ 4272 h 1457929"/>
                <a:gd name="connsiteX116" fmla="*/ 1841627 w 4040727"/>
                <a:gd name="connsiteY116" fmla="*/ 4382 h 1457929"/>
                <a:gd name="connsiteX117" fmla="*/ 1840037 w 4040727"/>
                <a:gd name="connsiteY117" fmla="*/ 4436 h 1457929"/>
                <a:gd name="connsiteX118" fmla="*/ 1826772 w 4040727"/>
                <a:gd name="connsiteY118" fmla="*/ 5203 h 1457929"/>
                <a:gd name="connsiteX119" fmla="*/ 1796021 w 4040727"/>
                <a:gd name="connsiteY119" fmla="*/ 6956 h 1457929"/>
                <a:gd name="connsiteX120" fmla="*/ 1792786 w 4040727"/>
                <a:gd name="connsiteY120" fmla="*/ 7120 h 1457929"/>
                <a:gd name="connsiteX121" fmla="*/ 1778096 w 4040727"/>
                <a:gd name="connsiteY121" fmla="*/ 8161 h 1457929"/>
                <a:gd name="connsiteX122" fmla="*/ 1750579 w 4040727"/>
                <a:gd name="connsiteY122" fmla="*/ 10078 h 1457929"/>
                <a:gd name="connsiteX123" fmla="*/ 1745700 w 4040727"/>
                <a:gd name="connsiteY123" fmla="*/ 10406 h 1457929"/>
                <a:gd name="connsiteX124" fmla="*/ 1734737 w 4040727"/>
                <a:gd name="connsiteY124" fmla="*/ 11337 h 1457929"/>
                <a:gd name="connsiteX125" fmla="*/ 1700094 w 4040727"/>
                <a:gd name="connsiteY125" fmla="*/ 14295 h 1457929"/>
                <a:gd name="connsiteX126" fmla="*/ 1691652 w 4040727"/>
                <a:gd name="connsiteY126" fmla="*/ 15007 h 1457929"/>
                <a:gd name="connsiteX127" fmla="*/ 1682718 w 4040727"/>
                <a:gd name="connsiteY127" fmla="*/ 15938 h 1457929"/>
                <a:gd name="connsiteX128" fmla="*/ 1669123 w 4040727"/>
                <a:gd name="connsiteY128" fmla="*/ 17198 h 1457929"/>
                <a:gd name="connsiteX129" fmla="*/ 1648732 w 4040727"/>
                <a:gd name="connsiteY129" fmla="*/ 19389 h 1457929"/>
                <a:gd name="connsiteX130" fmla="*/ 1637879 w 4040727"/>
                <a:gd name="connsiteY130" fmla="*/ 20484 h 1457929"/>
                <a:gd name="connsiteX131" fmla="*/ 1632781 w 4040727"/>
                <a:gd name="connsiteY131" fmla="*/ 21087 h 1457929"/>
                <a:gd name="connsiteX132" fmla="*/ 1588929 w 4040727"/>
                <a:gd name="connsiteY132" fmla="*/ 26235 h 1457929"/>
                <a:gd name="connsiteX133" fmla="*/ 1584379 w 4040727"/>
                <a:gd name="connsiteY133" fmla="*/ 26783 h 1457929"/>
                <a:gd name="connsiteX134" fmla="*/ 1583721 w 4040727"/>
                <a:gd name="connsiteY134" fmla="*/ 26892 h 1457929"/>
                <a:gd name="connsiteX135" fmla="*/ 1535045 w 4040727"/>
                <a:gd name="connsiteY135" fmla="*/ 33410 h 1457929"/>
                <a:gd name="connsiteX136" fmla="*/ 1531099 w 4040727"/>
                <a:gd name="connsiteY136" fmla="*/ 33958 h 1457929"/>
                <a:gd name="connsiteX137" fmla="*/ 1519642 w 4040727"/>
                <a:gd name="connsiteY137" fmla="*/ 35655 h 1457929"/>
                <a:gd name="connsiteX138" fmla="*/ 1497552 w 4040727"/>
                <a:gd name="connsiteY138" fmla="*/ 38887 h 1457929"/>
                <a:gd name="connsiteX139" fmla="*/ 1487630 w 4040727"/>
                <a:gd name="connsiteY139" fmla="*/ 40475 h 1457929"/>
                <a:gd name="connsiteX140" fmla="*/ 1480121 w 4040727"/>
                <a:gd name="connsiteY140" fmla="*/ 41625 h 1457929"/>
                <a:gd name="connsiteX141" fmla="*/ 1469980 w 4040727"/>
                <a:gd name="connsiteY141" fmla="*/ 43323 h 1457929"/>
                <a:gd name="connsiteX142" fmla="*/ 1439722 w 4040727"/>
                <a:gd name="connsiteY142" fmla="*/ 48362 h 1457929"/>
                <a:gd name="connsiteX143" fmla="*/ 1429417 w 4040727"/>
                <a:gd name="connsiteY143" fmla="*/ 50060 h 1457929"/>
                <a:gd name="connsiteX144" fmla="*/ 1422236 w 4040727"/>
                <a:gd name="connsiteY144" fmla="*/ 51374 h 1457929"/>
                <a:gd name="connsiteX145" fmla="*/ 1390333 w 4040727"/>
                <a:gd name="connsiteY145" fmla="*/ 57235 h 1457929"/>
                <a:gd name="connsiteX146" fmla="*/ 1378986 w 4040727"/>
                <a:gd name="connsiteY146" fmla="*/ 59316 h 1457929"/>
                <a:gd name="connsiteX147" fmla="*/ 1375259 w 4040727"/>
                <a:gd name="connsiteY147" fmla="*/ 60083 h 1457929"/>
                <a:gd name="connsiteX148" fmla="*/ 1328776 w 4040727"/>
                <a:gd name="connsiteY148" fmla="*/ 69394 h 1457929"/>
                <a:gd name="connsiteX149" fmla="*/ 1304328 w 4040727"/>
                <a:gd name="connsiteY149" fmla="*/ 74597 h 1457929"/>
                <a:gd name="connsiteX150" fmla="*/ 1292543 w 4040727"/>
                <a:gd name="connsiteY150" fmla="*/ 77226 h 1457929"/>
                <a:gd name="connsiteX151" fmla="*/ 1285691 w 4040727"/>
                <a:gd name="connsiteY151" fmla="*/ 78760 h 1457929"/>
                <a:gd name="connsiteX152" fmla="*/ 1280045 w 4040727"/>
                <a:gd name="connsiteY152" fmla="*/ 80019 h 1457929"/>
                <a:gd name="connsiteX153" fmla="*/ 1255872 w 4040727"/>
                <a:gd name="connsiteY153" fmla="*/ 85551 h 1457929"/>
                <a:gd name="connsiteX154" fmla="*/ 1251048 w 4040727"/>
                <a:gd name="connsiteY154" fmla="*/ 86701 h 1457929"/>
                <a:gd name="connsiteX155" fmla="*/ 1244525 w 4040727"/>
                <a:gd name="connsiteY155" fmla="*/ 88235 h 1457929"/>
                <a:gd name="connsiteX156" fmla="*/ 1231808 w 4040727"/>
                <a:gd name="connsiteY156" fmla="*/ 91247 h 1457929"/>
                <a:gd name="connsiteX157" fmla="*/ 1217939 w 4040727"/>
                <a:gd name="connsiteY157" fmla="*/ 94698 h 1457929"/>
                <a:gd name="connsiteX158" fmla="*/ 1204345 w 4040727"/>
                <a:gd name="connsiteY158" fmla="*/ 98094 h 1457929"/>
                <a:gd name="connsiteX159" fmla="*/ 1178746 w 4040727"/>
                <a:gd name="connsiteY159" fmla="*/ 104721 h 1457929"/>
                <a:gd name="connsiteX160" fmla="*/ 1169921 w 4040727"/>
                <a:gd name="connsiteY160" fmla="*/ 106966 h 1457929"/>
                <a:gd name="connsiteX161" fmla="*/ 1167783 w 4040727"/>
                <a:gd name="connsiteY161" fmla="*/ 107569 h 1457929"/>
                <a:gd name="connsiteX162" fmla="*/ 1131605 w 4040727"/>
                <a:gd name="connsiteY162" fmla="*/ 117427 h 1457929"/>
                <a:gd name="connsiteX163" fmla="*/ 1126508 w 4040727"/>
                <a:gd name="connsiteY163" fmla="*/ 118906 h 1457929"/>
                <a:gd name="connsiteX164" fmla="*/ 1099648 w 4040727"/>
                <a:gd name="connsiteY164" fmla="*/ 126574 h 1457929"/>
                <a:gd name="connsiteX165" fmla="*/ 1095811 w 4040727"/>
                <a:gd name="connsiteY165" fmla="*/ 127724 h 1457929"/>
                <a:gd name="connsiteX166" fmla="*/ 1083532 w 4040727"/>
                <a:gd name="connsiteY166" fmla="*/ 131394 h 1457929"/>
                <a:gd name="connsiteX167" fmla="*/ 1060126 w 4040727"/>
                <a:gd name="connsiteY167" fmla="*/ 138459 h 1457929"/>
                <a:gd name="connsiteX168" fmla="*/ 1046642 w 4040727"/>
                <a:gd name="connsiteY168" fmla="*/ 142677 h 1457929"/>
                <a:gd name="connsiteX169" fmla="*/ 1024551 w 4040727"/>
                <a:gd name="connsiteY169" fmla="*/ 149742 h 1457929"/>
                <a:gd name="connsiteX170" fmla="*/ 1016987 w 4040727"/>
                <a:gd name="connsiteY170" fmla="*/ 152152 h 1457929"/>
                <a:gd name="connsiteX171" fmla="*/ 1011121 w 4040727"/>
                <a:gd name="connsiteY171" fmla="*/ 154123 h 1457929"/>
                <a:gd name="connsiteX172" fmla="*/ 988373 w 4040727"/>
                <a:gd name="connsiteY172" fmla="*/ 161737 h 1457929"/>
                <a:gd name="connsiteX173" fmla="*/ 976204 w 4040727"/>
                <a:gd name="connsiteY173" fmla="*/ 165899 h 1457929"/>
                <a:gd name="connsiteX174" fmla="*/ 971874 w 4040727"/>
                <a:gd name="connsiteY174" fmla="*/ 167378 h 1457929"/>
                <a:gd name="connsiteX175" fmla="*/ 949180 w 4040727"/>
                <a:gd name="connsiteY175" fmla="*/ 175429 h 1457929"/>
                <a:gd name="connsiteX176" fmla="*/ 941780 w 4040727"/>
                <a:gd name="connsiteY176" fmla="*/ 178058 h 1457929"/>
                <a:gd name="connsiteX177" fmla="*/ 907850 w 4040727"/>
                <a:gd name="connsiteY177" fmla="*/ 190600 h 1457929"/>
                <a:gd name="connsiteX178" fmla="*/ 898805 w 4040727"/>
                <a:gd name="connsiteY178" fmla="*/ 194051 h 1457929"/>
                <a:gd name="connsiteX179" fmla="*/ 874193 w 4040727"/>
                <a:gd name="connsiteY179" fmla="*/ 203581 h 1457929"/>
                <a:gd name="connsiteX180" fmla="*/ 870301 w 4040727"/>
                <a:gd name="connsiteY180" fmla="*/ 205060 h 1457929"/>
                <a:gd name="connsiteX181" fmla="*/ 862134 w 4040727"/>
                <a:gd name="connsiteY181" fmla="*/ 208401 h 1457929"/>
                <a:gd name="connsiteX182" fmla="*/ 848649 w 4040727"/>
                <a:gd name="connsiteY182" fmla="*/ 213768 h 1457929"/>
                <a:gd name="connsiteX183" fmla="*/ 840646 w 4040727"/>
                <a:gd name="connsiteY183" fmla="*/ 217109 h 1457929"/>
                <a:gd name="connsiteX184" fmla="*/ 827874 w 4040727"/>
                <a:gd name="connsiteY184" fmla="*/ 222422 h 1457929"/>
                <a:gd name="connsiteX185" fmla="*/ 806990 w 4040727"/>
                <a:gd name="connsiteY185" fmla="*/ 231295 h 1457929"/>
                <a:gd name="connsiteX186" fmla="*/ 794711 w 4040727"/>
                <a:gd name="connsiteY186" fmla="*/ 236607 h 1457929"/>
                <a:gd name="connsiteX187" fmla="*/ 772566 w 4040727"/>
                <a:gd name="connsiteY187" fmla="*/ 246411 h 1457929"/>
                <a:gd name="connsiteX188" fmla="*/ 762151 w 4040727"/>
                <a:gd name="connsiteY188" fmla="*/ 251067 h 1457929"/>
                <a:gd name="connsiteX189" fmla="*/ 730139 w 4040727"/>
                <a:gd name="connsiteY189" fmla="*/ 265910 h 1457929"/>
                <a:gd name="connsiteX190" fmla="*/ 706020 w 4040727"/>
                <a:gd name="connsiteY190" fmla="*/ 277521 h 1457929"/>
                <a:gd name="connsiteX191" fmla="*/ 699826 w 4040727"/>
                <a:gd name="connsiteY191" fmla="*/ 280588 h 1457929"/>
                <a:gd name="connsiteX192" fmla="*/ 691494 w 4040727"/>
                <a:gd name="connsiteY192" fmla="*/ 284696 h 1457929"/>
                <a:gd name="connsiteX193" fmla="*/ 682175 w 4040727"/>
                <a:gd name="connsiteY193" fmla="*/ 289296 h 1457929"/>
                <a:gd name="connsiteX194" fmla="*/ 667320 w 4040727"/>
                <a:gd name="connsiteY194" fmla="*/ 296910 h 1457929"/>
                <a:gd name="connsiteX195" fmla="*/ 661181 w 4040727"/>
                <a:gd name="connsiteY195" fmla="*/ 300031 h 1457929"/>
                <a:gd name="connsiteX196" fmla="*/ 658715 w 4040727"/>
                <a:gd name="connsiteY196" fmla="*/ 301291 h 1457929"/>
                <a:gd name="connsiteX197" fmla="*/ 635583 w 4040727"/>
                <a:gd name="connsiteY197" fmla="*/ 313505 h 1457929"/>
                <a:gd name="connsiteX198" fmla="*/ 632787 w 4040727"/>
                <a:gd name="connsiteY198" fmla="*/ 315038 h 1457929"/>
                <a:gd name="connsiteX199" fmla="*/ 620344 w 4040727"/>
                <a:gd name="connsiteY199" fmla="*/ 321830 h 1457929"/>
                <a:gd name="connsiteX200" fmla="*/ 601981 w 4040727"/>
                <a:gd name="connsiteY200" fmla="*/ 331962 h 1457929"/>
                <a:gd name="connsiteX201" fmla="*/ 598363 w 4040727"/>
                <a:gd name="connsiteY201" fmla="*/ 333934 h 1457929"/>
                <a:gd name="connsiteX202" fmla="*/ 589264 w 4040727"/>
                <a:gd name="connsiteY202" fmla="*/ 339192 h 1457929"/>
                <a:gd name="connsiteX203" fmla="*/ 576930 w 4040727"/>
                <a:gd name="connsiteY203" fmla="*/ 346203 h 1457929"/>
                <a:gd name="connsiteX204" fmla="*/ 571723 w 4040727"/>
                <a:gd name="connsiteY204" fmla="*/ 349270 h 1457929"/>
                <a:gd name="connsiteX205" fmla="*/ 558786 w 4040727"/>
                <a:gd name="connsiteY205" fmla="*/ 356938 h 1457929"/>
                <a:gd name="connsiteX206" fmla="*/ 542068 w 4040727"/>
                <a:gd name="connsiteY206" fmla="*/ 367015 h 1457929"/>
                <a:gd name="connsiteX207" fmla="*/ 529241 w 4040727"/>
                <a:gd name="connsiteY207" fmla="*/ 374957 h 1457929"/>
                <a:gd name="connsiteX208" fmla="*/ 520580 w 4040727"/>
                <a:gd name="connsiteY208" fmla="*/ 380325 h 1457929"/>
                <a:gd name="connsiteX209" fmla="*/ 513070 w 4040727"/>
                <a:gd name="connsiteY209" fmla="*/ 385144 h 1457929"/>
                <a:gd name="connsiteX210" fmla="*/ 500408 w 4040727"/>
                <a:gd name="connsiteY210" fmla="*/ 393305 h 1457929"/>
                <a:gd name="connsiteX211" fmla="*/ 484676 w 4040727"/>
                <a:gd name="connsiteY211" fmla="*/ 403657 h 1457929"/>
                <a:gd name="connsiteX212" fmla="*/ 477386 w 4040727"/>
                <a:gd name="connsiteY212" fmla="*/ 408422 h 1457929"/>
                <a:gd name="connsiteX213" fmla="*/ 472398 w 4040727"/>
                <a:gd name="connsiteY213" fmla="*/ 411872 h 1457929"/>
                <a:gd name="connsiteX214" fmla="*/ 466532 w 4040727"/>
                <a:gd name="connsiteY214" fmla="*/ 415816 h 1457929"/>
                <a:gd name="connsiteX215" fmla="*/ 456666 w 4040727"/>
                <a:gd name="connsiteY215" fmla="*/ 422717 h 1457929"/>
                <a:gd name="connsiteX216" fmla="*/ 444880 w 4040727"/>
                <a:gd name="connsiteY216" fmla="*/ 430987 h 1457929"/>
                <a:gd name="connsiteX217" fmla="*/ 429258 w 4040727"/>
                <a:gd name="connsiteY217" fmla="*/ 442270 h 1457929"/>
                <a:gd name="connsiteX218" fmla="*/ 418130 w 4040727"/>
                <a:gd name="connsiteY218" fmla="*/ 450376 h 1457929"/>
                <a:gd name="connsiteX219" fmla="*/ 414896 w 4040727"/>
                <a:gd name="connsiteY219" fmla="*/ 452731 h 1457929"/>
                <a:gd name="connsiteX220" fmla="*/ 395163 w 4040727"/>
                <a:gd name="connsiteY220" fmla="*/ 467683 h 1457929"/>
                <a:gd name="connsiteX221" fmla="*/ 390942 w 4040727"/>
                <a:gd name="connsiteY221" fmla="*/ 470969 h 1457929"/>
                <a:gd name="connsiteX222" fmla="*/ 380034 w 4040727"/>
                <a:gd name="connsiteY222" fmla="*/ 479514 h 1457929"/>
                <a:gd name="connsiteX223" fmla="*/ 370715 w 4040727"/>
                <a:gd name="connsiteY223" fmla="*/ 487017 h 1457929"/>
                <a:gd name="connsiteX224" fmla="*/ 367536 w 4040727"/>
                <a:gd name="connsiteY224" fmla="*/ 489536 h 1457929"/>
                <a:gd name="connsiteX225" fmla="*/ 365892 w 4040727"/>
                <a:gd name="connsiteY225" fmla="*/ 490906 h 1457929"/>
                <a:gd name="connsiteX226" fmla="*/ 346377 w 4040727"/>
                <a:gd name="connsiteY226" fmla="*/ 507063 h 1457929"/>
                <a:gd name="connsiteX227" fmla="*/ 343527 w 4040727"/>
                <a:gd name="connsiteY227" fmla="*/ 509528 h 1457929"/>
                <a:gd name="connsiteX228" fmla="*/ 338868 w 4040727"/>
                <a:gd name="connsiteY228" fmla="*/ 513526 h 1457929"/>
                <a:gd name="connsiteX229" fmla="*/ 319573 w 4040727"/>
                <a:gd name="connsiteY229" fmla="*/ 530340 h 1457929"/>
                <a:gd name="connsiteX230" fmla="*/ 315790 w 4040727"/>
                <a:gd name="connsiteY230" fmla="*/ 533681 h 1457929"/>
                <a:gd name="connsiteX231" fmla="*/ 313982 w 4040727"/>
                <a:gd name="connsiteY231" fmla="*/ 535270 h 1457929"/>
                <a:gd name="connsiteX232" fmla="*/ 294687 w 4040727"/>
                <a:gd name="connsiteY232" fmla="*/ 553015 h 1457929"/>
                <a:gd name="connsiteX233" fmla="*/ 289918 w 4040727"/>
                <a:gd name="connsiteY233" fmla="*/ 557506 h 1457929"/>
                <a:gd name="connsiteX234" fmla="*/ 282847 w 4040727"/>
                <a:gd name="connsiteY234" fmla="*/ 564188 h 1457929"/>
                <a:gd name="connsiteX235" fmla="*/ 279448 w 4040727"/>
                <a:gd name="connsiteY235" fmla="*/ 567475 h 1457929"/>
                <a:gd name="connsiteX236" fmla="*/ 276049 w 4040727"/>
                <a:gd name="connsiteY236" fmla="*/ 570761 h 1457929"/>
                <a:gd name="connsiteX237" fmla="*/ 272706 w 4040727"/>
                <a:gd name="connsiteY237" fmla="*/ 574047 h 1457929"/>
                <a:gd name="connsiteX238" fmla="*/ 269362 w 4040727"/>
                <a:gd name="connsiteY238" fmla="*/ 577333 h 1457929"/>
                <a:gd name="connsiteX239" fmla="*/ 247546 w 4040727"/>
                <a:gd name="connsiteY239" fmla="*/ 599460 h 1457929"/>
                <a:gd name="connsiteX240" fmla="*/ 246723 w 4040727"/>
                <a:gd name="connsiteY240" fmla="*/ 600337 h 1457929"/>
                <a:gd name="connsiteX241" fmla="*/ 239488 w 4040727"/>
                <a:gd name="connsiteY241" fmla="*/ 608059 h 1457929"/>
                <a:gd name="connsiteX242" fmla="*/ 226606 w 4040727"/>
                <a:gd name="connsiteY242" fmla="*/ 621861 h 1457929"/>
                <a:gd name="connsiteX243" fmla="*/ 225071 w 4040727"/>
                <a:gd name="connsiteY243" fmla="*/ 623614 h 1457929"/>
                <a:gd name="connsiteX244" fmla="*/ 216739 w 4040727"/>
                <a:gd name="connsiteY244" fmla="*/ 633035 h 1457929"/>
                <a:gd name="connsiteX245" fmla="*/ 206489 w 4040727"/>
                <a:gd name="connsiteY245" fmla="*/ 644591 h 1457929"/>
                <a:gd name="connsiteX246" fmla="*/ 204296 w 4040727"/>
                <a:gd name="connsiteY246" fmla="*/ 647165 h 1457929"/>
                <a:gd name="connsiteX247" fmla="*/ 195800 w 4040727"/>
                <a:gd name="connsiteY247" fmla="*/ 657353 h 1457929"/>
                <a:gd name="connsiteX248" fmla="*/ 187249 w 4040727"/>
                <a:gd name="connsiteY248" fmla="*/ 667595 h 1457929"/>
                <a:gd name="connsiteX249" fmla="*/ 184618 w 4040727"/>
                <a:gd name="connsiteY249" fmla="*/ 670936 h 1457929"/>
                <a:gd name="connsiteX250" fmla="*/ 181932 w 4040727"/>
                <a:gd name="connsiteY250" fmla="*/ 674222 h 1457929"/>
                <a:gd name="connsiteX251" fmla="*/ 175189 w 4040727"/>
                <a:gd name="connsiteY251" fmla="*/ 682985 h 1457929"/>
                <a:gd name="connsiteX252" fmla="*/ 167899 w 4040727"/>
                <a:gd name="connsiteY252" fmla="*/ 692241 h 1457929"/>
                <a:gd name="connsiteX253" fmla="*/ 165268 w 4040727"/>
                <a:gd name="connsiteY253" fmla="*/ 695856 h 1457929"/>
                <a:gd name="connsiteX254" fmla="*/ 156278 w 4040727"/>
                <a:gd name="connsiteY254" fmla="*/ 708015 h 1457929"/>
                <a:gd name="connsiteX255" fmla="*/ 149536 w 4040727"/>
                <a:gd name="connsiteY255" fmla="*/ 717162 h 1457929"/>
                <a:gd name="connsiteX256" fmla="*/ 146905 w 4040727"/>
                <a:gd name="connsiteY256" fmla="*/ 720996 h 1457929"/>
                <a:gd name="connsiteX257" fmla="*/ 138354 w 4040727"/>
                <a:gd name="connsiteY257" fmla="*/ 733428 h 1457929"/>
                <a:gd name="connsiteX258" fmla="*/ 132105 w 4040727"/>
                <a:gd name="connsiteY258" fmla="*/ 742465 h 1457929"/>
                <a:gd name="connsiteX259" fmla="*/ 129528 w 4040727"/>
                <a:gd name="connsiteY259" fmla="*/ 746464 h 1457929"/>
                <a:gd name="connsiteX260" fmla="*/ 121416 w 4040727"/>
                <a:gd name="connsiteY260" fmla="*/ 759116 h 1457929"/>
                <a:gd name="connsiteX261" fmla="*/ 115660 w 4040727"/>
                <a:gd name="connsiteY261" fmla="*/ 768043 h 1457929"/>
                <a:gd name="connsiteX262" fmla="*/ 113139 w 4040727"/>
                <a:gd name="connsiteY262" fmla="*/ 772260 h 1457929"/>
                <a:gd name="connsiteX263" fmla="*/ 110617 w 4040727"/>
                <a:gd name="connsiteY263" fmla="*/ 776259 h 1457929"/>
                <a:gd name="connsiteX264" fmla="*/ 106013 w 4040727"/>
                <a:gd name="connsiteY264" fmla="*/ 784200 h 1457929"/>
                <a:gd name="connsiteX265" fmla="*/ 100641 w 4040727"/>
                <a:gd name="connsiteY265" fmla="*/ 793183 h 1457929"/>
                <a:gd name="connsiteX266" fmla="*/ 97955 w 4040727"/>
                <a:gd name="connsiteY266" fmla="*/ 798112 h 1457929"/>
                <a:gd name="connsiteX267" fmla="*/ 91267 w 4040727"/>
                <a:gd name="connsiteY267" fmla="*/ 810271 h 1457929"/>
                <a:gd name="connsiteX268" fmla="*/ 86608 w 4040727"/>
                <a:gd name="connsiteY268" fmla="*/ 818706 h 1457929"/>
                <a:gd name="connsiteX269" fmla="*/ 83813 w 4040727"/>
                <a:gd name="connsiteY269" fmla="*/ 824183 h 1457929"/>
                <a:gd name="connsiteX270" fmla="*/ 77564 w 4040727"/>
                <a:gd name="connsiteY270" fmla="*/ 836561 h 1457929"/>
                <a:gd name="connsiteX271" fmla="*/ 73562 w 4040727"/>
                <a:gd name="connsiteY271" fmla="*/ 844502 h 1457929"/>
                <a:gd name="connsiteX272" fmla="*/ 70766 w 4040727"/>
                <a:gd name="connsiteY272" fmla="*/ 850582 h 1457929"/>
                <a:gd name="connsiteX273" fmla="*/ 64956 w 4040727"/>
                <a:gd name="connsiteY273" fmla="*/ 863124 h 1457929"/>
                <a:gd name="connsiteX274" fmla="*/ 61503 w 4040727"/>
                <a:gd name="connsiteY274" fmla="*/ 870573 h 1457929"/>
                <a:gd name="connsiteX275" fmla="*/ 58762 w 4040727"/>
                <a:gd name="connsiteY275" fmla="*/ 877091 h 1457929"/>
                <a:gd name="connsiteX276" fmla="*/ 55966 w 4040727"/>
                <a:gd name="connsiteY276" fmla="*/ 883444 h 1457929"/>
                <a:gd name="connsiteX277" fmla="*/ 53226 w 4040727"/>
                <a:gd name="connsiteY277" fmla="*/ 890345 h 1457929"/>
                <a:gd name="connsiteX278" fmla="*/ 50211 w 4040727"/>
                <a:gd name="connsiteY278" fmla="*/ 897520 h 1457929"/>
                <a:gd name="connsiteX279" fmla="*/ 47634 w 4040727"/>
                <a:gd name="connsiteY279" fmla="*/ 904476 h 1457929"/>
                <a:gd name="connsiteX280" fmla="*/ 42646 w 4040727"/>
                <a:gd name="connsiteY280" fmla="*/ 917840 h 1457929"/>
                <a:gd name="connsiteX281" fmla="*/ 40070 w 4040727"/>
                <a:gd name="connsiteY281" fmla="*/ 924796 h 1457929"/>
                <a:gd name="connsiteX282" fmla="*/ 37658 w 4040727"/>
                <a:gd name="connsiteY282" fmla="*/ 932080 h 1457929"/>
                <a:gd name="connsiteX283" fmla="*/ 33218 w 4040727"/>
                <a:gd name="connsiteY283" fmla="*/ 945608 h 1457929"/>
                <a:gd name="connsiteX284" fmla="*/ 30971 w 4040727"/>
                <a:gd name="connsiteY284" fmla="*/ 952345 h 1457929"/>
                <a:gd name="connsiteX285" fmla="*/ 28778 w 4040727"/>
                <a:gd name="connsiteY285" fmla="*/ 959903 h 1457929"/>
                <a:gd name="connsiteX286" fmla="*/ 24831 w 4040727"/>
                <a:gd name="connsiteY286" fmla="*/ 973596 h 1457929"/>
                <a:gd name="connsiteX287" fmla="*/ 22968 w 4040727"/>
                <a:gd name="connsiteY287" fmla="*/ 980168 h 1457929"/>
                <a:gd name="connsiteX288" fmla="*/ 21981 w 4040727"/>
                <a:gd name="connsiteY288" fmla="*/ 984002 h 1457929"/>
                <a:gd name="connsiteX289" fmla="*/ 20994 w 4040727"/>
                <a:gd name="connsiteY289" fmla="*/ 987836 h 1457929"/>
                <a:gd name="connsiteX290" fmla="*/ 20008 w 4040727"/>
                <a:gd name="connsiteY290" fmla="*/ 991725 h 1457929"/>
                <a:gd name="connsiteX291" fmla="*/ 19076 w 4040727"/>
                <a:gd name="connsiteY291" fmla="*/ 995614 h 1457929"/>
                <a:gd name="connsiteX292" fmla="*/ 13813 w 4040727"/>
                <a:gd name="connsiteY292" fmla="*/ 1019274 h 1457929"/>
                <a:gd name="connsiteX293" fmla="*/ 13320 w 4040727"/>
                <a:gd name="connsiteY293" fmla="*/ 1021465 h 1457929"/>
                <a:gd name="connsiteX294" fmla="*/ 13101 w 4040727"/>
                <a:gd name="connsiteY294" fmla="*/ 1022670 h 1457929"/>
                <a:gd name="connsiteX295" fmla="*/ 8935 w 4040727"/>
                <a:gd name="connsiteY295" fmla="*/ 1045235 h 1457929"/>
                <a:gd name="connsiteX296" fmla="*/ 8551 w 4040727"/>
                <a:gd name="connsiteY296" fmla="*/ 1047371 h 1457929"/>
                <a:gd name="connsiteX297" fmla="*/ 8277 w 4040727"/>
                <a:gd name="connsiteY297" fmla="*/ 1049398 h 1457929"/>
                <a:gd name="connsiteX298" fmla="*/ 7455 w 4040727"/>
                <a:gd name="connsiteY298" fmla="*/ 1054546 h 1457929"/>
                <a:gd name="connsiteX299" fmla="*/ 5043 w 4040727"/>
                <a:gd name="connsiteY299" fmla="*/ 1072018 h 1457929"/>
                <a:gd name="connsiteX300" fmla="*/ 4879 w 4040727"/>
                <a:gd name="connsiteY300" fmla="*/ 1073332 h 1457929"/>
                <a:gd name="connsiteX301" fmla="*/ 4659 w 4040727"/>
                <a:gd name="connsiteY301" fmla="*/ 1075578 h 1457929"/>
                <a:gd name="connsiteX302" fmla="*/ 2193 w 4040727"/>
                <a:gd name="connsiteY302" fmla="*/ 1099184 h 1457929"/>
                <a:gd name="connsiteX303" fmla="*/ 2193 w 4040727"/>
                <a:gd name="connsiteY303" fmla="*/ 1099348 h 1457929"/>
                <a:gd name="connsiteX304" fmla="*/ 2028 w 4040727"/>
                <a:gd name="connsiteY304" fmla="*/ 1101923 h 1457929"/>
                <a:gd name="connsiteX305" fmla="*/ 1151 w 4040727"/>
                <a:gd name="connsiteY305" fmla="*/ 1113808 h 1457929"/>
                <a:gd name="connsiteX306" fmla="*/ 1151 w 4040727"/>
                <a:gd name="connsiteY306" fmla="*/ 1114848 h 1457929"/>
                <a:gd name="connsiteX307" fmla="*/ 877 w 4040727"/>
                <a:gd name="connsiteY307" fmla="*/ 1120435 h 1457929"/>
                <a:gd name="connsiteX308" fmla="*/ 384 w 4040727"/>
                <a:gd name="connsiteY308" fmla="*/ 1130513 h 1457929"/>
                <a:gd name="connsiteX309" fmla="*/ 329 w 4040727"/>
                <a:gd name="connsiteY309" fmla="*/ 1132101 h 1457929"/>
                <a:gd name="connsiteX310" fmla="*/ 219 w 4040727"/>
                <a:gd name="connsiteY310" fmla="*/ 1136811 h 1457929"/>
                <a:gd name="connsiteX311" fmla="*/ 0 w 4040727"/>
                <a:gd name="connsiteY311" fmla="*/ 1146232 h 1457929"/>
                <a:gd name="connsiteX312" fmla="*/ 0 w 4040727"/>
                <a:gd name="connsiteY312" fmla="*/ 1152859 h 1457929"/>
                <a:gd name="connsiteX313" fmla="*/ 0 w 4040727"/>
                <a:gd name="connsiteY313" fmla="*/ 1161951 h 1457929"/>
                <a:gd name="connsiteX314" fmla="*/ 0 w 4040727"/>
                <a:gd name="connsiteY314" fmla="*/ 1164908 h 1457929"/>
                <a:gd name="connsiteX315" fmla="*/ 110 w 4040727"/>
                <a:gd name="connsiteY315" fmla="*/ 1168688 h 1457929"/>
                <a:gd name="connsiteX316" fmla="*/ 164 w 4040727"/>
                <a:gd name="connsiteY316" fmla="*/ 1173343 h 1457929"/>
                <a:gd name="connsiteX317" fmla="*/ 329 w 4040727"/>
                <a:gd name="connsiteY317" fmla="*/ 1177725 h 1457929"/>
                <a:gd name="connsiteX318" fmla="*/ 603 w 4040727"/>
                <a:gd name="connsiteY318" fmla="*/ 1184461 h 1457929"/>
                <a:gd name="connsiteX319" fmla="*/ 1096 w 4040727"/>
                <a:gd name="connsiteY319" fmla="*/ 1193553 h 1457929"/>
                <a:gd name="connsiteX320" fmla="*/ 1316 w 4040727"/>
                <a:gd name="connsiteY320" fmla="*/ 1197716 h 1457929"/>
                <a:gd name="connsiteX321" fmla="*/ 1535 w 4040727"/>
                <a:gd name="connsiteY321" fmla="*/ 1200235 h 1457929"/>
                <a:gd name="connsiteX322" fmla="*/ 2247 w 4040727"/>
                <a:gd name="connsiteY322" fmla="*/ 1209546 h 1457929"/>
                <a:gd name="connsiteX323" fmla="*/ 2796 w 4040727"/>
                <a:gd name="connsiteY323" fmla="*/ 1216009 h 1457929"/>
                <a:gd name="connsiteX324" fmla="*/ 3782 w 4040727"/>
                <a:gd name="connsiteY324" fmla="*/ 1225868 h 1457929"/>
                <a:gd name="connsiteX325" fmla="*/ 4276 w 4040727"/>
                <a:gd name="connsiteY325" fmla="*/ 1230578 h 1457929"/>
                <a:gd name="connsiteX326" fmla="*/ 4330 w 4040727"/>
                <a:gd name="connsiteY326" fmla="*/ 1231180 h 1457929"/>
                <a:gd name="connsiteX327" fmla="*/ 4385 w 4040727"/>
                <a:gd name="connsiteY327" fmla="*/ 1231783 h 1457929"/>
                <a:gd name="connsiteX328" fmla="*/ 4440 w 4040727"/>
                <a:gd name="connsiteY328" fmla="*/ 1232385 h 1457929"/>
                <a:gd name="connsiteX329" fmla="*/ 4495 w 4040727"/>
                <a:gd name="connsiteY329" fmla="*/ 1232988 h 1457929"/>
                <a:gd name="connsiteX330" fmla="*/ 4495 w 4040727"/>
                <a:gd name="connsiteY330" fmla="*/ 1232988 h 1457929"/>
                <a:gd name="connsiteX331" fmla="*/ 31190 w 4040727"/>
                <a:gd name="connsiteY331" fmla="*/ 1457929 h 1457929"/>
                <a:gd name="connsiteX332" fmla="*/ 30422 w 4040727"/>
                <a:gd name="connsiteY332" fmla="*/ 1450645 h 1457929"/>
                <a:gd name="connsiteX333" fmla="*/ 29381 w 4040727"/>
                <a:gd name="connsiteY333" fmla="*/ 1440677 h 1457929"/>
                <a:gd name="connsiteX334" fmla="*/ 28833 w 4040727"/>
                <a:gd name="connsiteY334" fmla="*/ 1434159 h 1457929"/>
                <a:gd name="connsiteX335" fmla="*/ 28120 w 4040727"/>
                <a:gd name="connsiteY335" fmla="*/ 1424684 h 1457929"/>
                <a:gd name="connsiteX336" fmla="*/ 27682 w 4040727"/>
                <a:gd name="connsiteY336" fmla="*/ 1417947 h 1457929"/>
                <a:gd name="connsiteX337" fmla="*/ 27188 w 4040727"/>
                <a:gd name="connsiteY337" fmla="*/ 1408691 h 1457929"/>
                <a:gd name="connsiteX338" fmla="*/ 26914 w 4040727"/>
                <a:gd name="connsiteY338" fmla="*/ 1401844 h 1457929"/>
                <a:gd name="connsiteX339" fmla="*/ 26640 w 4040727"/>
                <a:gd name="connsiteY339" fmla="*/ 1392643 h 1457929"/>
                <a:gd name="connsiteX340" fmla="*/ 26531 w 4040727"/>
                <a:gd name="connsiteY340" fmla="*/ 1385852 h 1457929"/>
                <a:gd name="connsiteX341" fmla="*/ 26531 w 4040727"/>
                <a:gd name="connsiteY341" fmla="*/ 1376595 h 1457929"/>
                <a:gd name="connsiteX342" fmla="*/ 26531 w 4040727"/>
                <a:gd name="connsiteY342" fmla="*/ 1369913 h 1457929"/>
                <a:gd name="connsiteX343" fmla="*/ 26695 w 4040727"/>
                <a:gd name="connsiteY343" fmla="*/ 1360383 h 1457929"/>
                <a:gd name="connsiteX344" fmla="*/ 26860 w 4040727"/>
                <a:gd name="connsiteY344" fmla="*/ 1353975 h 1457929"/>
                <a:gd name="connsiteX345" fmla="*/ 27298 w 4040727"/>
                <a:gd name="connsiteY345" fmla="*/ 1343843 h 1457929"/>
                <a:gd name="connsiteX346" fmla="*/ 27572 w 4040727"/>
                <a:gd name="connsiteY346" fmla="*/ 1338147 h 1457929"/>
                <a:gd name="connsiteX347" fmla="*/ 28449 w 4040727"/>
                <a:gd name="connsiteY347" fmla="*/ 1324947 h 1457929"/>
                <a:gd name="connsiteX348" fmla="*/ 28614 w 4040727"/>
                <a:gd name="connsiteY348" fmla="*/ 1322373 h 1457929"/>
                <a:gd name="connsiteX349" fmla="*/ 30971 w 4040727"/>
                <a:gd name="connsiteY349" fmla="*/ 1298438 h 1457929"/>
                <a:gd name="connsiteX350" fmla="*/ 31354 w 4040727"/>
                <a:gd name="connsiteY350" fmla="*/ 1294823 h 1457929"/>
                <a:gd name="connsiteX351" fmla="*/ 34479 w 4040727"/>
                <a:gd name="connsiteY351" fmla="*/ 1271929 h 1457929"/>
                <a:gd name="connsiteX352" fmla="*/ 35137 w 4040727"/>
                <a:gd name="connsiteY352" fmla="*/ 1267712 h 1457929"/>
                <a:gd name="connsiteX353" fmla="*/ 39138 w 4040727"/>
                <a:gd name="connsiteY353" fmla="*/ 1244818 h 1457929"/>
                <a:gd name="connsiteX354" fmla="*/ 39851 w 4040727"/>
                <a:gd name="connsiteY354" fmla="*/ 1241368 h 1457929"/>
                <a:gd name="connsiteX355" fmla="*/ 44949 w 4040727"/>
                <a:gd name="connsiteY355" fmla="*/ 1217433 h 1457929"/>
                <a:gd name="connsiteX356" fmla="*/ 50595 w 4040727"/>
                <a:gd name="connsiteY356" fmla="*/ 1195087 h 1457929"/>
                <a:gd name="connsiteX357" fmla="*/ 54432 w 4040727"/>
                <a:gd name="connsiteY357" fmla="*/ 1181230 h 1457929"/>
                <a:gd name="connsiteX358" fmla="*/ 58707 w 4040727"/>
                <a:gd name="connsiteY358" fmla="*/ 1166661 h 1457929"/>
                <a:gd name="connsiteX359" fmla="*/ 63037 w 4040727"/>
                <a:gd name="connsiteY359" fmla="*/ 1152968 h 1457929"/>
                <a:gd name="connsiteX360" fmla="*/ 67916 w 4040727"/>
                <a:gd name="connsiteY360" fmla="*/ 1138564 h 1457929"/>
                <a:gd name="connsiteX361" fmla="*/ 72795 w 4040727"/>
                <a:gd name="connsiteY361" fmla="*/ 1125036 h 1457929"/>
                <a:gd name="connsiteX362" fmla="*/ 78276 w 4040727"/>
                <a:gd name="connsiteY362" fmla="*/ 1110741 h 1457929"/>
                <a:gd name="connsiteX363" fmla="*/ 83703 w 4040727"/>
                <a:gd name="connsiteY363" fmla="*/ 1097322 h 1457929"/>
                <a:gd name="connsiteX364" fmla="*/ 89733 w 4040727"/>
                <a:gd name="connsiteY364" fmla="*/ 1083191 h 1457929"/>
                <a:gd name="connsiteX365" fmla="*/ 95433 w 4040727"/>
                <a:gd name="connsiteY365" fmla="*/ 1070484 h 1457929"/>
                <a:gd name="connsiteX366" fmla="*/ 102121 w 4040727"/>
                <a:gd name="connsiteY366" fmla="*/ 1056299 h 1457929"/>
                <a:gd name="connsiteX367" fmla="*/ 108260 w 4040727"/>
                <a:gd name="connsiteY367" fmla="*/ 1043757 h 1457929"/>
                <a:gd name="connsiteX368" fmla="*/ 115550 w 4040727"/>
                <a:gd name="connsiteY368" fmla="*/ 1029626 h 1457929"/>
                <a:gd name="connsiteX369" fmla="*/ 122128 w 4040727"/>
                <a:gd name="connsiteY369" fmla="*/ 1017303 h 1457929"/>
                <a:gd name="connsiteX370" fmla="*/ 130022 w 4040727"/>
                <a:gd name="connsiteY370" fmla="*/ 1003227 h 1457929"/>
                <a:gd name="connsiteX371" fmla="*/ 137038 w 4040727"/>
                <a:gd name="connsiteY371" fmla="*/ 991068 h 1457929"/>
                <a:gd name="connsiteX372" fmla="*/ 145151 w 4040727"/>
                <a:gd name="connsiteY372" fmla="*/ 977649 h 1457929"/>
                <a:gd name="connsiteX373" fmla="*/ 153099 w 4040727"/>
                <a:gd name="connsiteY373" fmla="*/ 964887 h 1457929"/>
                <a:gd name="connsiteX374" fmla="*/ 161760 w 4040727"/>
                <a:gd name="connsiteY374" fmla="*/ 951688 h 1457929"/>
                <a:gd name="connsiteX375" fmla="*/ 170201 w 4040727"/>
                <a:gd name="connsiteY375" fmla="*/ 939091 h 1457929"/>
                <a:gd name="connsiteX376" fmla="*/ 179410 w 4040727"/>
                <a:gd name="connsiteY376" fmla="*/ 926001 h 1457929"/>
                <a:gd name="connsiteX377" fmla="*/ 188290 w 4040727"/>
                <a:gd name="connsiteY377" fmla="*/ 913622 h 1457929"/>
                <a:gd name="connsiteX378" fmla="*/ 198102 w 4040727"/>
                <a:gd name="connsiteY378" fmla="*/ 900587 h 1457929"/>
                <a:gd name="connsiteX379" fmla="*/ 207421 w 4040727"/>
                <a:gd name="connsiteY379" fmla="*/ 888373 h 1457929"/>
                <a:gd name="connsiteX380" fmla="*/ 218439 w 4040727"/>
                <a:gd name="connsiteY380" fmla="*/ 874626 h 1457929"/>
                <a:gd name="connsiteX381" fmla="*/ 226825 w 4040727"/>
                <a:gd name="connsiteY381" fmla="*/ 864329 h 1457929"/>
                <a:gd name="connsiteX382" fmla="*/ 239049 w 4040727"/>
                <a:gd name="connsiteY382" fmla="*/ 849979 h 1457929"/>
                <a:gd name="connsiteX383" fmla="*/ 247271 w 4040727"/>
                <a:gd name="connsiteY383" fmla="*/ 840449 h 1457929"/>
                <a:gd name="connsiteX384" fmla="*/ 261469 w 4040727"/>
                <a:gd name="connsiteY384" fmla="*/ 824676 h 1457929"/>
                <a:gd name="connsiteX385" fmla="*/ 268595 w 4040727"/>
                <a:gd name="connsiteY385" fmla="*/ 816789 h 1457929"/>
                <a:gd name="connsiteX386" fmla="*/ 290850 w 4040727"/>
                <a:gd name="connsiteY386" fmla="*/ 793457 h 1457929"/>
                <a:gd name="connsiteX387" fmla="*/ 311076 w 4040727"/>
                <a:gd name="connsiteY387" fmla="*/ 773356 h 1457929"/>
                <a:gd name="connsiteX388" fmla="*/ 315736 w 4040727"/>
                <a:gd name="connsiteY388" fmla="*/ 768810 h 1457929"/>
                <a:gd name="connsiteX389" fmla="*/ 336511 w 4040727"/>
                <a:gd name="connsiteY389" fmla="*/ 749147 h 1457929"/>
                <a:gd name="connsiteX390" fmla="*/ 340183 w 4040727"/>
                <a:gd name="connsiteY390" fmla="*/ 745806 h 1457929"/>
                <a:gd name="connsiteX391" fmla="*/ 359259 w 4040727"/>
                <a:gd name="connsiteY391" fmla="*/ 728663 h 1457929"/>
                <a:gd name="connsiteX392" fmla="*/ 363809 w 4040727"/>
                <a:gd name="connsiteY392" fmla="*/ 724665 h 1457929"/>
                <a:gd name="connsiteX393" fmla="*/ 385899 w 4040727"/>
                <a:gd name="connsiteY393" fmla="*/ 705769 h 1457929"/>
                <a:gd name="connsiteX394" fmla="*/ 390613 w 4040727"/>
                <a:gd name="connsiteY394" fmla="*/ 701881 h 1457929"/>
                <a:gd name="connsiteX395" fmla="*/ 410566 w 4040727"/>
                <a:gd name="connsiteY395" fmla="*/ 685614 h 1457929"/>
                <a:gd name="connsiteX396" fmla="*/ 414732 w 4040727"/>
                <a:gd name="connsiteY396" fmla="*/ 682273 h 1457929"/>
                <a:gd name="connsiteX397" fmla="*/ 437371 w 4040727"/>
                <a:gd name="connsiteY397" fmla="*/ 664692 h 1457929"/>
                <a:gd name="connsiteX398" fmla="*/ 448334 w 4040727"/>
                <a:gd name="connsiteY398" fmla="*/ 656476 h 1457929"/>
                <a:gd name="connsiteX399" fmla="*/ 463792 w 4040727"/>
                <a:gd name="connsiteY399" fmla="*/ 645029 h 1457929"/>
                <a:gd name="connsiteX400" fmla="*/ 475412 w 4040727"/>
                <a:gd name="connsiteY400" fmla="*/ 636649 h 1457929"/>
                <a:gd name="connsiteX401" fmla="*/ 490870 w 4040727"/>
                <a:gd name="connsiteY401" fmla="*/ 625641 h 1457929"/>
                <a:gd name="connsiteX402" fmla="*/ 502984 w 4040727"/>
                <a:gd name="connsiteY402" fmla="*/ 617261 h 1457929"/>
                <a:gd name="connsiteX403" fmla="*/ 518497 w 4040727"/>
                <a:gd name="connsiteY403" fmla="*/ 606745 h 1457929"/>
                <a:gd name="connsiteX404" fmla="*/ 530995 w 4040727"/>
                <a:gd name="connsiteY404" fmla="*/ 598475 h 1457929"/>
                <a:gd name="connsiteX405" fmla="*/ 546946 w 4040727"/>
                <a:gd name="connsiteY405" fmla="*/ 588123 h 1457929"/>
                <a:gd name="connsiteX406" fmla="*/ 559609 w 4040727"/>
                <a:gd name="connsiteY406" fmla="*/ 580072 h 1457929"/>
                <a:gd name="connsiteX407" fmla="*/ 576108 w 4040727"/>
                <a:gd name="connsiteY407" fmla="*/ 569830 h 1457929"/>
                <a:gd name="connsiteX408" fmla="*/ 588880 w 4040727"/>
                <a:gd name="connsiteY408" fmla="*/ 561998 h 1457929"/>
                <a:gd name="connsiteX409" fmla="*/ 606092 w 4040727"/>
                <a:gd name="connsiteY409" fmla="*/ 551756 h 1457929"/>
                <a:gd name="connsiteX410" fmla="*/ 618754 w 4040727"/>
                <a:gd name="connsiteY410" fmla="*/ 544361 h 1457929"/>
                <a:gd name="connsiteX411" fmla="*/ 636788 w 4040727"/>
                <a:gd name="connsiteY411" fmla="*/ 534119 h 1457929"/>
                <a:gd name="connsiteX412" fmla="*/ 649122 w 4040727"/>
                <a:gd name="connsiteY412" fmla="*/ 527164 h 1457929"/>
                <a:gd name="connsiteX413" fmla="*/ 677132 w 4040727"/>
                <a:gd name="connsiteY413" fmla="*/ 511938 h 1457929"/>
                <a:gd name="connsiteX414" fmla="*/ 683162 w 4040727"/>
                <a:gd name="connsiteY414" fmla="*/ 508761 h 1457929"/>
                <a:gd name="connsiteX415" fmla="*/ 707007 w 4040727"/>
                <a:gd name="connsiteY415" fmla="*/ 496328 h 1457929"/>
                <a:gd name="connsiteX416" fmla="*/ 715174 w 4040727"/>
                <a:gd name="connsiteY416" fmla="*/ 492165 h 1457929"/>
                <a:gd name="connsiteX417" fmla="*/ 745103 w 4040727"/>
                <a:gd name="connsiteY417" fmla="*/ 477268 h 1457929"/>
                <a:gd name="connsiteX418" fmla="*/ 776732 w 4040727"/>
                <a:gd name="connsiteY418" fmla="*/ 462206 h 1457929"/>
                <a:gd name="connsiteX419" fmla="*/ 787037 w 4040727"/>
                <a:gd name="connsiteY419" fmla="*/ 457441 h 1457929"/>
                <a:gd name="connsiteX420" fmla="*/ 808853 w 4040727"/>
                <a:gd name="connsiteY420" fmla="*/ 447473 h 1457929"/>
                <a:gd name="connsiteX421" fmla="*/ 821077 w 4040727"/>
                <a:gd name="connsiteY421" fmla="*/ 442051 h 1457929"/>
                <a:gd name="connsiteX422" fmla="*/ 841688 w 4040727"/>
                <a:gd name="connsiteY422" fmla="*/ 433068 h 1457929"/>
                <a:gd name="connsiteX423" fmla="*/ 854240 w 4040727"/>
                <a:gd name="connsiteY423" fmla="*/ 427701 h 1457929"/>
                <a:gd name="connsiteX424" fmla="*/ 875509 w 4040727"/>
                <a:gd name="connsiteY424" fmla="*/ 418828 h 1457929"/>
                <a:gd name="connsiteX425" fmla="*/ 887404 w 4040727"/>
                <a:gd name="connsiteY425" fmla="*/ 413954 h 1457929"/>
                <a:gd name="connsiteX426" fmla="*/ 911742 w 4040727"/>
                <a:gd name="connsiteY426" fmla="*/ 404259 h 1457929"/>
                <a:gd name="connsiteX427" fmla="*/ 920622 w 4040727"/>
                <a:gd name="connsiteY427" fmla="*/ 400754 h 1457929"/>
                <a:gd name="connsiteX428" fmla="*/ 954169 w 4040727"/>
                <a:gd name="connsiteY428" fmla="*/ 387992 h 1457929"/>
                <a:gd name="connsiteX429" fmla="*/ 961404 w 4040727"/>
                <a:gd name="connsiteY429" fmla="*/ 385363 h 1457929"/>
                <a:gd name="connsiteX430" fmla="*/ 988209 w 4040727"/>
                <a:gd name="connsiteY430" fmla="*/ 375669 h 1457929"/>
                <a:gd name="connsiteX431" fmla="*/ 1000104 w 4040727"/>
                <a:gd name="connsiteY431" fmla="*/ 371507 h 1457929"/>
                <a:gd name="connsiteX432" fmla="*/ 1022688 w 4040727"/>
                <a:gd name="connsiteY432" fmla="*/ 363729 h 1457929"/>
                <a:gd name="connsiteX433" fmla="*/ 1035898 w 4040727"/>
                <a:gd name="connsiteY433" fmla="*/ 359293 h 1457929"/>
                <a:gd name="connsiteX434" fmla="*/ 1057769 w 4040727"/>
                <a:gd name="connsiteY434" fmla="*/ 352118 h 1457929"/>
                <a:gd name="connsiteX435" fmla="*/ 1071089 w 4040727"/>
                <a:gd name="connsiteY435" fmla="*/ 347846 h 1457929"/>
                <a:gd name="connsiteX436" fmla="*/ 1094276 w 4040727"/>
                <a:gd name="connsiteY436" fmla="*/ 340616 h 1457929"/>
                <a:gd name="connsiteX437" fmla="*/ 1106336 w 4040727"/>
                <a:gd name="connsiteY437" fmla="*/ 336892 h 1457929"/>
                <a:gd name="connsiteX438" fmla="*/ 1136703 w 4040727"/>
                <a:gd name="connsiteY438" fmla="*/ 327909 h 1457929"/>
                <a:gd name="connsiteX439" fmla="*/ 1141691 w 4040727"/>
                <a:gd name="connsiteY439" fmla="*/ 326431 h 1457929"/>
                <a:gd name="connsiteX440" fmla="*/ 1177431 w 4040727"/>
                <a:gd name="connsiteY440" fmla="*/ 316408 h 1457929"/>
                <a:gd name="connsiteX441" fmla="*/ 1188230 w 4040727"/>
                <a:gd name="connsiteY441" fmla="*/ 313505 h 1457929"/>
                <a:gd name="connsiteX442" fmla="*/ 1213554 w 4040727"/>
                <a:gd name="connsiteY442" fmla="*/ 306823 h 1457929"/>
                <a:gd name="connsiteX443" fmla="*/ 1227039 w 4040727"/>
                <a:gd name="connsiteY443" fmla="*/ 303372 h 1457929"/>
                <a:gd name="connsiteX444" fmla="*/ 1253295 w 4040727"/>
                <a:gd name="connsiteY444" fmla="*/ 296800 h 1457929"/>
                <a:gd name="connsiteX445" fmla="*/ 1259763 w 4040727"/>
                <a:gd name="connsiteY445" fmla="*/ 295212 h 1457929"/>
                <a:gd name="connsiteX446" fmla="*/ 1293968 w 4040727"/>
                <a:gd name="connsiteY446" fmla="*/ 287160 h 1457929"/>
                <a:gd name="connsiteX447" fmla="*/ 1300875 w 4040727"/>
                <a:gd name="connsiteY447" fmla="*/ 285572 h 1457929"/>
                <a:gd name="connsiteX448" fmla="*/ 1336614 w 4040727"/>
                <a:gd name="connsiteY448" fmla="*/ 277685 h 1457929"/>
                <a:gd name="connsiteX449" fmla="*/ 1382604 w 4040727"/>
                <a:gd name="connsiteY449" fmla="*/ 268210 h 1457929"/>
                <a:gd name="connsiteX450" fmla="*/ 1397350 w 4040727"/>
                <a:gd name="connsiteY450" fmla="*/ 265362 h 1457929"/>
                <a:gd name="connsiteX451" fmla="*/ 1429033 w 4040727"/>
                <a:gd name="connsiteY451" fmla="*/ 259392 h 1457929"/>
                <a:gd name="connsiteX452" fmla="*/ 1446300 w 4040727"/>
                <a:gd name="connsiteY452" fmla="*/ 256325 h 1457929"/>
                <a:gd name="connsiteX453" fmla="*/ 1476229 w 4040727"/>
                <a:gd name="connsiteY453" fmla="*/ 251176 h 1457929"/>
                <a:gd name="connsiteX454" fmla="*/ 1493660 w 4040727"/>
                <a:gd name="connsiteY454" fmla="*/ 248328 h 1457929"/>
                <a:gd name="connsiteX455" fmla="*/ 1525288 w 4040727"/>
                <a:gd name="connsiteY455" fmla="*/ 243454 h 1457929"/>
                <a:gd name="connsiteX456" fmla="*/ 1540472 w 4040727"/>
                <a:gd name="connsiteY456" fmla="*/ 241153 h 1457929"/>
                <a:gd name="connsiteX457" fmla="*/ 1588600 w 4040727"/>
                <a:gd name="connsiteY457" fmla="*/ 234526 h 1457929"/>
                <a:gd name="connsiteX458" fmla="*/ 1593478 w 4040727"/>
                <a:gd name="connsiteY458" fmla="*/ 233924 h 1457929"/>
                <a:gd name="connsiteX459" fmla="*/ 1637056 w 4040727"/>
                <a:gd name="connsiteY459" fmla="*/ 228666 h 1457929"/>
                <a:gd name="connsiteX460" fmla="*/ 1652789 w 4040727"/>
                <a:gd name="connsiteY460" fmla="*/ 226913 h 1457929"/>
                <a:gd name="connsiteX461" fmla="*/ 1686390 w 4040727"/>
                <a:gd name="connsiteY461" fmla="*/ 223408 h 1457929"/>
                <a:gd name="connsiteX462" fmla="*/ 1703547 w 4040727"/>
                <a:gd name="connsiteY462" fmla="*/ 221765 h 1457929"/>
                <a:gd name="connsiteX463" fmla="*/ 1737862 w 4040727"/>
                <a:gd name="connsiteY463" fmla="*/ 218752 h 1457929"/>
                <a:gd name="connsiteX464" fmla="*/ 1753429 w 4040727"/>
                <a:gd name="connsiteY464" fmla="*/ 217438 h 1457929"/>
                <a:gd name="connsiteX465" fmla="*/ 1780672 w 4040727"/>
                <a:gd name="connsiteY465" fmla="*/ 215466 h 1457929"/>
                <a:gd name="connsiteX466" fmla="*/ 1798432 w 4040727"/>
                <a:gd name="connsiteY466" fmla="*/ 214206 h 1457929"/>
                <a:gd name="connsiteX467" fmla="*/ 1828800 w 4040727"/>
                <a:gd name="connsiteY467" fmla="*/ 212454 h 1457929"/>
                <a:gd name="connsiteX468" fmla="*/ 1843545 w 4040727"/>
                <a:gd name="connsiteY468" fmla="*/ 211632 h 1457929"/>
                <a:gd name="connsiteX469" fmla="*/ 1888823 w 4040727"/>
                <a:gd name="connsiteY469" fmla="*/ 209606 h 1457929"/>
                <a:gd name="connsiteX470" fmla="*/ 1890851 w 4040727"/>
                <a:gd name="connsiteY470" fmla="*/ 209551 h 1457929"/>
                <a:gd name="connsiteX471" fmla="*/ 1934319 w 4040727"/>
                <a:gd name="connsiteY471" fmla="*/ 208182 h 1457929"/>
                <a:gd name="connsiteX472" fmla="*/ 1974883 w 4040727"/>
                <a:gd name="connsiteY472" fmla="*/ 207415 h 1457929"/>
                <a:gd name="connsiteX473" fmla="*/ 1976801 w 4040727"/>
                <a:gd name="connsiteY473" fmla="*/ 207415 h 1457929"/>
                <a:gd name="connsiteX474" fmla="*/ 2020215 w 4040727"/>
                <a:gd name="connsiteY474" fmla="*/ 207141 h 1457929"/>
                <a:gd name="connsiteX475" fmla="*/ 2061929 w 4040727"/>
                <a:gd name="connsiteY475" fmla="*/ 207415 h 1457929"/>
                <a:gd name="connsiteX476" fmla="*/ 2065218 w 4040727"/>
                <a:gd name="connsiteY476" fmla="*/ 207415 h 1457929"/>
                <a:gd name="connsiteX477" fmla="*/ 2104850 w 4040727"/>
                <a:gd name="connsiteY477" fmla="*/ 208182 h 1457929"/>
                <a:gd name="connsiteX478" fmla="*/ 2109947 w 4040727"/>
                <a:gd name="connsiteY478" fmla="*/ 208291 h 1457929"/>
                <a:gd name="connsiteX479" fmla="*/ 2135217 w 4040727"/>
                <a:gd name="connsiteY479" fmla="*/ 209113 h 1457929"/>
                <a:gd name="connsiteX480" fmla="*/ 2153964 w 4040727"/>
                <a:gd name="connsiteY480" fmla="*/ 209715 h 1457929"/>
                <a:gd name="connsiteX481" fmla="*/ 2179124 w 4040727"/>
                <a:gd name="connsiteY481" fmla="*/ 210811 h 1457929"/>
                <a:gd name="connsiteX482" fmla="*/ 2196720 w 4040727"/>
                <a:gd name="connsiteY482" fmla="*/ 211632 h 1457929"/>
                <a:gd name="connsiteX483" fmla="*/ 2224456 w 4040727"/>
                <a:gd name="connsiteY483" fmla="*/ 213221 h 1457929"/>
                <a:gd name="connsiteX484" fmla="*/ 2239366 w 4040727"/>
                <a:gd name="connsiteY484" fmla="*/ 214097 h 1457929"/>
                <a:gd name="connsiteX485" fmla="*/ 2275489 w 4040727"/>
                <a:gd name="connsiteY485" fmla="*/ 216616 h 1457929"/>
                <a:gd name="connsiteX486" fmla="*/ 2281848 w 4040727"/>
                <a:gd name="connsiteY486" fmla="*/ 217054 h 1457929"/>
                <a:gd name="connsiteX487" fmla="*/ 2324165 w 4040727"/>
                <a:gd name="connsiteY487" fmla="*/ 220560 h 1457929"/>
                <a:gd name="connsiteX488" fmla="*/ 2336992 w 4040727"/>
                <a:gd name="connsiteY488" fmla="*/ 221765 h 1457929"/>
                <a:gd name="connsiteX489" fmla="*/ 2366263 w 4040727"/>
                <a:gd name="connsiteY489" fmla="*/ 224558 h 1457929"/>
                <a:gd name="connsiteX490" fmla="*/ 2382653 w 4040727"/>
                <a:gd name="connsiteY490" fmla="*/ 226311 h 1457929"/>
                <a:gd name="connsiteX491" fmla="*/ 2408252 w 4040727"/>
                <a:gd name="connsiteY491" fmla="*/ 229104 h 1457929"/>
                <a:gd name="connsiteX492" fmla="*/ 2425902 w 4040727"/>
                <a:gd name="connsiteY492" fmla="*/ 231240 h 1457929"/>
                <a:gd name="connsiteX493" fmla="*/ 2449966 w 4040727"/>
                <a:gd name="connsiteY493" fmla="*/ 234198 h 1457929"/>
                <a:gd name="connsiteX494" fmla="*/ 2472440 w 4040727"/>
                <a:gd name="connsiteY494" fmla="*/ 237210 h 1457929"/>
                <a:gd name="connsiteX495" fmla="*/ 2492558 w 4040727"/>
                <a:gd name="connsiteY495" fmla="*/ 239948 h 1457929"/>
                <a:gd name="connsiteX496" fmla="*/ 2514977 w 4040727"/>
                <a:gd name="connsiteY496" fmla="*/ 243289 h 1457929"/>
                <a:gd name="connsiteX497" fmla="*/ 2534930 w 4040727"/>
                <a:gd name="connsiteY497" fmla="*/ 246302 h 1457929"/>
                <a:gd name="connsiteX498" fmla="*/ 2557240 w 4040727"/>
                <a:gd name="connsiteY498" fmla="*/ 249917 h 1457929"/>
                <a:gd name="connsiteX499" fmla="*/ 2577192 w 4040727"/>
                <a:gd name="connsiteY499" fmla="*/ 253203 h 1457929"/>
                <a:gd name="connsiteX500" fmla="*/ 2599886 w 4040727"/>
                <a:gd name="connsiteY500" fmla="*/ 257201 h 1457929"/>
                <a:gd name="connsiteX501" fmla="*/ 2619839 w 4040727"/>
                <a:gd name="connsiteY501" fmla="*/ 260761 h 1457929"/>
                <a:gd name="connsiteX502" fmla="*/ 2623237 w 4040727"/>
                <a:gd name="connsiteY502" fmla="*/ 261418 h 1457929"/>
                <a:gd name="connsiteX503" fmla="*/ 2661937 w 4040727"/>
                <a:gd name="connsiteY503" fmla="*/ 268867 h 1457929"/>
                <a:gd name="connsiteX504" fmla="*/ 2664020 w 4040727"/>
                <a:gd name="connsiteY504" fmla="*/ 269305 h 1457929"/>
                <a:gd name="connsiteX505" fmla="*/ 2703925 w 4040727"/>
                <a:gd name="connsiteY505" fmla="*/ 277576 h 1457929"/>
                <a:gd name="connsiteX506" fmla="*/ 2739390 w 4040727"/>
                <a:gd name="connsiteY506" fmla="*/ 285408 h 1457929"/>
                <a:gd name="connsiteX507" fmla="*/ 2747339 w 4040727"/>
                <a:gd name="connsiteY507" fmla="*/ 287215 h 1457929"/>
                <a:gd name="connsiteX508" fmla="*/ 2781817 w 4040727"/>
                <a:gd name="connsiteY508" fmla="*/ 295321 h 1457929"/>
                <a:gd name="connsiteX509" fmla="*/ 2786915 w 4040727"/>
                <a:gd name="connsiteY509" fmla="*/ 296581 h 1457929"/>
                <a:gd name="connsiteX510" fmla="*/ 2810760 w 4040727"/>
                <a:gd name="connsiteY510" fmla="*/ 302551 h 1457929"/>
                <a:gd name="connsiteX511" fmla="*/ 2857956 w 4040727"/>
                <a:gd name="connsiteY511" fmla="*/ 314874 h 1457929"/>
                <a:gd name="connsiteX512" fmla="*/ 2860423 w 4040727"/>
                <a:gd name="connsiteY512" fmla="*/ 315531 h 1457929"/>
                <a:gd name="connsiteX513" fmla="*/ 2909099 w 4040727"/>
                <a:gd name="connsiteY513" fmla="*/ 329334 h 1457929"/>
                <a:gd name="connsiteX514" fmla="*/ 2922090 w 4040727"/>
                <a:gd name="connsiteY514" fmla="*/ 333167 h 1457929"/>
                <a:gd name="connsiteX515" fmla="*/ 2962105 w 4040727"/>
                <a:gd name="connsiteY515" fmla="*/ 345381 h 1457929"/>
                <a:gd name="connsiteX516" fmla="*/ 2971204 w 4040727"/>
                <a:gd name="connsiteY516" fmla="*/ 348229 h 1457929"/>
                <a:gd name="connsiteX517" fmla="*/ 3018181 w 4040727"/>
                <a:gd name="connsiteY517" fmla="*/ 363674 h 1457929"/>
                <a:gd name="connsiteX518" fmla="*/ 3036434 w 4040727"/>
                <a:gd name="connsiteY518" fmla="*/ 369973 h 1457929"/>
                <a:gd name="connsiteX519" fmla="*/ 3053098 w 4040727"/>
                <a:gd name="connsiteY519" fmla="*/ 375779 h 1457929"/>
                <a:gd name="connsiteX520" fmla="*/ 3072558 w 4040727"/>
                <a:gd name="connsiteY520" fmla="*/ 382844 h 1457929"/>
                <a:gd name="connsiteX521" fmla="*/ 3088837 w 4040727"/>
                <a:gd name="connsiteY521" fmla="*/ 388814 h 1457929"/>
                <a:gd name="connsiteX522" fmla="*/ 3108242 w 4040727"/>
                <a:gd name="connsiteY522" fmla="*/ 396208 h 1457929"/>
                <a:gd name="connsiteX523" fmla="*/ 3124248 w 4040727"/>
                <a:gd name="connsiteY523" fmla="*/ 402342 h 1457929"/>
                <a:gd name="connsiteX524" fmla="*/ 3143708 w 4040727"/>
                <a:gd name="connsiteY524" fmla="*/ 410065 h 1457929"/>
                <a:gd name="connsiteX525" fmla="*/ 3159220 w 4040727"/>
                <a:gd name="connsiteY525" fmla="*/ 416309 h 1457929"/>
                <a:gd name="connsiteX526" fmla="*/ 3179283 w 4040727"/>
                <a:gd name="connsiteY526" fmla="*/ 424688 h 1457929"/>
                <a:gd name="connsiteX527" fmla="*/ 3193864 w 4040727"/>
                <a:gd name="connsiteY527" fmla="*/ 430823 h 1457929"/>
                <a:gd name="connsiteX528" fmla="*/ 3214693 w 4040727"/>
                <a:gd name="connsiteY528" fmla="*/ 439915 h 1457929"/>
                <a:gd name="connsiteX529" fmla="*/ 3228178 w 4040727"/>
                <a:gd name="connsiteY529" fmla="*/ 445830 h 1457929"/>
                <a:gd name="connsiteX530" fmla="*/ 3250652 w 4040727"/>
                <a:gd name="connsiteY530" fmla="*/ 456072 h 1457929"/>
                <a:gd name="connsiteX531" fmla="*/ 3261999 w 4040727"/>
                <a:gd name="connsiteY531" fmla="*/ 461275 h 1457929"/>
                <a:gd name="connsiteX532" fmla="*/ 3295381 w 4040727"/>
                <a:gd name="connsiteY532" fmla="*/ 477213 h 1457929"/>
                <a:gd name="connsiteX533" fmla="*/ 3425348 w 4040727"/>
                <a:gd name="connsiteY533" fmla="*/ 546388 h 1457929"/>
                <a:gd name="connsiteX534" fmla="*/ 3544736 w 4040727"/>
                <a:gd name="connsiteY534" fmla="*/ 622080 h 1457929"/>
                <a:gd name="connsiteX535" fmla="*/ 3653050 w 4040727"/>
                <a:gd name="connsiteY535" fmla="*/ 704400 h 1457929"/>
                <a:gd name="connsiteX536" fmla="*/ 3749745 w 4040727"/>
                <a:gd name="connsiteY536" fmla="*/ 793457 h 1457929"/>
                <a:gd name="connsiteX537" fmla="*/ 3835805 w 4040727"/>
                <a:gd name="connsiteY537" fmla="*/ 891714 h 1457929"/>
                <a:gd name="connsiteX538" fmla="*/ 3905968 w 4040727"/>
                <a:gd name="connsiteY538" fmla="*/ 995175 h 1457929"/>
                <a:gd name="connsiteX539" fmla="*/ 3959523 w 4040727"/>
                <a:gd name="connsiteY539" fmla="*/ 1103840 h 1457929"/>
                <a:gd name="connsiteX540" fmla="*/ 3995591 w 4040727"/>
                <a:gd name="connsiteY540" fmla="*/ 1217543 h 1457929"/>
                <a:gd name="connsiteX541" fmla="*/ 4006883 w 4040727"/>
                <a:gd name="connsiteY541" fmla="*/ 1277187 h 1457929"/>
                <a:gd name="connsiteX542" fmla="*/ 4013022 w 4040727"/>
                <a:gd name="connsiteY542" fmla="*/ 1337161 h 1457929"/>
                <a:gd name="connsiteX543" fmla="*/ 4013899 w 4040727"/>
                <a:gd name="connsiteY543" fmla="*/ 1397408 h 1457929"/>
                <a:gd name="connsiteX544" fmla="*/ 4012364 w 4040727"/>
                <a:gd name="connsiteY544" fmla="*/ 1427641 h 1457929"/>
                <a:gd name="connsiteX545" fmla="*/ 4009459 w 4040727"/>
                <a:gd name="connsiteY545" fmla="*/ 1457820 h 1457929"/>
                <a:gd name="connsiteX546" fmla="*/ 4009459 w 4040727"/>
                <a:gd name="connsiteY546" fmla="*/ 1457820 h 1457929"/>
                <a:gd name="connsiteX547" fmla="*/ 4009459 w 4040727"/>
                <a:gd name="connsiteY547" fmla="*/ 1457820 h 1457929"/>
                <a:gd name="connsiteX548" fmla="*/ 4036154 w 4040727"/>
                <a:gd name="connsiteY548" fmla="*/ 1232878 h 1457929"/>
                <a:gd name="connsiteX549" fmla="*/ 4040484 w 4040727"/>
                <a:gd name="connsiteY549" fmla="*/ 1173234 h 1457929"/>
                <a:gd name="connsiteX550" fmla="*/ 4039388 w 4040727"/>
                <a:gd name="connsiteY550" fmla="*/ 1113808 h 145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4040727" h="1457929">
                  <a:moveTo>
                    <a:pt x="4039717" y="1113151"/>
                  </a:moveTo>
                  <a:cubicBezTo>
                    <a:pt x="4038456" y="1093433"/>
                    <a:pt x="4036318" y="1073661"/>
                    <a:pt x="4033304" y="1053944"/>
                  </a:cubicBezTo>
                  <a:cubicBezTo>
                    <a:pt x="4030289" y="1034336"/>
                    <a:pt x="4026452" y="1014674"/>
                    <a:pt x="4021683" y="995066"/>
                  </a:cubicBezTo>
                  <a:cubicBezTo>
                    <a:pt x="4012474" y="957001"/>
                    <a:pt x="4000195" y="919592"/>
                    <a:pt x="3984792" y="882896"/>
                  </a:cubicBezTo>
                  <a:cubicBezTo>
                    <a:pt x="3969553" y="846529"/>
                    <a:pt x="3951355" y="810764"/>
                    <a:pt x="3930251" y="775766"/>
                  </a:cubicBezTo>
                  <a:cubicBezTo>
                    <a:pt x="3909312" y="741041"/>
                    <a:pt x="3885467" y="707029"/>
                    <a:pt x="3858882" y="673729"/>
                  </a:cubicBezTo>
                  <a:cubicBezTo>
                    <a:pt x="3832461" y="640702"/>
                    <a:pt x="3803354" y="608443"/>
                    <a:pt x="3771452" y="576895"/>
                  </a:cubicBezTo>
                  <a:cubicBezTo>
                    <a:pt x="3740865" y="546662"/>
                    <a:pt x="3708140" y="517415"/>
                    <a:pt x="3673332" y="489153"/>
                  </a:cubicBezTo>
                  <a:cubicBezTo>
                    <a:pt x="3638744" y="461111"/>
                    <a:pt x="3602127" y="434054"/>
                    <a:pt x="3563483" y="408038"/>
                  </a:cubicBezTo>
                  <a:cubicBezTo>
                    <a:pt x="3525112" y="382187"/>
                    <a:pt x="3484768" y="357321"/>
                    <a:pt x="3442505" y="333496"/>
                  </a:cubicBezTo>
                  <a:cubicBezTo>
                    <a:pt x="3400517" y="309781"/>
                    <a:pt x="3356610" y="287106"/>
                    <a:pt x="3310839" y="265417"/>
                  </a:cubicBezTo>
                  <a:cubicBezTo>
                    <a:pt x="3299657" y="260104"/>
                    <a:pt x="3288365" y="254901"/>
                    <a:pt x="3277018" y="249752"/>
                  </a:cubicBezTo>
                  <a:cubicBezTo>
                    <a:pt x="3273291" y="248054"/>
                    <a:pt x="3269509" y="246411"/>
                    <a:pt x="3265726" y="244713"/>
                  </a:cubicBezTo>
                  <a:cubicBezTo>
                    <a:pt x="3258491" y="241482"/>
                    <a:pt x="3251255" y="238196"/>
                    <a:pt x="3243964" y="235019"/>
                  </a:cubicBezTo>
                  <a:cubicBezTo>
                    <a:pt x="3243581" y="234855"/>
                    <a:pt x="3243142" y="234691"/>
                    <a:pt x="3242759" y="234526"/>
                  </a:cubicBezTo>
                  <a:cubicBezTo>
                    <a:pt x="3238264" y="232554"/>
                    <a:pt x="3233714" y="230692"/>
                    <a:pt x="3229219" y="228775"/>
                  </a:cubicBezTo>
                  <a:cubicBezTo>
                    <a:pt x="3222203" y="225763"/>
                    <a:pt x="3215186" y="222751"/>
                    <a:pt x="3208115" y="219848"/>
                  </a:cubicBezTo>
                  <a:cubicBezTo>
                    <a:pt x="3203182" y="217767"/>
                    <a:pt x="3198139" y="215795"/>
                    <a:pt x="3193151" y="213768"/>
                  </a:cubicBezTo>
                  <a:cubicBezTo>
                    <a:pt x="3187286" y="211358"/>
                    <a:pt x="3181420" y="208949"/>
                    <a:pt x="3175500" y="206593"/>
                  </a:cubicBezTo>
                  <a:cubicBezTo>
                    <a:pt x="3174678" y="206265"/>
                    <a:pt x="3173801" y="205936"/>
                    <a:pt x="3172979" y="205608"/>
                  </a:cubicBezTo>
                  <a:cubicBezTo>
                    <a:pt x="3172157" y="205279"/>
                    <a:pt x="3171389" y="204950"/>
                    <a:pt x="3170567" y="204622"/>
                  </a:cubicBezTo>
                  <a:cubicBezTo>
                    <a:pt x="3166127" y="202869"/>
                    <a:pt x="3161632" y="201171"/>
                    <a:pt x="3157137" y="199418"/>
                  </a:cubicBezTo>
                  <a:cubicBezTo>
                    <a:pt x="3150614" y="196899"/>
                    <a:pt x="3144146" y="194325"/>
                    <a:pt x="3137568" y="191860"/>
                  </a:cubicBezTo>
                  <a:cubicBezTo>
                    <a:pt x="3132197" y="189834"/>
                    <a:pt x="3126715" y="187807"/>
                    <a:pt x="3121288" y="185781"/>
                  </a:cubicBezTo>
                  <a:cubicBezTo>
                    <a:pt x="3116026" y="183809"/>
                    <a:pt x="3110818" y="181837"/>
                    <a:pt x="3105501" y="179920"/>
                  </a:cubicBezTo>
                  <a:cubicBezTo>
                    <a:pt x="3104241" y="179482"/>
                    <a:pt x="3102925" y="179044"/>
                    <a:pt x="3101664" y="178551"/>
                  </a:cubicBezTo>
                  <a:cubicBezTo>
                    <a:pt x="3096183" y="176579"/>
                    <a:pt x="3090701" y="174608"/>
                    <a:pt x="3085165" y="172691"/>
                  </a:cubicBezTo>
                  <a:cubicBezTo>
                    <a:pt x="3078587" y="170335"/>
                    <a:pt x="3072009" y="168035"/>
                    <a:pt x="3065431" y="165735"/>
                  </a:cubicBezTo>
                  <a:cubicBezTo>
                    <a:pt x="3059840" y="163818"/>
                    <a:pt x="3054194" y="161901"/>
                    <a:pt x="3048548" y="159984"/>
                  </a:cubicBezTo>
                  <a:cubicBezTo>
                    <a:pt x="3043725" y="158341"/>
                    <a:pt x="3038901" y="156698"/>
                    <a:pt x="3034077" y="155055"/>
                  </a:cubicBezTo>
                  <a:cubicBezTo>
                    <a:pt x="3032762" y="154616"/>
                    <a:pt x="3031446" y="154233"/>
                    <a:pt x="3030130" y="153795"/>
                  </a:cubicBezTo>
                  <a:cubicBezTo>
                    <a:pt x="3028048" y="153083"/>
                    <a:pt x="3025965" y="152371"/>
                    <a:pt x="3023882" y="151714"/>
                  </a:cubicBezTo>
                  <a:cubicBezTo>
                    <a:pt x="3010233" y="147222"/>
                    <a:pt x="2996419" y="142896"/>
                    <a:pt x="2982606" y="138569"/>
                  </a:cubicBezTo>
                  <a:cubicBezTo>
                    <a:pt x="2981784" y="138295"/>
                    <a:pt x="2981016" y="138076"/>
                    <a:pt x="2980194" y="137802"/>
                  </a:cubicBezTo>
                  <a:cubicBezTo>
                    <a:pt x="2977946" y="137090"/>
                    <a:pt x="2975644" y="136487"/>
                    <a:pt x="2973397" y="135775"/>
                  </a:cubicBezTo>
                  <a:cubicBezTo>
                    <a:pt x="2959967" y="131668"/>
                    <a:pt x="2946428" y="127669"/>
                    <a:pt x="2932888" y="123726"/>
                  </a:cubicBezTo>
                  <a:cubicBezTo>
                    <a:pt x="2930421" y="123014"/>
                    <a:pt x="2928010" y="122247"/>
                    <a:pt x="2925488" y="121535"/>
                  </a:cubicBezTo>
                  <a:cubicBezTo>
                    <a:pt x="2923569" y="120987"/>
                    <a:pt x="2921651" y="120495"/>
                    <a:pt x="2919733" y="119947"/>
                  </a:cubicBezTo>
                  <a:cubicBezTo>
                    <a:pt x="2903617" y="115346"/>
                    <a:pt x="2887392" y="110855"/>
                    <a:pt x="2871002" y="106528"/>
                  </a:cubicBezTo>
                  <a:cubicBezTo>
                    <a:pt x="2870783" y="106528"/>
                    <a:pt x="2870618" y="106419"/>
                    <a:pt x="2870399" y="106364"/>
                  </a:cubicBezTo>
                  <a:cubicBezTo>
                    <a:pt x="2870289" y="106364"/>
                    <a:pt x="2870125" y="106309"/>
                    <a:pt x="2870015" y="106254"/>
                  </a:cubicBezTo>
                  <a:cubicBezTo>
                    <a:pt x="2869357" y="106090"/>
                    <a:pt x="2868645" y="105926"/>
                    <a:pt x="2867987" y="105761"/>
                  </a:cubicBezTo>
                  <a:cubicBezTo>
                    <a:pt x="2852145" y="101599"/>
                    <a:pt x="2836249" y="97546"/>
                    <a:pt x="2820188" y="93602"/>
                  </a:cubicBezTo>
                  <a:cubicBezTo>
                    <a:pt x="2818050" y="93055"/>
                    <a:pt x="2815913" y="92507"/>
                    <a:pt x="2813775" y="91959"/>
                  </a:cubicBezTo>
                  <a:cubicBezTo>
                    <a:pt x="2807910" y="90535"/>
                    <a:pt x="2801989" y="89111"/>
                    <a:pt x="2796070" y="87742"/>
                  </a:cubicBezTo>
                  <a:cubicBezTo>
                    <a:pt x="2794370" y="87359"/>
                    <a:pt x="2792671" y="86920"/>
                    <a:pt x="2790972" y="86537"/>
                  </a:cubicBezTo>
                  <a:cubicBezTo>
                    <a:pt x="2790204" y="86373"/>
                    <a:pt x="2789382" y="86154"/>
                    <a:pt x="2788614" y="85989"/>
                  </a:cubicBezTo>
                  <a:cubicBezTo>
                    <a:pt x="2780173" y="84018"/>
                    <a:pt x="2771732" y="82046"/>
                    <a:pt x="2763290" y="80129"/>
                  </a:cubicBezTo>
                  <a:cubicBezTo>
                    <a:pt x="2760878" y="79581"/>
                    <a:pt x="2758466" y="79088"/>
                    <a:pt x="2756054" y="78541"/>
                  </a:cubicBezTo>
                  <a:cubicBezTo>
                    <a:pt x="2753423" y="77938"/>
                    <a:pt x="2750792" y="77390"/>
                    <a:pt x="2748161" y="76788"/>
                  </a:cubicBezTo>
                  <a:cubicBezTo>
                    <a:pt x="2744708" y="76021"/>
                    <a:pt x="2741309" y="75254"/>
                    <a:pt x="2737856" y="74488"/>
                  </a:cubicBezTo>
                  <a:cubicBezTo>
                    <a:pt x="2729359" y="72625"/>
                    <a:pt x="2720808" y="70818"/>
                    <a:pt x="2712202" y="69065"/>
                  </a:cubicBezTo>
                  <a:cubicBezTo>
                    <a:pt x="2704967" y="67532"/>
                    <a:pt x="2697731" y="66053"/>
                    <a:pt x="2690441" y="64629"/>
                  </a:cubicBezTo>
                  <a:cubicBezTo>
                    <a:pt x="2684192" y="63369"/>
                    <a:pt x="2677943" y="62164"/>
                    <a:pt x="2671694" y="60905"/>
                  </a:cubicBezTo>
                  <a:cubicBezTo>
                    <a:pt x="2671036" y="60795"/>
                    <a:pt x="2670433" y="60631"/>
                    <a:pt x="2669775" y="60521"/>
                  </a:cubicBezTo>
                  <a:cubicBezTo>
                    <a:pt x="2669391" y="60466"/>
                    <a:pt x="2669008" y="60357"/>
                    <a:pt x="2668624" y="60302"/>
                  </a:cubicBezTo>
                  <a:cubicBezTo>
                    <a:pt x="2661334" y="58878"/>
                    <a:pt x="2654043" y="57509"/>
                    <a:pt x="2646753" y="56140"/>
                  </a:cubicBezTo>
                  <a:cubicBezTo>
                    <a:pt x="2641326" y="55154"/>
                    <a:pt x="2635844" y="54168"/>
                    <a:pt x="2630418" y="53182"/>
                  </a:cubicBezTo>
                  <a:cubicBezTo>
                    <a:pt x="2629321" y="52963"/>
                    <a:pt x="2628225" y="52799"/>
                    <a:pt x="2627074" y="52579"/>
                  </a:cubicBezTo>
                  <a:cubicBezTo>
                    <a:pt x="2626307" y="52470"/>
                    <a:pt x="2625594" y="52306"/>
                    <a:pt x="2624827" y="52196"/>
                  </a:cubicBezTo>
                  <a:cubicBezTo>
                    <a:pt x="2618797" y="51101"/>
                    <a:pt x="2612713" y="50115"/>
                    <a:pt x="2606628" y="49074"/>
                  </a:cubicBezTo>
                  <a:cubicBezTo>
                    <a:pt x="2599064" y="47760"/>
                    <a:pt x="2591499" y="46445"/>
                    <a:pt x="2583880" y="45185"/>
                  </a:cubicBezTo>
                  <a:cubicBezTo>
                    <a:pt x="2583222" y="45076"/>
                    <a:pt x="2582619" y="44966"/>
                    <a:pt x="2581961" y="44857"/>
                  </a:cubicBezTo>
                  <a:cubicBezTo>
                    <a:pt x="2575931" y="43871"/>
                    <a:pt x="2569847" y="42940"/>
                    <a:pt x="2563763" y="41954"/>
                  </a:cubicBezTo>
                  <a:cubicBezTo>
                    <a:pt x="2556911" y="40859"/>
                    <a:pt x="2550114" y="39708"/>
                    <a:pt x="2543262" y="38668"/>
                  </a:cubicBezTo>
                  <a:cubicBezTo>
                    <a:pt x="2542549" y="38558"/>
                    <a:pt x="2541782" y="38449"/>
                    <a:pt x="2541069" y="38339"/>
                  </a:cubicBezTo>
                  <a:cubicBezTo>
                    <a:pt x="2540356" y="38230"/>
                    <a:pt x="2539644" y="38120"/>
                    <a:pt x="2538931" y="38011"/>
                  </a:cubicBezTo>
                  <a:cubicBezTo>
                    <a:pt x="2533011" y="37134"/>
                    <a:pt x="2526982" y="36313"/>
                    <a:pt x="2521061" y="35436"/>
                  </a:cubicBezTo>
                  <a:cubicBezTo>
                    <a:pt x="2513442" y="34341"/>
                    <a:pt x="2505823" y="33191"/>
                    <a:pt x="2498204" y="32150"/>
                  </a:cubicBezTo>
                  <a:cubicBezTo>
                    <a:pt x="2497381" y="32041"/>
                    <a:pt x="2496559" y="31931"/>
                    <a:pt x="2495737" y="31822"/>
                  </a:cubicBezTo>
                  <a:cubicBezTo>
                    <a:pt x="2489762" y="31000"/>
                    <a:pt x="2483732" y="30233"/>
                    <a:pt x="2477703" y="29466"/>
                  </a:cubicBezTo>
                  <a:cubicBezTo>
                    <a:pt x="2470193" y="28481"/>
                    <a:pt x="2462683" y="27440"/>
                    <a:pt x="2455119" y="26509"/>
                  </a:cubicBezTo>
                  <a:cubicBezTo>
                    <a:pt x="2454187" y="26399"/>
                    <a:pt x="2453310" y="26290"/>
                    <a:pt x="2452378" y="26125"/>
                  </a:cubicBezTo>
                  <a:cubicBezTo>
                    <a:pt x="2445142" y="25249"/>
                    <a:pt x="2437852" y="24428"/>
                    <a:pt x="2430616" y="23551"/>
                  </a:cubicBezTo>
                  <a:cubicBezTo>
                    <a:pt x="2424696" y="22839"/>
                    <a:pt x="2418831" y="22127"/>
                    <a:pt x="2412911" y="21470"/>
                  </a:cubicBezTo>
                  <a:cubicBezTo>
                    <a:pt x="2412198" y="21415"/>
                    <a:pt x="2411541" y="21306"/>
                    <a:pt x="2410828" y="21251"/>
                  </a:cubicBezTo>
                  <a:cubicBezTo>
                    <a:pt x="2402825" y="20375"/>
                    <a:pt x="2394822" y="19553"/>
                    <a:pt x="2386764" y="18731"/>
                  </a:cubicBezTo>
                  <a:cubicBezTo>
                    <a:pt x="2381721" y="18184"/>
                    <a:pt x="2376733" y="17636"/>
                    <a:pt x="2371690" y="17143"/>
                  </a:cubicBezTo>
                  <a:cubicBezTo>
                    <a:pt x="2371252" y="17143"/>
                    <a:pt x="2370868" y="17088"/>
                    <a:pt x="2370429" y="17034"/>
                  </a:cubicBezTo>
                  <a:cubicBezTo>
                    <a:pt x="2369991" y="17034"/>
                    <a:pt x="2369552" y="16924"/>
                    <a:pt x="2369114" y="16924"/>
                  </a:cubicBezTo>
                  <a:cubicBezTo>
                    <a:pt x="2359685" y="15993"/>
                    <a:pt x="2350257" y="15171"/>
                    <a:pt x="2340774" y="14295"/>
                  </a:cubicBezTo>
                  <a:cubicBezTo>
                    <a:pt x="2336444" y="13912"/>
                    <a:pt x="2332168" y="13473"/>
                    <a:pt x="2327838" y="13090"/>
                  </a:cubicBezTo>
                  <a:cubicBezTo>
                    <a:pt x="2327673" y="13090"/>
                    <a:pt x="2327454" y="13090"/>
                    <a:pt x="2327290" y="13090"/>
                  </a:cubicBezTo>
                  <a:cubicBezTo>
                    <a:pt x="2313312" y="11885"/>
                    <a:pt x="2299334" y="10735"/>
                    <a:pt x="2285301" y="9694"/>
                  </a:cubicBezTo>
                  <a:cubicBezTo>
                    <a:pt x="2285247" y="9694"/>
                    <a:pt x="2285192" y="9694"/>
                    <a:pt x="2285082" y="9694"/>
                  </a:cubicBezTo>
                  <a:cubicBezTo>
                    <a:pt x="2282725" y="9530"/>
                    <a:pt x="2280368" y="9366"/>
                    <a:pt x="2278066" y="9201"/>
                  </a:cubicBezTo>
                  <a:cubicBezTo>
                    <a:pt x="2266390" y="8380"/>
                    <a:pt x="2254714" y="7558"/>
                    <a:pt x="2243039" y="6791"/>
                  </a:cubicBezTo>
                  <a:cubicBezTo>
                    <a:pt x="2242765" y="6791"/>
                    <a:pt x="2242436" y="6791"/>
                    <a:pt x="2242162" y="6791"/>
                  </a:cubicBezTo>
                  <a:cubicBezTo>
                    <a:pt x="2236954" y="6463"/>
                    <a:pt x="2231692" y="6189"/>
                    <a:pt x="2226484" y="5915"/>
                  </a:cubicBezTo>
                  <a:cubicBezTo>
                    <a:pt x="2217878" y="5422"/>
                    <a:pt x="2209272" y="4875"/>
                    <a:pt x="2200612" y="4436"/>
                  </a:cubicBezTo>
                  <a:cubicBezTo>
                    <a:pt x="2200064" y="4436"/>
                    <a:pt x="2199570" y="4436"/>
                    <a:pt x="2199022" y="4382"/>
                  </a:cubicBezTo>
                  <a:cubicBezTo>
                    <a:pt x="2198474" y="4382"/>
                    <a:pt x="2197981" y="4327"/>
                    <a:pt x="2197432" y="4272"/>
                  </a:cubicBezTo>
                  <a:cubicBezTo>
                    <a:pt x="2192006" y="3998"/>
                    <a:pt x="2186634" y="3834"/>
                    <a:pt x="2181207" y="3560"/>
                  </a:cubicBezTo>
                  <a:cubicBezTo>
                    <a:pt x="2173478" y="3231"/>
                    <a:pt x="2165749" y="2848"/>
                    <a:pt x="2158020" y="2519"/>
                  </a:cubicBezTo>
                  <a:cubicBezTo>
                    <a:pt x="2157253" y="2519"/>
                    <a:pt x="2156486" y="2519"/>
                    <a:pt x="2155663" y="2465"/>
                  </a:cubicBezTo>
                  <a:cubicBezTo>
                    <a:pt x="2149414" y="2246"/>
                    <a:pt x="2143165" y="2081"/>
                    <a:pt x="2136971" y="1862"/>
                  </a:cubicBezTo>
                  <a:cubicBezTo>
                    <a:pt x="2129736" y="1643"/>
                    <a:pt x="2122500" y="1369"/>
                    <a:pt x="2115265" y="1150"/>
                  </a:cubicBezTo>
                  <a:cubicBezTo>
                    <a:pt x="2113894" y="1150"/>
                    <a:pt x="2112524" y="1095"/>
                    <a:pt x="2111153" y="1041"/>
                  </a:cubicBezTo>
                  <a:cubicBezTo>
                    <a:pt x="2109454" y="1041"/>
                    <a:pt x="2107700" y="986"/>
                    <a:pt x="2106001" y="931"/>
                  </a:cubicBezTo>
                  <a:cubicBezTo>
                    <a:pt x="2101177" y="822"/>
                    <a:pt x="2096408" y="712"/>
                    <a:pt x="2091584" y="602"/>
                  </a:cubicBezTo>
                  <a:cubicBezTo>
                    <a:pt x="2083691" y="438"/>
                    <a:pt x="2075797" y="329"/>
                    <a:pt x="2067904" y="219"/>
                  </a:cubicBezTo>
                  <a:cubicBezTo>
                    <a:pt x="2067246" y="219"/>
                    <a:pt x="2066589" y="219"/>
                    <a:pt x="2065876" y="219"/>
                  </a:cubicBezTo>
                  <a:cubicBezTo>
                    <a:pt x="2064780" y="219"/>
                    <a:pt x="2063683" y="219"/>
                    <a:pt x="2062532" y="219"/>
                  </a:cubicBezTo>
                  <a:cubicBezTo>
                    <a:pt x="2056393" y="164"/>
                    <a:pt x="2050254" y="55"/>
                    <a:pt x="2044114" y="55"/>
                  </a:cubicBezTo>
                  <a:cubicBezTo>
                    <a:pt x="2036221" y="55"/>
                    <a:pt x="2028273" y="0"/>
                    <a:pt x="2020324" y="0"/>
                  </a:cubicBezTo>
                  <a:cubicBezTo>
                    <a:pt x="2013199" y="0"/>
                    <a:pt x="2006073" y="0"/>
                    <a:pt x="1999001" y="55"/>
                  </a:cubicBezTo>
                  <a:cubicBezTo>
                    <a:pt x="1991875" y="55"/>
                    <a:pt x="1984804" y="164"/>
                    <a:pt x="1977678" y="219"/>
                  </a:cubicBezTo>
                  <a:cubicBezTo>
                    <a:pt x="1977240" y="219"/>
                    <a:pt x="1976801" y="219"/>
                    <a:pt x="1976363" y="219"/>
                  </a:cubicBezTo>
                  <a:cubicBezTo>
                    <a:pt x="1975705" y="219"/>
                    <a:pt x="1975102" y="219"/>
                    <a:pt x="1974444" y="219"/>
                  </a:cubicBezTo>
                  <a:cubicBezTo>
                    <a:pt x="1968414" y="274"/>
                    <a:pt x="1962440" y="383"/>
                    <a:pt x="1956410" y="493"/>
                  </a:cubicBezTo>
                  <a:cubicBezTo>
                    <a:pt x="1949339" y="602"/>
                    <a:pt x="1942268" y="767"/>
                    <a:pt x="1935196" y="931"/>
                  </a:cubicBezTo>
                  <a:cubicBezTo>
                    <a:pt x="1934593" y="931"/>
                    <a:pt x="1933991" y="931"/>
                    <a:pt x="1933388" y="931"/>
                  </a:cubicBezTo>
                  <a:cubicBezTo>
                    <a:pt x="1918971" y="1260"/>
                    <a:pt x="1904610" y="1698"/>
                    <a:pt x="1890248" y="2246"/>
                  </a:cubicBezTo>
                  <a:cubicBezTo>
                    <a:pt x="1889316" y="2246"/>
                    <a:pt x="1888384" y="2246"/>
                    <a:pt x="1887507" y="2355"/>
                  </a:cubicBezTo>
                  <a:cubicBezTo>
                    <a:pt x="1887507" y="2355"/>
                    <a:pt x="1887452" y="2355"/>
                    <a:pt x="1887398" y="2355"/>
                  </a:cubicBezTo>
                  <a:cubicBezTo>
                    <a:pt x="1872652" y="2903"/>
                    <a:pt x="1857962" y="3505"/>
                    <a:pt x="1843326" y="4272"/>
                  </a:cubicBezTo>
                  <a:cubicBezTo>
                    <a:pt x="1842778" y="4272"/>
                    <a:pt x="1842175" y="4327"/>
                    <a:pt x="1841627" y="4382"/>
                  </a:cubicBezTo>
                  <a:cubicBezTo>
                    <a:pt x="1841079" y="4382"/>
                    <a:pt x="1840585" y="4382"/>
                    <a:pt x="1840037" y="4436"/>
                  </a:cubicBezTo>
                  <a:cubicBezTo>
                    <a:pt x="1835597" y="4655"/>
                    <a:pt x="1831157" y="4929"/>
                    <a:pt x="1826772" y="5203"/>
                  </a:cubicBezTo>
                  <a:cubicBezTo>
                    <a:pt x="1816522" y="5751"/>
                    <a:pt x="1806216" y="6299"/>
                    <a:pt x="1796021" y="6956"/>
                  </a:cubicBezTo>
                  <a:cubicBezTo>
                    <a:pt x="1794924" y="7011"/>
                    <a:pt x="1793828" y="7065"/>
                    <a:pt x="1792786" y="7120"/>
                  </a:cubicBezTo>
                  <a:cubicBezTo>
                    <a:pt x="1787853" y="7449"/>
                    <a:pt x="1782975" y="7832"/>
                    <a:pt x="1778096" y="8161"/>
                  </a:cubicBezTo>
                  <a:cubicBezTo>
                    <a:pt x="1768887" y="8763"/>
                    <a:pt x="1759733" y="9420"/>
                    <a:pt x="1750579" y="10078"/>
                  </a:cubicBezTo>
                  <a:cubicBezTo>
                    <a:pt x="1748934" y="10187"/>
                    <a:pt x="1747345" y="10297"/>
                    <a:pt x="1745700" y="10406"/>
                  </a:cubicBezTo>
                  <a:cubicBezTo>
                    <a:pt x="1742028" y="10680"/>
                    <a:pt x="1738410" y="11064"/>
                    <a:pt x="1734737" y="11337"/>
                  </a:cubicBezTo>
                  <a:cubicBezTo>
                    <a:pt x="1723171" y="12269"/>
                    <a:pt x="1711605" y="13254"/>
                    <a:pt x="1700094" y="14295"/>
                  </a:cubicBezTo>
                  <a:cubicBezTo>
                    <a:pt x="1697298" y="14569"/>
                    <a:pt x="1694448" y="14733"/>
                    <a:pt x="1691652" y="15007"/>
                  </a:cubicBezTo>
                  <a:cubicBezTo>
                    <a:pt x="1688638" y="15281"/>
                    <a:pt x="1685678" y="15610"/>
                    <a:pt x="1682718" y="15938"/>
                  </a:cubicBezTo>
                  <a:cubicBezTo>
                    <a:pt x="1678168" y="16376"/>
                    <a:pt x="1673673" y="16760"/>
                    <a:pt x="1669123" y="17198"/>
                  </a:cubicBezTo>
                  <a:cubicBezTo>
                    <a:pt x="1662326" y="17855"/>
                    <a:pt x="1655529" y="18622"/>
                    <a:pt x="1648732" y="19389"/>
                  </a:cubicBezTo>
                  <a:cubicBezTo>
                    <a:pt x="1645114" y="19772"/>
                    <a:pt x="1641496" y="20101"/>
                    <a:pt x="1637879" y="20484"/>
                  </a:cubicBezTo>
                  <a:cubicBezTo>
                    <a:pt x="1636179" y="20648"/>
                    <a:pt x="1634480" y="20867"/>
                    <a:pt x="1632781" y="21087"/>
                  </a:cubicBezTo>
                  <a:cubicBezTo>
                    <a:pt x="1618145" y="22730"/>
                    <a:pt x="1603510" y="24428"/>
                    <a:pt x="1588929" y="26235"/>
                  </a:cubicBezTo>
                  <a:cubicBezTo>
                    <a:pt x="1587394" y="26399"/>
                    <a:pt x="1585859" y="26564"/>
                    <a:pt x="1584379" y="26783"/>
                  </a:cubicBezTo>
                  <a:cubicBezTo>
                    <a:pt x="1584160" y="26783"/>
                    <a:pt x="1583940" y="26837"/>
                    <a:pt x="1583721" y="26892"/>
                  </a:cubicBezTo>
                  <a:cubicBezTo>
                    <a:pt x="1567441" y="28919"/>
                    <a:pt x="1551216" y="31110"/>
                    <a:pt x="1535045" y="33410"/>
                  </a:cubicBezTo>
                  <a:cubicBezTo>
                    <a:pt x="1533730" y="33574"/>
                    <a:pt x="1532414" y="33738"/>
                    <a:pt x="1531099" y="33958"/>
                  </a:cubicBezTo>
                  <a:cubicBezTo>
                    <a:pt x="1527262" y="34505"/>
                    <a:pt x="1523479" y="35108"/>
                    <a:pt x="1519642" y="35655"/>
                  </a:cubicBezTo>
                  <a:cubicBezTo>
                    <a:pt x="1512297" y="36751"/>
                    <a:pt x="1504897" y="37737"/>
                    <a:pt x="1497552" y="38887"/>
                  </a:cubicBezTo>
                  <a:cubicBezTo>
                    <a:pt x="1494263" y="39380"/>
                    <a:pt x="1490974" y="39928"/>
                    <a:pt x="1487630" y="40475"/>
                  </a:cubicBezTo>
                  <a:cubicBezTo>
                    <a:pt x="1485109" y="40859"/>
                    <a:pt x="1482642" y="41187"/>
                    <a:pt x="1480121" y="41625"/>
                  </a:cubicBezTo>
                  <a:cubicBezTo>
                    <a:pt x="1476722" y="42173"/>
                    <a:pt x="1473378" y="42776"/>
                    <a:pt x="1469980" y="43323"/>
                  </a:cubicBezTo>
                  <a:cubicBezTo>
                    <a:pt x="1459894" y="44966"/>
                    <a:pt x="1449808" y="46664"/>
                    <a:pt x="1439722" y="48362"/>
                  </a:cubicBezTo>
                  <a:cubicBezTo>
                    <a:pt x="1436268" y="48965"/>
                    <a:pt x="1432815" y="49458"/>
                    <a:pt x="1429417" y="50060"/>
                  </a:cubicBezTo>
                  <a:cubicBezTo>
                    <a:pt x="1427005" y="50498"/>
                    <a:pt x="1424647" y="50936"/>
                    <a:pt x="1422236" y="51374"/>
                  </a:cubicBezTo>
                  <a:cubicBezTo>
                    <a:pt x="1411547" y="53291"/>
                    <a:pt x="1400913" y="55208"/>
                    <a:pt x="1390333" y="57235"/>
                  </a:cubicBezTo>
                  <a:cubicBezTo>
                    <a:pt x="1386551" y="57947"/>
                    <a:pt x="1382769" y="58604"/>
                    <a:pt x="1378986" y="59316"/>
                  </a:cubicBezTo>
                  <a:cubicBezTo>
                    <a:pt x="1377726" y="59535"/>
                    <a:pt x="1376520" y="59809"/>
                    <a:pt x="1375259" y="60083"/>
                  </a:cubicBezTo>
                  <a:cubicBezTo>
                    <a:pt x="1359692" y="63095"/>
                    <a:pt x="1344234" y="66162"/>
                    <a:pt x="1328776" y="69394"/>
                  </a:cubicBezTo>
                  <a:cubicBezTo>
                    <a:pt x="1320608" y="71092"/>
                    <a:pt x="1312441" y="72844"/>
                    <a:pt x="1304328" y="74597"/>
                  </a:cubicBezTo>
                  <a:cubicBezTo>
                    <a:pt x="1300381" y="75473"/>
                    <a:pt x="1296490" y="76350"/>
                    <a:pt x="1292543" y="77226"/>
                  </a:cubicBezTo>
                  <a:cubicBezTo>
                    <a:pt x="1290241" y="77719"/>
                    <a:pt x="1287938" y="78212"/>
                    <a:pt x="1285691" y="78760"/>
                  </a:cubicBezTo>
                  <a:cubicBezTo>
                    <a:pt x="1283827" y="79198"/>
                    <a:pt x="1281909" y="79581"/>
                    <a:pt x="1280045" y="80019"/>
                  </a:cubicBezTo>
                  <a:cubicBezTo>
                    <a:pt x="1271987" y="81827"/>
                    <a:pt x="1263875" y="83689"/>
                    <a:pt x="1255872" y="85551"/>
                  </a:cubicBezTo>
                  <a:cubicBezTo>
                    <a:pt x="1254282" y="85935"/>
                    <a:pt x="1252692" y="86318"/>
                    <a:pt x="1251048" y="86701"/>
                  </a:cubicBezTo>
                  <a:cubicBezTo>
                    <a:pt x="1248855" y="87194"/>
                    <a:pt x="1246662" y="87742"/>
                    <a:pt x="1244525" y="88235"/>
                  </a:cubicBezTo>
                  <a:cubicBezTo>
                    <a:pt x="1240304" y="89221"/>
                    <a:pt x="1236028" y="90207"/>
                    <a:pt x="1231808" y="91247"/>
                  </a:cubicBezTo>
                  <a:cubicBezTo>
                    <a:pt x="1227148" y="92397"/>
                    <a:pt x="1222544" y="93548"/>
                    <a:pt x="1217939" y="94698"/>
                  </a:cubicBezTo>
                  <a:cubicBezTo>
                    <a:pt x="1213390" y="95793"/>
                    <a:pt x="1208840" y="96943"/>
                    <a:pt x="1204345" y="98094"/>
                  </a:cubicBezTo>
                  <a:cubicBezTo>
                    <a:pt x="1195794" y="100230"/>
                    <a:pt x="1187243" y="102475"/>
                    <a:pt x="1178746" y="104721"/>
                  </a:cubicBezTo>
                  <a:cubicBezTo>
                    <a:pt x="1175841" y="105488"/>
                    <a:pt x="1172881" y="106200"/>
                    <a:pt x="1169921" y="106966"/>
                  </a:cubicBezTo>
                  <a:cubicBezTo>
                    <a:pt x="1169209" y="107131"/>
                    <a:pt x="1168496" y="107350"/>
                    <a:pt x="1167783" y="107569"/>
                  </a:cubicBezTo>
                  <a:cubicBezTo>
                    <a:pt x="1155669" y="110800"/>
                    <a:pt x="1143610" y="114086"/>
                    <a:pt x="1131605" y="117427"/>
                  </a:cubicBezTo>
                  <a:cubicBezTo>
                    <a:pt x="1129906" y="117920"/>
                    <a:pt x="1128207" y="118413"/>
                    <a:pt x="1126508" y="118906"/>
                  </a:cubicBezTo>
                  <a:cubicBezTo>
                    <a:pt x="1117518" y="121426"/>
                    <a:pt x="1108583" y="124000"/>
                    <a:pt x="1099648" y="126574"/>
                  </a:cubicBezTo>
                  <a:cubicBezTo>
                    <a:pt x="1098332" y="126957"/>
                    <a:pt x="1097072" y="127341"/>
                    <a:pt x="1095811" y="127724"/>
                  </a:cubicBezTo>
                  <a:cubicBezTo>
                    <a:pt x="1091700" y="128929"/>
                    <a:pt x="1087644" y="130189"/>
                    <a:pt x="1083532" y="131394"/>
                  </a:cubicBezTo>
                  <a:cubicBezTo>
                    <a:pt x="1075694" y="133749"/>
                    <a:pt x="1067910" y="136104"/>
                    <a:pt x="1060126" y="138459"/>
                  </a:cubicBezTo>
                  <a:cubicBezTo>
                    <a:pt x="1055632" y="139828"/>
                    <a:pt x="1051137" y="141252"/>
                    <a:pt x="1046642" y="142677"/>
                  </a:cubicBezTo>
                  <a:cubicBezTo>
                    <a:pt x="1039242" y="144977"/>
                    <a:pt x="1031896" y="147332"/>
                    <a:pt x="1024551" y="149742"/>
                  </a:cubicBezTo>
                  <a:cubicBezTo>
                    <a:pt x="1022030" y="150563"/>
                    <a:pt x="1019508" y="151330"/>
                    <a:pt x="1016987" y="152152"/>
                  </a:cubicBezTo>
                  <a:cubicBezTo>
                    <a:pt x="1015013" y="152809"/>
                    <a:pt x="1013095" y="153466"/>
                    <a:pt x="1011121" y="154123"/>
                  </a:cubicBezTo>
                  <a:cubicBezTo>
                    <a:pt x="1003502" y="156643"/>
                    <a:pt x="995938" y="159162"/>
                    <a:pt x="988373" y="161737"/>
                  </a:cubicBezTo>
                  <a:cubicBezTo>
                    <a:pt x="984317" y="163106"/>
                    <a:pt x="980261" y="164475"/>
                    <a:pt x="976204" y="165899"/>
                  </a:cubicBezTo>
                  <a:cubicBezTo>
                    <a:pt x="974779" y="166392"/>
                    <a:pt x="973299" y="166885"/>
                    <a:pt x="971874" y="167378"/>
                  </a:cubicBezTo>
                  <a:cubicBezTo>
                    <a:pt x="964254" y="170007"/>
                    <a:pt x="956745" y="172745"/>
                    <a:pt x="949180" y="175429"/>
                  </a:cubicBezTo>
                  <a:cubicBezTo>
                    <a:pt x="946714" y="176305"/>
                    <a:pt x="944247" y="177182"/>
                    <a:pt x="941780" y="178058"/>
                  </a:cubicBezTo>
                  <a:cubicBezTo>
                    <a:pt x="930379" y="182166"/>
                    <a:pt x="919087" y="186328"/>
                    <a:pt x="907850" y="190600"/>
                  </a:cubicBezTo>
                  <a:cubicBezTo>
                    <a:pt x="904835" y="191751"/>
                    <a:pt x="901820" y="192901"/>
                    <a:pt x="898805" y="194051"/>
                  </a:cubicBezTo>
                  <a:cubicBezTo>
                    <a:pt x="890583" y="197173"/>
                    <a:pt x="882361" y="200350"/>
                    <a:pt x="874193" y="203581"/>
                  </a:cubicBezTo>
                  <a:cubicBezTo>
                    <a:pt x="872932" y="204074"/>
                    <a:pt x="871617" y="204567"/>
                    <a:pt x="870301" y="205060"/>
                  </a:cubicBezTo>
                  <a:cubicBezTo>
                    <a:pt x="867561" y="206155"/>
                    <a:pt x="864874" y="207305"/>
                    <a:pt x="862134" y="208401"/>
                  </a:cubicBezTo>
                  <a:cubicBezTo>
                    <a:pt x="857639" y="210208"/>
                    <a:pt x="853144" y="211961"/>
                    <a:pt x="848649" y="213768"/>
                  </a:cubicBezTo>
                  <a:cubicBezTo>
                    <a:pt x="845963" y="214864"/>
                    <a:pt x="843332" y="216014"/>
                    <a:pt x="840646" y="217109"/>
                  </a:cubicBezTo>
                  <a:cubicBezTo>
                    <a:pt x="836371" y="218862"/>
                    <a:pt x="832150" y="220615"/>
                    <a:pt x="827874" y="222422"/>
                  </a:cubicBezTo>
                  <a:cubicBezTo>
                    <a:pt x="820913" y="225325"/>
                    <a:pt x="813951" y="228282"/>
                    <a:pt x="806990" y="231295"/>
                  </a:cubicBezTo>
                  <a:cubicBezTo>
                    <a:pt x="802878" y="233047"/>
                    <a:pt x="798767" y="234800"/>
                    <a:pt x="794711" y="236607"/>
                  </a:cubicBezTo>
                  <a:cubicBezTo>
                    <a:pt x="787311" y="239839"/>
                    <a:pt x="779911" y="243125"/>
                    <a:pt x="772566" y="246411"/>
                  </a:cubicBezTo>
                  <a:cubicBezTo>
                    <a:pt x="769112" y="247945"/>
                    <a:pt x="765604" y="249533"/>
                    <a:pt x="762151" y="251067"/>
                  </a:cubicBezTo>
                  <a:cubicBezTo>
                    <a:pt x="751407" y="255941"/>
                    <a:pt x="740718" y="260871"/>
                    <a:pt x="730139" y="265910"/>
                  </a:cubicBezTo>
                  <a:cubicBezTo>
                    <a:pt x="722026" y="269743"/>
                    <a:pt x="714023" y="273632"/>
                    <a:pt x="706020" y="277521"/>
                  </a:cubicBezTo>
                  <a:cubicBezTo>
                    <a:pt x="703937" y="278507"/>
                    <a:pt x="701909" y="279547"/>
                    <a:pt x="699826" y="280588"/>
                  </a:cubicBezTo>
                  <a:cubicBezTo>
                    <a:pt x="697030" y="281957"/>
                    <a:pt x="694290" y="283327"/>
                    <a:pt x="691494" y="284696"/>
                  </a:cubicBezTo>
                  <a:cubicBezTo>
                    <a:pt x="688424" y="286229"/>
                    <a:pt x="685300" y="287763"/>
                    <a:pt x="682175" y="289296"/>
                  </a:cubicBezTo>
                  <a:cubicBezTo>
                    <a:pt x="677187" y="291816"/>
                    <a:pt x="672254" y="294335"/>
                    <a:pt x="667320" y="296910"/>
                  </a:cubicBezTo>
                  <a:cubicBezTo>
                    <a:pt x="665292" y="297950"/>
                    <a:pt x="663209" y="298991"/>
                    <a:pt x="661181" y="300031"/>
                  </a:cubicBezTo>
                  <a:cubicBezTo>
                    <a:pt x="660359" y="300470"/>
                    <a:pt x="659537" y="300853"/>
                    <a:pt x="658715" y="301291"/>
                  </a:cubicBezTo>
                  <a:cubicBezTo>
                    <a:pt x="650931" y="305344"/>
                    <a:pt x="643257" y="309397"/>
                    <a:pt x="635583" y="313505"/>
                  </a:cubicBezTo>
                  <a:cubicBezTo>
                    <a:pt x="634651" y="313998"/>
                    <a:pt x="633719" y="314546"/>
                    <a:pt x="632787" y="315038"/>
                  </a:cubicBezTo>
                  <a:cubicBezTo>
                    <a:pt x="628621" y="317284"/>
                    <a:pt x="624510" y="319584"/>
                    <a:pt x="620344" y="321830"/>
                  </a:cubicBezTo>
                  <a:cubicBezTo>
                    <a:pt x="614205" y="325171"/>
                    <a:pt x="608065" y="328567"/>
                    <a:pt x="601981" y="331962"/>
                  </a:cubicBezTo>
                  <a:cubicBezTo>
                    <a:pt x="600775" y="332620"/>
                    <a:pt x="599569" y="333277"/>
                    <a:pt x="598363" y="333934"/>
                  </a:cubicBezTo>
                  <a:cubicBezTo>
                    <a:pt x="595293" y="335687"/>
                    <a:pt x="592279" y="337440"/>
                    <a:pt x="589264" y="339192"/>
                  </a:cubicBezTo>
                  <a:cubicBezTo>
                    <a:pt x="585152" y="341547"/>
                    <a:pt x="580986" y="343848"/>
                    <a:pt x="576930" y="346203"/>
                  </a:cubicBezTo>
                  <a:cubicBezTo>
                    <a:pt x="575176" y="347243"/>
                    <a:pt x="573477" y="348284"/>
                    <a:pt x="571723" y="349270"/>
                  </a:cubicBezTo>
                  <a:cubicBezTo>
                    <a:pt x="567392" y="351789"/>
                    <a:pt x="563117" y="354363"/>
                    <a:pt x="558786" y="356938"/>
                  </a:cubicBezTo>
                  <a:cubicBezTo>
                    <a:pt x="553195" y="360279"/>
                    <a:pt x="547604" y="363620"/>
                    <a:pt x="542068" y="367015"/>
                  </a:cubicBezTo>
                  <a:cubicBezTo>
                    <a:pt x="537792" y="369644"/>
                    <a:pt x="533517" y="372273"/>
                    <a:pt x="529241" y="374957"/>
                  </a:cubicBezTo>
                  <a:cubicBezTo>
                    <a:pt x="526336" y="376764"/>
                    <a:pt x="523430" y="378517"/>
                    <a:pt x="520580" y="380325"/>
                  </a:cubicBezTo>
                  <a:cubicBezTo>
                    <a:pt x="518059" y="381913"/>
                    <a:pt x="515592" y="383556"/>
                    <a:pt x="513070" y="385144"/>
                  </a:cubicBezTo>
                  <a:cubicBezTo>
                    <a:pt x="508850" y="387828"/>
                    <a:pt x="504574" y="390567"/>
                    <a:pt x="500408" y="393305"/>
                  </a:cubicBezTo>
                  <a:cubicBezTo>
                    <a:pt x="495146" y="396756"/>
                    <a:pt x="489884" y="400206"/>
                    <a:pt x="484676" y="403657"/>
                  </a:cubicBezTo>
                  <a:cubicBezTo>
                    <a:pt x="482264" y="405245"/>
                    <a:pt x="479798" y="406833"/>
                    <a:pt x="477386" y="408422"/>
                  </a:cubicBezTo>
                  <a:cubicBezTo>
                    <a:pt x="475686" y="409572"/>
                    <a:pt x="474042" y="410722"/>
                    <a:pt x="472398" y="411872"/>
                  </a:cubicBezTo>
                  <a:cubicBezTo>
                    <a:pt x="470479" y="413187"/>
                    <a:pt x="468451" y="414501"/>
                    <a:pt x="466532" y="415816"/>
                  </a:cubicBezTo>
                  <a:cubicBezTo>
                    <a:pt x="463189" y="418116"/>
                    <a:pt x="459955" y="420416"/>
                    <a:pt x="456666" y="422717"/>
                  </a:cubicBezTo>
                  <a:cubicBezTo>
                    <a:pt x="452719" y="425455"/>
                    <a:pt x="448772" y="428194"/>
                    <a:pt x="444880" y="430987"/>
                  </a:cubicBezTo>
                  <a:cubicBezTo>
                    <a:pt x="439618" y="434711"/>
                    <a:pt x="434411" y="438491"/>
                    <a:pt x="429258" y="442270"/>
                  </a:cubicBezTo>
                  <a:cubicBezTo>
                    <a:pt x="425531" y="444954"/>
                    <a:pt x="421803" y="447692"/>
                    <a:pt x="418130" y="450376"/>
                  </a:cubicBezTo>
                  <a:cubicBezTo>
                    <a:pt x="417089" y="451142"/>
                    <a:pt x="415993" y="451964"/>
                    <a:pt x="414896" y="452731"/>
                  </a:cubicBezTo>
                  <a:cubicBezTo>
                    <a:pt x="408264" y="457715"/>
                    <a:pt x="401686" y="462699"/>
                    <a:pt x="395163" y="467683"/>
                  </a:cubicBezTo>
                  <a:cubicBezTo>
                    <a:pt x="393738" y="468779"/>
                    <a:pt x="392367" y="469874"/>
                    <a:pt x="390942" y="470969"/>
                  </a:cubicBezTo>
                  <a:cubicBezTo>
                    <a:pt x="387270" y="473817"/>
                    <a:pt x="383652" y="476665"/>
                    <a:pt x="380034" y="479514"/>
                  </a:cubicBezTo>
                  <a:cubicBezTo>
                    <a:pt x="376909" y="481978"/>
                    <a:pt x="373840" y="484498"/>
                    <a:pt x="370715" y="487017"/>
                  </a:cubicBezTo>
                  <a:cubicBezTo>
                    <a:pt x="369674" y="487839"/>
                    <a:pt x="368578" y="488660"/>
                    <a:pt x="367536" y="489536"/>
                  </a:cubicBezTo>
                  <a:cubicBezTo>
                    <a:pt x="366988" y="489975"/>
                    <a:pt x="366440" y="490468"/>
                    <a:pt x="365892" y="490906"/>
                  </a:cubicBezTo>
                  <a:cubicBezTo>
                    <a:pt x="359314" y="496273"/>
                    <a:pt x="352791" y="501641"/>
                    <a:pt x="346377" y="507063"/>
                  </a:cubicBezTo>
                  <a:cubicBezTo>
                    <a:pt x="345391" y="507884"/>
                    <a:pt x="344459" y="508706"/>
                    <a:pt x="343527" y="509528"/>
                  </a:cubicBezTo>
                  <a:cubicBezTo>
                    <a:pt x="341937" y="510842"/>
                    <a:pt x="340403" y="512211"/>
                    <a:pt x="338868" y="513526"/>
                  </a:cubicBezTo>
                  <a:cubicBezTo>
                    <a:pt x="332345" y="519112"/>
                    <a:pt x="325931" y="524699"/>
                    <a:pt x="319573" y="530340"/>
                  </a:cubicBezTo>
                  <a:cubicBezTo>
                    <a:pt x="318312" y="531436"/>
                    <a:pt x="317051" y="532531"/>
                    <a:pt x="315790" y="533681"/>
                  </a:cubicBezTo>
                  <a:cubicBezTo>
                    <a:pt x="315188" y="534229"/>
                    <a:pt x="314585" y="534722"/>
                    <a:pt x="313982" y="535270"/>
                  </a:cubicBezTo>
                  <a:cubicBezTo>
                    <a:pt x="307459" y="541130"/>
                    <a:pt x="301045" y="547045"/>
                    <a:pt x="294687" y="553015"/>
                  </a:cubicBezTo>
                  <a:cubicBezTo>
                    <a:pt x="293097" y="554494"/>
                    <a:pt x="291507" y="556028"/>
                    <a:pt x="289918" y="557506"/>
                  </a:cubicBezTo>
                  <a:cubicBezTo>
                    <a:pt x="287561" y="559752"/>
                    <a:pt x="285149" y="561943"/>
                    <a:pt x="282847" y="564188"/>
                  </a:cubicBezTo>
                  <a:cubicBezTo>
                    <a:pt x="281695" y="565284"/>
                    <a:pt x="280599" y="566379"/>
                    <a:pt x="279448" y="567475"/>
                  </a:cubicBezTo>
                  <a:cubicBezTo>
                    <a:pt x="278297" y="568570"/>
                    <a:pt x="277201" y="569665"/>
                    <a:pt x="276049" y="570761"/>
                  </a:cubicBezTo>
                  <a:cubicBezTo>
                    <a:pt x="274953" y="571856"/>
                    <a:pt x="273802" y="572952"/>
                    <a:pt x="272706" y="574047"/>
                  </a:cubicBezTo>
                  <a:cubicBezTo>
                    <a:pt x="271609" y="575142"/>
                    <a:pt x="270458" y="576238"/>
                    <a:pt x="269362" y="577333"/>
                  </a:cubicBezTo>
                  <a:cubicBezTo>
                    <a:pt x="261962" y="584672"/>
                    <a:pt x="254672" y="592066"/>
                    <a:pt x="247546" y="599460"/>
                  </a:cubicBezTo>
                  <a:cubicBezTo>
                    <a:pt x="247271" y="599734"/>
                    <a:pt x="246997" y="600063"/>
                    <a:pt x="246723" y="600337"/>
                  </a:cubicBezTo>
                  <a:cubicBezTo>
                    <a:pt x="244257" y="602911"/>
                    <a:pt x="241900" y="605485"/>
                    <a:pt x="239488" y="608059"/>
                  </a:cubicBezTo>
                  <a:cubicBezTo>
                    <a:pt x="235157" y="612660"/>
                    <a:pt x="230772" y="617261"/>
                    <a:pt x="226606" y="621861"/>
                  </a:cubicBezTo>
                  <a:cubicBezTo>
                    <a:pt x="226058" y="622409"/>
                    <a:pt x="225619" y="623012"/>
                    <a:pt x="225071" y="623614"/>
                  </a:cubicBezTo>
                  <a:cubicBezTo>
                    <a:pt x="222221" y="626736"/>
                    <a:pt x="219535" y="629913"/>
                    <a:pt x="216739" y="633035"/>
                  </a:cubicBezTo>
                  <a:cubicBezTo>
                    <a:pt x="213341" y="636868"/>
                    <a:pt x="209833" y="640702"/>
                    <a:pt x="206489" y="644591"/>
                  </a:cubicBezTo>
                  <a:cubicBezTo>
                    <a:pt x="205722" y="645467"/>
                    <a:pt x="205064" y="646344"/>
                    <a:pt x="204296" y="647165"/>
                  </a:cubicBezTo>
                  <a:cubicBezTo>
                    <a:pt x="201391" y="650561"/>
                    <a:pt x="198596" y="653957"/>
                    <a:pt x="195800" y="657353"/>
                  </a:cubicBezTo>
                  <a:cubicBezTo>
                    <a:pt x="192950" y="660748"/>
                    <a:pt x="190044" y="664144"/>
                    <a:pt x="187249" y="667595"/>
                  </a:cubicBezTo>
                  <a:cubicBezTo>
                    <a:pt x="186372" y="668690"/>
                    <a:pt x="185495" y="669840"/>
                    <a:pt x="184618" y="670936"/>
                  </a:cubicBezTo>
                  <a:cubicBezTo>
                    <a:pt x="183741" y="672031"/>
                    <a:pt x="182809" y="673126"/>
                    <a:pt x="181932" y="674222"/>
                  </a:cubicBezTo>
                  <a:cubicBezTo>
                    <a:pt x="179629" y="677125"/>
                    <a:pt x="177437" y="680027"/>
                    <a:pt x="175189" y="682985"/>
                  </a:cubicBezTo>
                  <a:cubicBezTo>
                    <a:pt x="172778" y="686107"/>
                    <a:pt x="170256" y="689174"/>
                    <a:pt x="167899" y="692241"/>
                  </a:cubicBezTo>
                  <a:cubicBezTo>
                    <a:pt x="166967" y="693446"/>
                    <a:pt x="166145" y="694651"/>
                    <a:pt x="165268" y="695856"/>
                  </a:cubicBezTo>
                  <a:cubicBezTo>
                    <a:pt x="162198" y="699909"/>
                    <a:pt x="159238" y="703962"/>
                    <a:pt x="156278" y="708015"/>
                  </a:cubicBezTo>
                  <a:cubicBezTo>
                    <a:pt x="154031" y="711082"/>
                    <a:pt x="151729" y="714095"/>
                    <a:pt x="149536" y="717162"/>
                  </a:cubicBezTo>
                  <a:cubicBezTo>
                    <a:pt x="148659" y="718421"/>
                    <a:pt x="147782" y="719681"/>
                    <a:pt x="146905" y="720996"/>
                  </a:cubicBezTo>
                  <a:cubicBezTo>
                    <a:pt x="144000" y="725103"/>
                    <a:pt x="141149" y="729266"/>
                    <a:pt x="138354" y="733428"/>
                  </a:cubicBezTo>
                  <a:cubicBezTo>
                    <a:pt x="136271" y="736441"/>
                    <a:pt x="134133" y="739453"/>
                    <a:pt x="132105" y="742465"/>
                  </a:cubicBezTo>
                  <a:cubicBezTo>
                    <a:pt x="131228" y="743780"/>
                    <a:pt x="130405" y="745149"/>
                    <a:pt x="129528" y="746464"/>
                  </a:cubicBezTo>
                  <a:cubicBezTo>
                    <a:pt x="126788" y="750681"/>
                    <a:pt x="124102" y="754898"/>
                    <a:pt x="121416" y="759116"/>
                  </a:cubicBezTo>
                  <a:cubicBezTo>
                    <a:pt x="119497" y="762073"/>
                    <a:pt x="117524" y="765086"/>
                    <a:pt x="115660" y="768043"/>
                  </a:cubicBezTo>
                  <a:cubicBezTo>
                    <a:pt x="114783" y="769467"/>
                    <a:pt x="114016" y="770891"/>
                    <a:pt x="113139" y="772260"/>
                  </a:cubicBezTo>
                  <a:cubicBezTo>
                    <a:pt x="112316" y="773630"/>
                    <a:pt x="111439" y="774944"/>
                    <a:pt x="110617" y="776259"/>
                  </a:cubicBezTo>
                  <a:cubicBezTo>
                    <a:pt x="109027" y="778888"/>
                    <a:pt x="107548" y="781571"/>
                    <a:pt x="106013" y="784200"/>
                  </a:cubicBezTo>
                  <a:cubicBezTo>
                    <a:pt x="104259" y="787213"/>
                    <a:pt x="102395" y="790170"/>
                    <a:pt x="100641" y="793183"/>
                  </a:cubicBezTo>
                  <a:cubicBezTo>
                    <a:pt x="99709" y="794826"/>
                    <a:pt x="98887" y="796469"/>
                    <a:pt x="97955" y="798112"/>
                  </a:cubicBezTo>
                  <a:cubicBezTo>
                    <a:pt x="95653" y="802165"/>
                    <a:pt x="93460" y="806218"/>
                    <a:pt x="91267" y="810271"/>
                  </a:cubicBezTo>
                  <a:cubicBezTo>
                    <a:pt x="89733" y="813064"/>
                    <a:pt x="88143" y="815858"/>
                    <a:pt x="86608" y="818706"/>
                  </a:cubicBezTo>
                  <a:cubicBezTo>
                    <a:pt x="85621" y="820513"/>
                    <a:pt x="84799" y="822375"/>
                    <a:pt x="83813" y="824183"/>
                  </a:cubicBezTo>
                  <a:cubicBezTo>
                    <a:pt x="81675" y="828290"/>
                    <a:pt x="79592" y="832398"/>
                    <a:pt x="77564" y="836561"/>
                  </a:cubicBezTo>
                  <a:cubicBezTo>
                    <a:pt x="76248" y="839190"/>
                    <a:pt x="74823" y="841819"/>
                    <a:pt x="73562" y="844502"/>
                  </a:cubicBezTo>
                  <a:cubicBezTo>
                    <a:pt x="72575" y="846529"/>
                    <a:pt x="71698" y="848555"/>
                    <a:pt x="70766" y="850582"/>
                  </a:cubicBezTo>
                  <a:cubicBezTo>
                    <a:pt x="68793" y="854744"/>
                    <a:pt x="66875" y="858962"/>
                    <a:pt x="64956" y="863124"/>
                  </a:cubicBezTo>
                  <a:cubicBezTo>
                    <a:pt x="63860" y="865589"/>
                    <a:pt x="62599" y="868054"/>
                    <a:pt x="61503" y="870573"/>
                  </a:cubicBezTo>
                  <a:cubicBezTo>
                    <a:pt x="60571" y="872709"/>
                    <a:pt x="59694" y="874900"/>
                    <a:pt x="58762" y="877091"/>
                  </a:cubicBezTo>
                  <a:cubicBezTo>
                    <a:pt x="57830" y="879227"/>
                    <a:pt x="56843" y="881308"/>
                    <a:pt x="55966" y="883444"/>
                  </a:cubicBezTo>
                  <a:cubicBezTo>
                    <a:pt x="55035" y="885744"/>
                    <a:pt x="54157" y="888045"/>
                    <a:pt x="53226" y="890345"/>
                  </a:cubicBezTo>
                  <a:cubicBezTo>
                    <a:pt x="52239" y="892755"/>
                    <a:pt x="51197" y="895110"/>
                    <a:pt x="50211" y="897520"/>
                  </a:cubicBezTo>
                  <a:cubicBezTo>
                    <a:pt x="49279" y="899820"/>
                    <a:pt x="48512" y="902121"/>
                    <a:pt x="47634" y="904476"/>
                  </a:cubicBezTo>
                  <a:cubicBezTo>
                    <a:pt x="45935" y="908912"/>
                    <a:pt x="44291" y="913349"/>
                    <a:pt x="42646" y="917840"/>
                  </a:cubicBezTo>
                  <a:cubicBezTo>
                    <a:pt x="41824" y="920140"/>
                    <a:pt x="40892" y="922440"/>
                    <a:pt x="40070" y="924796"/>
                  </a:cubicBezTo>
                  <a:cubicBezTo>
                    <a:pt x="39248" y="927205"/>
                    <a:pt x="38480" y="929670"/>
                    <a:pt x="37658" y="932080"/>
                  </a:cubicBezTo>
                  <a:cubicBezTo>
                    <a:pt x="36123" y="936571"/>
                    <a:pt x="34643" y="941062"/>
                    <a:pt x="33218" y="945608"/>
                  </a:cubicBezTo>
                  <a:cubicBezTo>
                    <a:pt x="32505" y="947854"/>
                    <a:pt x="31683" y="950099"/>
                    <a:pt x="30971" y="952345"/>
                  </a:cubicBezTo>
                  <a:cubicBezTo>
                    <a:pt x="30203" y="954864"/>
                    <a:pt x="29545" y="957384"/>
                    <a:pt x="28778" y="959903"/>
                  </a:cubicBezTo>
                  <a:cubicBezTo>
                    <a:pt x="27408" y="964449"/>
                    <a:pt x="26092" y="969050"/>
                    <a:pt x="24831" y="973596"/>
                  </a:cubicBezTo>
                  <a:cubicBezTo>
                    <a:pt x="24228" y="975787"/>
                    <a:pt x="23516" y="977978"/>
                    <a:pt x="22968" y="980168"/>
                  </a:cubicBezTo>
                  <a:cubicBezTo>
                    <a:pt x="22639" y="981428"/>
                    <a:pt x="22310" y="982743"/>
                    <a:pt x="21981" y="984002"/>
                  </a:cubicBezTo>
                  <a:cubicBezTo>
                    <a:pt x="21652" y="985262"/>
                    <a:pt x="21323" y="986576"/>
                    <a:pt x="20994" y="987836"/>
                  </a:cubicBezTo>
                  <a:cubicBezTo>
                    <a:pt x="20665" y="989151"/>
                    <a:pt x="20336" y="990410"/>
                    <a:pt x="20008" y="991725"/>
                  </a:cubicBezTo>
                  <a:cubicBezTo>
                    <a:pt x="19679" y="993039"/>
                    <a:pt x="19350" y="994299"/>
                    <a:pt x="19076" y="995614"/>
                  </a:cubicBezTo>
                  <a:cubicBezTo>
                    <a:pt x="17157" y="1003500"/>
                    <a:pt x="15458" y="1011387"/>
                    <a:pt x="13813" y="1019274"/>
                  </a:cubicBezTo>
                  <a:cubicBezTo>
                    <a:pt x="13649" y="1019986"/>
                    <a:pt x="13485" y="1020698"/>
                    <a:pt x="13320" y="1021465"/>
                  </a:cubicBezTo>
                  <a:cubicBezTo>
                    <a:pt x="13265" y="1021849"/>
                    <a:pt x="13156" y="1022232"/>
                    <a:pt x="13101" y="1022670"/>
                  </a:cubicBezTo>
                  <a:cubicBezTo>
                    <a:pt x="11566" y="1030174"/>
                    <a:pt x="10196" y="1037732"/>
                    <a:pt x="8935" y="1045235"/>
                  </a:cubicBezTo>
                  <a:cubicBezTo>
                    <a:pt x="8825" y="1045947"/>
                    <a:pt x="8661" y="1046659"/>
                    <a:pt x="8551" y="1047371"/>
                  </a:cubicBezTo>
                  <a:cubicBezTo>
                    <a:pt x="8442" y="1048029"/>
                    <a:pt x="8387" y="1048741"/>
                    <a:pt x="8277" y="1049398"/>
                  </a:cubicBezTo>
                  <a:cubicBezTo>
                    <a:pt x="8003" y="1051096"/>
                    <a:pt x="7674" y="1052794"/>
                    <a:pt x="7455" y="1054546"/>
                  </a:cubicBezTo>
                  <a:cubicBezTo>
                    <a:pt x="6578" y="1060352"/>
                    <a:pt x="5756" y="1066212"/>
                    <a:pt x="5043" y="1072018"/>
                  </a:cubicBezTo>
                  <a:cubicBezTo>
                    <a:pt x="4988" y="1072456"/>
                    <a:pt x="4933" y="1072894"/>
                    <a:pt x="4879" y="1073332"/>
                  </a:cubicBezTo>
                  <a:cubicBezTo>
                    <a:pt x="4769" y="1074099"/>
                    <a:pt x="4714" y="1074811"/>
                    <a:pt x="4659" y="1075578"/>
                  </a:cubicBezTo>
                  <a:cubicBezTo>
                    <a:pt x="3727" y="1083465"/>
                    <a:pt x="2850" y="1091352"/>
                    <a:pt x="2193" y="1099184"/>
                  </a:cubicBezTo>
                  <a:cubicBezTo>
                    <a:pt x="2193" y="1099184"/>
                    <a:pt x="2193" y="1099294"/>
                    <a:pt x="2193" y="1099348"/>
                  </a:cubicBezTo>
                  <a:cubicBezTo>
                    <a:pt x="2138" y="1100225"/>
                    <a:pt x="2083" y="1101046"/>
                    <a:pt x="2028" y="1101923"/>
                  </a:cubicBezTo>
                  <a:cubicBezTo>
                    <a:pt x="1699" y="1105866"/>
                    <a:pt x="1370" y="1109809"/>
                    <a:pt x="1151" y="1113808"/>
                  </a:cubicBezTo>
                  <a:cubicBezTo>
                    <a:pt x="1151" y="1114136"/>
                    <a:pt x="1151" y="1114465"/>
                    <a:pt x="1151" y="1114848"/>
                  </a:cubicBezTo>
                  <a:cubicBezTo>
                    <a:pt x="1042" y="1116711"/>
                    <a:pt x="932" y="1118573"/>
                    <a:pt x="877" y="1120435"/>
                  </a:cubicBezTo>
                  <a:cubicBezTo>
                    <a:pt x="713" y="1123776"/>
                    <a:pt x="493" y="1127172"/>
                    <a:pt x="384" y="1130513"/>
                  </a:cubicBezTo>
                  <a:cubicBezTo>
                    <a:pt x="384" y="1131060"/>
                    <a:pt x="329" y="1131553"/>
                    <a:pt x="329" y="1132101"/>
                  </a:cubicBezTo>
                  <a:cubicBezTo>
                    <a:pt x="274" y="1133689"/>
                    <a:pt x="274" y="1135223"/>
                    <a:pt x="219" y="1136811"/>
                  </a:cubicBezTo>
                  <a:cubicBezTo>
                    <a:pt x="110" y="1139933"/>
                    <a:pt x="55" y="1143055"/>
                    <a:pt x="0" y="1146232"/>
                  </a:cubicBezTo>
                  <a:cubicBezTo>
                    <a:pt x="0" y="1148423"/>
                    <a:pt x="0" y="1150613"/>
                    <a:pt x="0" y="1152859"/>
                  </a:cubicBezTo>
                  <a:cubicBezTo>
                    <a:pt x="0" y="1155871"/>
                    <a:pt x="0" y="1158938"/>
                    <a:pt x="0" y="1161951"/>
                  </a:cubicBezTo>
                  <a:cubicBezTo>
                    <a:pt x="0" y="1162937"/>
                    <a:pt x="0" y="1163923"/>
                    <a:pt x="0" y="1164908"/>
                  </a:cubicBezTo>
                  <a:cubicBezTo>
                    <a:pt x="0" y="1166168"/>
                    <a:pt x="55" y="1167428"/>
                    <a:pt x="110" y="1168688"/>
                  </a:cubicBezTo>
                  <a:cubicBezTo>
                    <a:pt x="110" y="1170221"/>
                    <a:pt x="110" y="1171809"/>
                    <a:pt x="164" y="1173343"/>
                  </a:cubicBezTo>
                  <a:cubicBezTo>
                    <a:pt x="164" y="1174822"/>
                    <a:pt x="274" y="1176246"/>
                    <a:pt x="329" y="1177725"/>
                  </a:cubicBezTo>
                  <a:cubicBezTo>
                    <a:pt x="384" y="1179970"/>
                    <a:pt x="493" y="1182216"/>
                    <a:pt x="603" y="1184461"/>
                  </a:cubicBezTo>
                  <a:cubicBezTo>
                    <a:pt x="713" y="1187474"/>
                    <a:pt x="877" y="1190541"/>
                    <a:pt x="1096" y="1193553"/>
                  </a:cubicBezTo>
                  <a:cubicBezTo>
                    <a:pt x="1151" y="1194922"/>
                    <a:pt x="1206" y="1196347"/>
                    <a:pt x="1316" y="1197716"/>
                  </a:cubicBezTo>
                  <a:cubicBezTo>
                    <a:pt x="1316" y="1198537"/>
                    <a:pt x="1480" y="1199414"/>
                    <a:pt x="1535" y="1200235"/>
                  </a:cubicBezTo>
                  <a:cubicBezTo>
                    <a:pt x="1754" y="1203357"/>
                    <a:pt x="1973" y="1206424"/>
                    <a:pt x="2247" y="1209546"/>
                  </a:cubicBezTo>
                  <a:cubicBezTo>
                    <a:pt x="2412" y="1211682"/>
                    <a:pt x="2576" y="1213818"/>
                    <a:pt x="2796" y="1216009"/>
                  </a:cubicBezTo>
                  <a:cubicBezTo>
                    <a:pt x="3125" y="1219295"/>
                    <a:pt x="3453" y="1222581"/>
                    <a:pt x="3782" y="1225868"/>
                  </a:cubicBezTo>
                  <a:cubicBezTo>
                    <a:pt x="3947" y="1227456"/>
                    <a:pt x="4111" y="1229044"/>
                    <a:pt x="4276" y="1230578"/>
                  </a:cubicBezTo>
                  <a:cubicBezTo>
                    <a:pt x="4276" y="1230797"/>
                    <a:pt x="4276" y="1230961"/>
                    <a:pt x="4330" y="1231180"/>
                  </a:cubicBezTo>
                  <a:cubicBezTo>
                    <a:pt x="4330" y="1231399"/>
                    <a:pt x="4330" y="1231564"/>
                    <a:pt x="4385" y="1231783"/>
                  </a:cubicBezTo>
                  <a:cubicBezTo>
                    <a:pt x="4385" y="1232002"/>
                    <a:pt x="4385" y="1232166"/>
                    <a:pt x="4440" y="1232385"/>
                  </a:cubicBezTo>
                  <a:cubicBezTo>
                    <a:pt x="4440" y="1232604"/>
                    <a:pt x="4440" y="1232769"/>
                    <a:pt x="4495" y="1232988"/>
                  </a:cubicBezTo>
                  <a:cubicBezTo>
                    <a:pt x="4495" y="1232988"/>
                    <a:pt x="4495" y="1232988"/>
                    <a:pt x="4495" y="1232988"/>
                  </a:cubicBezTo>
                  <a:lnTo>
                    <a:pt x="31190" y="1457929"/>
                  </a:lnTo>
                  <a:cubicBezTo>
                    <a:pt x="30916" y="1455519"/>
                    <a:pt x="30697" y="1453055"/>
                    <a:pt x="30422" y="1450645"/>
                  </a:cubicBezTo>
                  <a:cubicBezTo>
                    <a:pt x="30039" y="1447304"/>
                    <a:pt x="29710" y="1444018"/>
                    <a:pt x="29381" y="1440677"/>
                  </a:cubicBezTo>
                  <a:cubicBezTo>
                    <a:pt x="29162" y="1438486"/>
                    <a:pt x="28997" y="1436350"/>
                    <a:pt x="28833" y="1434159"/>
                  </a:cubicBezTo>
                  <a:cubicBezTo>
                    <a:pt x="28559" y="1430982"/>
                    <a:pt x="28339" y="1427860"/>
                    <a:pt x="28120" y="1424684"/>
                  </a:cubicBezTo>
                  <a:cubicBezTo>
                    <a:pt x="27956" y="1422438"/>
                    <a:pt x="27846" y="1420193"/>
                    <a:pt x="27682" y="1417947"/>
                  </a:cubicBezTo>
                  <a:cubicBezTo>
                    <a:pt x="27517" y="1414880"/>
                    <a:pt x="27353" y="1411813"/>
                    <a:pt x="27188" y="1408691"/>
                  </a:cubicBezTo>
                  <a:cubicBezTo>
                    <a:pt x="27079" y="1406390"/>
                    <a:pt x="26969" y="1404145"/>
                    <a:pt x="26914" y="1401844"/>
                  </a:cubicBezTo>
                  <a:cubicBezTo>
                    <a:pt x="26805" y="1398777"/>
                    <a:pt x="26695" y="1395710"/>
                    <a:pt x="26640" y="1392643"/>
                  </a:cubicBezTo>
                  <a:cubicBezTo>
                    <a:pt x="26640" y="1390398"/>
                    <a:pt x="26531" y="1388097"/>
                    <a:pt x="26531" y="1385852"/>
                  </a:cubicBezTo>
                  <a:cubicBezTo>
                    <a:pt x="26531" y="1382784"/>
                    <a:pt x="26531" y="1379717"/>
                    <a:pt x="26531" y="1376595"/>
                  </a:cubicBezTo>
                  <a:cubicBezTo>
                    <a:pt x="26531" y="1374350"/>
                    <a:pt x="26531" y="1372159"/>
                    <a:pt x="26531" y="1369913"/>
                  </a:cubicBezTo>
                  <a:cubicBezTo>
                    <a:pt x="26531" y="1366737"/>
                    <a:pt x="26640" y="1363560"/>
                    <a:pt x="26695" y="1360383"/>
                  </a:cubicBezTo>
                  <a:cubicBezTo>
                    <a:pt x="26695" y="1358247"/>
                    <a:pt x="26805" y="1356111"/>
                    <a:pt x="26860" y="1353975"/>
                  </a:cubicBezTo>
                  <a:cubicBezTo>
                    <a:pt x="26969" y="1350580"/>
                    <a:pt x="27134" y="1347184"/>
                    <a:pt x="27298" y="1343843"/>
                  </a:cubicBezTo>
                  <a:cubicBezTo>
                    <a:pt x="27408" y="1341926"/>
                    <a:pt x="27462" y="1340064"/>
                    <a:pt x="27572" y="1338147"/>
                  </a:cubicBezTo>
                  <a:cubicBezTo>
                    <a:pt x="27846" y="1333765"/>
                    <a:pt x="28120" y="1329329"/>
                    <a:pt x="28449" y="1324947"/>
                  </a:cubicBezTo>
                  <a:cubicBezTo>
                    <a:pt x="28504" y="1324071"/>
                    <a:pt x="28559" y="1323249"/>
                    <a:pt x="28614" y="1322373"/>
                  </a:cubicBezTo>
                  <a:cubicBezTo>
                    <a:pt x="29271" y="1314376"/>
                    <a:pt x="30094" y="1306435"/>
                    <a:pt x="30971" y="1298438"/>
                  </a:cubicBezTo>
                  <a:cubicBezTo>
                    <a:pt x="31135" y="1297233"/>
                    <a:pt x="31245" y="1296028"/>
                    <a:pt x="31354" y="1294823"/>
                  </a:cubicBezTo>
                  <a:cubicBezTo>
                    <a:pt x="32286" y="1287210"/>
                    <a:pt x="33328" y="1279543"/>
                    <a:pt x="34479" y="1271929"/>
                  </a:cubicBezTo>
                  <a:cubicBezTo>
                    <a:pt x="34698" y="1270505"/>
                    <a:pt x="34917" y="1269081"/>
                    <a:pt x="35137" y="1267712"/>
                  </a:cubicBezTo>
                  <a:cubicBezTo>
                    <a:pt x="36343" y="1260099"/>
                    <a:pt x="37658" y="1252431"/>
                    <a:pt x="39138" y="1244818"/>
                  </a:cubicBezTo>
                  <a:cubicBezTo>
                    <a:pt x="39357" y="1243668"/>
                    <a:pt x="39577" y="1242518"/>
                    <a:pt x="39851" y="1241368"/>
                  </a:cubicBezTo>
                  <a:cubicBezTo>
                    <a:pt x="41440" y="1233371"/>
                    <a:pt x="43085" y="1225375"/>
                    <a:pt x="44949" y="1217433"/>
                  </a:cubicBezTo>
                  <a:cubicBezTo>
                    <a:pt x="46703" y="1209984"/>
                    <a:pt x="48621" y="1202536"/>
                    <a:pt x="50595" y="1195087"/>
                  </a:cubicBezTo>
                  <a:cubicBezTo>
                    <a:pt x="51800" y="1190431"/>
                    <a:pt x="53116" y="1185831"/>
                    <a:pt x="54432" y="1181230"/>
                  </a:cubicBezTo>
                  <a:cubicBezTo>
                    <a:pt x="55802" y="1176355"/>
                    <a:pt x="57227" y="1171536"/>
                    <a:pt x="58707" y="1166661"/>
                  </a:cubicBezTo>
                  <a:cubicBezTo>
                    <a:pt x="60132" y="1162060"/>
                    <a:pt x="61558" y="1157514"/>
                    <a:pt x="63037" y="1152968"/>
                  </a:cubicBezTo>
                  <a:cubicBezTo>
                    <a:pt x="64627" y="1148149"/>
                    <a:pt x="66217" y="1143329"/>
                    <a:pt x="67916" y="1138564"/>
                  </a:cubicBezTo>
                  <a:cubicBezTo>
                    <a:pt x="69506" y="1134018"/>
                    <a:pt x="71150" y="1129527"/>
                    <a:pt x="72795" y="1125036"/>
                  </a:cubicBezTo>
                  <a:cubicBezTo>
                    <a:pt x="74549" y="1120271"/>
                    <a:pt x="76412" y="1115506"/>
                    <a:pt x="78276" y="1110741"/>
                  </a:cubicBezTo>
                  <a:cubicBezTo>
                    <a:pt x="80030" y="1106249"/>
                    <a:pt x="81839" y="1101813"/>
                    <a:pt x="83703" y="1097322"/>
                  </a:cubicBezTo>
                  <a:cubicBezTo>
                    <a:pt x="85676" y="1092612"/>
                    <a:pt x="87650" y="1087901"/>
                    <a:pt x="89733" y="1083191"/>
                  </a:cubicBezTo>
                  <a:cubicBezTo>
                    <a:pt x="91596" y="1078919"/>
                    <a:pt x="93460" y="1074702"/>
                    <a:pt x="95433" y="1070484"/>
                  </a:cubicBezTo>
                  <a:cubicBezTo>
                    <a:pt x="97626" y="1065720"/>
                    <a:pt x="99819" y="1061009"/>
                    <a:pt x="102121" y="1056299"/>
                  </a:cubicBezTo>
                  <a:cubicBezTo>
                    <a:pt x="104149" y="1052136"/>
                    <a:pt x="106177" y="1047919"/>
                    <a:pt x="108260" y="1043757"/>
                  </a:cubicBezTo>
                  <a:cubicBezTo>
                    <a:pt x="110617" y="1039046"/>
                    <a:pt x="113084" y="1034336"/>
                    <a:pt x="115550" y="1029626"/>
                  </a:cubicBezTo>
                  <a:cubicBezTo>
                    <a:pt x="117688" y="1025518"/>
                    <a:pt x="119881" y="1021410"/>
                    <a:pt x="122128" y="1017303"/>
                  </a:cubicBezTo>
                  <a:cubicBezTo>
                    <a:pt x="124705" y="1012592"/>
                    <a:pt x="127336" y="1007937"/>
                    <a:pt x="130022" y="1003227"/>
                  </a:cubicBezTo>
                  <a:cubicBezTo>
                    <a:pt x="132324" y="999174"/>
                    <a:pt x="134626" y="995121"/>
                    <a:pt x="137038" y="991068"/>
                  </a:cubicBezTo>
                  <a:cubicBezTo>
                    <a:pt x="139669" y="986576"/>
                    <a:pt x="142410" y="982140"/>
                    <a:pt x="145151" y="977649"/>
                  </a:cubicBezTo>
                  <a:cubicBezTo>
                    <a:pt x="147782" y="973377"/>
                    <a:pt x="150413" y="969105"/>
                    <a:pt x="153099" y="964887"/>
                  </a:cubicBezTo>
                  <a:cubicBezTo>
                    <a:pt x="155894" y="960451"/>
                    <a:pt x="158855" y="956069"/>
                    <a:pt x="161760" y="951688"/>
                  </a:cubicBezTo>
                  <a:cubicBezTo>
                    <a:pt x="164555" y="947471"/>
                    <a:pt x="167296" y="943253"/>
                    <a:pt x="170201" y="939091"/>
                  </a:cubicBezTo>
                  <a:cubicBezTo>
                    <a:pt x="173216" y="934709"/>
                    <a:pt x="176341" y="930327"/>
                    <a:pt x="179410" y="926001"/>
                  </a:cubicBezTo>
                  <a:cubicBezTo>
                    <a:pt x="182370" y="921838"/>
                    <a:pt x="185275" y="917730"/>
                    <a:pt x="188290" y="913622"/>
                  </a:cubicBezTo>
                  <a:cubicBezTo>
                    <a:pt x="191470" y="909241"/>
                    <a:pt x="194813" y="904914"/>
                    <a:pt x="198102" y="900587"/>
                  </a:cubicBezTo>
                  <a:cubicBezTo>
                    <a:pt x="201172" y="896534"/>
                    <a:pt x="204242" y="892426"/>
                    <a:pt x="207421" y="888373"/>
                  </a:cubicBezTo>
                  <a:cubicBezTo>
                    <a:pt x="211039" y="883773"/>
                    <a:pt x="214711" y="879172"/>
                    <a:pt x="218439" y="874626"/>
                  </a:cubicBezTo>
                  <a:cubicBezTo>
                    <a:pt x="221234" y="871176"/>
                    <a:pt x="223975" y="867725"/>
                    <a:pt x="226825" y="864329"/>
                  </a:cubicBezTo>
                  <a:cubicBezTo>
                    <a:pt x="230827" y="859510"/>
                    <a:pt x="234938" y="854744"/>
                    <a:pt x="239049" y="849979"/>
                  </a:cubicBezTo>
                  <a:cubicBezTo>
                    <a:pt x="241790" y="846803"/>
                    <a:pt x="244476" y="843626"/>
                    <a:pt x="247271" y="840449"/>
                  </a:cubicBezTo>
                  <a:cubicBezTo>
                    <a:pt x="251931" y="835192"/>
                    <a:pt x="256700" y="829934"/>
                    <a:pt x="261469" y="824676"/>
                  </a:cubicBezTo>
                  <a:cubicBezTo>
                    <a:pt x="263880" y="822047"/>
                    <a:pt x="266183" y="819418"/>
                    <a:pt x="268595" y="816789"/>
                  </a:cubicBezTo>
                  <a:cubicBezTo>
                    <a:pt x="275885" y="808957"/>
                    <a:pt x="283285" y="801179"/>
                    <a:pt x="290850" y="793457"/>
                  </a:cubicBezTo>
                  <a:cubicBezTo>
                    <a:pt x="297482" y="786720"/>
                    <a:pt x="304279" y="779983"/>
                    <a:pt x="311076" y="773356"/>
                  </a:cubicBezTo>
                  <a:cubicBezTo>
                    <a:pt x="312611" y="771822"/>
                    <a:pt x="314201" y="770343"/>
                    <a:pt x="315736" y="768810"/>
                  </a:cubicBezTo>
                  <a:cubicBezTo>
                    <a:pt x="322588" y="762238"/>
                    <a:pt x="329494" y="755665"/>
                    <a:pt x="336511" y="749147"/>
                  </a:cubicBezTo>
                  <a:cubicBezTo>
                    <a:pt x="337717" y="748052"/>
                    <a:pt x="338922" y="746957"/>
                    <a:pt x="340183" y="745806"/>
                  </a:cubicBezTo>
                  <a:cubicBezTo>
                    <a:pt x="346432" y="740056"/>
                    <a:pt x="352791" y="734359"/>
                    <a:pt x="359259" y="728663"/>
                  </a:cubicBezTo>
                  <a:cubicBezTo>
                    <a:pt x="360794" y="727349"/>
                    <a:pt x="362274" y="725980"/>
                    <a:pt x="363809" y="724665"/>
                  </a:cubicBezTo>
                  <a:cubicBezTo>
                    <a:pt x="371099" y="718312"/>
                    <a:pt x="378444" y="712013"/>
                    <a:pt x="385899" y="705769"/>
                  </a:cubicBezTo>
                  <a:cubicBezTo>
                    <a:pt x="387434" y="704455"/>
                    <a:pt x="389024" y="703140"/>
                    <a:pt x="390613" y="701881"/>
                  </a:cubicBezTo>
                  <a:cubicBezTo>
                    <a:pt x="397191" y="696404"/>
                    <a:pt x="403824" y="690981"/>
                    <a:pt x="410566" y="685614"/>
                  </a:cubicBezTo>
                  <a:cubicBezTo>
                    <a:pt x="411936" y="684519"/>
                    <a:pt x="413362" y="683368"/>
                    <a:pt x="414732" y="682273"/>
                  </a:cubicBezTo>
                  <a:cubicBezTo>
                    <a:pt x="422187" y="676358"/>
                    <a:pt x="429751" y="670497"/>
                    <a:pt x="437371" y="664692"/>
                  </a:cubicBezTo>
                  <a:cubicBezTo>
                    <a:pt x="440988" y="661953"/>
                    <a:pt x="444661" y="659215"/>
                    <a:pt x="448334" y="656476"/>
                  </a:cubicBezTo>
                  <a:cubicBezTo>
                    <a:pt x="453431" y="652642"/>
                    <a:pt x="458584" y="648808"/>
                    <a:pt x="463792" y="645029"/>
                  </a:cubicBezTo>
                  <a:cubicBezTo>
                    <a:pt x="467629" y="642236"/>
                    <a:pt x="471521" y="639443"/>
                    <a:pt x="475412" y="636649"/>
                  </a:cubicBezTo>
                  <a:cubicBezTo>
                    <a:pt x="480565" y="632980"/>
                    <a:pt x="485663" y="629310"/>
                    <a:pt x="490870" y="625641"/>
                  </a:cubicBezTo>
                  <a:cubicBezTo>
                    <a:pt x="494872" y="622847"/>
                    <a:pt x="498928" y="620054"/>
                    <a:pt x="502984" y="617261"/>
                  </a:cubicBezTo>
                  <a:cubicBezTo>
                    <a:pt x="508137" y="613755"/>
                    <a:pt x="513290" y="610195"/>
                    <a:pt x="518497" y="606745"/>
                  </a:cubicBezTo>
                  <a:cubicBezTo>
                    <a:pt x="522663" y="603952"/>
                    <a:pt x="526829" y="601213"/>
                    <a:pt x="530995" y="598475"/>
                  </a:cubicBezTo>
                  <a:cubicBezTo>
                    <a:pt x="536257" y="595024"/>
                    <a:pt x="541574" y="591573"/>
                    <a:pt x="546946" y="588123"/>
                  </a:cubicBezTo>
                  <a:cubicBezTo>
                    <a:pt x="551167" y="585439"/>
                    <a:pt x="555333" y="582755"/>
                    <a:pt x="559609" y="580072"/>
                  </a:cubicBezTo>
                  <a:cubicBezTo>
                    <a:pt x="565035" y="576621"/>
                    <a:pt x="570572" y="573225"/>
                    <a:pt x="576108" y="569830"/>
                  </a:cubicBezTo>
                  <a:cubicBezTo>
                    <a:pt x="580384" y="567201"/>
                    <a:pt x="584604" y="564626"/>
                    <a:pt x="588880" y="561998"/>
                  </a:cubicBezTo>
                  <a:cubicBezTo>
                    <a:pt x="594581" y="558547"/>
                    <a:pt x="600336" y="555151"/>
                    <a:pt x="606092" y="551756"/>
                  </a:cubicBezTo>
                  <a:cubicBezTo>
                    <a:pt x="610313" y="549291"/>
                    <a:pt x="614479" y="546771"/>
                    <a:pt x="618754" y="544361"/>
                  </a:cubicBezTo>
                  <a:cubicBezTo>
                    <a:pt x="624729" y="540911"/>
                    <a:pt x="630759" y="537515"/>
                    <a:pt x="636788" y="534119"/>
                  </a:cubicBezTo>
                  <a:cubicBezTo>
                    <a:pt x="640900" y="531819"/>
                    <a:pt x="645011" y="529464"/>
                    <a:pt x="649122" y="527164"/>
                  </a:cubicBezTo>
                  <a:cubicBezTo>
                    <a:pt x="658386" y="522015"/>
                    <a:pt x="667704" y="516976"/>
                    <a:pt x="677132" y="511938"/>
                  </a:cubicBezTo>
                  <a:cubicBezTo>
                    <a:pt x="679106" y="510897"/>
                    <a:pt x="681134" y="509801"/>
                    <a:pt x="683162" y="508761"/>
                  </a:cubicBezTo>
                  <a:cubicBezTo>
                    <a:pt x="691055" y="504598"/>
                    <a:pt x="699004" y="500436"/>
                    <a:pt x="707007" y="496328"/>
                  </a:cubicBezTo>
                  <a:cubicBezTo>
                    <a:pt x="709747" y="494959"/>
                    <a:pt x="712433" y="493535"/>
                    <a:pt x="715174" y="492165"/>
                  </a:cubicBezTo>
                  <a:cubicBezTo>
                    <a:pt x="725041" y="487127"/>
                    <a:pt x="735017" y="482197"/>
                    <a:pt x="745103" y="477268"/>
                  </a:cubicBezTo>
                  <a:cubicBezTo>
                    <a:pt x="755573" y="472174"/>
                    <a:pt x="766098" y="467135"/>
                    <a:pt x="776732" y="462206"/>
                  </a:cubicBezTo>
                  <a:cubicBezTo>
                    <a:pt x="780130" y="460618"/>
                    <a:pt x="783584" y="459029"/>
                    <a:pt x="787037" y="457441"/>
                  </a:cubicBezTo>
                  <a:cubicBezTo>
                    <a:pt x="794272" y="454100"/>
                    <a:pt x="801563" y="450759"/>
                    <a:pt x="808853" y="447473"/>
                  </a:cubicBezTo>
                  <a:cubicBezTo>
                    <a:pt x="812910" y="445665"/>
                    <a:pt x="816966" y="443858"/>
                    <a:pt x="821077" y="442051"/>
                  </a:cubicBezTo>
                  <a:cubicBezTo>
                    <a:pt x="827929" y="439038"/>
                    <a:pt x="834781" y="436026"/>
                    <a:pt x="841688" y="433068"/>
                  </a:cubicBezTo>
                  <a:cubicBezTo>
                    <a:pt x="845854" y="431261"/>
                    <a:pt x="850074" y="429454"/>
                    <a:pt x="854240" y="427701"/>
                  </a:cubicBezTo>
                  <a:cubicBezTo>
                    <a:pt x="861312" y="424688"/>
                    <a:pt x="868383" y="421786"/>
                    <a:pt x="875509" y="418828"/>
                  </a:cubicBezTo>
                  <a:cubicBezTo>
                    <a:pt x="879455" y="417185"/>
                    <a:pt x="883402" y="415542"/>
                    <a:pt x="887404" y="413954"/>
                  </a:cubicBezTo>
                  <a:cubicBezTo>
                    <a:pt x="895461" y="410667"/>
                    <a:pt x="903574" y="407436"/>
                    <a:pt x="911742" y="404259"/>
                  </a:cubicBezTo>
                  <a:cubicBezTo>
                    <a:pt x="914701" y="403109"/>
                    <a:pt x="917662" y="401904"/>
                    <a:pt x="920622" y="400754"/>
                  </a:cubicBezTo>
                  <a:cubicBezTo>
                    <a:pt x="931749" y="396427"/>
                    <a:pt x="942931" y="392155"/>
                    <a:pt x="954169" y="387992"/>
                  </a:cubicBezTo>
                  <a:cubicBezTo>
                    <a:pt x="956580" y="387116"/>
                    <a:pt x="958992" y="386240"/>
                    <a:pt x="961404" y="385363"/>
                  </a:cubicBezTo>
                  <a:cubicBezTo>
                    <a:pt x="970284" y="382077"/>
                    <a:pt x="979219" y="378846"/>
                    <a:pt x="988209" y="375669"/>
                  </a:cubicBezTo>
                  <a:cubicBezTo>
                    <a:pt x="992155" y="374245"/>
                    <a:pt x="996157" y="372876"/>
                    <a:pt x="1000104" y="371507"/>
                  </a:cubicBezTo>
                  <a:cubicBezTo>
                    <a:pt x="1007613" y="368878"/>
                    <a:pt x="1015123" y="366249"/>
                    <a:pt x="1022688" y="363729"/>
                  </a:cubicBezTo>
                  <a:cubicBezTo>
                    <a:pt x="1027073" y="362250"/>
                    <a:pt x="1031513" y="360772"/>
                    <a:pt x="1035898" y="359293"/>
                  </a:cubicBezTo>
                  <a:cubicBezTo>
                    <a:pt x="1043134" y="356883"/>
                    <a:pt x="1050424" y="354473"/>
                    <a:pt x="1057769" y="352118"/>
                  </a:cubicBezTo>
                  <a:cubicBezTo>
                    <a:pt x="1062209" y="350694"/>
                    <a:pt x="1066649" y="349270"/>
                    <a:pt x="1071089" y="347846"/>
                  </a:cubicBezTo>
                  <a:cubicBezTo>
                    <a:pt x="1078764" y="345381"/>
                    <a:pt x="1086492" y="343026"/>
                    <a:pt x="1094276" y="340616"/>
                  </a:cubicBezTo>
                  <a:cubicBezTo>
                    <a:pt x="1098278" y="339356"/>
                    <a:pt x="1102279" y="338152"/>
                    <a:pt x="1106336" y="336892"/>
                  </a:cubicBezTo>
                  <a:cubicBezTo>
                    <a:pt x="1116422" y="333825"/>
                    <a:pt x="1126562" y="330867"/>
                    <a:pt x="1136703" y="327909"/>
                  </a:cubicBezTo>
                  <a:cubicBezTo>
                    <a:pt x="1138348" y="327417"/>
                    <a:pt x="1140047" y="326924"/>
                    <a:pt x="1141691" y="326431"/>
                  </a:cubicBezTo>
                  <a:cubicBezTo>
                    <a:pt x="1153531" y="323035"/>
                    <a:pt x="1165481" y="319694"/>
                    <a:pt x="1177431" y="316408"/>
                  </a:cubicBezTo>
                  <a:cubicBezTo>
                    <a:pt x="1181049" y="315422"/>
                    <a:pt x="1184666" y="314491"/>
                    <a:pt x="1188230" y="313505"/>
                  </a:cubicBezTo>
                  <a:cubicBezTo>
                    <a:pt x="1196616" y="311259"/>
                    <a:pt x="1205058" y="309014"/>
                    <a:pt x="1213554" y="306823"/>
                  </a:cubicBezTo>
                  <a:cubicBezTo>
                    <a:pt x="1218049" y="305673"/>
                    <a:pt x="1222544" y="304523"/>
                    <a:pt x="1227039" y="303372"/>
                  </a:cubicBezTo>
                  <a:cubicBezTo>
                    <a:pt x="1235754" y="301182"/>
                    <a:pt x="1244470" y="298936"/>
                    <a:pt x="1253295" y="296800"/>
                  </a:cubicBezTo>
                  <a:cubicBezTo>
                    <a:pt x="1255433" y="296252"/>
                    <a:pt x="1257625" y="295759"/>
                    <a:pt x="1259763" y="295212"/>
                  </a:cubicBezTo>
                  <a:cubicBezTo>
                    <a:pt x="1271110" y="292473"/>
                    <a:pt x="1282512" y="289789"/>
                    <a:pt x="1293968" y="287160"/>
                  </a:cubicBezTo>
                  <a:cubicBezTo>
                    <a:pt x="1296270" y="286613"/>
                    <a:pt x="1298572" y="286120"/>
                    <a:pt x="1300875" y="285572"/>
                  </a:cubicBezTo>
                  <a:cubicBezTo>
                    <a:pt x="1312770" y="282888"/>
                    <a:pt x="1324665" y="280205"/>
                    <a:pt x="1336614" y="277685"/>
                  </a:cubicBezTo>
                  <a:cubicBezTo>
                    <a:pt x="1351908" y="274399"/>
                    <a:pt x="1367256" y="271277"/>
                    <a:pt x="1382604" y="268210"/>
                  </a:cubicBezTo>
                  <a:cubicBezTo>
                    <a:pt x="1387538" y="267224"/>
                    <a:pt x="1392471" y="266293"/>
                    <a:pt x="1397350" y="265362"/>
                  </a:cubicBezTo>
                  <a:cubicBezTo>
                    <a:pt x="1407874" y="263335"/>
                    <a:pt x="1418453" y="261309"/>
                    <a:pt x="1429033" y="259392"/>
                  </a:cubicBezTo>
                  <a:cubicBezTo>
                    <a:pt x="1434788" y="258351"/>
                    <a:pt x="1440544" y="257311"/>
                    <a:pt x="1446300" y="256325"/>
                  </a:cubicBezTo>
                  <a:cubicBezTo>
                    <a:pt x="1456276" y="254572"/>
                    <a:pt x="1466252" y="252874"/>
                    <a:pt x="1476229" y="251176"/>
                  </a:cubicBezTo>
                  <a:cubicBezTo>
                    <a:pt x="1482039" y="250190"/>
                    <a:pt x="1487849" y="249259"/>
                    <a:pt x="1493660" y="248328"/>
                  </a:cubicBezTo>
                  <a:cubicBezTo>
                    <a:pt x="1504184" y="246630"/>
                    <a:pt x="1514764" y="245042"/>
                    <a:pt x="1525288" y="243454"/>
                  </a:cubicBezTo>
                  <a:cubicBezTo>
                    <a:pt x="1530331" y="242687"/>
                    <a:pt x="1535374" y="241920"/>
                    <a:pt x="1540472" y="241153"/>
                  </a:cubicBezTo>
                  <a:cubicBezTo>
                    <a:pt x="1556478" y="238853"/>
                    <a:pt x="1572539" y="236607"/>
                    <a:pt x="1588600" y="234526"/>
                  </a:cubicBezTo>
                  <a:cubicBezTo>
                    <a:pt x="1590244" y="234307"/>
                    <a:pt x="1591834" y="234143"/>
                    <a:pt x="1593478" y="233924"/>
                  </a:cubicBezTo>
                  <a:cubicBezTo>
                    <a:pt x="1607950" y="232062"/>
                    <a:pt x="1622530" y="230309"/>
                    <a:pt x="1637056" y="228666"/>
                  </a:cubicBezTo>
                  <a:cubicBezTo>
                    <a:pt x="1642319" y="228063"/>
                    <a:pt x="1647581" y="227516"/>
                    <a:pt x="1652789" y="226913"/>
                  </a:cubicBezTo>
                  <a:cubicBezTo>
                    <a:pt x="1663971" y="225708"/>
                    <a:pt x="1675153" y="224503"/>
                    <a:pt x="1686390" y="223408"/>
                  </a:cubicBezTo>
                  <a:cubicBezTo>
                    <a:pt x="1692091" y="222860"/>
                    <a:pt x="1697792" y="222312"/>
                    <a:pt x="1703547" y="221765"/>
                  </a:cubicBezTo>
                  <a:cubicBezTo>
                    <a:pt x="1714949" y="220724"/>
                    <a:pt x="1726405" y="219683"/>
                    <a:pt x="1737862" y="218752"/>
                  </a:cubicBezTo>
                  <a:cubicBezTo>
                    <a:pt x="1743069" y="218314"/>
                    <a:pt x="1748222" y="217876"/>
                    <a:pt x="1753429" y="217438"/>
                  </a:cubicBezTo>
                  <a:cubicBezTo>
                    <a:pt x="1762474" y="216726"/>
                    <a:pt x="1771573" y="216123"/>
                    <a:pt x="1780672" y="215466"/>
                  </a:cubicBezTo>
                  <a:cubicBezTo>
                    <a:pt x="1786592" y="215028"/>
                    <a:pt x="1792512" y="214590"/>
                    <a:pt x="1798432" y="214206"/>
                  </a:cubicBezTo>
                  <a:cubicBezTo>
                    <a:pt x="1808518" y="213549"/>
                    <a:pt x="1818659" y="213001"/>
                    <a:pt x="1828800" y="212454"/>
                  </a:cubicBezTo>
                  <a:cubicBezTo>
                    <a:pt x="1833733" y="212180"/>
                    <a:pt x="1838612" y="211851"/>
                    <a:pt x="1843545" y="211632"/>
                  </a:cubicBezTo>
                  <a:cubicBezTo>
                    <a:pt x="1858620" y="210865"/>
                    <a:pt x="1873694" y="210153"/>
                    <a:pt x="1888823" y="209606"/>
                  </a:cubicBezTo>
                  <a:cubicBezTo>
                    <a:pt x="1889481" y="209606"/>
                    <a:pt x="1890193" y="209606"/>
                    <a:pt x="1890851" y="209551"/>
                  </a:cubicBezTo>
                  <a:cubicBezTo>
                    <a:pt x="1905322" y="209003"/>
                    <a:pt x="1919793" y="208565"/>
                    <a:pt x="1934319" y="208182"/>
                  </a:cubicBezTo>
                  <a:cubicBezTo>
                    <a:pt x="1947804" y="207853"/>
                    <a:pt x="1961343" y="207579"/>
                    <a:pt x="1974883" y="207415"/>
                  </a:cubicBezTo>
                  <a:cubicBezTo>
                    <a:pt x="1975541" y="207415"/>
                    <a:pt x="1976143" y="207415"/>
                    <a:pt x="1976801" y="207415"/>
                  </a:cubicBezTo>
                  <a:cubicBezTo>
                    <a:pt x="1991272" y="207251"/>
                    <a:pt x="2005744" y="207141"/>
                    <a:pt x="2020215" y="207141"/>
                  </a:cubicBezTo>
                  <a:cubicBezTo>
                    <a:pt x="2034686" y="207141"/>
                    <a:pt x="2048061" y="207251"/>
                    <a:pt x="2061929" y="207415"/>
                  </a:cubicBezTo>
                  <a:cubicBezTo>
                    <a:pt x="2063025" y="207415"/>
                    <a:pt x="2064122" y="207415"/>
                    <a:pt x="2065218" y="207415"/>
                  </a:cubicBezTo>
                  <a:cubicBezTo>
                    <a:pt x="2078428" y="207579"/>
                    <a:pt x="2091639" y="207853"/>
                    <a:pt x="2104850" y="208182"/>
                  </a:cubicBezTo>
                  <a:cubicBezTo>
                    <a:pt x="2106549" y="208182"/>
                    <a:pt x="2108248" y="208237"/>
                    <a:pt x="2109947" y="208291"/>
                  </a:cubicBezTo>
                  <a:cubicBezTo>
                    <a:pt x="2118389" y="208510"/>
                    <a:pt x="2126776" y="208784"/>
                    <a:pt x="2135217" y="209113"/>
                  </a:cubicBezTo>
                  <a:cubicBezTo>
                    <a:pt x="2141466" y="209332"/>
                    <a:pt x="2147715" y="209496"/>
                    <a:pt x="2153964" y="209715"/>
                  </a:cubicBezTo>
                  <a:cubicBezTo>
                    <a:pt x="2162351" y="210044"/>
                    <a:pt x="2170738" y="210427"/>
                    <a:pt x="2179124" y="210811"/>
                  </a:cubicBezTo>
                  <a:cubicBezTo>
                    <a:pt x="2184989" y="211085"/>
                    <a:pt x="2190855" y="211304"/>
                    <a:pt x="2196720" y="211632"/>
                  </a:cubicBezTo>
                  <a:cubicBezTo>
                    <a:pt x="2205984" y="212125"/>
                    <a:pt x="2215247" y="212673"/>
                    <a:pt x="2224456" y="213221"/>
                  </a:cubicBezTo>
                  <a:cubicBezTo>
                    <a:pt x="2229390" y="213494"/>
                    <a:pt x="2234378" y="213768"/>
                    <a:pt x="2239366" y="214097"/>
                  </a:cubicBezTo>
                  <a:cubicBezTo>
                    <a:pt x="2251425" y="214864"/>
                    <a:pt x="2263485" y="215740"/>
                    <a:pt x="2275489" y="216616"/>
                  </a:cubicBezTo>
                  <a:cubicBezTo>
                    <a:pt x="2277627" y="216781"/>
                    <a:pt x="2279765" y="216890"/>
                    <a:pt x="2281848" y="217054"/>
                  </a:cubicBezTo>
                  <a:cubicBezTo>
                    <a:pt x="2295990" y="218150"/>
                    <a:pt x="2310078" y="219300"/>
                    <a:pt x="2324165" y="220560"/>
                  </a:cubicBezTo>
                  <a:cubicBezTo>
                    <a:pt x="2328441" y="220943"/>
                    <a:pt x="2332716" y="221381"/>
                    <a:pt x="2336992" y="221765"/>
                  </a:cubicBezTo>
                  <a:cubicBezTo>
                    <a:pt x="2346749" y="222696"/>
                    <a:pt x="2356506" y="223572"/>
                    <a:pt x="2366263" y="224558"/>
                  </a:cubicBezTo>
                  <a:cubicBezTo>
                    <a:pt x="2371745" y="225106"/>
                    <a:pt x="2377171" y="225763"/>
                    <a:pt x="2382653" y="226311"/>
                  </a:cubicBezTo>
                  <a:cubicBezTo>
                    <a:pt x="2391204" y="227242"/>
                    <a:pt x="2399755" y="228118"/>
                    <a:pt x="2408252" y="229104"/>
                  </a:cubicBezTo>
                  <a:cubicBezTo>
                    <a:pt x="2414172" y="229761"/>
                    <a:pt x="2420037" y="230528"/>
                    <a:pt x="2425902" y="231240"/>
                  </a:cubicBezTo>
                  <a:cubicBezTo>
                    <a:pt x="2433905" y="232226"/>
                    <a:pt x="2441963" y="233157"/>
                    <a:pt x="2449966" y="234198"/>
                  </a:cubicBezTo>
                  <a:cubicBezTo>
                    <a:pt x="2457476" y="235183"/>
                    <a:pt x="2464931" y="236224"/>
                    <a:pt x="2472440" y="237210"/>
                  </a:cubicBezTo>
                  <a:cubicBezTo>
                    <a:pt x="2479128" y="238141"/>
                    <a:pt x="2485870" y="239017"/>
                    <a:pt x="2492558" y="239948"/>
                  </a:cubicBezTo>
                  <a:cubicBezTo>
                    <a:pt x="2500067" y="241044"/>
                    <a:pt x="2507522" y="242194"/>
                    <a:pt x="2514977" y="243289"/>
                  </a:cubicBezTo>
                  <a:cubicBezTo>
                    <a:pt x="2521610" y="244275"/>
                    <a:pt x="2528297" y="245261"/>
                    <a:pt x="2534930" y="246302"/>
                  </a:cubicBezTo>
                  <a:cubicBezTo>
                    <a:pt x="2542385" y="247452"/>
                    <a:pt x="2549785" y="248712"/>
                    <a:pt x="2557240" y="249917"/>
                  </a:cubicBezTo>
                  <a:cubicBezTo>
                    <a:pt x="2563872" y="251012"/>
                    <a:pt x="2570560" y="252053"/>
                    <a:pt x="2577192" y="253203"/>
                  </a:cubicBezTo>
                  <a:cubicBezTo>
                    <a:pt x="2584757" y="254517"/>
                    <a:pt x="2592321" y="255887"/>
                    <a:pt x="2599886" y="257201"/>
                  </a:cubicBezTo>
                  <a:cubicBezTo>
                    <a:pt x="2606518" y="258406"/>
                    <a:pt x="2613206" y="259556"/>
                    <a:pt x="2619839" y="260761"/>
                  </a:cubicBezTo>
                  <a:cubicBezTo>
                    <a:pt x="2620990" y="260980"/>
                    <a:pt x="2622086" y="261199"/>
                    <a:pt x="2623237" y="261418"/>
                  </a:cubicBezTo>
                  <a:cubicBezTo>
                    <a:pt x="2636173" y="263828"/>
                    <a:pt x="2649055" y="266293"/>
                    <a:pt x="2661937" y="268867"/>
                  </a:cubicBezTo>
                  <a:cubicBezTo>
                    <a:pt x="2662649" y="269031"/>
                    <a:pt x="2663307" y="269141"/>
                    <a:pt x="2664020" y="269305"/>
                  </a:cubicBezTo>
                  <a:cubicBezTo>
                    <a:pt x="2677340" y="271989"/>
                    <a:pt x="2690660" y="274728"/>
                    <a:pt x="2703925" y="277576"/>
                  </a:cubicBezTo>
                  <a:cubicBezTo>
                    <a:pt x="2715820" y="280095"/>
                    <a:pt x="2727605" y="282779"/>
                    <a:pt x="2739390" y="285408"/>
                  </a:cubicBezTo>
                  <a:cubicBezTo>
                    <a:pt x="2742022" y="286010"/>
                    <a:pt x="2744708" y="286613"/>
                    <a:pt x="2747339" y="287215"/>
                  </a:cubicBezTo>
                  <a:cubicBezTo>
                    <a:pt x="2758850" y="289844"/>
                    <a:pt x="2770361" y="292583"/>
                    <a:pt x="2781817" y="295321"/>
                  </a:cubicBezTo>
                  <a:cubicBezTo>
                    <a:pt x="2783517" y="295705"/>
                    <a:pt x="2785216" y="296143"/>
                    <a:pt x="2786915" y="296581"/>
                  </a:cubicBezTo>
                  <a:cubicBezTo>
                    <a:pt x="2794918" y="298553"/>
                    <a:pt x="2802867" y="300524"/>
                    <a:pt x="2810760" y="302551"/>
                  </a:cubicBezTo>
                  <a:cubicBezTo>
                    <a:pt x="2826602" y="306549"/>
                    <a:pt x="2842334" y="310657"/>
                    <a:pt x="2857956" y="314874"/>
                  </a:cubicBezTo>
                  <a:cubicBezTo>
                    <a:pt x="2858778" y="315093"/>
                    <a:pt x="2859600" y="315312"/>
                    <a:pt x="2860423" y="315531"/>
                  </a:cubicBezTo>
                  <a:cubicBezTo>
                    <a:pt x="2876757" y="319968"/>
                    <a:pt x="2892983" y="324623"/>
                    <a:pt x="2909099" y="329334"/>
                  </a:cubicBezTo>
                  <a:cubicBezTo>
                    <a:pt x="2913429" y="330593"/>
                    <a:pt x="2917759" y="331908"/>
                    <a:pt x="2922090" y="333167"/>
                  </a:cubicBezTo>
                  <a:cubicBezTo>
                    <a:pt x="2935519" y="337166"/>
                    <a:pt x="2948840" y="341219"/>
                    <a:pt x="2962105" y="345381"/>
                  </a:cubicBezTo>
                  <a:cubicBezTo>
                    <a:pt x="2965120" y="346312"/>
                    <a:pt x="2968189" y="347243"/>
                    <a:pt x="2971204" y="348229"/>
                  </a:cubicBezTo>
                  <a:cubicBezTo>
                    <a:pt x="2986991" y="353268"/>
                    <a:pt x="3002613" y="358417"/>
                    <a:pt x="3018181" y="363674"/>
                  </a:cubicBezTo>
                  <a:cubicBezTo>
                    <a:pt x="3024265" y="365756"/>
                    <a:pt x="3030350" y="367837"/>
                    <a:pt x="3036434" y="369973"/>
                  </a:cubicBezTo>
                  <a:cubicBezTo>
                    <a:pt x="3041971" y="371890"/>
                    <a:pt x="3047562" y="373807"/>
                    <a:pt x="3053098" y="375779"/>
                  </a:cubicBezTo>
                  <a:cubicBezTo>
                    <a:pt x="3059621" y="378079"/>
                    <a:pt x="3066089" y="380489"/>
                    <a:pt x="3072558" y="382844"/>
                  </a:cubicBezTo>
                  <a:cubicBezTo>
                    <a:pt x="3077984" y="384816"/>
                    <a:pt x="3083466" y="386787"/>
                    <a:pt x="3088837" y="388814"/>
                  </a:cubicBezTo>
                  <a:cubicBezTo>
                    <a:pt x="3095361" y="391224"/>
                    <a:pt x="3101774" y="393743"/>
                    <a:pt x="3108242" y="396208"/>
                  </a:cubicBezTo>
                  <a:cubicBezTo>
                    <a:pt x="3113559" y="398235"/>
                    <a:pt x="3118931" y="400261"/>
                    <a:pt x="3124248" y="402342"/>
                  </a:cubicBezTo>
                  <a:cubicBezTo>
                    <a:pt x="3130771" y="404862"/>
                    <a:pt x="3137239" y="407491"/>
                    <a:pt x="3143708" y="410065"/>
                  </a:cubicBezTo>
                  <a:cubicBezTo>
                    <a:pt x="3148860" y="412146"/>
                    <a:pt x="3154068" y="414173"/>
                    <a:pt x="3159220" y="416309"/>
                  </a:cubicBezTo>
                  <a:cubicBezTo>
                    <a:pt x="3165963" y="419047"/>
                    <a:pt x="3172595" y="421895"/>
                    <a:pt x="3179283" y="424688"/>
                  </a:cubicBezTo>
                  <a:cubicBezTo>
                    <a:pt x="3184161" y="426715"/>
                    <a:pt x="3189040" y="428741"/>
                    <a:pt x="3193864" y="430823"/>
                  </a:cubicBezTo>
                  <a:cubicBezTo>
                    <a:pt x="3200825" y="433780"/>
                    <a:pt x="3207732" y="436847"/>
                    <a:pt x="3214693" y="439915"/>
                  </a:cubicBezTo>
                  <a:cubicBezTo>
                    <a:pt x="3219188" y="441886"/>
                    <a:pt x="3223683" y="443803"/>
                    <a:pt x="3228178" y="445830"/>
                  </a:cubicBezTo>
                  <a:cubicBezTo>
                    <a:pt x="3235687" y="449226"/>
                    <a:pt x="3243197" y="452621"/>
                    <a:pt x="3250652" y="456072"/>
                  </a:cubicBezTo>
                  <a:cubicBezTo>
                    <a:pt x="3254434" y="457824"/>
                    <a:pt x="3258217" y="459522"/>
                    <a:pt x="3261999" y="461275"/>
                  </a:cubicBezTo>
                  <a:cubicBezTo>
                    <a:pt x="3273181" y="466533"/>
                    <a:pt x="3284309" y="471791"/>
                    <a:pt x="3295381" y="477213"/>
                  </a:cubicBezTo>
                  <a:cubicBezTo>
                    <a:pt x="3340549" y="499231"/>
                    <a:pt x="3383908" y="522289"/>
                    <a:pt x="3425348" y="546388"/>
                  </a:cubicBezTo>
                  <a:cubicBezTo>
                    <a:pt x="3467062" y="570596"/>
                    <a:pt x="3506858" y="595845"/>
                    <a:pt x="3544736" y="622080"/>
                  </a:cubicBezTo>
                  <a:cubicBezTo>
                    <a:pt x="3582832" y="648480"/>
                    <a:pt x="3618956" y="675974"/>
                    <a:pt x="3653050" y="704400"/>
                  </a:cubicBezTo>
                  <a:cubicBezTo>
                    <a:pt x="3687365" y="733045"/>
                    <a:pt x="3719651" y="762730"/>
                    <a:pt x="3749745" y="793457"/>
                  </a:cubicBezTo>
                  <a:cubicBezTo>
                    <a:pt x="3781099" y="825442"/>
                    <a:pt x="3809822" y="858195"/>
                    <a:pt x="3835805" y="891714"/>
                  </a:cubicBezTo>
                  <a:cubicBezTo>
                    <a:pt x="3862006" y="925453"/>
                    <a:pt x="3885412" y="960013"/>
                    <a:pt x="3905968" y="995175"/>
                  </a:cubicBezTo>
                  <a:cubicBezTo>
                    <a:pt x="3926743" y="1030667"/>
                    <a:pt x="3944613" y="1066924"/>
                    <a:pt x="3959523" y="1103840"/>
                  </a:cubicBezTo>
                  <a:cubicBezTo>
                    <a:pt x="3974597" y="1141083"/>
                    <a:pt x="3986601" y="1178984"/>
                    <a:pt x="3995591" y="1217543"/>
                  </a:cubicBezTo>
                  <a:cubicBezTo>
                    <a:pt x="4000195" y="1237424"/>
                    <a:pt x="4003978" y="1257306"/>
                    <a:pt x="4006883" y="1277187"/>
                  </a:cubicBezTo>
                  <a:cubicBezTo>
                    <a:pt x="4009788" y="1297179"/>
                    <a:pt x="4011871" y="1317170"/>
                    <a:pt x="4013022" y="1337161"/>
                  </a:cubicBezTo>
                  <a:cubicBezTo>
                    <a:pt x="4014228" y="1357262"/>
                    <a:pt x="4014502" y="1377307"/>
                    <a:pt x="4013899" y="1397408"/>
                  </a:cubicBezTo>
                  <a:cubicBezTo>
                    <a:pt x="4013625" y="1407486"/>
                    <a:pt x="4013077" y="1417564"/>
                    <a:pt x="4012364" y="1427641"/>
                  </a:cubicBezTo>
                  <a:cubicBezTo>
                    <a:pt x="4011597" y="1437719"/>
                    <a:pt x="4010665" y="1447797"/>
                    <a:pt x="4009459" y="1457820"/>
                  </a:cubicBezTo>
                  <a:lnTo>
                    <a:pt x="4009459" y="1457820"/>
                  </a:lnTo>
                  <a:cubicBezTo>
                    <a:pt x="4009459" y="1457820"/>
                    <a:pt x="4009459" y="1457820"/>
                    <a:pt x="4009459" y="1457820"/>
                  </a:cubicBezTo>
                  <a:lnTo>
                    <a:pt x="4036154" y="1232878"/>
                  </a:lnTo>
                  <a:cubicBezTo>
                    <a:pt x="4038511" y="1212997"/>
                    <a:pt x="4039936" y="1193115"/>
                    <a:pt x="4040484" y="1173234"/>
                  </a:cubicBezTo>
                  <a:cubicBezTo>
                    <a:pt x="4041033" y="1153407"/>
                    <a:pt x="4040649" y="1133635"/>
                    <a:pt x="4039388" y="1113808"/>
                  </a:cubicBezTo>
                  <a:close/>
                </a:path>
              </a:pathLst>
            </a:custGeom>
            <a:gradFill>
              <a:gsLst>
                <a:gs pos="0">
                  <a:srgbClr val="00549D"/>
                </a:gs>
                <a:gs pos="50000">
                  <a:srgbClr val="00478D"/>
                </a:gs>
                <a:gs pos="100000">
                  <a:srgbClr val="003A7E"/>
                </a:gs>
              </a:gsLst>
              <a:lin ang="0" scaled="1"/>
            </a:gra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33" name="Freeform: Shape 32">
              <a:extLst>
                <a:ext uri="{FF2B5EF4-FFF2-40B4-BE49-F238E27FC236}">
                  <a16:creationId xmlns:a16="http://schemas.microsoft.com/office/drawing/2014/main" id="{BE242DD3-05DA-871E-B19B-1E701CC8D3FB}"/>
                </a:ext>
              </a:extLst>
            </p:cNvPr>
            <p:cNvSpPr/>
            <p:nvPr/>
          </p:nvSpPr>
          <p:spPr>
            <a:xfrm>
              <a:off x="5990086" y="2133540"/>
              <a:ext cx="5047225" cy="2895648"/>
            </a:xfrm>
            <a:custGeom>
              <a:avLst/>
              <a:gdLst>
                <a:gd name="connsiteX0" fmla="*/ 2523605 w 5047225"/>
                <a:gd name="connsiteY0" fmla="*/ 0 h 2895648"/>
                <a:gd name="connsiteX1" fmla="*/ 3360469 w 5047225"/>
                <a:gd name="connsiteY1" fmla="*/ 81662 h 2895648"/>
                <a:gd name="connsiteX2" fmla="*/ 4093293 w 5047225"/>
                <a:gd name="connsiteY2" fmla="*/ 314272 h 2895648"/>
                <a:gd name="connsiteX3" fmla="*/ 4672635 w 5047225"/>
                <a:gd name="connsiteY3" fmla="*/ 688517 h 2895648"/>
                <a:gd name="connsiteX4" fmla="*/ 5010133 w 5047225"/>
                <a:gd name="connsiteY4" fmla="*/ 1201878 h 2895648"/>
                <a:gd name="connsiteX5" fmla="*/ 4976915 w 5047225"/>
                <a:gd name="connsiteY5" fmla="*/ 1787920 h 2895648"/>
                <a:gd name="connsiteX6" fmla="*/ 4521839 w 5047225"/>
                <a:gd name="connsiteY6" fmla="*/ 2331843 h 2895648"/>
                <a:gd name="connsiteX7" fmla="*/ 3671052 w 5047225"/>
                <a:gd name="connsiteY7" fmla="*/ 2737855 h 2895648"/>
                <a:gd name="connsiteX8" fmla="*/ 2523605 w 5047225"/>
                <a:gd name="connsiteY8" fmla="*/ 2895648 h 2895648"/>
                <a:gd name="connsiteX9" fmla="*/ 1376158 w 5047225"/>
                <a:gd name="connsiteY9" fmla="*/ 2737855 h 2895648"/>
                <a:gd name="connsiteX10" fmla="*/ 525371 w 5047225"/>
                <a:gd name="connsiteY10" fmla="*/ 2331843 h 2895648"/>
                <a:gd name="connsiteX11" fmla="*/ 70295 w 5047225"/>
                <a:gd name="connsiteY11" fmla="*/ 1787920 h 2895648"/>
                <a:gd name="connsiteX12" fmla="*/ 37077 w 5047225"/>
                <a:gd name="connsiteY12" fmla="*/ 1201878 h 2895648"/>
                <a:gd name="connsiteX13" fmla="*/ 374574 w 5047225"/>
                <a:gd name="connsiteY13" fmla="*/ 688517 h 2895648"/>
                <a:gd name="connsiteX14" fmla="*/ 953916 w 5047225"/>
                <a:gd name="connsiteY14" fmla="*/ 314272 h 2895648"/>
                <a:gd name="connsiteX15" fmla="*/ 1686741 w 5047225"/>
                <a:gd name="connsiteY15" fmla="*/ 81662 h 2895648"/>
                <a:gd name="connsiteX16" fmla="*/ 2523660 w 5047225"/>
                <a:gd name="connsiteY16" fmla="*/ 0 h 2895648"/>
                <a:gd name="connsiteX17" fmla="*/ 4089949 w 5047225"/>
                <a:gd name="connsiteY17" fmla="*/ 2087623 h 2895648"/>
                <a:gd name="connsiteX18" fmla="*/ 4215970 w 5047225"/>
                <a:gd name="connsiteY18" fmla="*/ 1989255 h 2895648"/>
                <a:gd name="connsiteX19" fmla="*/ 4321434 w 5047225"/>
                <a:gd name="connsiteY19" fmla="*/ 1885849 h 2895648"/>
                <a:gd name="connsiteX20" fmla="*/ 4406453 w 5047225"/>
                <a:gd name="connsiteY20" fmla="*/ 1778171 h 2895648"/>
                <a:gd name="connsiteX21" fmla="*/ 4471189 w 5047225"/>
                <a:gd name="connsiteY21" fmla="*/ 1666987 h 2895648"/>
                <a:gd name="connsiteX22" fmla="*/ 4516577 w 5047225"/>
                <a:gd name="connsiteY22" fmla="*/ 1550217 h 2895648"/>
                <a:gd name="connsiteX23" fmla="*/ 4540092 w 5047225"/>
                <a:gd name="connsiteY23" fmla="*/ 1433447 h 2895648"/>
                <a:gd name="connsiteX24" fmla="*/ 4542504 w 5047225"/>
                <a:gd name="connsiteY24" fmla="*/ 1317170 h 2895648"/>
                <a:gd name="connsiteX25" fmla="*/ 4524689 w 5047225"/>
                <a:gd name="connsiteY25" fmla="*/ 1201878 h 2895648"/>
                <a:gd name="connsiteX26" fmla="*/ 4487799 w 5047225"/>
                <a:gd name="connsiteY26" fmla="*/ 1089709 h 2895648"/>
                <a:gd name="connsiteX27" fmla="*/ 4433257 w 5047225"/>
                <a:gd name="connsiteY27" fmla="*/ 982578 h 2895648"/>
                <a:gd name="connsiteX28" fmla="*/ 4361888 w 5047225"/>
                <a:gd name="connsiteY28" fmla="*/ 880541 h 2895648"/>
                <a:gd name="connsiteX29" fmla="*/ 4274458 w 5047225"/>
                <a:gd name="connsiteY29" fmla="*/ 783707 h 2895648"/>
                <a:gd name="connsiteX30" fmla="*/ 4176338 w 5047225"/>
                <a:gd name="connsiteY30" fmla="*/ 695966 h 2895648"/>
                <a:gd name="connsiteX31" fmla="*/ 4066489 w 5047225"/>
                <a:gd name="connsiteY31" fmla="*/ 614851 h 2895648"/>
                <a:gd name="connsiteX32" fmla="*/ 3945512 w 5047225"/>
                <a:gd name="connsiteY32" fmla="*/ 540308 h 2895648"/>
                <a:gd name="connsiteX33" fmla="*/ 3813845 w 5047225"/>
                <a:gd name="connsiteY33" fmla="*/ 472229 h 2895648"/>
                <a:gd name="connsiteX34" fmla="*/ 3673628 w 5047225"/>
                <a:gd name="connsiteY34" fmla="*/ 411379 h 2895648"/>
                <a:gd name="connsiteX35" fmla="*/ 3526943 w 5047225"/>
                <a:gd name="connsiteY35" fmla="*/ 358417 h 2895648"/>
                <a:gd name="connsiteX36" fmla="*/ 3374063 w 5047225"/>
                <a:gd name="connsiteY36" fmla="*/ 313231 h 2895648"/>
                <a:gd name="connsiteX37" fmla="*/ 3215208 w 5047225"/>
                <a:gd name="connsiteY37" fmla="*/ 275713 h 2895648"/>
                <a:gd name="connsiteX38" fmla="*/ 3046377 w 5047225"/>
                <a:gd name="connsiteY38" fmla="*/ 245261 h 2895648"/>
                <a:gd name="connsiteX39" fmla="*/ 2874806 w 5047225"/>
                <a:gd name="connsiteY39" fmla="*/ 223627 h 2895648"/>
                <a:gd name="connsiteX40" fmla="*/ 2700548 w 5047225"/>
                <a:gd name="connsiteY40" fmla="*/ 210646 h 2895648"/>
                <a:gd name="connsiteX41" fmla="*/ 2523550 w 5047225"/>
                <a:gd name="connsiteY41" fmla="*/ 206320 h 2895648"/>
                <a:gd name="connsiteX42" fmla="*/ 2346552 w 5047225"/>
                <a:gd name="connsiteY42" fmla="*/ 210646 h 2895648"/>
                <a:gd name="connsiteX43" fmla="*/ 2172294 w 5047225"/>
                <a:gd name="connsiteY43" fmla="*/ 223627 h 2895648"/>
                <a:gd name="connsiteX44" fmla="*/ 2000777 w 5047225"/>
                <a:gd name="connsiteY44" fmla="*/ 245261 h 2895648"/>
                <a:gd name="connsiteX45" fmla="*/ 1832001 w 5047225"/>
                <a:gd name="connsiteY45" fmla="*/ 275713 h 2895648"/>
                <a:gd name="connsiteX46" fmla="*/ 1673092 w 5047225"/>
                <a:gd name="connsiteY46" fmla="*/ 313231 h 2895648"/>
                <a:gd name="connsiteX47" fmla="*/ 1520212 w 5047225"/>
                <a:gd name="connsiteY47" fmla="*/ 358417 h 2895648"/>
                <a:gd name="connsiteX48" fmla="*/ 1373527 w 5047225"/>
                <a:gd name="connsiteY48" fmla="*/ 411379 h 2895648"/>
                <a:gd name="connsiteX49" fmla="*/ 1233309 w 5047225"/>
                <a:gd name="connsiteY49" fmla="*/ 472229 h 2895648"/>
                <a:gd name="connsiteX50" fmla="*/ 1101643 w 5047225"/>
                <a:gd name="connsiteY50" fmla="*/ 540308 h 2895648"/>
                <a:gd name="connsiteX51" fmla="*/ 980666 w 5047225"/>
                <a:gd name="connsiteY51" fmla="*/ 614851 h 2895648"/>
                <a:gd name="connsiteX52" fmla="*/ 870816 w 5047225"/>
                <a:gd name="connsiteY52" fmla="*/ 695966 h 2895648"/>
                <a:gd name="connsiteX53" fmla="*/ 772697 w 5047225"/>
                <a:gd name="connsiteY53" fmla="*/ 783707 h 2895648"/>
                <a:gd name="connsiteX54" fmla="*/ 685267 w 5047225"/>
                <a:gd name="connsiteY54" fmla="*/ 880541 h 2895648"/>
                <a:gd name="connsiteX55" fmla="*/ 613897 w 5047225"/>
                <a:gd name="connsiteY55" fmla="*/ 982578 h 2895648"/>
                <a:gd name="connsiteX56" fmla="*/ 559356 w 5047225"/>
                <a:gd name="connsiteY56" fmla="*/ 1089709 h 2895648"/>
                <a:gd name="connsiteX57" fmla="*/ 522520 w 5047225"/>
                <a:gd name="connsiteY57" fmla="*/ 1201878 h 2895648"/>
                <a:gd name="connsiteX58" fmla="*/ 504651 w 5047225"/>
                <a:gd name="connsiteY58" fmla="*/ 1317170 h 2895648"/>
                <a:gd name="connsiteX59" fmla="*/ 507063 w 5047225"/>
                <a:gd name="connsiteY59" fmla="*/ 1433447 h 2895648"/>
                <a:gd name="connsiteX60" fmla="*/ 530523 w 5047225"/>
                <a:gd name="connsiteY60" fmla="*/ 1550217 h 2895648"/>
                <a:gd name="connsiteX61" fmla="*/ 575910 w 5047225"/>
                <a:gd name="connsiteY61" fmla="*/ 1666987 h 2895648"/>
                <a:gd name="connsiteX62" fmla="*/ 640647 w 5047225"/>
                <a:gd name="connsiteY62" fmla="*/ 1778171 h 2895648"/>
                <a:gd name="connsiteX63" fmla="*/ 725611 w 5047225"/>
                <a:gd name="connsiteY63" fmla="*/ 1885849 h 2895648"/>
                <a:gd name="connsiteX64" fmla="*/ 831075 w 5047225"/>
                <a:gd name="connsiteY64" fmla="*/ 1989255 h 2895648"/>
                <a:gd name="connsiteX65" fmla="*/ 957150 w 5047225"/>
                <a:gd name="connsiteY65" fmla="*/ 2087623 h 2895648"/>
                <a:gd name="connsiteX66" fmla="*/ 1101972 w 5047225"/>
                <a:gd name="connsiteY66" fmla="*/ 2178925 h 2895648"/>
                <a:gd name="connsiteX67" fmla="*/ 1263348 w 5047225"/>
                <a:gd name="connsiteY67" fmla="*/ 2261135 h 2895648"/>
                <a:gd name="connsiteX68" fmla="*/ 1440511 w 5047225"/>
                <a:gd name="connsiteY68" fmla="*/ 2333377 h 2895648"/>
                <a:gd name="connsiteX69" fmla="*/ 1632583 w 5047225"/>
                <a:gd name="connsiteY69" fmla="*/ 2394884 h 2895648"/>
                <a:gd name="connsiteX70" fmla="*/ 1843567 w 5047225"/>
                <a:gd name="connsiteY70" fmla="*/ 2445875 h 2895648"/>
                <a:gd name="connsiteX71" fmla="*/ 2063541 w 5047225"/>
                <a:gd name="connsiteY71" fmla="*/ 2482735 h 2895648"/>
                <a:gd name="connsiteX72" fmla="*/ 2290804 w 5047225"/>
                <a:gd name="connsiteY72" fmla="*/ 2505082 h 2895648"/>
                <a:gd name="connsiteX73" fmla="*/ 2523550 w 5047225"/>
                <a:gd name="connsiteY73" fmla="*/ 2512585 h 2895648"/>
                <a:gd name="connsiteX74" fmla="*/ 2756241 w 5047225"/>
                <a:gd name="connsiteY74" fmla="*/ 2505082 h 2895648"/>
                <a:gd name="connsiteX75" fmla="*/ 2983505 w 5047225"/>
                <a:gd name="connsiteY75" fmla="*/ 2482735 h 2895648"/>
                <a:gd name="connsiteX76" fmla="*/ 3203478 w 5047225"/>
                <a:gd name="connsiteY76" fmla="*/ 2445875 h 2895648"/>
                <a:gd name="connsiteX77" fmla="*/ 3414517 w 5047225"/>
                <a:gd name="connsiteY77" fmla="*/ 2394884 h 2895648"/>
                <a:gd name="connsiteX78" fmla="*/ 3606534 w 5047225"/>
                <a:gd name="connsiteY78" fmla="*/ 2333377 h 2895648"/>
                <a:gd name="connsiteX79" fmla="*/ 3783697 w 5047225"/>
                <a:gd name="connsiteY79" fmla="*/ 2261135 h 2895648"/>
                <a:gd name="connsiteX80" fmla="*/ 3945073 w 5047225"/>
                <a:gd name="connsiteY80" fmla="*/ 2178925 h 2895648"/>
                <a:gd name="connsiteX81" fmla="*/ 4089949 w 5047225"/>
                <a:gd name="connsiteY81" fmla="*/ 2087623 h 289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47225" h="2895648">
                  <a:moveTo>
                    <a:pt x="2523605" y="0"/>
                  </a:moveTo>
                  <a:cubicBezTo>
                    <a:pt x="2817086" y="0"/>
                    <a:pt x="3099000" y="28864"/>
                    <a:pt x="3360469" y="81662"/>
                  </a:cubicBezTo>
                  <a:cubicBezTo>
                    <a:pt x="3625884" y="135283"/>
                    <a:pt x="3873868" y="214261"/>
                    <a:pt x="4093293" y="314272"/>
                  </a:cubicBezTo>
                  <a:cubicBezTo>
                    <a:pt x="4318803" y="417075"/>
                    <a:pt x="4516577" y="543321"/>
                    <a:pt x="4672635" y="688517"/>
                  </a:cubicBezTo>
                  <a:cubicBezTo>
                    <a:pt x="4834724" y="839409"/>
                    <a:pt x="4953125" y="1012209"/>
                    <a:pt x="5010133" y="1201878"/>
                  </a:cubicBezTo>
                  <a:cubicBezTo>
                    <a:pt x="5069826" y="1400694"/>
                    <a:pt x="5056561" y="1599182"/>
                    <a:pt x="4976915" y="1787920"/>
                  </a:cubicBezTo>
                  <a:cubicBezTo>
                    <a:pt x="4893760" y="1985093"/>
                    <a:pt x="4738852" y="2170326"/>
                    <a:pt x="4521839" y="2331843"/>
                  </a:cubicBezTo>
                  <a:cubicBezTo>
                    <a:pt x="4297151" y="2499112"/>
                    <a:pt x="4008604" y="2638831"/>
                    <a:pt x="3671052" y="2737855"/>
                  </a:cubicBezTo>
                  <a:cubicBezTo>
                    <a:pt x="3326538" y="2838906"/>
                    <a:pt x="2937186" y="2895648"/>
                    <a:pt x="2523605" y="2895648"/>
                  </a:cubicBezTo>
                  <a:cubicBezTo>
                    <a:pt x="2110024" y="2895648"/>
                    <a:pt x="1720617" y="2838906"/>
                    <a:pt x="1376158" y="2737855"/>
                  </a:cubicBezTo>
                  <a:cubicBezTo>
                    <a:pt x="1038606" y="2638885"/>
                    <a:pt x="750058" y="2499112"/>
                    <a:pt x="525371" y="2331843"/>
                  </a:cubicBezTo>
                  <a:cubicBezTo>
                    <a:pt x="308357" y="2170326"/>
                    <a:pt x="153450" y="1985093"/>
                    <a:pt x="70295" y="1787920"/>
                  </a:cubicBezTo>
                  <a:cubicBezTo>
                    <a:pt x="-9297" y="1599127"/>
                    <a:pt x="-22617" y="1400639"/>
                    <a:pt x="37077" y="1201878"/>
                  </a:cubicBezTo>
                  <a:cubicBezTo>
                    <a:pt x="96771" y="1003117"/>
                    <a:pt x="212486" y="839409"/>
                    <a:pt x="374574" y="688517"/>
                  </a:cubicBezTo>
                  <a:cubicBezTo>
                    <a:pt x="536663" y="537625"/>
                    <a:pt x="728406" y="417075"/>
                    <a:pt x="953916" y="314272"/>
                  </a:cubicBezTo>
                  <a:cubicBezTo>
                    <a:pt x="1173287" y="214261"/>
                    <a:pt x="1421326" y="135228"/>
                    <a:pt x="1686741" y="81662"/>
                  </a:cubicBezTo>
                  <a:cubicBezTo>
                    <a:pt x="1948264" y="28864"/>
                    <a:pt x="2230179" y="0"/>
                    <a:pt x="2523660" y="0"/>
                  </a:cubicBezTo>
                  <a:close/>
                  <a:moveTo>
                    <a:pt x="4089949" y="2087623"/>
                  </a:moveTo>
                  <a:cubicBezTo>
                    <a:pt x="4135227" y="2055856"/>
                    <a:pt x="4177270" y="2023049"/>
                    <a:pt x="4215970" y="1989255"/>
                  </a:cubicBezTo>
                  <a:cubicBezTo>
                    <a:pt x="4254395" y="1955681"/>
                    <a:pt x="4289587" y="1921231"/>
                    <a:pt x="4321434" y="1885849"/>
                  </a:cubicBezTo>
                  <a:cubicBezTo>
                    <a:pt x="4353063" y="1850741"/>
                    <a:pt x="4381402" y="1814867"/>
                    <a:pt x="4406453" y="1778171"/>
                  </a:cubicBezTo>
                  <a:cubicBezTo>
                    <a:pt x="4431284" y="1741803"/>
                    <a:pt x="4452881" y="1704724"/>
                    <a:pt x="4471189" y="1666987"/>
                  </a:cubicBezTo>
                  <a:cubicBezTo>
                    <a:pt x="4489936" y="1628319"/>
                    <a:pt x="4505065" y="1589323"/>
                    <a:pt x="4516577" y="1550217"/>
                  </a:cubicBezTo>
                  <a:cubicBezTo>
                    <a:pt x="4528088" y="1511111"/>
                    <a:pt x="4535762" y="1472498"/>
                    <a:pt x="4540092" y="1433447"/>
                  </a:cubicBezTo>
                  <a:cubicBezTo>
                    <a:pt x="4544368" y="1394779"/>
                    <a:pt x="4545135" y="1355947"/>
                    <a:pt x="4542504" y="1317170"/>
                  </a:cubicBezTo>
                  <a:cubicBezTo>
                    <a:pt x="4539873" y="1278392"/>
                    <a:pt x="4533953" y="1240272"/>
                    <a:pt x="4524689" y="1201878"/>
                  </a:cubicBezTo>
                  <a:cubicBezTo>
                    <a:pt x="4515480" y="1163813"/>
                    <a:pt x="4503202" y="1126405"/>
                    <a:pt x="4487799" y="1089709"/>
                  </a:cubicBezTo>
                  <a:cubicBezTo>
                    <a:pt x="4472560" y="1053341"/>
                    <a:pt x="4454361" y="1017576"/>
                    <a:pt x="4433257" y="982578"/>
                  </a:cubicBezTo>
                  <a:cubicBezTo>
                    <a:pt x="4412318" y="947854"/>
                    <a:pt x="4388473" y="913842"/>
                    <a:pt x="4361888" y="880541"/>
                  </a:cubicBezTo>
                  <a:cubicBezTo>
                    <a:pt x="4335467" y="847515"/>
                    <a:pt x="4306360" y="815255"/>
                    <a:pt x="4274458" y="783707"/>
                  </a:cubicBezTo>
                  <a:cubicBezTo>
                    <a:pt x="4243871" y="753474"/>
                    <a:pt x="4211146" y="724227"/>
                    <a:pt x="4176338" y="695966"/>
                  </a:cubicBezTo>
                  <a:cubicBezTo>
                    <a:pt x="4141750" y="667923"/>
                    <a:pt x="4105133" y="640867"/>
                    <a:pt x="4066489" y="614851"/>
                  </a:cubicBezTo>
                  <a:cubicBezTo>
                    <a:pt x="4028118" y="588999"/>
                    <a:pt x="3987774" y="564134"/>
                    <a:pt x="3945512" y="540308"/>
                  </a:cubicBezTo>
                  <a:cubicBezTo>
                    <a:pt x="3903523" y="516593"/>
                    <a:pt x="3859616" y="493918"/>
                    <a:pt x="3813845" y="472229"/>
                  </a:cubicBezTo>
                  <a:cubicBezTo>
                    <a:pt x="3768075" y="450540"/>
                    <a:pt x="3721591" y="430385"/>
                    <a:pt x="3673628" y="411379"/>
                  </a:cubicBezTo>
                  <a:cubicBezTo>
                    <a:pt x="3625939" y="392484"/>
                    <a:pt x="3576989" y="374793"/>
                    <a:pt x="3526943" y="358417"/>
                  </a:cubicBezTo>
                  <a:cubicBezTo>
                    <a:pt x="3477115" y="342095"/>
                    <a:pt x="3426137" y="327033"/>
                    <a:pt x="3374063" y="313231"/>
                  </a:cubicBezTo>
                  <a:cubicBezTo>
                    <a:pt x="3322208" y="299484"/>
                    <a:pt x="3269201" y="286996"/>
                    <a:pt x="3215208" y="275713"/>
                  </a:cubicBezTo>
                  <a:cubicBezTo>
                    <a:pt x="3159516" y="264102"/>
                    <a:pt x="3103221" y="253970"/>
                    <a:pt x="3046377" y="245261"/>
                  </a:cubicBezTo>
                  <a:cubicBezTo>
                    <a:pt x="2989534" y="236553"/>
                    <a:pt x="2932526" y="229378"/>
                    <a:pt x="2874806" y="223627"/>
                  </a:cubicBezTo>
                  <a:cubicBezTo>
                    <a:pt x="2817086" y="217876"/>
                    <a:pt x="2759091" y="213549"/>
                    <a:pt x="2700548" y="210646"/>
                  </a:cubicBezTo>
                  <a:cubicBezTo>
                    <a:pt x="2642006" y="207744"/>
                    <a:pt x="2583025" y="206320"/>
                    <a:pt x="2523550" y="206320"/>
                  </a:cubicBezTo>
                  <a:cubicBezTo>
                    <a:pt x="2464075" y="206320"/>
                    <a:pt x="2405039" y="207744"/>
                    <a:pt x="2346552" y="210646"/>
                  </a:cubicBezTo>
                  <a:cubicBezTo>
                    <a:pt x="2288064" y="213549"/>
                    <a:pt x="2229850" y="217876"/>
                    <a:pt x="2172294" y="223627"/>
                  </a:cubicBezTo>
                  <a:cubicBezTo>
                    <a:pt x="2114738" y="229378"/>
                    <a:pt x="2057401" y="236607"/>
                    <a:pt x="2000777" y="245261"/>
                  </a:cubicBezTo>
                  <a:cubicBezTo>
                    <a:pt x="1944153" y="253915"/>
                    <a:pt x="1887693" y="264102"/>
                    <a:pt x="1832001" y="275713"/>
                  </a:cubicBezTo>
                  <a:cubicBezTo>
                    <a:pt x="1777953" y="286941"/>
                    <a:pt x="1724947" y="299484"/>
                    <a:pt x="1673092" y="313231"/>
                  </a:cubicBezTo>
                  <a:cubicBezTo>
                    <a:pt x="1621237" y="326978"/>
                    <a:pt x="1570039" y="342095"/>
                    <a:pt x="1520212" y="358417"/>
                  </a:cubicBezTo>
                  <a:cubicBezTo>
                    <a:pt x="1470166" y="374793"/>
                    <a:pt x="1421271" y="392429"/>
                    <a:pt x="1373527" y="411379"/>
                  </a:cubicBezTo>
                  <a:cubicBezTo>
                    <a:pt x="1325563" y="430385"/>
                    <a:pt x="1278806" y="450650"/>
                    <a:pt x="1233309" y="472229"/>
                  </a:cubicBezTo>
                  <a:cubicBezTo>
                    <a:pt x="1187539" y="493918"/>
                    <a:pt x="1143632" y="516593"/>
                    <a:pt x="1101643" y="540308"/>
                  </a:cubicBezTo>
                  <a:cubicBezTo>
                    <a:pt x="1059655" y="564024"/>
                    <a:pt x="1019037" y="588999"/>
                    <a:pt x="980666" y="614851"/>
                  </a:cubicBezTo>
                  <a:cubicBezTo>
                    <a:pt x="942295" y="640702"/>
                    <a:pt x="905405" y="667923"/>
                    <a:pt x="870816" y="695966"/>
                  </a:cubicBezTo>
                  <a:cubicBezTo>
                    <a:pt x="836228" y="724008"/>
                    <a:pt x="803284" y="753474"/>
                    <a:pt x="772697" y="783707"/>
                  </a:cubicBezTo>
                  <a:cubicBezTo>
                    <a:pt x="740849" y="815255"/>
                    <a:pt x="711688" y="847515"/>
                    <a:pt x="685267" y="880541"/>
                  </a:cubicBezTo>
                  <a:cubicBezTo>
                    <a:pt x="658846" y="913568"/>
                    <a:pt x="634837" y="947854"/>
                    <a:pt x="613897" y="982578"/>
                  </a:cubicBezTo>
                  <a:cubicBezTo>
                    <a:pt x="592958" y="1017303"/>
                    <a:pt x="574595" y="1053341"/>
                    <a:pt x="559356" y="1089709"/>
                  </a:cubicBezTo>
                  <a:cubicBezTo>
                    <a:pt x="544118" y="1126076"/>
                    <a:pt x="531675" y="1163813"/>
                    <a:pt x="522520" y="1201878"/>
                  </a:cubicBezTo>
                  <a:cubicBezTo>
                    <a:pt x="513257" y="1240272"/>
                    <a:pt x="507282" y="1278721"/>
                    <a:pt x="504651" y="1317170"/>
                  </a:cubicBezTo>
                  <a:cubicBezTo>
                    <a:pt x="502020" y="1355618"/>
                    <a:pt x="502787" y="1394724"/>
                    <a:pt x="507063" y="1433447"/>
                  </a:cubicBezTo>
                  <a:cubicBezTo>
                    <a:pt x="511338" y="1472498"/>
                    <a:pt x="519177" y="1511440"/>
                    <a:pt x="530523" y="1550217"/>
                  </a:cubicBezTo>
                  <a:cubicBezTo>
                    <a:pt x="541870" y="1588994"/>
                    <a:pt x="557109" y="1628319"/>
                    <a:pt x="575910" y="1666987"/>
                  </a:cubicBezTo>
                  <a:cubicBezTo>
                    <a:pt x="594219" y="1704724"/>
                    <a:pt x="615816" y="1741803"/>
                    <a:pt x="640647" y="1778171"/>
                  </a:cubicBezTo>
                  <a:cubicBezTo>
                    <a:pt x="665478" y="1814538"/>
                    <a:pt x="694037" y="1850741"/>
                    <a:pt x="725611" y="1885849"/>
                  </a:cubicBezTo>
                  <a:cubicBezTo>
                    <a:pt x="757458" y="1921231"/>
                    <a:pt x="792650" y="1955681"/>
                    <a:pt x="831075" y="1989255"/>
                  </a:cubicBezTo>
                  <a:cubicBezTo>
                    <a:pt x="869830" y="2023049"/>
                    <a:pt x="911818" y="2055856"/>
                    <a:pt x="957150" y="2087623"/>
                  </a:cubicBezTo>
                  <a:cubicBezTo>
                    <a:pt x="1002757" y="2119609"/>
                    <a:pt x="1051049" y="2150061"/>
                    <a:pt x="1101972" y="2178925"/>
                  </a:cubicBezTo>
                  <a:cubicBezTo>
                    <a:pt x="1153224" y="2207953"/>
                    <a:pt x="1206998" y="2235393"/>
                    <a:pt x="1263348" y="2261135"/>
                  </a:cubicBezTo>
                  <a:cubicBezTo>
                    <a:pt x="1319698" y="2286877"/>
                    <a:pt x="1379063" y="2311085"/>
                    <a:pt x="1440511" y="2333377"/>
                  </a:cubicBezTo>
                  <a:cubicBezTo>
                    <a:pt x="1501959" y="2355668"/>
                    <a:pt x="1566312" y="2376317"/>
                    <a:pt x="1632583" y="2394884"/>
                  </a:cubicBezTo>
                  <a:cubicBezTo>
                    <a:pt x="1701376" y="2414218"/>
                    <a:pt x="1771759" y="2431196"/>
                    <a:pt x="1843567" y="2445875"/>
                  </a:cubicBezTo>
                  <a:cubicBezTo>
                    <a:pt x="1915375" y="2460553"/>
                    <a:pt x="1988992" y="2472877"/>
                    <a:pt x="2063541" y="2482735"/>
                  </a:cubicBezTo>
                  <a:cubicBezTo>
                    <a:pt x="2138089" y="2492594"/>
                    <a:pt x="2214063" y="2500098"/>
                    <a:pt x="2290804" y="2505082"/>
                  </a:cubicBezTo>
                  <a:cubicBezTo>
                    <a:pt x="2367546" y="2510066"/>
                    <a:pt x="2445274" y="2512585"/>
                    <a:pt x="2523550" y="2512585"/>
                  </a:cubicBezTo>
                  <a:cubicBezTo>
                    <a:pt x="2601826" y="2512585"/>
                    <a:pt x="2679444" y="2510066"/>
                    <a:pt x="2756241" y="2505082"/>
                  </a:cubicBezTo>
                  <a:cubicBezTo>
                    <a:pt x="2833037" y="2500098"/>
                    <a:pt x="2908791" y="2492649"/>
                    <a:pt x="2983505" y="2482735"/>
                  </a:cubicBezTo>
                  <a:cubicBezTo>
                    <a:pt x="3058218" y="2472822"/>
                    <a:pt x="3131451" y="2460553"/>
                    <a:pt x="3203478" y="2445875"/>
                  </a:cubicBezTo>
                  <a:cubicBezTo>
                    <a:pt x="3275505" y="2431196"/>
                    <a:pt x="3345669" y="2414218"/>
                    <a:pt x="3414517" y="2394884"/>
                  </a:cubicBezTo>
                  <a:cubicBezTo>
                    <a:pt x="3480788" y="2376262"/>
                    <a:pt x="3544812" y="2355723"/>
                    <a:pt x="3606534" y="2333377"/>
                  </a:cubicBezTo>
                  <a:cubicBezTo>
                    <a:pt x="3667982" y="2311085"/>
                    <a:pt x="3727073" y="2286987"/>
                    <a:pt x="3783697" y="2261135"/>
                  </a:cubicBezTo>
                  <a:cubicBezTo>
                    <a:pt x="3839992" y="2235448"/>
                    <a:pt x="3893821" y="2208008"/>
                    <a:pt x="3945073" y="2178925"/>
                  </a:cubicBezTo>
                  <a:cubicBezTo>
                    <a:pt x="3995996" y="2150061"/>
                    <a:pt x="4044288" y="2119609"/>
                    <a:pt x="4089949" y="2087623"/>
                  </a:cubicBezTo>
                </a:path>
              </a:pathLst>
            </a:custGeom>
            <a:gradFill>
              <a:gsLst>
                <a:gs pos="0">
                  <a:srgbClr val="1B90FF"/>
                </a:gs>
                <a:gs pos="50000">
                  <a:srgbClr val="0D5DC2"/>
                </a:gs>
                <a:gs pos="100000">
                  <a:srgbClr val="002A86"/>
                </a:gs>
              </a:gsLst>
              <a:lin ang="3189037" scaled="1"/>
            </a:gra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34" name="Freeform: Shape 33">
              <a:extLst>
                <a:ext uri="{FF2B5EF4-FFF2-40B4-BE49-F238E27FC236}">
                  <a16:creationId xmlns:a16="http://schemas.microsoft.com/office/drawing/2014/main" id="{335D75B8-6622-1B75-EC87-8EDBB806037D}"/>
                </a:ext>
              </a:extLst>
            </p:cNvPr>
            <p:cNvSpPr/>
            <p:nvPr/>
          </p:nvSpPr>
          <p:spPr>
            <a:xfrm>
              <a:off x="5990086" y="2133540"/>
              <a:ext cx="5047225" cy="2895648"/>
            </a:xfrm>
            <a:custGeom>
              <a:avLst/>
              <a:gdLst>
                <a:gd name="connsiteX0" fmla="*/ 2523605 w 5047225"/>
                <a:gd name="connsiteY0" fmla="*/ 0 h 2895648"/>
                <a:gd name="connsiteX1" fmla="*/ 3360469 w 5047225"/>
                <a:gd name="connsiteY1" fmla="*/ 81662 h 2895648"/>
                <a:gd name="connsiteX2" fmla="*/ 4093293 w 5047225"/>
                <a:gd name="connsiteY2" fmla="*/ 314272 h 2895648"/>
                <a:gd name="connsiteX3" fmla="*/ 4672635 w 5047225"/>
                <a:gd name="connsiteY3" fmla="*/ 688517 h 2895648"/>
                <a:gd name="connsiteX4" fmla="*/ 5010133 w 5047225"/>
                <a:gd name="connsiteY4" fmla="*/ 1201878 h 2895648"/>
                <a:gd name="connsiteX5" fmla="*/ 4976915 w 5047225"/>
                <a:gd name="connsiteY5" fmla="*/ 1787920 h 2895648"/>
                <a:gd name="connsiteX6" fmla="*/ 4521839 w 5047225"/>
                <a:gd name="connsiteY6" fmla="*/ 2331843 h 2895648"/>
                <a:gd name="connsiteX7" fmla="*/ 3671052 w 5047225"/>
                <a:gd name="connsiteY7" fmla="*/ 2737855 h 2895648"/>
                <a:gd name="connsiteX8" fmla="*/ 2523605 w 5047225"/>
                <a:gd name="connsiteY8" fmla="*/ 2895648 h 2895648"/>
                <a:gd name="connsiteX9" fmla="*/ 1376158 w 5047225"/>
                <a:gd name="connsiteY9" fmla="*/ 2737855 h 2895648"/>
                <a:gd name="connsiteX10" fmla="*/ 525371 w 5047225"/>
                <a:gd name="connsiteY10" fmla="*/ 2331843 h 2895648"/>
                <a:gd name="connsiteX11" fmla="*/ 70295 w 5047225"/>
                <a:gd name="connsiteY11" fmla="*/ 1787920 h 2895648"/>
                <a:gd name="connsiteX12" fmla="*/ 37077 w 5047225"/>
                <a:gd name="connsiteY12" fmla="*/ 1201878 h 2895648"/>
                <a:gd name="connsiteX13" fmla="*/ 374574 w 5047225"/>
                <a:gd name="connsiteY13" fmla="*/ 688517 h 2895648"/>
                <a:gd name="connsiteX14" fmla="*/ 953916 w 5047225"/>
                <a:gd name="connsiteY14" fmla="*/ 314272 h 2895648"/>
                <a:gd name="connsiteX15" fmla="*/ 1686741 w 5047225"/>
                <a:gd name="connsiteY15" fmla="*/ 81662 h 2895648"/>
                <a:gd name="connsiteX16" fmla="*/ 2523660 w 5047225"/>
                <a:gd name="connsiteY16" fmla="*/ 0 h 2895648"/>
                <a:gd name="connsiteX17" fmla="*/ 4089949 w 5047225"/>
                <a:gd name="connsiteY17" fmla="*/ 2087623 h 2895648"/>
                <a:gd name="connsiteX18" fmla="*/ 4215970 w 5047225"/>
                <a:gd name="connsiteY18" fmla="*/ 1989255 h 2895648"/>
                <a:gd name="connsiteX19" fmla="*/ 4321434 w 5047225"/>
                <a:gd name="connsiteY19" fmla="*/ 1885849 h 2895648"/>
                <a:gd name="connsiteX20" fmla="*/ 4406453 w 5047225"/>
                <a:gd name="connsiteY20" fmla="*/ 1778171 h 2895648"/>
                <a:gd name="connsiteX21" fmla="*/ 4471189 w 5047225"/>
                <a:gd name="connsiteY21" fmla="*/ 1666987 h 2895648"/>
                <a:gd name="connsiteX22" fmla="*/ 4516577 w 5047225"/>
                <a:gd name="connsiteY22" fmla="*/ 1550217 h 2895648"/>
                <a:gd name="connsiteX23" fmla="*/ 4540092 w 5047225"/>
                <a:gd name="connsiteY23" fmla="*/ 1433447 h 2895648"/>
                <a:gd name="connsiteX24" fmla="*/ 4542504 w 5047225"/>
                <a:gd name="connsiteY24" fmla="*/ 1317170 h 2895648"/>
                <a:gd name="connsiteX25" fmla="*/ 4524689 w 5047225"/>
                <a:gd name="connsiteY25" fmla="*/ 1201878 h 2895648"/>
                <a:gd name="connsiteX26" fmla="*/ 4487799 w 5047225"/>
                <a:gd name="connsiteY26" fmla="*/ 1089709 h 2895648"/>
                <a:gd name="connsiteX27" fmla="*/ 4433257 w 5047225"/>
                <a:gd name="connsiteY27" fmla="*/ 982578 h 2895648"/>
                <a:gd name="connsiteX28" fmla="*/ 4361888 w 5047225"/>
                <a:gd name="connsiteY28" fmla="*/ 880541 h 2895648"/>
                <a:gd name="connsiteX29" fmla="*/ 4274458 w 5047225"/>
                <a:gd name="connsiteY29" fmla="*/ 783707 h 2895648"/>
                <a:gd name="connsiteX30" fmla="*/ 4176338 w 5047225"/>
                <a:gd name="connsiteY30" fmla="*/ 695966 h 2895648"/>
                <a:gd name="connsiteX31" fmla="*/ 4066489 w 5047225"/>
                <a:gd name="connsiteY31" fmla="*/ 614851 h 2895648"/>
                <a:gd name="connsiteX32" fmla="*/ 3945512 w 5047225"/>
                <a:gd name="connsiteY32" fmla="*/ 540308 h 2895648"/>
                <a:gd name="connsiteX33" fmla="*/ 3813845 w 5047225"/>
                <a:gd name="connsiteY33" fmla="*/ 472229 h 2895648"/>
                <a:gd name="connsiteX34" fmla="*/ 3673628 w 5047225"/>
                <a:gd name="connsiteY34" fmla="*/ 411379 h 2895648"/>
                <a:gd name="connsiteX35" fmla="*/ 3526943 w 5047225"/>
                <a:gd name="connsiteY35" fmla="*/ 358417 h 2895648"/>
                <a:gd name="connsiteX36" fmla="*/ 3374063 w 5047225"/>
                <a:gd name="connsiteY36" fmla="*/ 313231 h 2895648"/>
                <a:gd name="connsiteX37" fmla="*/ 3215208 w 5047225"/>
                <a:gd name="connsiteY37" fmla="*/ 275713 h 2895648"/>
                <a:gd name="connsiteX38" fmla="*/ 3046377 w 5047225"/>
                <a:gd name="connsiteY38" fmla="*/ 245261 h 2895648"/>
                <a:gd name="connsiteX39" fmla="*/ 2874806 w 5047225"/>
                <a:gd name="connsiteY39" fmla="*/ 223627 h 2895648"/>
                <a:gd name="connsiteX40" fmla="*/ 2700548 w 5047225"/>
                <a:gd name="connsiteY40" fmla="*/ 210646 h 2895648"/>
                <a:gd name="connsiteX41" fmla="*/ 2523550 w 5047225"/>
                <a:gd name="connsiteY41" fmla="*/ 206320 h 2895648"/>
                <a:gd name="connsiteX42" fmla="*/ 2346552 w 5047225"/>
                <a:gd name="connsiteY42" fmla="*/ 210646 h 2895648"/>
                <a:gd name="connsiteX43" fmla="*/ 2172294 w 5047225"/>
                <a:gd name="connsiteY43" fmla="*/ 223627 h 2895648"/>
                <a:gd name="connsiteX44" fmla="*/ 2000777 w 5047225"/>
                <a:gd name="connsiteY44" fmla="*/ 245261 h 2895648"/>
                <a:gd name="connsiteX45" fmla="*/ 1832001 w 5047225"/>
                <a:gd name="connsiteY45" fmla="*/ 275713 h 2895648"/>
                <a:gd name="connsiteX46" fmla="*/ 1673092 w 5047225"/>
                <a:gd name="connsiteY46" fmla="*/ 313231 h 2895648"/>
                <a:gd name="connsiteX47" fmla="*/ 1520212 w 5047225"/>
                <a:gd name="connsiteY47" fmla="*/ 358417 h 2895648"/>
                <a:gd name="connsiteX48" fmla="*/ 1373527 w 5047225"/>
                <a:gd name="connsiteY48" fmla="*/ 411379 h 2895648"/>
                <a:gd name="connsiteX49" fmla="*/ 1233309 w 5047225"/>
                <a:gd name="connsiteY49" fmla="*/ 472229 h 2895648"/>
                <a:gd name="connsiteX50" fmla="*/ 1101643 w 5047225"/>
                <a:gd name="connsiteY50" fmla="*/ 540308 h 2895648"/>
                <a:gd name="connsiteX51" fmla="*/ 980666 w 5047225"/>
                <a:gd name="connsiteY51" fmla="*/ 614851 h 2895648"/>
                <a:gd name="connsiteX52" fmla="*/ 870816 w 5047225"/>
                <a:gd name="connsiteY52" fmla="*/ 695966 h 2895648"/>
                <a:gd name="connsiteX53" fmla="*/ 772697 w 5047225"/>
                <a:gd name="connsiteY53" fmla="*/ 783707 h 2895648"/>
                <a:gd name="connsiteX54" fmla="*/ 685267 w 5047225"/>
                <a:gd name="connsiteY54" fmla="*/ 880541 h 2895648"/>
                <a:gd name="connsiteX55" fmla="*/ 613897 w 5047225"/>
                <a:gd name="connsiteY55" fmla="*/ 982578 h 2895648"/>
                <a:gd name="connsiteX56" fmla="*/ 559356 w 5047225"/>
                <a:gd name="connsiteY56" fmla="*/ 1089709 h 2895648"/>
                <a:gd name="connsiteX57" fmla="*/ 522520 w 5047225"/>
                <a:gd name="connsiteY57" fmla="*/ 1201878 h 2895648"/>
                <a:gd name="connsiteX58" fmla="*/ 504651 w 5047225"/>
                <a:gd name="connsiteY58" fmla="*/ 1317170 h 2895648"/>
                <a:gd name="connsiteX59" fmla="*/ 507063 w 5047225"/>
                <a:gd name="connsiteY59" fmla="*/ 1433447 h 2895648"/>
                <a:gd name="connsiteX60" fmla="*/ 530523 w 5047225"/>
                <a:gd name="connsiteY60" fmla="*/ 1550217 h 2895648"/>
                <a:gd name="connsiteX61" fmla="*/ 575910 w 5047225"/>
                <a:gd name="connsiteY61" fmla="*/ 1666987 h 2895648"/>
                <a:gd name="connsiteX62" fmla="*/ 640647 w 5047225"/>
                <a:gd name="connsiteY62" fmla="*/ 1778171 h 2895648"/>
                <a:gd name="connsiteX63" fmla="*/ 725611 w 5047225"/>
                <a:gd name="connsiteY63" fmla="*/ 1885849 h 2895648"/>
                <a:gd name="connsiteX64" fmla="*/ 831075 w 5047225"/>
                <a:gd name="connsiteY64" fmla="*/ 1989255 h 2895648"/>
                <a:gd name="connsiteX65" fmla="*/ 957150 w 5047225"/>
                <a:gd name="connsiteY65" fmla="*/ 2087623 h 2895648"/>
                <a:gd name="connsiteX66" fmla="*/ 1101972 w 5047225"/>
                <a:gd name="connsiteY66" fmla="*/ 2178925 h 2895648"/>
                <a:gd name="connsiteX67" fmla="*/ 1263348 w 5047225"/>
                <a:gd name="connsiteY67" fmla="*/ 2261135 h 2895648"/>
                <a:gd name="connsiteX68" fmla="*/ 1440511 w 5047225"/>
                <a:gd name="connsiteY68" fmla="*/ 2333377 h 2895648"/>
                <a:gd name="connsiteX69" fmla="*/ 1632583 w 5047225"/>
                <a:gd name="connsiteY69" fmla="*/ 2394884 h 2895648"/>
                <a:gd name="connsiteX70" fmla="*/ 1843567 w 5047225"/>
                <a:gd name="connsiteY70" fmla="*/ 2445875 h 2895648"/>
                <a:gd name="connsiteX71" fmla="*/ 2063541 w 5047225"/>
                <a:gd name="connsiteY71" fmla="*/ 2482735 h 2895648"/>
                <a:gd name="connsiteX72" fmla="*/ 2290804 w 5047225"/>
                <a:gd name="connsiteY72" fmla="*/ 2505082 h 2895648"/>
                <a:gd name="connsiteX73" fmla="*/ 2523550 w 5047225"/>
                <a:gd name="connsiteY73" fmla="*/ 2512585 h 2895648"/>
                <a:gd name="connsiteX74" fmla="*/ 2756241 w 5047225"/>
                <a:gd name="connsiteY74" fmla="*/ 2505082 h 2895648"/>
                <a:gd name="connsiteX75" fmla="*/ 2983505 w 5047225"/>
                <a:gd name="connsiteY75" fmla="*/ 2482735 h 2895648"/>
                <a:gd name="connsiteX76" fmla="*/ 3203478 w 5047225"/>
                <a:gd name="connsiteY76" fmla="*/ 2445875 h 2895648"/>
                <a:gd name="connsiteX77" fmla="*/ 3414517 w 5047225"/>
                <a:gd name="connsiteY77" fmla="*/ 2394884 h 2895648"/>
                <a:gd name="connsiteX78" fmla="*/ 3606534 w 5047225"/>
                <a:gd name="connsiteY78" fmla="*/ 2333377 h 2895648"/>
                <a:gd name="connsiteX79" fmla="*/ 3783697 w 5047225"/>
                <a:gd name="connsiteY79" fmla="*/ 2261135 h 2895648"/>
                <a:gd name="connsiteX80" fmla="*/ 3945073 w 5047225"/>
                <a:gd name="connsiteY80" fmla="*/ 2178925 h 2895648"/>
                <a:gd name="connsiteX81" fmla="*/ 4089949 w 5047225"/>
                <a:gd name="connsiteY81" fmla="*/ 2087623 h 289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47225" h="2895648">
                  <a:moveTo>
                    <a:pt x="2523605" y="0"/>
                  </a:moveTo>
                  <a:cubicBezTo>
                    <a:pt x="2817086" y="0"/>
                    <a:pt x="3099000" y="28864"/>
                    <a:pt x="3360469" y="81662"/>
                  </a:cubicBezTo>
                  <a:cubicBezTo>
                    <a:pt x="3625884" y="135283"/>
                    <a:pt x="3873868" y="214261"/>
                    <a:pt x="4093293" y="314272"/>
                  </a:cubicBezTo>
                  <a:cubicBezTo>
                    <a:pt x="4318803" y="417075"/>
                    <a:pt x="4516577" y="543321"/>
                    <a:pt x="4672635" y="688517"/>
                  </a:cubicBezTo>
                  <a:cubicBezTo>
                    <a:pt x="4834724" y="839409"/>
                    <a:pt x="4953125" y="1012209"/>
                    <a:pt x="5010133" y="1201878"/>
                  </a:cubicBezTo>
                  <a:cubicBezTo>
                    <a:pt x="5069826" y="1400694"/>
                    <a:pt x="5056561" y="1599182"/>
                    <a:pt x="4976915" y="1787920"/>
                  </a:cubicBezTo>
                  <a:cubicBezTo>
                    <a:pt x="4893760" y="1985093"/>
                    <a:pt x="4738852" y="2170326"/>
                    <a:pt x="4521839" y="2331843"/>
                  </a:cubicBezTo>
                  <a:cubicBezTo>
                    <a:pt x="4297151" y="2499112"/>
                    <a:pt x="4008604" y="2638831"/>
                    <a:pt x="3671052" y="2737855"/>
                  </a:cubicBezTo>
                  <a:cubicBezTo>
                    <a:pt x="3326538" y="2838906"/>
                    <a:pt x="2937186" y="2895648"/>
                    <a:pt x="2523605" y="2895648"/>
                  </a:cubicBezTo>
                  <a:cubicBezTo>
                    <a:pt x="2110024" y="2895648"/>
                    <a:pt x="1720617" y="2838906"/>
                    <a:pt x="1376158" y="2737855"/>
                  </a:cubicBezTo>
                  <a:cubicBezTo>
                    <a:pt x="1038606" y="2638885"/>
                    <a:pt x="750058" y="2499112"/>
                    <a:pt x="525371" y="2331843"/>
                  </a:cubicBezTo>
                  <a:cubicBezTo>
                    <a:pt x="308357" y="2170326"/>
                    <a:pt x="153450" y="1985093"/>
                    <a:pt x="70295" y="1787920"/>
                  </a:cubicBezTo>
                  <a:cubicBezTo>
                    <a:pt x="-9297" y="1599127"/>
                    <a:pt x="-22617" y="1400639"/>
                    <a:pt x="37077" y="1201878"/>
                  </a:cubicBezTo>
                  <a:cubicBezTo>
                    <a:pt x="96771" y="1003117"/>
                    <a:pt x="212486" y="839409"/>
                    <a:pt x="374574" y="688517"/>
                  </a:cubicBezTo>
                  <a:cubicBezTo>
                    <a:pt x="536663" y="537625"/>
                    <a:pt x="728406" y="417075"/>
                    <a:pt x="953916" y="314272"/>
                  </a:cubicBezTo>
                  <a:cubicBezTo>
                    <a:pt x="1173287" y="214261"/>
                    <a:pt x="1421326" y="135228"/>
                    <a:pt x="1686741" y="81662"/>
                  </a:cubicBezTo>
                  <a:cubicBezTo>
                    <a:pt x="1948264" y="28864"/>
                    <a:pt x="2230179" y="0"/>
                    <a:pt x="2523660" y="0"/>
                  </a:cubicBezTo>
                  <a:close/>
                  <a:moveTo>
                    <a:pt x="4089949" y="2087623"/>
                  </a:moveTo>
                  <a:cubicBezTo>
                    <a:pt x="4135227" y="2055856"/>
                    <a:pt x="4177270" y="2023049"/>
                    <a:pt x="4215970" y="1989255"/>
                  </a:cubicBezTo>
                  <a:cubicBezTo>
                    <a:pt x="4254395" y="1955681"/>
                    <a:pt x="4289587" y="1921231"/>
                    <a:pt x="4321434" y="1885849"/>
                  </a:cubicBezTo>
                  <a:cubicBezTo>
                    <a:pt x="4353063" y="1850741"/>
                    <a:pt x="4381402" y="1814867"/>
                    <a:pt x="4406453" y="1778171"/>
                  </a:cubicBezTo>
                  <a:cubicBezTo>
                    <a:pt x="4431284" y="1741803"/>
                    <a:pt x="4452881" y="1704724"/>
                    <a:pt x="4471189" y="1666987"/>
                  </a:cubicBezTo>
                  <a:cubicBezTo>
                    <a:pt x="4489936" y="1628319"/>
                    <a:pt x="4505065" y="1589323"/>
                    <a:pt x="4516577" y="1550217"/>
                  </a:cubicBezTo>
                  <a:cubicBezTo>
                    <a:pt x="4528088" y="1511111"/>
                    <a:pt x="4535762" y="1472498"/>
                    <a:pt x="4540092" y="1433447"/>
                  </a:cubicBezTo>
                  <a:cubicBezTo>
                    <a:pt x="4544368" y="1394779"/>
                    <a:pt x="4545135" y="1355947"/>
                    <a:pt x="4542504" y="1317170"/>
                  </a:cubicBezTo>
                  <a:cubicBezTo>
                    <a:pt x="4539873" y="1278392"/>
                    <a:pt x="4533953" y="1240272"/>
                    <a:pt x="4524689" y="1201878"/>
                  </a:cubicBezTo>
                  <a:cubicBezTo>
                    <a:pt x="4515480" y="1163813"/>
                    <a:pt x="4503202" y="1126405"/>
                    <a:pt x="4487799" y="1089709"/>
                  </a:cubicBezTo>
                  <a:cubicBezTo>
                    <a:pt x="4472560" y="1053341"/>
                    <a:pt x="4454361" y="1017576"/>
                    <a:pt x="4433257" y="982578"/>
                  </a:cubicBezTo>
                  <a:cubicBezTo>
                    <a:pt x="4412318" y="947854"/>
                    <a:pt x="4388473" y="913842"/>
                    <a:pt x="4361888" y="880541"/>
                  </a:cubicBezTo>
                  <a:cubicBezTo>
                    <a:pt x="4335467" y="847515"/>
                    <a:pt x="4306360" y="815255"/>
                    <a:pt x="4274458" y="783707"/>
                  </a:cubicBezTo>
                  <a:cubicBezTo>
                    <a:pt x="4243871" y="753474"/>
                    <a:pt x="4211146" y="724227"/>
                    <a:pt x="4176338" y="695966"/>
                  </a:cubicBezTo>
                  <a:cubicBezTo>
                    <a:pt x="4141750" y="667923"/>
                    <a:pt x="4105133" y="640867"/>
                    <a:pt x="4066489" y="614851"/>
                  </a:cubicBezTo>
                  <a:cubicBezTo>
                    <a:pt x="4028118" y="588999"/>
                    <a:pt x="3987774" y="564134"/>
                    <a:pt x="3945512" y="540308"/>
                  </a:cubicBezTo>
                  <a:cubicBezTo>
                    <a:pt x="3903523" y="516593"/>
                    <a:pt x="3859616" y="493918"/>
                    <a:pt x="3813845" y="472229"/>
                  </a:cubicBezTo>
                  <a:cubicBezTo>
                    <a:pt x="3768075" y="450540"/>
                    <a:pt x="3721591" y="430385"/>
                    <a:pt x="3673628" y="411379"/>
                  </a:cubicBezTo>
                  <a:cubicBezTo>
                    <a:pt x="3625939" y="392484"/>
                    <a:pt x="3576989" y="374793"/>
                    <a:pt x="3526943" y="358417"/>
                  </a:cubicBezTo>
                  <a:cubicBezTo>
                    <a:pt x="3477115" y="342095"/>
                    <a:pt x="3426137" y="327033"/>
                    <a:pt x="3374063" y="313231"/>
                  </a:cubicBezTo>
                  <a:cubicBezTo>
                    <a:pt x="3322208" y="299484"/>
                    <a:pt x="3269201" y="286996"/>
                    <a:pt x="3215208" y="275713"/>
                  </a:cubicBezTo>
                  <a:cubicBezTo>
                    <a:pt x="3159516" y="264102"/>
                    <a:pt x="3103221" y="253970"/>
                    <a:pt x="3046377" y="245261"/>
                  </a:cubicBezTo>
                  <a:cubicBezTo>
                    <a:pt x="2989534" y="236553"/>
                    <a:pt x="2932526" y="229378"/>
                    <a:pt x="2874806" y="223627"/>
                  </a:cubicBezTo>
                  <a:cubicBezTo>
                    <a:pt x="2817086" y="217876"/>
                    <a:pt x="2759091" y="213549"/>
                    <a:pt x="2700548" y="210646"/>
                  </a:cubicBezTo>
                  <a:cubicBezTo>
                    <a:pt x="2642006" y="207744"/>
                    <a:pt x="2583025" y="206320"/>
                    <a:pt x="2523550" y="206320"/>
                  </a:cubicBezTo>
                  <a:cubicBezTo>
                    <a:pt x="2464075" y="206320"/>
                    <a:pt x="2405039" y="207744"/>
                    <a:pt x="2346552" y="210646"/>
                  </a:cubicBezTo>
                  <a:cubicBezTo>
                    <a:pt x="2288064" y="213549"/>
                    <a:pt x="2229850" y="217876"/>
                    <a:pt x="2172294" y="223627"/>
                  </a:cubicBezTo>
                  <a:cubicBezTo>
                    <a:pt x="2114738" y="229378"/>
                    <a:pt x="2057401" y="236607"/>
                    <a:pt x="2000777" y="245261"/>
                  </a:cubicBezTo>
                  <a:cubicBezTo>
                    <a:pt x="1944153" y="253915"/>
                    <a:pt x="1887693" y="264102"/>
                    <a:pt x="1832001" y="275713"/>
                  </a:cubicBezTo>
                  <a:cubicBezTo>
                    <a:pt x="1777953" y="286941"/>
                    <a:pt x="1724947" y="299484"/>
                    <a:pt x="1673092" y="313231"/>
                  </a:cubicBezTo>
                  <a:cubicBezTo>
                    <a:pt x="1621237" y="326978"/>
                    <a:pt x="1570039" y="342095"/>
                    <a:pt x="1520212" y="358417"/>
                  </a:cubicBezTo>
                  <a:cubicBezTo>
                    <a:pt x="1470166" y="374793"/>
                    <a:pt x="1421271" y="392429"/>
                    <a:pt x="1373527" y="411379"/>
                  </a:cubicBezTo>
                  <a:cubicBezTo>
                    <a:pt x="1325563" y="430385"/>
                    <a:pt x="1278806" y="450650"/>
                    <a:pt x="1233309" y="472229"/>
                  </a:cubicBezTo>
                  <a:cubicBezTo>
                    <a:pt x="1187539" y="493918"/>
                    <a:pt x="1143632" y="516593"/>
                    <a:pt x="1101643" y="540308"/>
                  </a:cubicBezTo>
                  <a:cubicBezTo>
                    <a:pt x="1059655" y="564024"/>
                    <a:pt x="1019037" y="588999"/>
                    <a:pt x="980666" y="614851"/>
                  </a:cubicBezTo>
                  <a:cubicBezTo>
                    <a:pt x="942295" y="640702"/>
                    <a:pt x="905405" y="667923"/>
                    <a:pt x="870816" y="695966"/>
                  </a:cubicBezTo>
                  <a:cubicBezTo>
                    <a:pt x="836228" y="724008"/>
                    <a:pt x="803284" y="753474"/>
                    <a:pt x="772697" y="783707"/>
                  </a:cubicBezTo>
                  <a:cubicBezTo>
                    <a:pt x="740849" y="815255"/>
                    <a:pt x="711688" y="847515"/>
                    <a:pt x="685267" y="880541"/>
                  </a:cubicBezTo>
                  <a:cubicBezTo>
                    <a:pt x="658846" y="913568"/>
                    <a:pt x="634837" y="947854"/>
                    <a:pt x="613897" y="982578"/>
                  </a:cubicBezTo>
                  <a:cubicBezTo>
                    <a:pt x="592958" y="1017303"/>
                    <a:pt x="574595" y="1053341"/>
                    <a:pt x="559356" y="1089709"/>
                  </a:cubicBezTo>
                  <a:cubicBezTo>
                    <a:pt x="544118" y="1126076"/>
                    <a:pt x="531675" y="1163813"/>
                    <a:pt x="522520" y="1201878"/>
                  </a:cubicBezTo>
                  <a:cubicBezTo>
                    <a:pt x="513257" y="1240272"/>
                    <a:pt x="507282" y="1278721"/>
                    <a:pt x="504651" y="1317170"/>
                  </a:cubicBezTo>
                  <a:cubicBezTo>
                    <a:pt x="502020" y="1355618"/>
                    <a:pt x="502787" y="1394724"/>
                    <a:pt x="507063" y="1433447"/>
                  </a:cubicBezTo>
                  <a:cubicBezTo>
                    <a:pt x="511338" y="1472498"/>
                    <a:pt x="519177" y="1511440"/>
                    <a:pt x="530523" y="1550217"/>
                  </a:cubicBezTo>
                  <a:cubicBezTo>
                    <a:pt x="541870" y="1588994"/>
                    <a:pt x="557109" y="1628319"/>
                    <a:pt x="575910" y="1666987"/>
                  </a:cubicBezTo>
                  <a:cubicBezTo>
                    <a:pt x="594219" y="1704724"/>
                    <a:pt x="615816" y="1741803"/>
                    <a:pt x="640647" y="1778171"/>
                  </a:cubicBezTo>
                  <a:cubicBezTo>
                    <a:pt x="665478" y="1814538"/>
                    <a:pt x="694037" y="1850741"/>
                    <a:pt x="725611" y="1885849"/>
                  </a:cubicBezTo>
                  <a:cubicBezTo>
                    <a:pt x="757458" y="1921231"/>
                    <a:pt x="792650" y="1955681"/>
                    <a:pt x="831075" y="1989255"/>
                  </a:cubicBezTo>
                  <a:cubicBezTo>
                    <a:pt x="869830" y="2023049"/>
                    <a:pt x="911818" y="2055856"/>
                    <a:pt x="957150" y="2087623"/>
                  </a:cubicBezTo>
                  <a:cubicBezTo>
                    <a:pt x="1002757" y="2119609"/>
                    <a:pt x="1051049" y="2150061"/>
                    <a:pt x="1101972" y="2178925"/>
                  </a:cubicBezTo>
                  <a:cubicBezTo>
                    <a:pt x="1153224" y="2207953"/>
                    <a:pt x="1206998" y="2235393"/>
                    <a:pt x="1263348" y="2261135"/>
                  </a:cubicBezTo>
                  <a:cubicBezTo>
                    <a:pt x="1319698" y="2286877"/>
                    <a:pt x="1379063" y="2311085"/>
                    <a:pt x="1440511" y="2333377"/>
                  </a:cubicBezTo>
                  <a:cubicBezTo>
                    <a:pt x="1501959" y="2355668"/>
                    <a:pt x="1566312" y="2376317"/>
                    <a:pt x="1632583" y="2394884"/>
                  </a:cubicBezTo>
                  <a:cubicBezTo>
                    <a:pt x="1701376" y="2414218"/>
                    <a:pt x="1771759" y="2431196"/>
                    <a:pt x="1843567" y="2445875"/>
                  </a:cubicBezTo>
                  <a:cubicBezTo>
                    <a:pt x="1915375" y="2460553"/>
                    <a:pt x="1988992" y="2472877"/>
                    <a:pt x="2063541" y="2482735"/>
                  </a:cubicBezTo>
                  <a:cubicBezTo>
                    <a:pt x="2138089" y="2492594"/>
                    <a:pt x="2214063" y="2500098"/>
                    <a:pt x="2290804" y="2505082"/>
                  </a:cubicBezTo>
                  <a:cubicBezTo>
                    <a:pt x="2367546" y="2510066"/>
                    <a:pt x="2445274" y="2512585"/>
                    <a:pt x="2523550" y="2512585"/>
                  </a:cubicBezTo>
                  <a:cubicBezTo>
                    <a:pt x="2601826" y="2512585"/>
                    <a:pt x="2679444" y="2510066"/>
                    <a:pt x="2756241" y="2505082"/>
                  </a:cubicBezTo>
                  <a:cubicBezTo>
                    <a:pt x="2833037" y="2500098"/>
                    <a:pt x="2908791" y="2492649"/>
                    <a:pt x="2983505" y="2482735"/>
                  </a:cubicBezTo>
                  <a:cubicBezTo>
                    <a:pt x="3058218" y="2472822"/>
                    <a:pt x="3131451" y="2460553"/>
                    <a:pt x="3203478" y="2445875"/>
                  </a:cubicBezTo>
                  <a:cubicBezTo>
                    <a:pt x="3275505" y="2431196"/>
                    <a:pt x="3345669" y="2414218"/>
                    <a:pt x="3414517" y="2394884"/>
                  </a:cubicBezTo>
                  <a:cubicBezTo>
                    <a:pt x="3480788" y="2376262"/>
                    <a:pt x="3544812" y="2355723"/>
                    <a:pt x="3606534" y="2333377"/>
                  </a:cubicBezTo>
                  <a:cubicBezTo>
                    <a:pt x="3667982" y="2311085"/>
                    <a:pt x="3727073" y="2286987"/>
                    <a:pt x="3783697" y="2261135"/>
                  </a:cubicBezTo>
                  <a:cubicBezTo>
                    <a:pt x="3839992" y="2235448"/>
                    <a:pt x="3893821" y="2208008"/>
                    <a:pt x="3945073" y="2178925"/>
                  </a:cubicBezTo>
                  <a:cubicBezTo>
                    <a:pt x="3995996" y="2150061"/>
                    <a:pt x="4044288" y="2119609"/>
                    <a:pt x="4089949" y="2087623"/>
                  </a:cubicBezTo>
                </a:path>
              </a:pathLst>
            </a:custGeom>
            <a:no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47" name="Freeform: Shape 46">
              <a:extLst>
                <a:ext uri="{FF2B5EF4-FFF2-40B4-BE49-F238E27FC236}">
                  <a16:creationId xmlns:a16="http://schemas.microsoft.com/office/drawing/2014/main" id="{16FC52D0-9588-9A0A-B9FF-D96236F29296}"/>
                </a:ext>
              </a:extLst>
            </p:cNvPr>
            <p:cNvSpPr/>
            <p:nvPr/>
          </p:nvSpPr>
          <p:spPr>
            <a:xfrm>
              <a:off x="6199831" y="3559592"/>
              <a:ext cx="192401" cy="86920"/>
            </a:xfrm>
            <a:custGeom>
              <a:avLst/>
              <a:gdLst>
                <a:gd name="connsiteX0" fmla="*/ 116647 w 192401"/>
                <a:gd name="connsiteY0" fmla="*/ 69777 h 86920"/>
                <a:gd name="connsiteX1" fmla="*/ 27572 w 192401"/>
                <a:gd name="connsiteY1" fmla="*/ 63643 h 86920"/>
                <a:gd name="connsiteX2" fmla="*/ 27572 w 192401"/>
                <a:gd name="connsiteY2" fmla="*/ 63369 h 86920"/>
                <a:gd name="connsiteX3" fmla="*/ 112536 w 192401"/>
                <a:gd name="connsiteY3" fmla="*/ 35765 h 86920"/>
                <a:gd name="connsiteX4" fmla="*/ 116647 w 192401"/>
                <a:gd name="connsiteY4" fmla="*/ 69777 h 86920"/>
                <a:gd name="connsiteX5" fmla="*/ 181164 w 192401"/>
                <a:gd name="connsiteY5" fmla="*/ 0 h 86920"/>
                <a:gd name="connsiteX6" fmla="*/ 0 w 192401"/>
                <a:gd name="connsiteY6" fmla="*/ 59973 h 86920"/>
                <a:gd name="connsiteX7" fmla="*/ 1370 w 192401"/>
                <a:gd name="connsiteY7" fmla="*/ 73063 h 86920"/>
                <a:gd name="connsiteX8" fmla="*/ 192401 w 192401"/>
                <a:gd name="connsiteY8" fmla="*/ 86920 h 86920"/>
                <a:gd name="connsiteX9" fmla="*/ 190812 w 192401"/>
                <a:gd name="connsiteY9" fmla="*/ 74816 h 86920"/>
                <a:gd name="connsiteX10" fmla="*/ 136654 w 192401"/>
                <a:gd name="connsiteY10" fmla="*/ 71146 h 86920"/>
                <a:gd name="connsiteX11" fmla="*/ 131502 w 192401"/>
                <a:gd name="connsiteY11" fmla="*/ 29521 h 86920"/>
                <a:gd name="connsiteX12" fmla="*/ 182754 w 192401"/>
                <a:gd name="connsiteY12" fmla="*/ 12707 h 86920"/>
                <a:gd name="connsiteX13" fmla="*/ 181109 w 192401"/>
                <a:gd name="connsiteY13" fmla="*/ 0 h 8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401" h="86920">
                  <a:moveTo>
                    <a:pt x="116647" y="69777"/>
                  </a:moveTo>
                  <a:lnTo>
                    <a:pt x="27572" y="63643"/>
                  </a:lnTo>
                  <a:lnTo>
                    <a:pt x="27572" y="63369"/>
                  </a:lnTo>
                  <a:cubicBezTo>
                    <a:pt x="27572" y="63369"/>
                    <a:pt x="112536" y="35765"/>
                    <a:pt x="112536" y="35765"/>
                  </a:cubicBezTo>
                  <a:lnTo>
                    <a:pt x="116647" y="69777"/>
                  </a:lnTo>
                  <a:moveTo>
                    <a:pt x="181164" y="0"/>
                  </a:moveTo>
                  <a:lnTo>
                    <a:pt x="0" y="59973"/>
                  </a:lnTo>
                  <a:lnTo>
                    <a:pt x="1370" y="73063"/>
                  </a:lnTo>
                  <a:lnTo>
                    <a:pt x="192401" y="86920"/>
                  </a:lnTo>
                  <a:lnTo>
                    <a:pt x="190812" y="74816"/>
                  </a:lnTo>
                  <a:lnTo>
                    <a:pt x="136654" y="71146"/>
                  </a:lnTo>
                  <a:lnTo>
                    <a:pt x="131502" y="29521"/>
                  </a:lnTo>
                  <a:lnTo>
                    <a:pt x="182754" y="12707"/>
                  </a:lnTo>
                  <a:lnTo>
                    <a:pt x="181109"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49" name="Freeform: Shape 48">
              <a:extLst>
                <a:ext uri="{FF2B5EF4-FFF2-40B4-BE49-F238E27FC236}">
                  <a16:creationId xmlns:a16="http://schemas.microsoft.com/office/drawing/2014/main" id="{D00B683A-1F5D-188A-6653-3747AFEC5B18}"/>
                </a:ext>
              </a:extLst>
            </p:cNvPr>
            <p:cNvSpPr/>
            <p:nvPr/>
          </p:nvSpPr>
          <p:spPr>
            <a:xfrm>
              <a:off x="6195939" y="3459527"/>
              <a:ext cx="185878" cy="93328"/>
            </a:xfrm>
            <a:custGeom>
              <a:avLst/>
              <a:gdLst>
                <a:gd name="connsiteX0" fmla="*/ 185878 w 185878"/>
                <a:gd name="connsiteY0" fmla="*/ 0 h 93328"/>
                <a:gd name="connsiteX1" fmla="*/ 3344 w 185878"/>
                <a:gd name="connsiteY1" fmla="*/ 13747 h 93328"/>
                <a:gd name="connsiteX2" fmla="*/ 2850 w 185878"/>
                <a:gd name="connsiteY2" fmla="*/ 25304 h 93328"/>
                <a:gd name="connsiteX3" fmla="*/ 147508 w 185878"/>
                <a:gd name="connsiteY3" fmla="*/ 14350 h 93328"/>
                <a:gd name="connsiteX4" fmla="*/ 147453 w 185878"/>
                <a:gd name="connsiteY4" fmla="*/ 14624 h 93328"/>
                <a:gd name="connsiteX5" fmla="*/ 548 w 185878"/>
                <a:gd name="connsiteY5" fmla="*/ 80184 h 93328"/>
                <a:gd name="connsiteX6" fmla="*/ 0 w 185878"/>
                <a:gd name="connsiteY6" fmla="*/ 93328 h 93328"/>
                <a:gd name="connsiteX7" fmla="*/ 184234 w 185878"/>
                <a:gd name="connsiteY7" fmla="*/ 79362 h 93328"/>
                <a:gd name="connsiteX8" fmla="*/ 184453 w 185878"/>
                <a:gd name="connsiteY8" fmla="*/ 67641 h 93328"/>
                <a:gd name="connsiteX9" fmla="*/ 35082 w 185878"/>
                <a:gd name="connsiteY9" fmla="*/ 78979 h 93328"/>
                <a:gd name="connsiteX10" fmla="*/ 35137 w 185878"/>
                <a:gd name="connsiteY10" fmla="*/ 78705 h 93328"/>
                <a:gd name="connsiteX11" fmla="*/ 185659 w 185878"/>
                <a:gd name="connsiteY11" fmla="*/ 10954 h 93328"/>
                <a:gd name="connsiteX12" fmla="*/ 185878 w 185878"/>
                <a:gd name="connsiteY12" fmla="*/ 0 h 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878" h="93328">
                  <a:moveTo>
                    <a:pt x="185878" y="0"/>
                  </a:moveTo>
                  <a:lnTo>
                    <a:pt x="3344" y="13747"/>
                  </a:lnTo>
                  <a:lnTo>
                    <a:pt x="2850" y="25304"/>
                  </a:lnTo>
                  <a:lnTo>
                    <a:pt x="147508" y="14350"/>
                  </a:lnTo>
                  <a:lnTo>
                    <a:pt x="147453" y="14624"/>
                  </a:lnTo>
                  <a:lnTo>
                    <a:pt x="548" y="80184"/>
                  </a:lnTo>
                  <a:lnTo>
                    <a:pt x="0" y="93328"/>
                  </a:lnTo>
                  <a:lnTo>
                    <a:pt x="184234" y="79362"/>
                  </a:lnTo>
                  <a:lnTo>
                    <a:pt x="184453" y="67641"/>
                  </a:lnTo>
                  <a:lnTo>
                    <a:pt x="35082" y="78979"/>
                  </a:lnTo>
                  <a:lnTo>
                    <a:pt x="35137" y="78705"/>
                  </a:lnTo>
                  <a:lnTo>
                    <a:pt x="185659" y="10954"/>
                  </a:lnTo>
                  <a:lnTo>
                    <a:pt x="185878"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0" name="Freeform: Shape 49">
              <a:extLst>
                <a:ext uri="{FF2B5EF4-FFF2-40B4-BE49-F238E27FC236}">
                  <a16:creationId xmlns:a16="http://schemas.microsoft.com/office/drawing/2014/main" id="{3E4263F3-BBA3-3264-F5E1-97DB3A53B35C}"/>
                </a:ext>
              </a:extLst>
            </p:cNvPr>
            <p:cNvSpPr/>
            <p:nvPr/>
          </p:nvSpPr>
          <p:spPr>
            <a:xfrm>
              <a:off x="6208656" y="3354314"/>
              <a:ext cx="189112" cy="84674"/>
            </a:xfrm>
            <a:custGeom>
              <a:avLst/>
              <a:gdLst>
                <a:gd name="connsiteX0" fmla="*/ 108699 w 189112"/>
                <a:gd name="connsiteY0" fmla="*/ 61124 h 84674"/>
                <a:gd name="connsiteX1" fmla="*/ 27134 w 189112"/>
                <a:gd name="connsiteY1" fmla="*/ 46938 h 84674"/>
                <a:gd name="connsiteX2" fmla="*/ 27134 w 189112"/>
                <a:gd name="connsiteY2" fmla="*/ 46664 h 84674"/>
                <a:gd name="connsiteX3" fmla="*/ 114564 w 189112"/>
                <a:gd name="connsiteY3" fmla="*/ 28042 h 84674"/>
                <a:gd name="connsiteX4" fmla="*/ 108753 w 189112"/>
                <a:gd name="connsiteY4" fmla="*/ 61124 h 84674"/>
                <a:gd name="connsiteX5" fmla="*/ 189112 w 189112"/>
                <a:gd name="connsiteY5" fmla="*/ 0 h 84674"/>
                <a:gd name="connsiteX6" fmla="*/ 2412 w 189112"/>
                <a:gd name="connsiteY6" fmla="*/ 40859 h 84674"/>
                <a:gd name="connsiteX7" fmla="*/ 0 w 189112"/>
                <a:gd name="connsiteY7" fmla="*/ 53565 h 84674"/>
                <a:gd name="connsiteX8" fmla="*/ 174915 w 189112"/>
                <a:gd name="connsiteY8" fmla="*/ 84675 h 84674"/>
                <a:gd name="connsiteX9" fmla="*/ 176889 w 189112"/>
                <a:gd name="connsiteY9" fmla="*/ 72899 h 84674"/>
                <a:gd name="connsiteX10" fmla="*/ 127171 w 189112"/>
                <a:gd name="connsiteY10" fmla="*/ 64300 h 84674"/>
                <a:gd name="connsiteX11" fmla="*/ 134188 w 189112"/>
                <a:gd name="connsiteY11" fmla="*/ 23880 h 84674"/>
                <a:gd name="connsiteX12" fmla="*/ 187030 w 189112"/>
                <a:gd name="connsiteY12" fmla="*/ 12433 h 84674"/>
                <a:gd name="connsiteX13" fmla="*/ 189112 w 189112"/>
                <a:gd name="connsiteY13" fmla="*/ 55 h 8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12" h="84674">
                  <a:moveTo>
                    <a:pt x="108699" y="61124"/>
                  </a:moveTo>
                  <a:lnTo>
                    <a:pt x="27134" y="46938"/>
                  </a:lnTo>
                  <a:lnTo>
                    <a:pt x="27134" y="46664"/>
                  </a:lnTo>
                  <a:cubicBezTo>
                    <a:pt x="27134" y="46664"/>
                    <a:pt x="114564" y="28042"/>
                    <a:pt x="114564" y="28042"/>
                  </a:cubicBezTo>
                  <a:lnTo>
                    <a:pt x="108753" y="61124"/>
                  </a:lnTo>
                  <a:moveTo>
                    <a:pt x="189112" y="0"/>
                  </a:moveTo>
                  <a:lnTo>
                    <a:pt x="2412" y="40859"/>
                  </a:lnTo>
                  <a:lnTo>
                    <a:pt x="0" y="53565"/>
                  </a:lnTo>
                  <a:lnTo>
                    <a:pt x="174915" y="84675"/>
                  </a:lnTo>
                  <a:lnTo>
                    <a:pt x="176889" y="72899"/>
                  </a:lnTo>
                  <a:lnTo>
                    <a:pt x="127171" y="64300"/>
                  </a:lnTo>
                  <a:lnTo>
                    <a:pt x="134188" y="23880"/>
                  </a:lnTo>
                  <a:lnTo>
                    <a:pt x="187030" y="12433"/>
                  </a:lnTo>
                  <a:lnTo>
                    <a:pt x="189112" y="55"/>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1" name="Freeform: Shape 50">
              <a:extLst>
                <a:ext uri="{FF2B5EF4-FFF2-40B4-BE49-F238E27FC236}">
                  <a16:creationId xmlns:a16="http://schemas.microsoft.com/office/drawing/2014/main" id="{A672873E-1E4C-94DA-57A6-3199396483AA}"/>
                </a:ext>
              </a:extLst>
            </p:cNvPr>
            <p:cNvSpPr/>
            <p:nvPr/>
          </p:nvSpPr>
          <p:spPr>
            <a:xfrm>
              <a:off x="6226143" y="3274787"/>
              <a:ext cx="194648" cy="60082"/>
            </a:xfrm>
            <a:custGeom>
              <a:avLst/>
              <a:gdLst>
                <a:gd name="connsiteX0" fmla="*/ 175409 w 194648"/>
                <a:gd name="connsiteY0" fmla="*/ 0 h 60082"/>
                <a:gd name="connsiteX1" fmla="*/ 161212 w 194648"/>
                <a:gd name="connsiteY1" fmla="*/ 47869 h 60082"/>
                <a:gd name="connsiteX2" fmla="*/ 3837 w 194648"/>
                <a:gd name="connsiteY2" fmla="*/ 45952 h 60082"/>
                <a:gd name="connsiteX3" fmla="*/ 0 w 194648"/>
                <a:gd name="connsiteY3" fmla="*/ 57892 h 60082"/>
                <a:gd name="connsiteX4" fmla="*/ 177108 w 194648"/>
                <a:gd name="connsiteY4" fmla="*/ 60083 h 60082"/>
                <a:gd name="connsiteX5" fmla="*/ 194649 w 194648"/>
                <a:gd name="connsiteY5" fmla="*/ 219 h 60082"/>
                <a:gd name="connsiteX6" fmla="*/ 175409 w 194648"/>
                <a:gd name="connsiteY6" fmla="*/ 0 h 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48" h="60082">
                  <a:moveTo>
                    <a:pt x="175409" y="0"/>
                  </a:moveTo>
                  <a:lnTo>
                    <a:pt x="161212" y="47869"/>
                  </a:lnTo>
                  <a:lnTo>
                    <a:pt x="3837" y="45952"/>
                  </a:lnTo>
                  <a:lnTo>
                    <a:pt x="0" y="57892"/>
                  </a:lnTo>
                  <a:lnTo>
                    <a:pt x="177108" y="60083"/>
                  </a:lnTo>
                  <a:lnTo>
                    <a:pt x="194649" y="219"/>
                  </a:lnTo>
                  <a:lnTo>
                    <a:pt x="175409"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2" name="Freeform: Shape 51">
              <a:extLst>
                <a:ext uri="{FF2B5EF4-FFF2-40B4-BE49-F238E27FC236}">
                  <a16:creationId xmlns:a16="http://schemas.microsoft.com/office/drawing/2014/main" id="{378E5F14-4363-0EDA-E3FB-DCF1227CA1EB}"/>
                </a:ext>
              </a:extLst>
            </p:cNvPr>
            <p:cNvSpPr/>
            <p:nvPr/>
          </p:nvSpPr>
          <p:spPr>
            <a:xfrm>
              <a:off x="6245602" y="3193015"/>
              <a:ext cx="191469" cy="77499"/>
            </a:xfrm>
            <a:custGeom>
              <a:avLst/>
              <a:gdLst>
                <a:gd name="connsiteX0" fmla="*/ 32451 w 191469"/>
                <a:gd name="connsiteY0" fmla="*/ 0 h 77499"/>
                <a:gd name="connsiteX1" fmla="*/ 27408 w 191469"/>
                <a:gd name="connsiteY1" fmla="*/ 12049 h 77499"/>
                <a:gd name="connsiteX2" fmla="*/ 96036 w 191469"/>
                <a:gd name="connsiteY2" fmla="*/ 42009 h 77499"/>
                <a:gd name="connsiteX3" fmla="*/ 5262 w 191469"/>
                <a:gd name="connsiteY3" fmla="*/ 64957 h 77499"/>
                <a:gd name="connsiteX4" fmla="*/ 0 w 191469"/>
                <a:gd name="connsiteY4" fmla="*/ 77500 h 77499"/>
                <a:gd name="connsiteX5" fmla="*/ 111056 w 191469"/>
                <a:gd name="connsiteY5" fmla="*/ 48855 h 77499"/>
                <a:gd name="connsiteX6" fmla="*/ 186865 w 191469"/>
                <a:gd name="connsiteY6" fmla="*/ 52306 h 77499"/>
                <a:gd name="connsiteX7" fmla="*/ 191470 w 191469"/>
                <a:gd name="connsiteY7" fmla="*/ 40585 h 77499"/>
                <a:gd name="connsiteX8" fmla="*/ 115770 w 191469"/>
                <a:gd name="connsiteY8" fmla="*/ 37189 h 77499"/>
                <a:gd name="connsiteX9" fmla="*/ 32451 w 191469"/>
                <a:gd name="connsiteY9" fmla="*/ 0 h 7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69" h="77499">
                  <a:moveTo>
                    <a:pt x="32451" y="0"/>
                  </a:moveTo>
                  <a:lnTo>
                    <a:pt x="27408" y="12049"/>
                  </a:lnTo>
                  <a:lnTo>
                    <a:pt x="96036" y="42009"/>
                  </a:lnTo>
                  <a:lnTo>
                    <a:pt x="5262" y="64957"/>
                  </a:lnTo>
                  <a:lnTo>
                    <a:pt x="0" y="77500"/>
                  </a:lnTo>
                  <a:lnTo>
                    <a:pt x="111056" y="48855"/>
                  </a:lnTo>
                  <a:lnTo>
                    <a:pt x="186865" y="52306"/>
                  </a:lnTo>
                  <a:lnTo>
                    <a:pt x="191470" y="40585"/>
                  </a:lnTo>
                  <a:lnTo>
                    <a:pt x="115770" y="37189"/>
                  </a:lnTo>
                  <a:lnTo>
                    <a:pt x="32451"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3" name="Freeform: Shape 52">
              <a:extLst>
                <a:ext uri="{FF2B5EF4-FFF2-40B4-BE49-F238E27FC236}">
                  <a16:creationId xmlns:a16="http://schemas.microsoft.com/office/drawing/2014/main" id="{C25415EB-8FF1-37F7-148C-BA5858737088}"/>
                </a:ext>
              </a:extLst>
            </p:cNvPr>
            <p:cNvSpPr/>
            <p:nvPr/>
          </p:nvSpPr>
          <p:spPr>
            <a:xfrm>
              <a:off x="6288138" y="3107409"/>
              <a:ext cx="203364" cy="83962"/>
            </a:xfrm>
            <a:custGeom>
              <a:avLst/>
              <a:gdLst>
                <a:gd name="connsiteX0" fmla="*/ 36233 w 203364"/>
                <a:gd name="connsiteY0" fmla="*/ 0 h 83962"/>
                <a:gd name="connsiteX1" fmla="*/ 0 w 203364"/>
                <a:gd name="connsiteY1" fmla="*/ 65615 h 83962"/>
                <a:gd name="connsiteX2" fmla="*/ 16828 w 203364"/>
                <a:gd name="connsiteY2" fmla="*/ 67094 h 83962"/>
                <a:gd name="connsiteX3" fmla="*/ 45387 w 203364"/>
                <a:gd name="connsiteY3" fmla="*/ 15171 h 83962"/>
                <a:gd name="connsiteX4" fmla="*/ 152222 w 203364"/>
                <a:gd name="connsiteY4" fmla="*/ 82703 h 83962"/>
                <a:gd name="connsiteX5" fmla="*/ 166474 w 203364"/>
                <a:gd name="connsiteY5" fmla="*/ 83963 h 83962"/>
                <a:gd name="connsiteX6" fmla="*/ 203364 w 203364"/>
                <a:gd name="connsiteY6" fmla="*/ 14459 h 83962"/>
                <a:gd name="connsiteX7" fmla="*/ 186536 w 203364"/>
                <a:gd name="connsiteY7" fmla="*/ 13035 h 83962"/>
                <a:gd name="connsiteX8" fmla="*/ 157210 w 203364"/>
                <a:gd name="connsiteY8" fmla="*/ 68134 h 83962"/>
                <a:gd name="connsiteX9" fmla="*/ 50704 w 203364"/>
                <a:gd name="connsiteY9" fmla="*/ 1260 h 83962"/>
                <a:gd name="connsiteX10" fmla="*/ 36233 w 203364"/>
                <a:gd name="connsiteY10" fmla="*/ 0 h 8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364" h="83962">
                  <a:moveTo>
                    <a:pt x="36233" y="0"/>
                  </a:moveTo>
                  <a:lnTo>
                    <a:pt x="0" y="65615"/>
                  </a:lnTo>
                  <a:lnTo>
                    <a:pt x="16828" y="67094"/>
                  </a:lnTo>
                  <a:lnTo>
                    <a:pt x="45387" y="15171"/>
                  </a:lnTo>
                  <a:lnTo>
                    <a:pt x="152222" y="82703"/>
                  </a:lnTo>
                  <a:lnTo>
                    <a:pt x="166474" y="83963"/>
                  </a:lnTo>
                  <a:lnTo>
                    <a:pt x="203364" y="14459"/>
                  </a:lnTo>
                  <a:lnTo>
                    <a:pt x="186536" y="13035"/>
                  </a:lnTo>
                  <a:lnTo>
                    <a:pt x="157210" y="68134"/>
                  </a:lnTo>
                  <a:lnTo>
                    <a:pt x="50704" y="1260"/>
                  </a:lnTo>
                  <a:lnTo>
                    <a:pt x="36233"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4" name="Freeform: Shape 53">
              <a:extLst>
                <a:ext uri="{FF2B5EF4-FFF2-40B4-BE49-F238E27FC236}">
                  <a16:creationId xmlns:a16="http://schemas.microsoft.com/office/drawing/2014/main" id="{8EC9A6FC-9728-A666-E8AF-7F18C48571B1}"/>
                </a:ext>
              </a:extLst>
            </p:cNvPr>
            <p:cNvSpPr/>
            <p:nvPr/>
          </p:nvSpPr>
          <p:spPr>
            <a:xfrm>
              <a:off x="6341529" y="3024378"/>
              <a:ext cx="201939" cy="77226"/>
            </a:xfrm>
            <a:custGeom>
              <a:avLst/>
              <a:gdLst>
                <a:gd name="connsiteX0" fmla="*/ 38700 w 201939"/>
                <a:gd name="connsiteY0" fmla="*/ 0 h 77226"/>
                <a:gd name="connsiteX1" fmla="*/ 0 w 201939"/>
                <a:gd name="connsiteY1" fmla="*/ 56030 h 77226"/>
                <a:gd name="connsiteX2" fmla="*/ 162527 w 201939"/>
                <a:gd name="connsiteY2" fmla="*/ 77226 h 77226"/>
                <a:gd name="connsiteX3" fmla="*/ 201939 w 201939"/>
                <a:gd name="connsiteY3" fmla="*/ 18348 h 77226"/>
                <a:gd name="connsiteX4" fmla="*/ 184234 w 201939"/>
                <a:gd name="connsiteY4" fmla="*/ 16048 h 77226"/>
                <a:gd name="connsiteX5" fmla="*/ 152112 w 201939"/>
                <a:gd name="connsiteY5" fmla="*/ 63917 h 77226"/>
                <a:gd name="connsiteX6" fmla="*/ 93241 w 201939"/>
                <a:gd name="connsiteY6" fmla="*/ 56194 h 77226"/>
                <a:gd name="connsiteX7" fmla="*/ 116099 w 201939"/>
                <a:gd name="connsiteY7" fmla="*/ 22565 h 77226"/>
                <a:gd name="connsiteX8" fmla="*/ 98832 w 201939"/>
                <a:gd name="connsiteY8" fmla="*/ 20320 h 77226"/>
                <a:gd name="connsiteX9" fmla="*/ 75919 w 201939"/>
                <a:gd name="connsiteY9" fmla="*/ 54003 h 77226"/>
                <a:gd name="connsiteX10" fmla="*/ 25325 w 201939"/>
                <a:gd name="connsiteY10" fmla="*/ 47376 h 77226"/>
                <a:gd name="connsiteX11" fmla="*/ 56350 w 201939"/>
                <a:gd name="connsiteY11" fmla="*/ 2300 h 77226"/>
                <a:gd name="connsiteX12" fmla="*/ 38700 w 201939"/>
                <a:gd name="connsiteY12" fmla="*/ 0 h 7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939" h="77226">
                  <a:moveTo>
                    <a:pt x="38700" y="0"/>
                  </a:moveTo>
                  <a:lnTo>
                    <a:pt x="0" y="56030"/>
                  </a:lnTo>
                  <a:lnTo>
                    <a:pt x="162527" y="77226"/>
                  </a:lnTo>
                  <a:lnTo>
                    <a:pt x="201939" y="18348"/>
                  </a:lnTo>
                  <a:lnTo>
                    <a:pt x="184234" y="16048"/>
                  </a:lnTo>
                  <a:lnTo>
                    <a:pt x="152112" y="63917"/>
                  </a:lnTo>
                  <a:lnTo>
                    <a:pt x="93241" y="56194"/>
                  </a:lnTo>
                  <a:lnTo>
                    <a:pt x="116099" y="22565"/>
                  </a:lnTo>
                  <a:lnTo>
                    <a:pt x="98832" y="20320"/>
                  </a:lnTo>
                  <a:lnTo>
                    <a:pt x="75919" y="54003"/>
                  </a:lnTo>
                  <a:lnTo>
                    <a:pt x="25325" y="47376"/>
                  </a:lnTo>
                  <a:lnTo>
                    <a:pt x="56350" y="2300"/>
                  </a:lnTo>
                  <a:lnTo>
                    <a:pt x="38700"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5" name="Freeform: Shape 54">
              <a:extLst>
                <a:ext uri="{FF2B5EF4-FFF2-40B4-BE49-F238E27FC236}">
                  <a16:creationId xmlns:a16="http://schemas.microsoft.com/office/drawing/2014/main" id="{B6F4CEE6-F189-A423-E962-E4028E05B998}"/>
                </a:ext>
              </a:extLst>
            </p:cNvPr>
            <p:cNvSpPr/>
            <p:nvPr/>
          </p:nvSpPr>
          <p:spPr>
            <a:xfrm>
              <a:off x="10562081" y="3159222"/>
              <a:ext cx="189682" cy="70817"/>
            </a:xfrm>
            <a:custGeom>
              <a:avLst/>
              <a:gdLst>
                <a:gd name="connsiteX0" fmla="*/ 141862 w 189682"/>
                <a:gd name="connsiteY0" fmla="*/ 59480 h 70817"/>
                <a:gd name="connsiteX1" fmla="*/ 135558 w 189682"/>
                <a:gd name="connsiteY1" fmla="*/ 59207 h 70817"/>
                <a:gd name="connsiteX2" fmla="*/ 129857 w 189682"/>
                <a:gd name="connsiteY2" fmla="*/ 58330 h 70817"/>
                <a:gd name="connsiteX3" fmla="*/ 124814 w 189682"/>
                <a:gd name="connsiteY3" fmla="*/ 56906 h 70817"/>
                <a:gd name="connsiteX4" fmla="*/ 120374 w 189682"/>
                <a:gd name="connsiteY4" fmla="*/ 54880 h 70817"/>
                <a:gd name="connsiteX5" fmla="*/ 115715 w 189682"/>
                <a:gd name="connsiteY5" fmla="*/ 51703 h 70817"/>
                <a:gd name="connsiteX6" fmla="*/ 111604 w 189682"/>
                <a:gd name="connsiteY6" fmla="*/ 47760 h 70817"/>
                <a:gd name="connsiteX7" fmla="*/ 108041 w 189682"/>
                <a:gd name="connsiteY7" fmla="*/ 43049 h 70817"/>
                <a:gd name="connsiteX8" fmla="*/ 105026 w 189682"/>
                <a:gd name="connsiteY8" fmla="*/ 37627 h 70817"/>
                <a:gd name="connsiteX9" fmla="*/ 95159 w 189682"/>
                <a:gd name="connsiteY9" fmla="*/ 16595 h 70817"/>
                <a:gd name="connsiteX10" fmla="*/ 156772 w 189682"/>
                <a:gd name="connsiteY10" fmla="*/ 12652 h 70817"/>
                <a:gd name="connsiteX11" fmla="*/ 166748 w 189682"/>
                <a:gd name="connsiteY11" fmla="*/ 33519 h 70817"/>
                <a:gd name="connsiteX12" fmla="*/ 168995 w 189682"/>
                <a:gd name="connsiteY12" fmla="*/ 39106 h 70817"/>
                <a:gd name="connsiteX13" fmla="*/ 169982 w 189682"/>
                <a:gd name="connsiteY13" fmla="*/ 44035 h 70817"/>
                <a:gd name="connsiteX14" fmla="*/ 169763 w 189682"/>
                <a:gd name="connsiteY14" fmla="*/ 48253 h 70817"/>
                <a:gd name="connsiteX15" fmla="*/ 168283 w 189682"/>
                <a:gd name="connsiteY15" fmla="*/ 51813 h 70817"/>
                <a:gd name="connsiteX16" fmla="*/ 165432 w 189682"/>
                <a:gd name="connsiteY16" fmla="*/ 54661 h 70817"/>
                <a:gd name="connsiteX17" fmla="*/ 160992 w 189682"/>
                <a:gd name="connsiteY17" fmla="*/ 56852 h 70817"/>
                <a:gd name="connsiteX18" fmla="*/ 155018 w 189682"/>
                <a:gd name="connsiteY18" fmla="*/ 58385 h 70817"/>
                <a:gd name="connsiteX19" fmla="*/ 147508 w 189682"/>
                <a:gd name="connsiteY19" fmla="*/ 59261 h 70817"/>
                <a:gd name="connsiteX20" fmla="*/ 146083 w 189682"/>
                <a:gd name="connsiteY20" fmla="*/ 59371 h 70817"/>
                <a:gd name="connsiteX21" fmla="*/ 144657 w 189682"/>
                <a:gd name="connsiteY21" fmla="*/ 59426 h 70817"/>
                <a:gd name="connsiteX22" fmla="*/ 143287 w 189682"/>
                <a:gd name="connsiteY22" fmla="*/ 59426 h 70817"/>
                <a:gd name="connsiteX23" fmla="*/ 141917 w 189682"/>
                <a:gd name="connsiteY23" fmla="*/ 59426 h 70817"/>
                <a:gd name="connsiteX24" fmla="*/ 169982 w 189682"/>
                <a:gd name="connsiteY24" fmla="*/ 0 h 70817"/>
                <a:gd name="connsiteX25" fmla="*/ 0 w 189682"/>
                <a:gd name="connsiteY25" fmla="*/ 10899 h 70817"/>
                <a:gd name="connsiteX26" fmla="*/ 5262 w 189682"/>
                <a:gd name="connsiteY26" fmla="*/ 22346 h 70817"/>
                <a:gd name="connsiteX27" fmla="*/ 77290 w 189682"/>
                <a:gd name="connsiteY27" fmla="*/ 17746 h 70817"/>
                <a:gd name="connsiteX28" fmla="*/ 86773 w 189682"/>
                <a:gd name="connsiteY28" fmla="*/ 38120 h 70817"/>
                <a:gd name="connsiteX29" fmla="*/ 88691 w 189682"/>
                <a:gd name="connsiteY29" fmla="*/ 41844 h 70817"/>
                <a:gd name="connsiteX30" fmla="*/ 90884 w 189682"/>
                <a:gd name="connsiteY30" fmla="*/ 45405 h 70817"/>
                <a:gd name="connsiteX31" fmla="*/ 93350 w 189682"/>
                <a:gd name="connsiteY31" fmla="*/ 48800 h 70817"/>
                <a:gd name="connsiteX32" fmla="*/ 96091 w 189682"/>
                <a:gd name="connsiteY32" fmla="*/ 52087 h 70817"/>
                <a:gd name="connsiteX33" fmla="*/ 99106 w 189682"/>
                <a:gd name="connsiteY33" fmla="*/ 55154 h 70817"/>
                <a:gd name="connsiteX34" fmla="*/ 102450 w 189682"/>
                <a:gd name="connsiteY34" fmla="*/ 57947 h 70817"/>
                <a:gd name="connsiteX35" fmla="*/ 106122 w 189682"/>
                <a:gd name="connsiteY35" fmla="*/ 60521 h 70817"/>
                <a:gd name="connsiteX36" fmla="*/ 110124 w 189682"/>
                <a:gd name="connsiteY36" fmla="*/ 62821 h 70817"/>
                <a:gd name="connsiteX37" fmla="*/ 114399 w 189682"/>
                <a:gd name="connsiteY37" fmla="*/ 64848 h 70817"/>
                <a:gd name="connsiteX38" fmla="*/ 119004 w 189682"/>
                <a:gd name="connsiteY38" fmla="*/ 66601 h 70817"/>
                <a:gd name="connsiteX39" fmla="*/ 123937 w 189682"/>
                <a:gd name="connsiteY39" fmla="*/ 68079 h 70817"/>
                <a:gd name="connsiteX40" fmla="*/ 129200 w 189682"/>
                <a:gd name="connsiteY40" fmla="*/ 69284 h 70817"/>
                <a:gd name="connsiteX41" fmla="*/ 133146 w 189682"/>
                <a:gd name="connsiteY41" fmla="*/ 69942 h 70817"/>
                <a:gd name="connsiteX42" fmla="*/ 137257 w 189682"/>
                <a:gd name="connsiteY42" fmla="*/ 70435 h 70817"/>
                <a:gd name="connsiteX43" fmla="*/ 141533 w 189682"/>
                <a:gd name="connsiteY43" fmla="*/ 70708 h 70817"/>
                <a:gd name="connsiteX44" fmla="*/ 145973 w 189682"/>
                <a:gd name="connsiteY44" fmla="*/ 70818 h 70817"/>
                <a:gd name="connsiteX45" fmla="*/ 147837 w 189682"/>
                <a:gd name="connsiteY45" fmla="*/ 70818 h 70817"/>
                <a:gd name="connsiteX46" fmla="*/ 149755 w 189682"/>
                <a:gd name="connsiteY46" fmla="*/ 70818 h 70817"/>
                <a:gd name="connsiteX47" fmla="*/ 151674 w 189682"/>
                <a:gd name="connsiteY47" fmla="*/ 70763 h 70817"/>
                <a:gd name="connsiteX48" fmla="*/ 153647 w 189682"/>
                <a:gd name="connsiteY48" fmla="*/ 70654 h 70817"/>
                <a:gd name="connsiteX49" fmla="*/ 159732 w 189682"/>
                <a:gd name="connsiteY49" fmla="*/ 70106 h 70817"/>
                <a:gd name="connsiteX50" fmla="*/ 165268 w 189682"/>
                <a:gd name="connsiteY50" fmla="*/ 69284 h 70817"/>
                <a:gd name="connsiteX51" fmla="*/ 170201 w 189682"/>
                <a:gd name="connsiteY51" fmla="*/ 68134 h 70817"/>
                <a:gd name="connsiteX52" fmla="*/ 174532 w 189682"/>
                <a:gd name="connsiteY52" fmla="*/ 66710 h 70817"/>
                <a:gd name="connsiteX53" fmla="*/ 178314 w 189682"/>
                <a:gd name="connsiteY53" fmla="*/ 65012 h 70817"/>
                <a:gd name="connsiteX54" fmla="*/ 181548 w 189682"/>
                <a:gd name="connsiteY54" fmla="*/ 63095 h 70817"/>
                <a:gd name="connsiteX55" fmla="*/ 184179 w 189682"/>
                <a:gd name="connsiteY55" fmla="*/ 60959 h 70817"/>
                <a:gd name="connsiteX56" fmla="*/ 186262 w 189682"/>
                <a:gd name="connsiteY56" fmla="*/ 58604 h 70817"/>
                <a:gd name="connsiteX57" fmla="*/ 187852 w 189682"/>
                <a:gd name="connsiteY57" fmla="*/ 55975 h 70817"/>
                <a:gd name="connsiteX58" fmla="*/ 188948 w 189682"/>
                <a:gd name="connsiteY58" fmla="*/ 53182 h 70817"/>
                <a:gd name="connsiteX59" fmla="*/ 189551 w 189682"/>
                <a:gd name="connsiteY59" fmla="*/ 50170 h 70817"/>
                <a:gd name="connsiteX60" fmla="*/ 189661 w 189682"/>
                <a:gd name="connsiteY60" fmla="*/ 46993 h 70817"/>
                <a:gd name="connsiteX61" fmla="*/ 189332 w 189682"/>
                <a:gd name="connsiteY61" fmla="*/ 43652 h 70817"/>
                <a:gd name="connsiteX62" fmla="*/ 188564 w 189682"/>
                <a:gd name="connsiteY62" fmla="*/ 40147 h 70817"/>
                <a:gd name="connsiteX63" fmla="*/ 187358 w 189682"/>
                <a:gd name="connsiteY63" fmla="*/ 36477 h 70817"/>
                <a:gd name="connsiteX64" fmla="*/ 185714 w 189682"/>
                <a:gd name="connsiteY64" fmla="*/ 32643 h 70817"/>
                <a:gd name="connsiteX65" fmla="*/ 170092 w 189682"/>
                <a:gd name="connsiteY65" fmla="*/ 164 h 7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9682" h="70817">
                  <a:moveTo>
                    <a:pt x="141862" y="59480"/>
                  </a:moveTo>
                  <a:cubicBezTo>
                    <a:pt x="139669" y="59480"/>
                    <a:pt x="137532" y="59371"/>
                    <a:pt x="135558" y="59207"/>
                  </a:cubicBezTo>
                  <a:cubicBezTo>
                    <a:pt x="133585" y="59042"/>
                    <a:pt x="131666" y="58714"/>
                    <a:pt x="129857" y="58330"/>
                  </a:cubicBezTo>
                  <a:cubicBezTo>
                    <a:pt x="128048" y="57947"/>
                    <a:pt x="126404" y="57454"/>
                    <a:pt x="124814" y="56906"/>
                  </a:cubicBezTo>
                  <a:cubicBezTo>
                    <a:pt x="123225" y="56359"/>
                    <a:pt x="121745" y="55647"/>
                    <a:pt x="120374" y="54880"/>
                  </a:cubicBezTo>
                  <a:cubicBezTo>
                    <a:pt x="118730" y="53949"/>
                    <a:pt x="117195" y="52908"/>
                    <a:pt x="115715" y="51703"/>
                  </a:cubicBezTo>
                  <a:cubicBezTo>
                    <a:pt x="114235" y="50498"/>
                    <a:pt x="112920" y="49238"/>
                    <a:pt x="111604" y="47760"/>
                  </a:cubicBezTo>
                  <a:cubicBezTo>
                    <a:pt x="110288" y="46281"/>
                    <a:pt x="109137" y="44747"/>
                    <a:pt x="108041" y="43049"/>
                  </a:cubicBezTo>
                  <a:cubicBezTo>
                    <a:pt x="106945" y="41352"/>
                    <a:pt x="105958" y="39544"/>
                    <a:pt x="105026" y="37627"/>
                  </a:cubicBezTo>
                  <a:lnTo>
                    <a:pt x="95159" y="16595"/>
                  </a:lnTo>
                  <a:lnTo>
                    <a:pt x="156772" y="12652"/>
                  </a:lnTo>
                  <a:lnTo>
                    <a:pt x="166748" y="33519"/>
                  </a:lnTo>
                  <a:cubicBezTo>
                    <a:pt x="167680" y="35491"/>
                    <a:pt x="168447" y="37353"/>
                    <a:pt x="168995" y="39106"/>
                  </a:cubicBezTo>
                  <a:cubicBezTo>
                    <a:pt x="169543" y="40859"/>
                    <a:pt x="169872" y="42502"/>
                    <a:pt x="169982" y="44035"/>
                  </a:cubicBezTo>
                  <a:cubicBezTo>
                    <a:pt x="170092" y="45569"/>
                    <a:pt x="169982" y="46993"/>
                    <a:pt x="169763" y="48253"/>
                  </a:cubicBezTo>
                  <a:cubicBezTo>
                    <a:pt x="169543" y="49512"/>
                    <a:pt x="168995" y="50717"/>
                    <a:pt x="168283" y="51813"/>
                  </a:cubicBezTo>
                  <a:cubicBezTo>
                    <a:pt x="167570" y="52853"/>
                    <a:pt x="166638" y="53839"/>
                    <a:pt x="165432" y="54661"/>
                  </a:cubicBezTo>
                  <a:cubicBezTo>
                    <a:pt x="164227" y="55482"/>
                    <a:pt x="162746" y="56249"/>
                    <a:pt x="160992" y="56852"/>
                  </a:cubicBezTo>
                  <a:cubicBezTo>
                    <a:pt x="159238" y="57454"/>
                    <a:pt x="157265" y="58002"/>
                    <a:pt x="155018" y="58385"/>
                  </a:cubicBezTo>
                  <a:cubicBezTo>
                    <a:pt x="152770" y="58769"/>
                    <a:pt x="150249" y="59097"/>
                    <a:pt x="147508" y="59261"/>
                  </a:cubicBezTo>
                  <a:cubicBezTo>
                    <a:pt x="147014" y="59261"/>
                    <a:pt x="146521" y="59316"/>
                    <a:pt x="146083" y="59371"/>
                  </a:cubicBezTo>
                  <a:cubicBezTo>
                    <a:pt x="145644" y="59426"/>
                    <a:pt x="145151" y="59371"/>
                    <a:pt x="144657" y="59426"/>
                  </a:cubicBezTo>
                  <a:cubicBezTo>
                    <a:pt x="144164" y="59480"/>
                    <a:pt x="143726" y="59426"/>
                    <a:pt x="143287" y="59426"/>
                  </a:cubicBezTo>
                  <a:cubicBezTo>
                    <a:pt x="142848" y="59426"/>
                    <a:pt x="142355" y="59426"/>
                    <a:pt x="141917" y="59426"/>
                  </a:cubicBezTo>
                  <a:moveTo>
                    <a:pt x="169982" y="0"/>
                  </a:moveTo>
                  <a:lnTo>
                    <a:pt x="0" y="10899"/>
                  </a:lnTo>
                  <a:lnTo>
                    <a:pt x="5262" y="22346"/>
                  </a:lnTo>
                  <a:lnTo>
                    <a:pt x="77290" y="17746"/>
                  </a:lnTo>
                  <a:lnTo>
                    <a:pt x="86773" y="38120"/>
                  </a:lnTo>
                  <a:cubicBezTo>
                    <a:pt x="87375" y="39380"/>
                    <a:pt x="88033" y="40640"/>
                    <a:pt x="88691" y="41844"/>
                  </a:cubicBezTo>
                  <a:cubicBezTo>
                    <a:pt x="89349" y="43049"/>
                    <a:pt x="90116" y="44254"/>
                    <a:pt x="90884" y="45405"/>
                  </a:cubicBezTo>
                  <a:cubicBezTo>
                    <a:pt x="91651" y="46555"/>
                    <a:pt x="92473" y="47705"/>
                    <a:pt x="93350" y="48800"/>
                  </a:cubicBezTo>
                  <a:cubicBezTo>
                    <a:pt x="94227" y="49896"/>
                    <a:pt x="95105" y="50991"/>
                    <a:pt x="96091" y="52087"/>
                  </a:cubicBezTo>
                  <a:cubicBezTo>
                    <a:pt x="97023" y="53127"/>
                    <a:pt x="98010" y="54168"/>
                    <a:pt x="99106" y="55154"/>
                  </a:cubicBezTo>
                  <a:cubicBezTo>
                    <a:pt x="100202" y="56140"/>
                    <a:pt x="101244" y="57071"/>
                    <a:pt x="102450" y="57947"/>
                  </a:cubicBezTo>
                  <a:cubicBezTo>
                    <a:pt x="103656" y="58823"/>
                    <a:pt x="104807" y="59700"/>
                    <a:pt x="106122" y="60521"/>
                  </a:cubicBezTo>
                  <a:cubicBezTo>
                    <a:pt x="107438" y="61343"/>
                    <a:pt x="108699" y="62110"/>
                    <a:pt x="110124" y="62821"/>
                  </a:cubicBezTo>
                  <a:cubicBezTo>
                    <a:pt x="111494" y="63534"/>
                    <a:pt x="112920" y="64246"/>
                    <a:pt x="114399" y="64848"/>
                  </a:cubicBezTo>
                  <a:cubicBezTo>
                    <a:pt x="115879" y="65451"/>
                    <a:pt x="117414" y="66053"/>
                    <a:pt x="119004" y="66601"/>
                  </a:cubicBezTo>
                  <a:cubicBezTo>
                    <a:pt x="120593" y="67148"/>
                    <a:pt x="122238" y="67641"/>
                    <a:pt x="123937" y="68079"/>
                  </a:cubicBezTo>
                  <a:cubicBezTo>
                    <a:pt x="125636" y="68518"/>
                    <a:pt x="127391" y="68901"/>
                    <a:pt x="129200" y="69284"/>
                  </a:cubicBezTo>
                  <a:cubicBezTo>
                    <a:pt x="130515" y="69558"/>
                    <a:pt x="131776" y="69777"/>
                    <a:pt x="133146" y="69942"/>
                  </a:cubicBezTo>
                  <a:cubicBezTo>
                    <a:pt x="134516" y="70106"/>
                    <a:pt x="135832" y="70270"/>
                    <a:pt x="137257" y="70435"/>
                  </a:cubicBezTo>
                  <a:cubicBezTo>
                    <a:pt x="138682" y="70599"/>
                    <a:pt x="140053" y="70654"/>
                    <a:pt x="141533" y="70708"/>
                  </a:cubicBezTo>
                  <a:cubicBezTo>
                    <a:pt x="143013" y="70763"/>
                    <a:pt x="144493" y="70818"/>
                    <a:pt x="145973" y="70818"/>
                  </a:cubicBezTo>
                  <a:cubicBezTo>
                    <a:pt x="146576" y="70818"/>
                    <a:pt x="147234" y="70818"/>
                    <a:pt x="147837" y="70818"/>
                  </a:cubicBezTo>
                  <a:cubicBezTo>
                    <a:pt x="148440" y="70818"/>
                    <a:pt x="149097" y="70818"/>
                    <a:pt x="149755" y="70818"/>
                  </a:cubicBezTo>
                  <a:cubicBezTo>
                    <a:pt x="150413" y="70818"/>
                    <a:pt x="151016" y="70818"/>
                    <a:pt x="151674" y="70763"/>
                  </a:cubicBezTo>
                  <a:cubicBezTo>
                    <a:pt x="152331" y="70708"/>
                    <a:pt x="152989" y="70708"/>
                    <a:pt x="153647" y="70654"/>
                  </a:cubicBezTo>
                  <a:cubicBezTo>
                    <a:pt x="155785" y="70544"/>
                    <a:pt x="157813" y="70325"/>
                    <a:pt x="159732" y="70106"/>
                  </a:cubicBezTo>
                  <a:cubicBezTo>
                    <a:pt x="161650" y="69887"/>
                    <a:pt x="163514" y="69613"/>
                    <a:pt x="165268" y="69284"/>
                  </a:cubicBezTo>
                  <a:cubicBezTo>
                    <a:pt x="167022" y="68956"/>
                    <a:pt x="168667" y="68572"/>
                    <a:pt x="170201" y="68134"/>
                  </a:cubicBezTo>
                  <a:cubicBezTo>
                    <a:pt x="171736" y="67696"/>
                    <a:pt x="173216" y="67258"/>
                    <a:pt x="174532" y="66710"/>
                  </a:cubicBezTo>
                  <a:cubicBezTo>
                    <a:pt x="175902" y="66217"/>
                    <a:pt x="177108" y="65615"/>
                    <a:pt x="178314" y="65012"/>
                  </a:cubicBezTo>
                  <a:cubicBezTo>
                    <a:pt x="179520" y="64410"/>
                    <a:pt x="180561" y="63753"/>
                    <a:pt x="181548" y="63095"/>
                  </a:cubicBezTo>
                  <a:cubicBezTo>
                    <a:pt x="182535" y="62438"/>
                    <a:pt x="183412" y="61726"/>
                    <a:pt x="184179" y="60959"/>
                  </a:cubicBezTo>
                  <a:cubicBezTo>
                    <a:pt x="184946" y="60193"/>
                    <a:pt x="185659" y="59426"/>
                    <a:pt x="186262" y="58604"/>
                  </a:cubicBezTo>
                  <a:cubicBezTo>
                    <a:pt x="186865" y="57783"/>
                    <a:pt x="187413" y="56906"/>
                    <a:pt x="187852" y="55975"/>
                  </a:cubicBezTo>
                  <a:cubicBezTo>
                    <a:pt x="188290" y="55044"/>
                    <a:pt x="188674" y="54113"/>
                    <a:pt x="188948" y="53182"/>
                  </a:cubicBezTo>
                  <a:cubicBezTo>
                    <a:pt x="189222" y="52251"/>
                    <a:pt x="189441" y="51210"/>
                    <a:pt x="189551" y="50170"/>
                  </a:cubicBezTo>
                  <a:cubicBezTo>
                    <a:pt x="189661" y="49129"/>
                    <a:pt x="189715" y="48088"/>
                    <a:pt x="189661" y="46993"/>
                  </a:cubicBezTo>
                  <a:cubicBezTo>
                    <a:pt x="189661" y="45897"/>
                    <a:pt x="189496" y="44747"/>
                    <a:pt x="189332" y="43652"/>
                  </a:cubicBezTo>
                  <a:cubicBezTo>
                    <a:pt x="189167" y="42557"/>
                    <a:pt x="188893" y="41352"/>
                    <a:pt x="188564" y="40147"/>
                  </a:cubicBezTo>
                  <a:cubicBezTo>
                    <a:pt x="188236" y="38942"/>
                    <a:pt x="187852" y="37737"/>
                    <a:pt x="187358" y="36477"/>
                  </a:cubicBezTo>
                  <a:cubicBezTo>
                    <a:pt x="186865" y="35217"/>
                    <a:pt x="186317" y="33958"/>
                    <a:pt x="185714" y="32643"/>
                  </a:cubicBezTo>
                  <a:lnTo>
                    <a:pt x="170092" y="164"/>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6" name="Freeform: Shape 55">
              <a:extLst>
                <a:ext uri="{FF2B5EF4-FFF2-40B4-BE49-F238E27FC236}">
                  <a16:creationId xmlns:a16="http://schemas.microsoft.com/office/drawing/2014/main" id="{EE0B2F70-D1C5-1650-9839-2AB2D167A231}"/>
                </a:ext>
              </a:extLst>
            </p:cNvPr>
            <p:cNvSpPr/>
            <p:nvPr/>
          </p:nvSpPr>
          <p:spPr>
            <a:xfrm>
              <a:off x="10600177" y="3253701"/>
              <a:ext cx="178807" cy="63752"/>
            </a:xfrm>
            <a:custGeom>
              <a:avLst/>
              <a:gdLst>
                <a:gd name="connsiteX0" fmla="*/ 174641 w 178807"/>
                <a:gd name="connsiteY0" fmla="*/ 0 h 63752"/>
                <a:gd name="connsiteX1" fmla="*/ 0 w 178807"/>
                <a:gd name="connsiteY1" fmla="*/ 4163 h 63752"/>
                <a:gd name="connsiteX2" fmla="*/ 19678 w 178807"/>
                <a:gd name="connsiteY2" fmla="*/ 63753 h 63752"/>
                <a:gd name="connsiteX3" fmla="*/ 38919 w 178807"/>
                <a:gd name="connsiteY3" fmla="*/ 63260 h 63752"/>
                <a:gd name="connsiteX4" fmla="*/ 23022 w 178807"/>
                <a:gd name="connsiteY4" fmla="*/ 15500 h 63752"/>
                <a:gd name="connsiteX5" fmla="*/ 178807 w 178807"/>
                <a:gd name="connsiteY5" fmla="*/ 11721 h 63752"/>
                <a:gd name="connsiteX6" fmla="*/ 174641 w 178807"/>
                <a:gd name="connsiteY6" fmla="*/ 0 h 6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07" h="63752">
                  <a:moveTo>
                    <a:pt x="174641" y="0"/>
                  </a:moveTo>
                  <a:lnTo>
                    <a:pt x="0" y="4163"/>
                  </a:lnTo>
                  <a:lnTo>
                    <a:pt x="19678" y="63753"/>
                  </a:lnTo>
                  <a:lnTo>
                    <a:pt x="38919" y="63260"/>
                  </a:lnTo>
                  <a:lnTo>
                    <a:pt x="23022" y="15500"/>
                  </a:lnTo>
                  <a:lnTo>
                    <a:pt x="178807" y="11721"/>
                  </a:lnTo>
                  <a:lnTo>
                    <a:pt x="174641"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7" name="Freeform: Shape 56">
              <a:extLst>
                <a:ext uri="{FF2B5EF4-FFF2-40B4-BE49-F238E27FC236}">
                  <a16:creationId xmlns:a16="http://schemas.microsoft.com/office/drawing/2014/main" id="{6B34A7F7-F3E2-8C98-081F-0A18E118F2B6}"/>
                </a:ext>
              </a:extLst>
            </p:cNvPr>
            <p:cNvSpPr/>
            <p:nvPr/>
          </p:nvSpPr>
          <p:spPr>
            <a:xfrm>
              <a:off x="10623419" y="3329064"/>
              <a:ext cx="189879" cy="84291"/>
            </a:xfrm>
            <a:custGeom>
              <a:avLst/>
              <a:gdLst>
                <a:gd name="connsiteX0" fmla="*/ 81894 w 189879"/>
                <a:gd name="connsiteY0" fmla="*/ 59097 h 84291"/>
                <a:gd name="connsiteX1" fmla="*/ 74932 w 189879"/>
                <a:gd name="connsiteY1" fmla="*/ 26180 h 84291"/>
                <a:gd name="connsiteX2" fmla="*/ 162472 w 189879"/>
                <a:gd name="connsiteY2" fmla="*/ 43981 h 84291"/>
                <a:gd name="connsiteX3" fmla="*/ 162472 w 189879"/>
                <a:gd name="connsiteY3" fmla="*/ 44254 h 84291"/>
                <a:gd name="connsiteX4" fmla="*/ 81894 w 189879"/>
                <a:gd name="connsiteY4" fmla="*/ 59097 h 84291"/>
                <a:gd name="connsiteX5" fmla="*/ 0 w 189879"/>
                <a:gd name="connsiteY5" fmla="*/ 0 h 84291"/>
                <a:gd name="connsiteX6" fmla="*/ 2357 w 189879"/>
                <a:gd name="connsiteY6" fmla="*/ 11502 h 84291"/>
                <a:gd name="connsiteX7" fmla="*/ 55254 w 189879"/>
                <a:gd name="connsiteY7" fmla="*/ 22237 h 84291"/>
                <a:gd name="connsiteX8" fmla="*/ 63750 w 189879"/>
                <a:gd name="connsiteY8" fmla="*/ 62493 h 84291"/>
                <a:gd name="connsiteX9" fmla="*/ 14636 w 189879"/>
                <a:gd name="connsiteY9" fmla="*/ 71749 h 84291"/>
                <a:gd name="connsiteX10" fmla="*/ 17212 w 189879"/>
                <a:gd name="connsiteY10" fmla="*/ 84291 h 84291"/>
                <a:gd name="connsiteX11" fmla="*/ 189880 w 189879"/>
                <a:gd name="connsiteY11" fmla="*/ 51210 h 84291"/>
                <a:gd name="connsiteX12" fmla="*/ 187029 w 189879"/>
                <a:gd name="connsiteY12" fmla="*/ 38558 h 84291"/>
                <a:gd name="connsiteX13" fmla="*/ 0 w 189879"/>
                <a:gd name="connsiteY13" fmla="*/ 0 h 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879" h="84291">
                  <a:moveTo>
                    <a:pt x="81894" y="59097"/>
                  </a:moveTo>
                  <a:lnTo>
                    <a:pt x="74932" y="26180"/>
                  </a:lnTo>
                  <a:lnTo>
                    <a:pt x="162472" y="43981"/>
                  </a:lnTo>
                  <a:lnTo>
                    <a:pt x="162472" y="44254"/>
                  </a:lnTo>
                  <a:cubicBezTo>
                    <a:pt x="162472" y="44254"/>
                    <a:pt x="81894" y="59097"/>
                    <a:pt x="81894" y="59097"/>
                  </a:cubicBezTo>
                  <a:moveTo>
                    <a:pt x="0" y="0"/>
                  </a:moveTo>
                  <a:lnTo>
                    <a:pt x="2357" y="11502"/>
                  </a:lnTo>
                  <a:lnTo>
                    <a:pt x="55254" y="22237"/>
                  </a:lnTo>
                  <a:lnTo>
                    <a:pt x="63750" y="62493"/>
                  </a:lnTo>
                  <a:lnTo>
                    <a:pt x="14636" y="71749"/>
                  </a:lnTo>
                  <a:lnTo>
                    <a:pt x="17212" y="84291"/>
                  </a:lnTo>
                  <a:lnTo>
                    <a:pt x="189880" y="51210"/>
                  </a:lnTo>
                  <a:lnTo>
                    <a:pt x="187029" y="38558"/>
                  </a:lnTo>
                  <a:lnTo>
                    <a:pt x="0"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8" name="Freeform: Shape 57">
              <a:extLst>
                <a:ext uri="{FF2B5EF4-FFF2-40B4-BE49-F238E27FC236}">
                  <a16:creationId xmlns:a16="http://schemas.microsoft.com/office/drawing/2014/main" id="{6F5E1F44-E62E-A1EE-A5E8-3C37963293CA}"/>
                </a:ext>
              </a:extLst>
            </p:cNvPr>
            <p:cNvSpPr/>
            <p:nvPr/>
          </p:nvSpPr>
          <p:spPr>
            <a:xfrm>
              <a:off x="10643043" y="3433566"/>
              <a:ext cx="188125" cy="90809"/>
            </a:xfrm>
            <a:custGeom>
              <a:avLst/>
              <a:gdLst>
                <a:gd name="connsiteX0" fmla="*/ 0 w 188125"/>
                <a:gd name="connsiteY0" fmla="*/ 0 h 90809"/>
                <a:gd name="connsiteX1" fmla="*/ 658 w 188125"/>
                <a:gd name="connsiteY1" fmla="*/ 11502 h 90809"/>
                <a:gd name="connsiteX2" fmla="*/ 148440 w 188125"/>
                <a:gd name="connsiteY2" fmla="*/ 20867 h 90809"/>
                <a:gd name="connsiteX3" fmla="*/ 148494 w 188125"/>
                <a:gd name="connsiteY3" fmla="*/ 21141 h 90809"/>
                <a:gd name="connsiteX4" fmla="*/ 3947 w 188125"/>
                <a:gd name="connsiteY4" fmla="*/ 67970 h 90809"/>
                <a:gd name="connsiteX5" fmla="*/ 4604 w 188125"/>
                <a:gd name="connsiteY5" fmla="*/ 79143 h 90809"/>
                <a:gd name="connsiteX6" fmla="*/ 188126 w 188125"/>
                <a:gd name="connsiteY6" fmla="*/ 90809 h 90809"/>
                <a:gd name="connsiteX7" fmla="*/ 187249 w 188125"/>
                <a:gd name="connsiteY7" fmla="*/ 79143 h 90809"/>
                <a:gd name="connsiteX8" fmla="*/ 42208 w 188125"/>
                <a:gd name="connsiteY8" fmla="*/ 69887 h 90809"/>
                <a:gd name="connsiteX9" fmla="*/ 42153 w 188125"/>
                <a:gd name="connsiteY9" fmla="*/ 69613 h 90809"/>
                <a:gd name="connsiteX10" fmla="*/ 182863 w 188125"/>
                <a:gd name="connsiteY10" fmla="*/ 24428 h 90809"/>
                <a:gd name="connsiteX11" fmla="*/ 181877 w 188125"/>
                <a:gd name="connsiteY11" fmla="*/ 11502 h 90809"/>
                <a:gd name="connsiteX12" fmla="*/ 0 w 188125"/>
                <a:gd name="connsiteY12" fmla="*/ 0 h 9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25" h="90809">
                  <a:moveTo>
                    <a:pt x="0" y="0"/>
                  </a:moveTo>
                  <a:lnTo>
                    <a:pt x="658" y="11502"/>
                  </a:lnTo>
                  <a:lnTo>
                    <a:pt x="148440" y="20867"/>
                  </a:lnTo>
                  <a:lnTo>
                    <a:pt x="148494" y="21141"/>
                  </a:lnTo>
                  <a:lnTo>
                    <a:pt x="3947" y="67970"/>
                  </a:lnTo>
                  <a:lnTo>
                    <a:pt x="4604" y="79143"/>
                  </a:lnTo>
                  <a:lnTo>
                    <a:pt x="188126" y="90809"/>
                  </a:lnTo>
                  <a:lnTo>
                    <a:pt x="187249" y="79143"/>
                  </a:lnTo>
                  <a:lnTo>
                    <a:pt x="42208" y="69887"/>
                  </a:lnTo>
                  <a:lnTo>
                    <a:pt x="42153" y="69613"/>
                  </a:lnTo>
                  <a:lnTo>
                    <a:pt x="182863" y="24428"/>
                  </a:lnTo>
                  <a:lnTo>
                    <a:pt x="181877" y="11502"/>
                  </a:lnTo>
                  <a:lnTo>
                    <a:pt x="0"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59" name="Freeform: Shape 58">
              <a:extLst>
                <a:ext uri="{FF2B5EF4-FFF2-40B4-BE49-F238E27FC236}">
                  <a16:creationId xmlns:a16="http://schemas.microsoft.com/office/drawing/2014/main" id="{51C0BC2D-44BE-43DB-9279-F4DC7FABAE84}"/>
                </a:ext>
              </a:extLst>
            </p:cNvPr>
            <p:cNvSpPr/>
            <p:nvPr/>
          </p:nvSpPr>
          <p:spPr>
            <a:xfrm>
              <a:off x="7851030" y="4712451"/>
              <a:ext cx="177491" cy="154945"/>
            </a:xfrm>
            <a:custGeom>
              <a:avLst/>
              <a:gdLst>
                <a:gd name="connsiteX0" fmla="*/ 54377 w 177491"/>
                <a:gd name="connsiteY0" fmla="*/ 0 h 154945"/>
                <a:gd name="connsiteX1" fmla="*/ 0 w 177491"/>
                <a:gd name="connsiteY1" fmla="*/ 135228 h 154945"/>
                <a:gd name="connsiteX2" fmla="*/ 130570 w 177491"/>
                <a:gd name="connsiteY2" fmla="*/ 154945 h 154945"/>
                <a:gd name="connsiteX3" fmla="*/ 136380 w 177491"/>
                <a:gd name="connsiteY3" fmla="*/ 139883 h 154945"/>
                <a:gd name="connsiteX4" fmla="*/ 30203 w 177491"/>
                <a:gd name="connsiteY4" fmla="*/ 123890 h 154945"/>
                <a:gd name="connsiteX5" fmla="*/ 49937 w 177491"/>
                <a:gd name="connsiteY5" fmla="*/ 74597 h 154945"/>
                <a:gd name="connsiteX6" fmla="*/ 124211 w 177491"/>
                <a:gd name="connsiteY6" fmla="*/ 85770 h 154945"/>
                <a:gd name="connsiteX7" fmla="*/ 129857 w 177491"/>
                <a:gd name="connsiteY7" fmla="*/ 71256 h 154945"/>
                <a:gd name="connsiteX8" fmla="*/ 55692 w 177491"/>
                <a:gd name="connsiteY8" fmla="*/ 60138 h 154945"/>
                <a:gd name="connsiteX9" fmla="*/ 72466 w 177491"/>
                <a:gd name="connsiteY9" fmla="*/ 18184 h 154945"/>
                <a:gd name="connsiteX10" fmla="*/ 171791 w 177491"/>
                <a:gd name="connsiteY10" fmla="*/ 33026 h 154945"/>
                <a:gd name="connsiteX11" fmla="*/ 177492 w 177491"/>
                <a:gd name="connsiteY11" fmla="*/ 18348 h 154945"/>
                <a:gd name="connsiteX12" fmla="*/ 54377 w 177491"/>
                <a:gd name="connsiteY12" fmla="*/ 0 h 15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491" h="154945">
                  <a:moveTo>
                    <a:pt x="54377" y="0"/>
                  </a:moveTo>
                  <a:lnTo>
                    <a:pt x="0" y="135228"/>
                  </a:lnTo>
                  <a:lnTo>
                    <a:pt x="130570" y="154945"/>
                  </a:lnTo>
                  <a:lnTo>
                    <a:pt x="136380" y="139883"/>
                  </a:lnTo>
                  <a:lnTo>
                    <a:pt x="30203" y="123890"/>
                  </a:lnTo>
                  <a:lnTo>
                    <a:pt x="49937" y="74597"/>
                  </a:lnTo>
                  <a:lnTo>
                    <a:pt x="124211" y="85770"/>
                  </a:lnTo>
                  <a:lnTo>
                    <a:pt x="129857" y="71256"/>
                  </a:lnTo>
                  <a:lnTo>
                    <a:pt x="55692" y="60138"/>
                  </a:lnTo>
                  <a:lnTo>
                    <a:pt x="72466" y="18184"/>
                  </a:lnTo>
                  <a:lnTo>
                    <a:pt x="171791" y="33026"/>
                  </a:lnTo>
                  <a:lnTo>
                    <a:pt x="177492" y="18348"/>
                  </a:lnTo>
                  <a:lnTo>
                    <a:pt x="54377"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0" name="Freeform: Shape 59">
              <a:extLst>
                <a:ext uri="{FF2B5EF4-FFF2-40B4-BE49-F238E27FC236}">
                  <a16:creationId xmlns:a16="http://schemas.microsoft.com/office/drawing/2014/main" id="{2F7EE913-F571-EF22-6079-022635651D31}"/>
                </a:ext>
              </a:extLst>
            </p:cNvPr>
            <p:cNvSpPr/>
            <p:nvPr/>
          </p:nvSpPr>
          <p:spPr>
            <a:xfrm>
              <a:off x="8020793" y="4735674"/>
              <a:ext cx="195471" cy="153849"/>
            </a:xfrm>
            <a:custGeom>
              <a:avLst/>
              <a:gdLst>
                <a:gd name="connsiteX0" fmla="*/ 45771 w 195471"/>
                <a:gd name="connsiteY0" fmla="*/ 0 h 153849"/>
                <a:gd name="connsiteX1" fmla="*/ 90719 w 195471"/>
                <a:gd name="connsiteY1" fmla="*/ 69887 h 153849"/>
                <a:gd name="connsiteX2" fmla="*/ 0 w 195471"/>
                <a:gd name="connsiteY2" fmla="*/ 136925 h 153849"/>
                <a:gd name="connsiteX3" fmla="*/ 25489 w 195471"/>
                <a:gd name="connsiteY3" fmla="*/ 139445 h 153849"/>
                <a:gd name="connsiteX4" fmla="*/ 100367 w 195471"/>
                <a:gd name="connsiteY4" fmla="*/ 84072 h 153849"/>
                <a:gd name="connsiteX5" fmla="*/ 143013 w 195471"/>
                <a:gd name="connsiteY5" fmla="*/ 151166 h 153849"/>
                <a:gd name="connsiteX6" fmla="*/ 170037 w 195471"/>
                <a:gd name="connsiteY6" fmla="*/ 153850 h 153849"/>
                <a:gd name="connsiteX7" fmla="*/ 117688 w 195471"/>
                <a:gd name="connsiteY7" fmla="*/ 72351 h 153849"/>
                <a:gd name="connsiteX8" fmla="*/ 195471 w 195471"/>
                <a:gd name="connsiteY8" fmla="*/ 14733 h 153849"/>
                <a:gd name="connsiteX9" fmla="*/ 169817 w 195471"/>
                <a:gd name="connsiteY9" fmla="*/ 12159 h 153849"/>
                <a:gd name="connsiteX10" fmla="*/ 108808 w 195471"/>
                <a:gd name="connsiteY10" fmla="*/ 58385 h 153849"/>
                <a:gd name="connsiteX11" fmla="*/ 73726 w 195471"/>
                <a:gd name="connsiteY11" fmla="*/ 2739 h 153849"/>
                <a:gd name="connsiteX12" fmla="*/ 45771 w 195471"/>
                <a:gd name="connsiteY12" fmla="*/ 0 h 15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471" h="153849">
                  <a:moveTo>
                    <a:pt x="45771" y="0"/>
                  </a:moveTo>
                  <a:lnTo>
                    <a:pt x="90719" y="69887"/>
                  </a:lnTo>
                  <a:lnTo>
                    <a:pt x="0" y="136925"/>
                  </a:lnTo>
                  <a:lnTo>
                    <a:pt x="25489" y="139445"/>
                  </a:lnTo>
                  <a:lnTo>
                    <a:pt x="100367" y="84072"/>
                  </a:lnTo>
                  <a:lnTo>
                    <a:pt x="143013" y="151166"/>
                  </a:lnTo>
                  <a:lnTo>
                    <a:pt x="170037" y="153850"/>
                  </a:lnTo>
                  <a:lnTo>
                    <a:pt x="117688" y="72351"/>
                  </a:lnTo>
                  <a:lnTo>
                    <a:pt x="195471" y="14733"/>
                  </a:lnTo>
                  <a:lnTo>
                    <a:pt x="169817" y="12159"/>
                  </a:lnTo>
                  <a:lnTo>
                    <a:pt x="108808" y="58385"/>
                  </a:lnTo>
                  <a:lnTo>
                    <a:pt x="73726" y="2739"/>
                  </a:lnTo>
                  <a:lnTo>
                    <a:pt x="45771"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1" name="Freeform: Shape 60">
              <a:extLst>
                <a:ext uri="{FF2B5EF4-FFF2-40B4-BE49-F238E27FC236}">
                  <a16:creationId xmlns:a16="http://schemas.microsoft.com/office/drawing/2014/main" id="{928C8C47-6FAA-ABF2-F09B-6C9FE8801316}"/>
                </a:ext>
              </a:extLst>
            </p:cNvPr>
            <p:cNvSpPr/>
            <p:nvPr/>
          </p:nvSpPr>
          <p:spPr>
            <a:xfrm>
              <a:off x="8243836" y="4753419"/>
              <a:ext cx="146520" cy="146181"/>
            </a:xfrm>
            <a:custGeom>
              <a:avLst/>
              <a:gdLst>
                <a:gd name="connsiteX0" fmla="*/ 19240 w 146520"/>
                <a:gd name="connsiteY0" fmla="*/ 0 h 146181"/>
                <a:gd name="connsiteX1" fmla="*/ 0 w 146520"/>
                <a:gd name="connsiteY1" fmla="*/ 139445 h 146181"/>
                <a:gd name="connsiteX2" fmla="*/ 135010 w 146520"/>
                <a:gd name="connsiteY2" fmla="*/ 146182 h 146181"/>
                <a:gd name="connsiteX3" fmla="*/ 136928 w 146520"/>
                <a:gd name="connsiteY3" fmla="*/ 130682 h 146181"/>
                <a:gd name="connsiteX4" fmla="*/ 27188 w 146520"/>
                <a:gd name="connsiteY4" fmla="*/ 125260 h 146181"/>
                <a:gd name="connsiteX5" fmla="*/ 34095 w 146520"/>
                <a:gd name="connsiteY5" fmla="*/ 74433 h 146181"/>
                <a:gd name="connsiteX6" fmla="*/ 110836 w 146520"/>
                <a:gd name="connsiteY6" fmla="*/ 78212 h 146181"/>
                <a:gd name="connsiteX7" fmla="*/ 112755 w 146520"/>
                <a:gd name="connsiteY7" fmla="*/ 63315 h 146181"/>
                <a:gd name="connsiteX8" fmla="*/ 36123 w 146520"/>
                <a:gd name="connsiteY8" fmla="*/ 59535 h 146181"/>
                <a:gd name="connsiteX9" fmla="*/ 41934 w 146520"/>
                <a:gd name="connsiteY9" fmla="*/ 16322 h 146181"/>
                <a:gd name="connsiteX10" fmla="*/ 144603 w 146520"/>
                <a:gd name="connsiteY10" fmla="*/ 21360 h 146181"/>
                <a:gd name="connsiteX11" fmla="*/ 146521 w 146520"/>
                <a:gd name="connsiteY11" fmla="*/ 6244 h 146181"/>
                <a:gd name="connsiteX12" fmla="*/ 19240 w 146520"/>
                <a:gd name="connsiteY12" fmla="*/ 0 h 14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520" h="146181">
                  <a:moveTo>
                    <a:pt x="19240" y="0"/>
                  </a:moveTo>
                  <a:lnTo>
                    <a:pt x="0" y="139445"/>
                  </a:lnTo>
                  <a:lnTo>
                    <a:pt x="135010" y="146182"/>
                  </a:lnTo>
                  <a:lnTo>
                    <a:pt x="136928" y="130682"/>
                  </a:lnTo>
                  <a:lnTo>
                    <a:pt x="27188" y="125260"/>
                  </a:lnTo>
                  <a:lnTo>
                    <a:pt x="34095" y="74433"/>
                  </a:lnTo>
                  <a:lnTo>
                    <a:pt x="110836" y="78212"/>
                  </a:lnTo>
                  <a:lnTo>
                    <a:pt x="112755" y="63315"/>
                  </a:lnTo>
                  <a:lnTo>
                    <a:pt x="36123" y="59535"/>
                  </a:lnTo>
                  <a:lnTo>
                    <a:pt x="41934" y="16322"/>
                  </a:lnTo>
                  <a:lnTo>
                    <a:pt x="144603" y="21360"/>
                  </a:lnTo>
                  <a:lnTo>
                    <a:pt x="146521" y="6244"/>
                  </a:lnTo>
                  <a:lnTo>
                    <a:pt x="19240"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2" name="Freeform: Shape 61">
              <a:extLst>
                <a:ext uri="{FF2B5EF4-FFF2-40B4-BE49-F238E27FC236}">
                  <a16:creationId xmlns:a16="http://schemas.microsoft.com/office/drawing/2014/main" id="{1B043F67-CB3C-5AD6-C0A5-ED427DA29BD3}"/>
                </a:ext>
              </a:extLst>
            </p:cNvPr>
            <p:cNvSpPr/>
            <p:nvPr/>
          </p:nvSpPr>
          <p:spPr>
            <a:xfrm>
              <a:off x="8414859" y="4758513"/>
              <a:ext cx="169762" cy="145469"/>
            </a:xfrm>
            <a:custGeom>
              <a:avLst/>
              <a:gdLst>
                <a:gd name="connsiteX0" fmla="*/ 88636 w 169762"/>
                <a:gd name="connsiteY0" fmla="*/ 0 h 145469"/>
                <a:gd name="connsiteX1" fmla="*/ 79317 w 169762"/>
                <a:gd name="connsiteY1" fmla="*/ 329 h 145469"/>
                <a:gd name="connsiteX2" fmla="*/ 70383 w 169762"/>
                <a:gd name="connsiteY2" fmla="*/ 1260 h 145469"/>
                <a:gd name="connsiteX3" fmla="*/ 61831 w 169762"/>
                <a:gd name="connsiteY3" fmla="*/ 2793 h 145469"/>
                <a:gd name="connsiteX4" fmla="*/ 53664 w 169762"/>
                <a:gd name="connsiteY4" fmla="*/ 4929 h 145469"/>
                <a:gd name="connsiteX5" fmla="*/ 45771 w 169762"/>
                <a:gd name="connsiteY5" fmla="*/ 7668 h 145469"/>
                <a:gd name="connsiteX6" fmla="*/ 38480 w 169762"/>
                <a:gd name="connsiteY6" fmla="*/ 10954 h 145469"/>
                <a:gd name="connsiteX7" fmla="*/ 31738 w 169762"/>
                <a:gd name="connsiteY7" fmla="*/ 14788 h 145469"/>
                <a:gd name="connsiteX8" fmla="*/ 25544 w 169762"/>
                <a:gd name="connsiteY8" fmla="*/ 19170 h 145469"/>
                <a:gd name="connsiteX9" fmla="*/ 19952 w 169762"/>
                <a:gd name="connsiteY9" fmla="*/ 24099 h 145469"/>
                <a:gd name="connsiteX10" fmla="*/ 15019 w 169762"/>
                <a:gd name="connsiteY10" fmla="*/ 29467 h 145469"/>
                <a:gd name="connsiteX11" fmla="*/ 10689 w 169762"/>
                <a:gd name="connsiteY11" fmla="*/ 35327 h 145469"/>
                <a:gd name="connsiteX12" fmla="*/ 7016 w 169762"/>
                <a:gd name="connsiteY12" fmla="*/ 41680 h 145469"/>
                <a:gd name="connsiteX13" fmla="*/ 4056 w 169762"/>
                <a:gd name="connsiteY13" fmla="*/ 48472 h 145469"/>
                <a:gd name="connsiteX14" fmla="*/ 1918 w 169762"/>
                <a:gd name="connsiteY14" fmla="*/ 55647 h 145469"/>
                <a:gd name="connsiteX15" fmla="*/ 548 w 169762"/>
                <a:gd name="connsiteY15" fmla="*/ 63260 h 145469"/>
                <a:gd name="connsiteX16" fmla="*/ 0 w 169762"/>
                <a:gd name="connsiteY16" fmla="*/ 71256 h 145469"/>
                <a:gd name="connsiteX17" fmla="*/ 274 w 169762"/>
                <a:gd name="connsiteY17" fmla="*/ 79636 h 145469"/>
                <a:gd name="connsiteX18" fmla="*/ 1316 w 169762"/>
                <a:gd name="connsiteY18" fmla="*/ 87578 h 145469"/>
                <a:gd name="connsiteX19" fmla="*/ 3179 w 169762"/>
                <a:gd name="connsiteY19" fmla="*/ 95081 h 145469"/>
                <a:gd name="connsiteX20" fmla="*/ 5865 w 169762"/>
                <a:gd name="connsiteY20" fmla="*/ 102092 h 145469"/>
                <a:gd name="connsiteX21" fmla="*/ 9264 w 169762"/>
                <a:gd name="connsiteY21" fmla="*/ 108664 h 145469"/>
                <a:gd name="connsiteX22" fmla="*/ 13375 w 169762"/>
                <a:gd name="connsiteY22" fmla="*/ 114744 h 145469"/>
                <a:gd name="connsiteX23" fmla="*/ 18144 w 169762"/>
                <a:gd name="connsiteY23" fmla="*/ 120330 h 145469"/>
                <a:gd name="connsiteX24" fmla="*/ 23625 w 169762"/>
                <a:gd name="connsiteY24" fmla="*/ 125369 h 145469"/>
                <a:gd name="connsiteX25" fmla="*/ 29765 w 169762"/>
                <a:gd name="connsiteY25" fmla="*/ 129915 h 145469"/>
                <a:gd name="connsiteX26" fmla="*/ 36452 w 169762"/>
                <a:gd name="connsiteY26" fmla="*/ 133913 h 145469"/>
                <a:gd name="connsiteX27" fmla="*/ 43742 w 169762"/>
                <a:gd name="connsiteY27" fmla="*/ 137364 h 145469"/>
                <a:gd name="connsiteX28" fmla="*/ 51581 w 169762"/>
                <a:gd name="connsiteY28" fmla="*/ 140212 h 145469"/>
                <a:gd name="connsiteX29" fmla="*/ 60022 w 169762"/>
                <a:gd name="connsiteY29" fmla="*/ 142457 h 145469"/>
                <a:gd name="connsiteX30" fmla="*/ 68957 w 169762"/>
                <a:gd name="connsiteY30" fmla="*/ 144101 h 145469"/>
                <a:gd name="connsiteX31" fmla="*/ 78386 w 169762"/>
                <a:gd name="connsiteY31" fmla="*/ 145087 h 145469"/>
                <a:gd name="connsiteX32" fmla="*/ 88307 w 169762"/>
                <a:gd name="connsiteY32" fmla="*/ 145470 h 145469"/>
                <a:gd name="connsiteX33" fmla="*/ 88472 w 169762"/>
                <a:gd name="connsiteY33" fmla="*/ 145470 h 145469"/>
                <a:gd name="connsiteX34" fmla="*/ 88636 w 169762"/>
                <a:gd name="connsiteY34" fmla="*/ 145470 h 145469"/>
                <a:gd name="connsiteX35" fmla="*/ 88800 w 169762"/>
                <a:gd name="connsiteY35" fmla="*/ 145470 h 145469"/>
                <a:gd name="connsiteX36" fmla="*/ 88965 w 169762"/>
                <a:gd name="connsiteY36" fmla="*/ 145470 h 145469"/>
                <a:gd name="connsiteX37" fmla="*/ 96858 w 169762"/>
                <a:gd name="connsiteY37" fmla="*/ 145251 h 145469"/>
                <a:gd name="connsiteX38" fmla="*/ 104368 w 169762"/>
                <a:gd name="connsiteY38" fmla="*/ 144648 h 145469"/>
                <a:gd name="connsiteX39" fmla="*/ 111549 w 169762"/>
                <a:gd name="connsiteY39" fmla="*/ 143662 h 145469"/>
                <a:gd name="connsiteX40" fmla="*/ 118346 w 169762"/>
                <a:gd name="connsiteY40" fmla="*/ 142293 h 145469"/>
                <a:gd name="connsiteX41" fmla="*/ 124869 w 169762"/>
                <a:gd name="connsiteY41" fmla="*/ 140486 h 145469"/>
                <a:gd name="connsiteX42" fmla="*/ 130953 w 169762"/>
                <a:gd name="connsiteY42" fmla="*/ 138350 h 145469"/>
                <a:gd name="connsiteX43" fmla="*/ 136654 w 169762"/>
                <a:gd name="connsiteY43" fmla="*/ 135830 h 145469"/>
                <a:gd name="connsiteX44" fmla="*/ 141916 w 169762"/>
                <a:gd name="connsiteY44" fmla="*/ 132982 h 145469"/>
                <a:gd name="connsiteX45" fmla="*/ 146795 w 169762"/>
                <a:gd name="connsiteY45" fmla="*/ 129805 h 145469"/>
                <a:gd name="connsiteX46" fmla="*/ 151235 w 169762"/>
                <a:gd name="connsiteY46" fmla="*/ 126355 h 145469"/>
                <a:gd name="connsiteX47" fmla="*/ 155291 w 169762"/>
                <a:gd name="connsiteY47" fmla="*/ 122630 h 145469"/>
                <a:gd name="connsiteX48" fmla="*/ 158909 w 169762"/>
                <a:gd name="connsiteY48" fmla="*/ 118578 h 145469"/>
                <a:gd name="connsiteX49" fmla="*/ 162198 w 169762"/>
                <a:gd name="connsiteY49" fmla="*/ 114251 h 145469"/>
                <a:gd name="connsiteX50" fmla="*/ 165103 w 169762"/>
                <a:gd name="connsiteY50" fmla="*/ 109650 h 145469"/>
                <a:gd name="connsiteX51" fmla="*/ 167625 w 169762"/>
                <a:gd name="connsiteY51" fmla="*/ 104776 h 145469"/>
                <a:gd name="connsiteX52" fmla="*/ 169763 w 169762"/>
                <a:gd name="connsiteY52" fmla="*/ 99627 h 145469"/>
                <a:gd name="connsiteX53" fmla="*/ 146192 w 169762"/>
                <a:gd name="connsiteY53" fmla="*/ 95957 h 145469"/>
                <a:gd name="connsiteX54" fmla="*/ 137696 w 169762"/>
                <a:gd name="connsiteY54" fmla="*/ 110745 h 145469"/>
                <a:gd name="connsiteX55" fmla="*/ 125362 w 169762"/>
                <a:gd name="connsiteY55" fmla="*/ 121371 h 145469"/>
                <a:gd name="connsiteX56" fmla="*/ 109192 w 169762"/>
                <a:gd name="connsiteY56" fmla="*/ 127724 h 145469"/>
                <a:gd name="connsiteX57" fmla="*/ 89184 w 169762"/>
                <a:gd name="connsiteY57" fmla="*/ 129860 h 145469"/>
                <a:gd name="connsiteX58" fmla="*/ 88746 w 169762"/>
                <a:gd name="connsiteY58" fmla="*/ 129860 h 145469"/>
                <a:gd name="connsiteX59" fmla="*/ 74713 w 169762"/>
                <a:gd name="connsiteY59" fmla="*/ 128874 h 145469"/>
                <a:gd name="connsiteX60" fmla="*/ 62215 w 169762"/>
                <a:gd name="connsiteY60" fmla="*/ 125972 h 145469"/>
                <a:gd name="connsiteX61" fmla="*/ 51252 w 169762"/>
                <a:gd name="connsiteY61" fmla="*/ 121152 h 145469"/>
                <a:gd name="connsiteX62" fmla="*/ 41879 w 169762"/>
                <a:gd name="connsiteY62" fmla="*/ 114415 h 145469"/>
                <a:gd name="connsiteX63" fmla="*/ 34424 w 169762"/>
                <a:gd name="connsiteY63" fmla="*/ 105980 h 145469"/>
                <a:gd name="connsiteX64" fmla="*/ 29162 w 169762"/>
                <a:gd name="connsiteY64" fmla="*/ 95957 h 145469"/>
                <a:gd name="connsiteX65" fmla="*/ 26092 w 169762"/>
                <a:gd name="connsiteY65" fmla="*/ 84346 h 145469"/>
                <a:gd name="connsiteX66" fmla="*/ 25215 w 169762"/>
                <a:gd name="connsiteY66" fmla="*/ 71147 h 145469"/>
                <a:gd name="connsiteX67" fmla="*/ 25599 w 169762"/>
                <a:gd name="connsiteY67" fmla="*/ 64793 h 145469"/>
                <a:gd name="connsiteX68" fmla="*/ 26476 w 169762"/>
                <a:gd name="connsiteY68" fmla="*/ 58769 h 145469"/>
                <a:gd name="connsiteX69" fmla="*/ 27901 w 169762"/>
                <a:gd name="connsiteY69" fmla="*/ 53073 h 145469"/>
                <a:gd name="connsiteX70" fmla="*/ 29874 w 169762"/>
                <a:gd name="connsiteY70" fmla="*/ 47760 h 145469"/>
                <a:gd name="connsiteX71" fmla="*/ 32341 w 169762"/>
                <a:gd name="connsiteY71" fmla="*/ 42776 h 145469"/>
                <a:gd name="connsiteX72" fmla="*/ 35301 w 169762"/>
                <a:gd name="connsiteY72" fmla="*/ 38175 h 145469"/>
                <a:gd name="connsiteX73" fmla="*/ 38754 w 169762"/>
                <a:gd name="connsiteY73" fmla="*/ 33957 h 145469"/>
                <a:gd name="connsiteX74" fmla="*/ 42646 w 169762"/>
                <a:gd name="connsiteY74" fmla="*/ 30124 h 145469"/>
                <a:gd name="connsiteX75" fmla="*/ 46977 w 169762"/>
                <a:gd name="connsiteY75" fmla="*/ 26728 h 145469"/>
                <a:gd name="connsiteX76" fmla="*/ 51800 w 169762"/>
                <a:gd name="connsiteY76" fmla="*/ 23770 h 145469"/>
                <a:gd name="connsiteX77" fmla="*/ 57062 w 169762"/>
                <a:gd name="connsiteY77" fmla="*/ 21196 h 145469"/>
                <a:gd name="connsiteX78" fmla="*/ 62709 w 169762"/>
                <a:gd name="connsiteY78" fmla="*/ 19060 h 145469"/>
                <a:gd name="connsiteX79" fmla="*/ 68683 w 169762"/>
                <a:gd name="connsiteY79" fmla="*/ 17362 h 145469"/>
                <a:gd name="connsiteX80" fmla="*/ 74987 w 169762"/>
                <a:gd name="connsiteY80" fmla="*/ 16157 h 145469"/>
                <a:gd name="connsiteX81" fmla="*/ 81674 w 169762"/>
                <a:gd name="connsiteY81" fmla="*/ 15445 h 145469"/>
                <a:gd name="connsiteX82" fmla="*/ 88691 w 169762"/>
                <a:gd name="connsiteY82" fmla="*/ 15226 h 145469"/>
                <a:gd name="connsiteX83" fmla="*/ 89129 w 169762"/>
                <a:gd name="connsiteY83" fmla="*/ 15226 h 145469"/>
                <a:gd name="connsiteX84" fmla="*/ 99873 w 169762"/>
                <a:gd name="connsiteY84" fmla="*/ 15774 h 145469"/>
                <a:gd name="connsiteX85" fmla="*/ 109302 w 169762"/>
                <a:gd name="connsiteY85" fmla="*/ 17253 h 145469"/>
                <a:gd name="connsiteX86" fmla="*/ 117359 w 169762"/>
                <a:gd name="connsiteY86" fmla="*/ 19717 h 145469"/>
                <a:gd name="connsiteX87" fmla="*/ 124047 w 169762"/>
                <a:gd name="connsiteY87" fmla="*/ 23168 h 145469"/>
                <a:gd name="connsiteX88" fmla="*/ 129748 w 169762"/>
                <a:gd name="connsiteY88" fmla="*/ 27604 h 145469"/>
                <a:gd name="connsiteX89" fmla="*/ 134790 w 169762"/>
                <a:gd name="connsiteY89" fmla="*/ 33081 h 145469"/>
                <a:gd name="connsiteX90" fmla="*/ 139121 w 169762"/>
                <a:gd name="connsiteY90" fmla="*/ 39544 h 145469"/>
                <a:gd name="connsiteX91" fmla="*/ 142794 w 169762"/>
                <a:gd name="connsiteY91" fmla="*/ 47048 h 145469"/>
                <a:gd name="connsiteX92" fmla="*/ 166583 w 169762"/>
                <a:gd name="connsiteY92" fmla="*/ 42830 h 145469"/>
                <a:gd name="connsiteX93" fmla="*/ 164555 w 169762"/>
                <a:gd name="connsiteY93" fmla="*/ 38120 h 145469"/>
                <a:gd name="connsiteX94" fmla="*/ 162253 w 169762"/>
                <a:gd name="connsiteY94" fmla="*/ 33629 h 145469"/>
                <a:gd name="connsiteX95" fmla="*/ 159622 w 169762"/>
                <a:gd name="connsiteY95" fmla="*/ 29357 h 145469"/>
                <a:gd name="connsiteX96" fmla="*/ 156662 w 169762"/>
                <a:gd name="connsiteY96" fmla="*/ 25304 h 145469"/>
                <a:gd name="connsiteX97" fmla="*/ 153373 w 169762"/>
                <a:gd name="connsiteY97" fmla="*/ 21525 h 145469"/>
                <a:gd name="connsiteX98" fmla="*/ 149700 w 169762"/>
                <a:gd name="connsiteY98" fmla="*/ 18019 h 145469"/>
                <a:gd name="connsiteX99" fmla="*/ 145589 w 169762"/>
                <a:gd name="connsiteY99" fmla="*/ 14843 h 145469"/>
                <a:gd name="connsiteX100" fmla="*/ 141094 w 169762"/>
                <a:gd name="connsiteY100" fmla="*/ 11940 h 145469"/>
                <a:gd name="connsiteX101" fmla="*/ 136161 w 169762"/>
                <a:gd name="connsiteY101" fmla="*/ 9311 h 145469"/>
                <a:gd name="connsiteX102" fmla="*/ 130844 w 169762"/>
                <a:gd name="connsiteY102" fmla="*/ 7011 h 145469"/>
                <a:gd name="connsiteX103" fmla="*/ 125088 w 169762"/>
                <a:gd name="connsiteY103" fmla="*/ 4984 h 145469"/>
                <a:gd name="connsiteX104" fmla="*/ 118894 w 169762"/>
                <a:gd name="connsiteY104" fmla="*/ 3286 h 145469"/>
                <a:gd name="connsiteX105" fmla="*/ 112261 w 169762"/>
                <a:gd name="connsiteY105" fmla="*/ 1917 h 145469"/>
                <a:gd name="connsiteX106" fmla="*/ 105136 w 169762"/>
                <a:gd name="connsiteY106" fmla="*/ 931 h 145469"/>
                <a:gd name="connsiteX107" fmla="*/ 97571 w 169762"/>
                <a:gd name="connsiteY107" fmla="*/ 329 h 145469"/>
                <a:gd name="connsiteX108" fmla="*/ 89513 w 169762"/>
                <a:gd name="connsiteY108" fmla="*/ 110 h 145469"/>
                <a:gd name="connsiteX109" fmla="*/ 89294 w 169762"/>
                <a:gd name="connsiteY109" fmla="*/ 110 h 145469"/>
                <a:gd name="connsiteX110" fmla="*/ 89075 w 169762"/>
                <a:gd name="connsiteY110" fmla="*/ 110 h 145469"/>
                <a:gd name="connsiteX111" fmla="*/ 88855 w 169762"/>
                <a:gd name="connsiteY111" fmla="*/ 110 h 145469"/>
                <a:gd name="connsiteX112" fmla="*/ 88636 w 169762"/>
                <a:gd name="connsiteY112" fmla="*/ 110 h 14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69762" h="145469">
                  <a:moveTo>
                    <a:pt x="88636" y="0"/>
                  </a:moveTo>
                  <a:cubicBezTo>
                    <a:pt x="85457" y="0"/>
                    <a:pt x="82387" y="110"/>
                    <a:pt x="79317" y="329"/>
                  </a:cubicBezTo>
                  <a:cubicBezTo>
                    <a:pt x="76248" y="548"/>
                    <a:pt x="73288" y="822"/>
                    <a:pt x="70383" y="1260"/>
                  </a:cubicBezTo>
                  <a:cubicBezTo>
                    <a:pt x="67478" y="1698"/>
                    <a:pt x="64627" y="2191"/>
                    <a:pt x="61831" y="2793"/>
                  </a:cubicBezTo>
                  <a:cubicBezTo>
                    <a:pt x="59036" y="3396"/>
                    <a:pt x="56295" y="4108"/>
                    <a:pt x="53664" y="4929"/>
                  </a:cubicBezTo>
                  <a:cubicBezTo>
                    <a:pt x="50923" y="5751"/>
                    <a:pt x="48292" y="6682"/>
                    <a:pt x="45771" y="7668"/>
                  </a:cubicBezTo>
                  <a:cubicBezTo>
                    <a:pt x="43249" y="8654"/>
                    <a:pt x="40783" y="9749"/>
                    <a:pt x="38480" y="10954"/>
                  </a:cubicBezTo>
                  <a:cubicBezTo>
                    <a:pt x="36178" y="12159"/>
                    <a:pt x="33876" y="13419"/>
                    <a:pt x="31738" y="14788"/>
                  </a:cubicBezTo>
                  <a:cubicBezTo>
                    <a:pt x="29600" y="16157"/>
                    <a:pt x="27517" y="17636"/>
                    <a:pt x="25544" y="19170"/>
                  </a:cubicBezTo>
                  <a:cubicBezTo>
                    <a:pt x="23570" y="20703"/>
                    <a:pt x="21707" y="22346"/>
                    <a:pt x="19952" y="24099"/>
                  </a:cubicBezTo>
                  <a:cubicBezTo>
                    <a:pt x="18199" y="25852"/>
                    <a:pt x="16554" y="27604"/>
                    <a:pt x="15019" y="29467"/>
                  </a:cubicBezTo>
                  <a:cubicBezTo>
                    <a:pt x="13484" y="31329"/>
                    <a:pt x="12059" y="33300"/>
                    <a:pt x="10689" y="35327"/>
                  </a:cubicBezTo>
                  <a:cubicBezTo>
                    <a:pt x="9318" y="37353"/>
                    <a:pt x="8113" y="39489"/>
                    <a:pt x="7016" y="41680"/>
                  </a:cubicBezTo>
                  <a:cubicBezTo>
                    <a:pt x="5920" y="43871"/>
                    <a:pt x="4933" y="46117"/>
                    <a:pt x="4056" y="48472"/>
                  </a:cubicBezTo>
                  <a:cubicBezTo>
                    <a:pt x="3179" y="50827"/>
                    <a:pt x="2466" y="53182"/>
                    <a:pt x="1918" y="55647"/>
                  </a:cubicBezTo>
                  <a:cubicBezTo>
                    <a:pt x="1370" y="58111"/>
                    <a:pt x="877" y="60631"/>
                    <a:pt x="548" y="63260"/>
                  </a:cubicBezTo>
                  <a:cubicBezTo>
                    <a:pt x="219" y="65889"/>
                    <a:pt x="55" y="68517"/>
                    <a:pt x="0" y="71256"/>
                  </a:cubicBezTo>
                  <a:cubicBezTo>
                    <a:pt x="0" y="74104"/>
                    <a:pt x="0" y="76897"/>
                    <a:pt x="274" y="79636"/>
                  </a:cubicBezTo>
                  <a:cubicBezTo>
                    <a:pt x="548" y="82374"/>
                    <a:pt x="822" y="85003"/>
                    <a:pt x="1316" y="87578"/>
                  </a:cubicBezTo>
                  <a:cubicBezTo>
                    <a:pt x="1809" y="90152"/>
                    <a:pt x="2412" y="92671"/>
                    <a:pt x="3179" y="95081"/>
                  </a:cubicBezTo>
                  <a:cubicBezTo>
                    <a:pt x="3947" y="97491"/>
                    <a:pt x="4824" y="99846"/>
                    <a:pt x="5865" y="102092"/>
                  </a:cubicBezTo>
                  <a:cubicBezTo>
                    <a:pt x="6906" y="104392"/>
                    <a:pt x="8058" y="106583"/>
                    <a:pt x="9264" y="108664"/>
                  </a:cubicBezTo>
                  <a:cubicBezTo>
                    <a:pt x="10470" y="110745"/>
                    <a:pt x="11895" y="112827"/>
                    <a:pt x="13375" y="114744"/>
                  </a:cubicBezTo>
                  <a:cubicBezTo>
                    <a:pt x="14855" y="116661"/>
                    <a:pt x="16445" y="118523"/>
                    <a:pt x="18144" y="120330"/>
                  </a:cubicBezTo>
                  <a:cubicBezTo>
                    <a:pt x="19843" y="122138"/>
                    <a:pt x="21707" y="123781"/>
                    <a:pt x="23625" y="125369"/>
                  </a:cubicBezTo>
                  <a:cubicBezTo>
                    <a:pt x="25544" y="126958"/>
                    <a:pt x="27627" y="128491"/>
                    <a:pt x="29765" y="129915"/>
                  </a:cubicBezTo>
                  <a:cubicBezTo>
                    <a:pt x="31902" y="131339"/>
                    <a:pt x="34150" y="132654"/>
                    <a:pt x="36452" y="133913"/>
                  </a:cubicBezTo>
                  <a:cubicBezTo>
                    <a:pt x="38754" y="135173"/>
                    <a:pt x="41221" y="136269"/>
                    <a:pt x="43742" y="137364"/>
                  </a:cubicBezTo>
                  <a:cubicBezTo>
                    <a:pt x="46264" y="138459"/>
                    <a:pt x="48895" y="139390"/>
                    <a:pt x="51581" y="140212"/>
                  </a:cubicBezTo>
                  <a:cubicBezTo>
                    <a:pt x="54322" y="141088"/>
                    <a:pt x="57117" y="141855"/>
                    <a:pt x="60022" y="142457"/>
                  </a:cubicBezTo>
                  <a:cubicBezTo>
                    <a:pt x="62928" y="143060"/>
                    <a:pt x="65888" y="143662"/>
                    <a:pt x="68957" y="144101"/>
                  </a:cubicBezTo>
                  <a:cubicBezTo>
                    <a:pt x="72027" y="144539"/>
                    <a:pt x="75151" y="144867"/>
                    <a:pt x="78386" y="145087"/>
                  </a:cubicBezTo>
                  <a:cubicBezTo>
                    <a:pt x="81620" y="145305"/>
                    <a:pt x="84909" y="145415"/>
                    <a:pt x="88307" y="145470"/>
                  </a:cubicBezTo>
                  <a:cubicBezTo>
                    <a:pt x="88307" y="145470"/>
                    <a:pt x="88417" y="145470"/>
                    <a:pt x="88472" y="145470"/>
                  </a:cubicBezTo>
                  <a:cubicBezTo>
                    <a:pt x="88526" y="145470"/>
                    <a:pt x="88581" y="145470"/>
                    <a:pt x="88636" y="145470"/>
                  </a:cubicBezTo>
                  <a:cubicBezTo>
                    <a:pt x="88691" y="145470"/>
                    <a:pt x="88746" y="145470"/>
                    <a:pt x="88800" y="145470"/>
                  </a:cubicBezTo>
                  <a:cubicBezTo>
                    <a:pt x="88855" y="145470"/>
                    <a:pt x="88910" y="145470"/>
                    <a:pt x="88965" y="145470"/>
                  </a:cubicBezTo>
                  <a:cubicBezTo>
                    <a:pt x="91651" y="145470"/>
                    <a:pt x="94282" y="145415"/>
                    <a:pt x="96858" y="145251"/>
                  </a:cubicBezTo>
                  <a:cubicBezTo>
                    <a:pt x="99435" y="145087"/>
                    <a:pt x="101956" y="144922"/>
                    <a:pt x="104368" y="144648"/>
                  </a:cubicBezTo>
                  <a:cubicBezTo>
                    <a:pt x="106780" y="144374"/>
                    <a:pt x="109192" y="144046"/>
                    <a:pt x="111549" y="143662"/>
                  </a:cubicBezTo>
                  <a:cubicBezTo>
                    <a:pt x="113906" y="143279"/>
                    <a:pt x="116153" y="142786"/>
                    <a:pt x="118346" y="142293"/>
                  </a:cubicBezTo>
                  <a:cubicBezTo>
                    <a:pt x="120593" y="141746"/>
                    <a:pt x="122786" y="141143"/>
                    <a:pt x="124869" y="140486"/>
                  </a:cubicBezTo>
                  <a:cubicBezTo>
                    <a:pt x="126952" y="139828"/>
                    <a:pt x="129035" y="139116"/>
                    <a:pt x="130953" y="138350"/>
                  </a:cubicBezTo>
                  <a:cubicBezTo>
                    <a:pt x="132872" y="137583"/>
                    <a:pt x="134790" y="136761"/>
                    <a:pt x="136654" y="135830"/>
                  </a:cubicBezTo>
                  <a:cubicBezTo>
                    <a:pt x="138518" y="134899"/>
                    <a:pt x="140217" y="133968"/>
                    <a:pt x="141916" y="132982"/>
                  </a:cubicBezTo>
                  <a:cubicBezTo>
                    <a:pt x="143616" y="131996"/>
                    <a:pt x="145205" y="130956"/>
                    <a:pt x="146795" y="129805"/>
                  </a:cubicBezTo>
                  <a:cubicBezTo>
                    <a:pt x="148385" y="128655"/>
                    <a:pt x="149810" y="127560"/>
                    <a:pt x="151235" y="126355"/>
                  </a:cubicBezTo>
                  <a:cubicBezTo>
                    <a:pt x="152660" y="125150"/>
                    <a:pt x="153976" y="123890"/>
                    <a:pt x="155291" y="122630"/>
                  </a:cubicBezTo>
                  <a:cubicBezTo>
                    <a:pt x="156607" y="121371"/>
                    <a:pt x="157758" y="120002"/>
                    <a:pt x="158909" y="118578"/>
                  </a:cubicBezTo>
                  <a:cubicBezTo>
                    <a:pt x="160060" y="117208"/>
                    <a:pt x="161157" y="115730"/>
                    <a:pt x="162198" y="114251"/>
                  </a:cubicBezTo>
                  <a:cubicBezTo>
                    <a:pt x="163240" y="112772"/>
                    <a:pt x="164171" y="111239"/>
                    <a:pt x="165103" y="109650"/>
                  </a:cubicBezTo>
                  <a:cubicBezTo>
                    <a:pt x="166035" y="108062"/>
                    <a:pt x="166858" y="106474"/>
                    <a:pt x="167625" y="104776"/>
                  </a:cubicBezTo>
                  <a:cubicBezTo>
                    <a:pt x="168392" y="103077"/>
                    <a:pt x="169105" y="101380"/>
                    <a:pt x="169763" y="99627"/>
                  </a:cubicBezTo>
                  <a:lnTo>
                    <a:pt x="146192" y="95957"/>
                  </a:lnTo>
                  <a:cubicBezTo>
                    <a:pt x="143999" y="101599"/>
                    <a:pt x="141204" y="106528"/>
                    <a:pt x="137696" y="110745"/>
                  </a:cubicBezTo>
                  <a:cubicBezTo>
                    <a:pt x="134188" y="114963"/>
                    <a:pt x="130131" y="118523"/>
                    <a:pt x="125362" y="121371"/>
                  </a:cubicBezTo>
                  <a:cubicBezTo>
                    <a:pt x="120593" y="124219"/>
                    <a:pt x="115221" y="126355"/>
                    <a:pt x="109192" y="127724"/>
                  </a:cubicBezTo>
                  <a:cubicBezTo>
                    <a:pt x="103162" y="129093"/>
                    <a:pt x="96530" y="129860"/>
                    <a:pt x="89184" y="129860"/>
                  </a:cubicBezTo>
                  <a:lnTo>
                    <a:pt x="88746" y="129860"/>
                  </a:lnTo>
                  <a:cubicBezTo>
                    <a:pt x="83812" y="129860"/>
                    <a:pt x="79098" y="129532"/>
                    <a:pt x="74713" y="128874"/>
                  </a:cubicBezTo>
                  <a:cubicBezTo>
                    <a:pt x="70328" y="128217"/>
                    <a:pt x="66107" y="127231"/>
                    <a:pt x="62215" y="125972"/>
                  </a:cubicBezTo>
                  <a:cubicBezTo>
                    <a:pt x="58323" y="124712"/>
                    <a:pt x="54651" y="123069"/>
                    <a:pt x="51252" y="121152"/>
                  </a:cubicBezTo>
                  <a:cubicBezTo>
                    <a:pt x="47854" y="119235"/>
                    <a:pt x="44729" y="116989"/>
                    <a:pt x="41879" y="114415"/>
                  </a:cubicBezTo>
                  <a:cubicBezTo>
                    <a:pt x="39028" y="111896"/>
                    <a:pt x="36562" y="109048"/>
                    <a:pt x="34424" y="105980"/>
                  </a:cubicBezTo>
                  <a:cubicBezTo>
                    <a:pt x="32286" y="102913"/>
                    <a:pt x="30532" y="99572"/>
                    <a:pt x="29162" y="95957"/>
                  </a:cubicBezTo>
                  <a:cubicBezTo>
                    <a:pt x="27791" y="92343"/>
                    <a:pt x="26750" y="88454"/>
                    <a:pt x="26092" y="84346"/>
                  </a:cubicBezTo>
                  <a:cubicBezTo>
                    <a:pt x="25434" y="80238"/>
                    <a:pt x="25160" y="75802"/>
                    <a:pt x="25215" y="71147"/>
                  </a:cubicBezTo>
                  <a:cubicBezTo>
                    <a:pt x="25215" y="68956"/>
                    <a:pt x="25379" y="66874"/>
                    <a:pt x="25599" y="64793"/>
                  </a:cubicBezTo>
                  <a:cubicBezTo>
                    <a:pt x="25818" y="62712"/>
                    <a:pt x="26092" y="60740"/>
                    <a:pt x="26476" y="58769"/>
                  </a:cubicBezTo>
                  <a:cubicBezTo>
                    <a:pt x="26859" y="56797"/>
                    <a:pt x="27353" y="54935"/>
                    <a:pt x="27901" y="53073"/>
                  </a:cubicBezTo>
                  <a:cubicBezTo>
                    <a:pt x="28449" y="51210"/>
                    <a:pt x="29107" y="49458"/>
                    <a:pt x="29874" y="47760"/>
                  </a:cubicBezTo>
                  <a:cubicBezTo>
                    <a:pt x="30642" y="46007"/>
                    <a:pt x="31464" y="44364"/>
                    <a:pt x="32341" y="42776"/>
                  </a:cubicBezTo>
                  <a:cubicBezTo>
                    <a:pt x="33218" y="41187"/>
                    <a:pt x="34260" y="39654"/>
                    <a:pt x="35301" y="38175"/>
                  </a:cubicBezTo>
                  <a:cubicBezTo>
                    <a:pt x="36343" y="36696"/>
                    <a:pt x="37548" y="35327"/>
                    <a:pt x="38754" y="33957"/>
                  </a:cubicBezTo>
                  <a:cubicBezTo>
                    <a:pt x="39960" y="32588"/>
                    <a:pt x="41276" y="31329"/>
                    <a:pt x="42646" y="30124"/>
                  </a:cubicBezTo>
                  <a:cubicBezTo>
                    <a:pt x="44016" y="28919"/>
                    <a:pt x="45497" y="27768"/>
                    <a:pt x="46977" y="26728"/>
                  </a:cubicBezTo>
                  <a:cubicBezTo>
                    <a:pt x="48456" y="25687"/>
                    <a:pt x="50101" y="24647"/>
                    <a:pt x="51800" y="23770"/>
                  </a:cubicBezTo>
                  <a:cubicBezTo>
                    <a:pt x="53499" y="22894"/>
                    <a:pt x="55199" y="22018"/>
                    <a:pt x="57062" y="21196"/>
                  </a:cubicBezTo>
                  <a:cubicBezTo>
                    <a:pt x="58926" y="20375"/>
                    <a:pt x="60790" y="19717"/>
                    <a:pt x="62709" y="19060"/>
                  </a:cubicBezTo>
                  <a:cubicBezTo>
                    <a:pt x="64627" y="18403"/>
                    <a:pt x="66655" y="17855"/>
                    <a:pt x="68683" y="17362"/>
                  </a:cubicBezTo>
                  <a:cubicBezTo>
                    <a:pt x="70711" y="16869"/>
                    <a:pt x="72849" y="16486"/>
                    <a:pt x="74987" y="16157"/>
                  </a:cubicBezTo>
                  <a:cubicBezTo>
                    <a:pt x="77125" y="15829"/>
                    <a:pt x="79372" y="15610"/>
                    <a:pt x="81674" y="15445"/>
                  </a:cubicBezTo>
                  <a:cubicBezTo>
                    <a:pt x="83977" y="15281"/>
                    <a:pt x="86334" y="15226"/>
                    <a:pt x="88691" y="15226"/>
                  </a:cubicBezTo>
                  <a:lnTo>
                    <a:pt x="89129" y="15226"/>
                  </a:lnTo>
                  <a:cubicBezTo>
                    <a:pt x="92966" y="15226"/>
                    <a:pt x="96530" y="15391"/>
                    <a:pt x="99873" y="15774"/>
                  </a:cubicBezTo>
                  <a:cubicBezTo>
                    <a:pt x="103217" y="16157"/>
                    <a:pt x="106396" y="16595"/>
                    <a:pt x="109302" y="17253"/>
                  </a:cubicBezTo>
                  <a:cubicBezTo>
                    <a:pt x="112207" y="17910"/>
                    <a:pt x="114892" y="18731"/>
                    <a:pt x="117359" y="19717"/>
                  </a:cubicBezTo>
                  <a:cubicBezTo>
                    <a:pt x="119826" y="20703"/>
                    <a:pt x="122073" y="21853"/>
                    <a:pt x="124047" y="23168"/>
                  </a:cubicBezTo>
                  <a:cubicBezTo>
                    <a:pt x="126075" y="24482"/>
                    <a:pt x="127993" y="25961"/>
                    <a:pt x="129748" y="27604"/>
                  </a:cubicBezTo>
                  <a:cubicBezTo>
                    <a:pt x="131502" y="29247"/>
                    <a:pt x="133201" y="31055"/>
                    <a:pt x="134790" y="33081"/>
                  </a:cubicBezTo>
                  <a:cubicBezTo>
                    <a:pt x="136380" y="35108"/>
                    <a:pt x="137805" y="37244"/>
                    <a:pt x="139121" y="39544"/>
                  </a:cubicBezTo>
                  <a:cubicBezTo>
                    <a:pt x="140437" y="41844"/>
                    <a:pt x="141697" y="44364"/>
                    <a:pt x="142794" y="47048"/>
                  </a:cubicBezTo>
                  <a:lnTo>
                    <a:pt x="166583" y="42830"/>
                  </a:lnTo>
                  <a:cubicBezTo>
                    <a:pt x="165925" y="41242"/>
                    <a:pt x="165268" y="39654"/>
                    <a:pt x="164555" y="38120"/>
                  </a:cubicBezTo>
                  <a:cubicBezTo>
                    <a:pt x="163842" y="36587"/>
                    <a:pt x="163075" y="35108"/>
                    <a:pt x="162253" y="33629"/>
                  </a:cubicBezTo>
                  <a:cubicBezTo>
                    <a:pt x="161431" y="32150"/>
                    <a:pt x="160554" y="30726"/>
                    <a:pt x="159622" y="29357"/>
                  </a:cubicBezTo>
                  <a:cubicBezTo>
                    <a:pt x="158690" y="27988"/>
                    <a:pt x="157703" y="26618"/>
                    <a:pt x="156662" y="25304"/>
                  </a:cubicBezTo>
                  <a:cubicBezTo>
                    <a:pt x="155620" y="23990"/>
                    <a:pt x="154524" y="22730"/>
                    <a:pt x="153373" y="21525"/>
                  </a:cubicBezTo>
                  <a:cubicBezTo>
                    <a:pt x="152222" y="20320"/>
                    <a:pt x="150961" y="19170"/>
                    <a:pt x="149700" y="18019"/>
                  </a:cubicBezTo>
                  <a:cubicBezTo>
                    <a:pt x="148439" y="16869"/>
                    <a:pt x="147014" y="15829"/>
                    <a:pt x="145589" y="14843"/>
                  </a:cubicBezTo>
                  <a:cubicBezTo>
                    <a:pt x="144164" y="13857"/>
                    <a:pt x="142684" y="12871"/>
                    <a:pt x="141094" y="11940"/>
                  </a:cubicBezTo>
                  <a:cubicBezTo>
                    <a:pt x="139504" y="11009"/>
                    <a:pt x="137860" y="10133"/>
                    <a:pt x="136161" y="9311"/>
                  </a:cubicBezTo>
                  <a:cubicBezTo>
                    <a:pt x="134462" y="8489"/>
                    <a:pt x="132653" y="7723"/>
                    <a:pt x="130844" y="7011"/>
                  </a:cubicBezTo>
                  <a:cubicBezTo>
                    <a:pt x="129035" y="6299"/>
                    <a:pt x="127062" y="5641"/>
                    <a:pt x="125088" y="4984"/>
                  </a:cubicBezTo>
                  <a:cubicBezTo>
                    <a:pt x="123115" y="4327"/>
                    <a:pt x="121032" y="3779"/>
                    <a:pt x="118894" y="3286"/>
                  </a:cubicBezTo>
                  <a:cubicBezTo>
                    <a:pt x="116756" y="2793"/>
                    <a:pt x="114564" y="2300"/>
                    <a:pt x="112261" y="1917"/>
                  </a:cubicBezTo>
                  <a:cubicBezTo>
                    <a:pt x="109959" y="1534"/>
                    <a:pt x="107602" y="1205"/>
                    <a:pt x="105136" y="931"/>
                  </a:cubicBezTo>
                  <a:cubicBezTo>
                    <a:pt x="102669" y="657"/>
                    <a:pt x="100147" y="493"/>
                    <a:pt x="97571" y="329"/>
                  </a:cubicBezTo>
                  <a:cubicBezTo>
                    <a:pt x="94995" y="164"/>
                    <a:pt x="92254" y="110"/>
                    <a:pt x="89513" y="110"/>
                  </a:cubicBezTo>
                  <a:cubicBezTo>
                    <a:pt x="89458" y="110"/>
                    <a:pt x="89349" y="110"/>
                    <a:pt x="89294" y="110"/>
                  </a:cubicBezTo>
                  <a:cubicBezTo>
                    <a:pt x="89239" y="110"/>
                    <a:pt x="89129" y="110"/>
                    <a:pt x="89075" y="110"/>
                  </a:cubicBezTo>
                  <a:cubicBezTo>
                    <a:pt x="89020" y="110"/>
                    <a:pt x="88910" y="110"/>
                    <a:pt x="88855" y="110"/>
                  </a:cubicBezTo>
                  <a:cubicBezTo>
                    <a:pt x="88800" y="110"/>
                    <a:pt x="88691" y="110"/>
                    <a:pt x="88636" y="110"/>
                  </a:cubicBez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3" name="Freeform: Shape 62">
              <a:extLst>
                <a:ext uri="{FF2B5EF4-FFF2-40B4-BE49-F238E27FC236}">
                  <a16:creationId xmlns:a16="http://schemas.microsoft.com/office/drawing/2014/main" id="{48F80D5C-2CD8-55BA-E4E0-947DE71466F2}"/>
                </a:ext>
              </a:extLst>
            </p:cNvPr>
            <p:cNvSpPr/>
            <p:nvPr/>
          </p:nvSpPr>
          <p:spPr>
            <a:xfrm>
              <a:off x="8624528" y="4752762"/>
              <a:ext cx="166329" cy="146127"/>
            </a:xfrm>
            <a:custGeom>
              <a:avLst/>
              <a:gdLst>
                <a:gd name="connsiteX0" fmla="*/ 153537 w 166329"/>
                <a:gd name="connsiteY0" fmla="*/ 0 h 146127"/>
                <a:gd name="connsiteX1" fmla="*/ 129474 w 166329"/>
                <a:gd name="connsiteY1" fmla="*/ 1205 h 146127"/>
                <a:gd name="connsiteX2" fmla="*/ 141478 w 166329"/>
                <a:gd name="connsiteY2" fmla="*/ 90097 h 146127"/>
                <a:gd name="connsiteX3" fmla="*/ 141807 w 166329"/>
                <a:gd name="connsiteY3" fmla="*/ 98258 h 146127"/>
                <a:gd name="connsiteX4" fmla="*/ 140437 w 166329"/>
                <a:gd name="connsiteY4" fmla="*/ 105707 h 146127"/>
                <a:gd name="connsiteX5" fmla="*/ 137367 w 166329"/>
                <a:gd name="connsiteY5" fmla="*/ 112388 h 146127"/>
                <a:gd name="connsiteX6" fmla="*/ 132653 w 166329"/>
                <a:gd name="connsiteY6" fmla="*/ 118304 h 146127"/>
                <a:gd name="connsiteX7" fmla="*/ 126020 w 166329"/>
                <a:gd name="connsiteY7" fmla="*/ 123233 h 146127"/>
                <a:gd name="connsiteX8" fmla="*/ 117359 w 166329"/>
                <a:gd name="connsiteY8" fmla="*/ 126958 h 146127"/>
                <a:gd name="connsiteX9" fmla="*/ 106670 w 166329"/>
                <a:gd name="connsiteY9" fmla="*/ 129477 h 146127"/>
                <a:gd name="connsiteX10" fmla="*/ 93953 w 166329"/>
                <a:gd name="connsiteY10" fmla="*/ 130736 h 146127"/>
                <a:gd name="connsiteX11" fmla="*/ 92418 w 166329"/>
                <a:gd name="connsiteY11" fmla="*/ 130791 h 146127"/>
                <a:gd name="connsiteX12" fmla="*/ 90883 w 166329"/>
                <a:gd name="connsiteY12" fmla="*/ 130791 h 146127"/>
                <a:gd name="connsiteX13" fmla="*/ 89404 w 166329"/>
                <a:gd name="connsiteY13" fmla="*/ 130791 h 146127"/>
                <a:gd name="connsiteX14" fmla="*/ 87923 w 166329"/>
                <a:gd name="connsiteY14" fmla="*/ 130791 h 146127"/>
                <a:gd name="connsiteX15" fmla="*/ 82990 w 166329"/>
                <a:gd name="connsiteY15" fmla="*/ 130682 h 146127"/>
                <a:gd name="connsiteX16" fmla="*/ 78276 w 166329"/>
                <a:gd name="connsiteY16" fmla="*/ 130353 h 146127"/>
                <a:gd name="connsiteX17" fmla="*/ 73836 w 166329"/>
                <a:gd name="connsiteY17" fmla="*/ 129751 h 146127"/>
                <a:gd name="connsiteX18" fmla="*/ 69670 w 166329"/>
                <a:gd name="connsiteY18" fmla="*/ 128929 h 146127"/>
                <a:gd name="connsiteX19" fmla="*/ 64682 w 166329"/>
                <a:gd name="connsiteY19" fmla="*/ 127615 h 146127"/>
                <a:gd name="connsiteX20" fmla="*/ 60077 w 166329"/>
                <a:gd name="connsiteY20" fmla="*/ 125971 h 146127"/>
                <a:gd name="connsiteX21" fmla="*/ 55857 w 166329"/>
                <a:gd name="connsiteY21" fmla="*/ 124055 h 146127"/>
                <a:gd name="connsiteX22" fmla="*/ 52020 w 166329"/>
                <a:gd name="connsiteY22" fmla="*/ 121864 h 146127"/>
                <a:gd name="connsiteX23" fmla="*/ 48621 w 166329"/>
                <a:gd name="connsiteY23" fmla="*/ 119399 h 146127"/>
                <a:gd name="connsiteX24" fmla="*/ 45606 w 166329"/>
                <a:gd name="connsiteY24" fmla="*/ 116661 h 146127"/>
                <a:gd name="connsiteX25" fmla="*/ 43030 w 166329"/>
                <a:gd name="connsiteY25" fmla="*/ 113648 h 146127"/>
                <a:gd name="connsiteX26" fmla="*/ 40837 w 166329"/>
                <a:gd name="connsiteY26" fmla="*/ 110362 h 146127"/>
                <a:gd name="connsiteX27" fmla="*/ 39028 w 166329"/>
                <a:gd name="connsiteY27" fmla="*/ 106802 h 146127"/>
                <a:gd name="connsiteX28" fmla="*/ 37603 w 166329"/>
                <a:gd name="connsiteY28" fmla="*/ 103023 h 146127"/>
                <a:gd name="connsiteX29" fmla="*/ 36507 w 166329"/>
                <a:gd name="connsiteY29" fmla="*/ 99079 h 146127"/>
                <a:gd name="connsiteX30" fmla="*/ 35794 w 166329"/>
                <a:gd name="connsiteY30" fmla="*/ 94917 h 146127"/>
                <a:gd name="connsiteX31" fmla="*/ 24776 w 166329"/>
                <a:gd name="connsiteY31" fmla="*/ 6353 h 146127"/>
                <a:gd name="connsiteX32" fmla="*/ 0 w 166329"/>
                <a:gd name="connsiteY32" fmla="*/ 7558 h 146127"/>
                <a:gd name="connsiteX33" fmla="*/ 11072 w 166329"/>
                <a:gd name="connsiteY33" fmla="*/ 98477 h 146127"/>
                <a:gd name="connsiteX34" fmla="*/ 12005 w 166329"/>
                <a:gd name="connsiteY34" fmla="*/ 103790 h 146127"/>
                <a:gd name="connsiteX35" fmla="*/ 13484 w 166329"/>
                <a:gd name="connsiteY35" fmla="*/ 108883 h 146127"/>
                <a:gd name="connsiteX36" fmla="*/ 15512 w 166329"/>
                <a:gd name="connsiteY36" fmla="*/ 113758 h 146127"/>
                <a:gd name="connsiteX37" fmla="*/ 18089 w 166329"/>
                <a:gd name="connsiteY37" fmla="*/ 118468 h 146127"/>
                <a:gd name="connsiteX38" fmla="*/ 21268 w 166329"/>
                <a:gd name="connsiteY38" fmla="*/ 122904 h 146127"/>
                <a:gd name="connsiteX39" fmla="*/ 25051 w 166329"/>
                <a:gd name="connsiteY39" fmla="*/ 126958 h 146127"/>
                <a:gd name="connsiteX40" fmla="*/ 29436 w 166329"/>
                <a:gd name="connsiteY40" fmla="*/ 130682 h 146127"/>
                <a:gd name="connsiteX41" fmla="*/ 34369 w 166329"/>
                <a:gd name="connsiteY41" fmla="*/ 134078 h 146127"/>
                <a:gd name="connsiteX42" fmla="*/ 39905 w 166329"/>
                <a:gd name="connsiteY42" fmla="*/ 137090 h 146127"/>
                <a:gd name="connsiteX43" fmla="*/ 46045 w 166329"/>
                <a:gd name="connsiteY43" fmla="*/ 139719 h 146127"/>
                <a:gd name="connsiteX44" fmla="*/ 52787 w 166329"/>
                <a:gd name="connsiteY44" fmla="*/ 141910 h 146127"/>
                <a:gd name="connsiteX45" fmla="*/ 60132 w 166329"/>
                <a:gd name="connsiteY45" fmla="*/ 143717 h 146127"/>
                <a:gd name="connsiteX46" fmla="*/ 66162 w 166329"/>
                <a:gd name="connsiteY46" fmla="*/ 144758 h 146127"/>
                <a:gd name="connsiteX47" fmla="*/ 72520 w 166329"/>
                <a:gd name="connsiteY47" fmla="*/ 145524 h 146127"/>
                <a:gd name="connsiteX48" fmla="*/ 79208 w 166329"/>
                <a:gd name="connsiteY48" fmla="*/ 145963 h 146127"/>
                <a:gd name="connsiteX49" fmla="*/ 86279 w 166329"/>
                <a:gd name="connsiteY49" fmla="*/ 146127 h 146127"/>
                <a:gd name="connsiteX50" fmla="*/ 88526 w 166329"/>
                <a:gd name="connsiteY50" fmla="*/ 146127 h 146127"/>
                <a:gd name="connsiteX51" fmla="*/ 90829 w 166329"/>
                <a:gd name="connsiteY51" fmla="*/ 146127 h 146127"/>
                <a:gd name="connsiteX52" fmla="*/ 93186 w 166329"/>
                <a:gd name="connsiteY52" fmla="*/ 146072 h 146127"/>
                <a:gd name="connsiteX53" fmla="*/ 95543 w 166329"/>
                <a:gd name="connsiteY53" fmla="*/ 145963 h 146127"/>
                <a:gd name="connsiteX54" fmla="*/ 105026 w 166329"/>
                <a:gd name="connsiteY54" fmla="*/ 145251 h 146127"/>
                <a:gd name="connsiteX55" fmla="*/ 113742 w 166329"/>
                <a:gd name="connsiteY55" fmla="*/ 144100 h 146127"/>
                <a:gd name="connsiteX56" fmla="*/ 121744 w 166329"/>
                <a:gd name="connsiteY56" fmla="*/ 142457 h 146127"/>
                <a:gd name="connsiteX57" fmla="*/ 129035 w 166329"/>
                <a:gd name="connsiteY57" fmla="*/ 140376 h 146127"/>
                <a:gd name="connsiteX58" fmla="*/ 135613 w 166329"/>
                <a:gd name="connsiteY58" fmla="*/ 137857 h 146127"/>
                <a:gd name="connsiteX59" fmla="*/ 141587 w 166329"/>
                <a:gd name="connsiteY59" fmla="*/ 135009 h 146127"/>
                <a:gd name="connsiteX60" fmla="*/ 146960 w 166329"/>
                <a:gd name="connsiteY60" fmla="*/ 131832 h 146127"/>
                <a:gd name="connsiteX61" fmla="*/ 151674 w 166329"/>
                <a:gd name="connsiteY61" fmla="*/ 128272 h 146127"/>
                <a:gd name="connsiteX62" fmla="*/ 155785 w 166329"/>
                <a:gd name="connsiteY62" fmla="*/ 124383 h 146127"/>
                <a:gd name="connsiteX63" fmla="*/ 159183 w 166329"/>
                <a:gd name="connsiteY63" fmla="*/ 120221 h 146127"/>
                <a:gd name="connsiteX64" fmla="*/ 161924 w 166329"/>
                <a:gd name="connsiteY64" fmla="*/ 115784 h 146127"/>
                <a:gd name="connsiteX65" fmla="*/ 164007 w 166329"/>
                <a:gd name="connsiteY65" fmla="*/ 111074 h 146127"/>
                <a:gd name="connsiteX66" fmla="*/ 165377 w 166329"/>
                <a:gd name="connsiteY66" fmla="*/ 106199 h 146127"/>
                <a:gd name="connsiteX67" fmla="*/ 166145 w 166329"/>
                <a:gd name="connsiteY67" fmla="*/ 101161 h 146127"/>
                <a:gd name="connsiteX68" fmla="*/ 166309 w 166329"/>
                <a:gd name="connsiteY68" fmla="*/ 95957 h 146127"/>
                <a:gd name="connsiteX69" fmla="*/ 165871 w 166329"/>
                <a:gd name="connsiteY69" fmla="*/ 90590 h 146127"/>
                <a:gd name="connsiteX70" fmla="*/ 153428 w 166329"/>
                <a:gd name="connsiteY70" fmla="*/ 164 h 1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329" h="146127">
                  <a:moveTo>
                    <a:pt x="153537" y="0"/>
                  </a:moveTo>
                  <a:lnTo>
                    <a:pt x="129474" y="1205"/>
                  </a:lnTo>
                  <a:lnTo>
                    <a:pt x="141478" y="90097"/>
                  </a:lnTo>
                  <a:cubicBezTo>
                    <a:pt x="141862" y="92945"/>
                    <a:pt x="141971" y="95684"/>
                    <a:pt x="141807" y="98258"/>
                  </a:cubicBezTo>
                  <a:cubicBezTo>
                    <a:pt x="141642" y="100832"/>
                    <a:pt x="141204" y="103351"/>
                    <a:pt x="140437" y="105707"/>
                  </a:cubicBezTo>
                  <a:cubicBezTo>
                    <a:pt x="139669" y="108062"/>
                    <a:pt x="138682" y="110307"/>
                    <a:pt x="137367" y="112388"/>
                  </a:cubicBezTo>
                  <a:cubicBezTo>
                    <a:pt x="136051" y="114470"/>
                    <a:pt x="134462" y="116441"/>
                    <a:pt x="132653" y="118304"/>
                  </a:cubicBezTo>
                  <a:cubicBezTo>
                    <a:pt x="130789" y="120166"/>
                    <a:pt x="128541" y="121809"/>
                    <a:pt x="126020" y="123233"/>
                  </a:cubicBezTo>
                  <a:cubicBezTo>
                    <a:pt x="123499" y="124657"/>
                    <a:pt x="120593" y="125917"/>
                    <a:pt x="117359" y="126958"/>
                  </a:cubicBezTo>
                  <a:cubicBezTo>
                    <a:pt x="114125" y="127998"/>
                    <a:pt x="110562" y="128820"/>
                    <a:pt x="106670" y="129477"/>
                  </a:cubicBezTo>
                  <a:cubicBezTo>
                    <a:pt x="102779" y="130134"/>
                    <a:pt x="98503" y="130517"/>
                    <a:pt x="93953" y="130736"/>
                  </a:cubicBezTo>
                  <a:cubicBezTo>
                    <a:pt x="93460" y="130736"/>
                    <a:pt x="92912" y="130736"/>
                    <a:pt x="92418" y="130791"/>
                  </a:cubicBezTo>
                  <a:cubicBezTo>
                    <a:pt x="91925" y="130846"/>
                    <a:pt x="91377" y="130791"/>
                    <a:pt x="90883" y="130791"/>
                  </a:cubicBezTo>
                  <a:cubicBezTo>
                    <a:pt x="90390" y="130791"/>
                    <a:pt x="89897" y="130791"/>
                    <a:pt x="89404" y="130791"/>
                  </a:cubicBezTo>
                  <a:cubicBezTo>
                    <a:pt x="88910" y="130791"/>
                    <a:pt x="88417" y="130791"/>
                    <a:pt x="87923" y="130791"/>
                  </a:cubicBezTo>
                  <a:cubicBezTo>
                    <a:pt x="86224" y="130791"/>
                    <a:pt x="84580" y="130791"/>
                    <a:pt x="82990" y="130682"/>
                  </a:cubicBezTo>
                  <a:cubicBezTo>
                    <a:pt x="81400" y="130572"/>
                    <a:pt x="79811" y="130463"/>
                    <a:pt x="78276" y="130353"/>
                  </a:cubicBezTo>
                  <a:cubicBezTo>
                    <a:pt x="76741" y="130244"/>
                    <a:pt x="75261" y="130025"/>
                    <a:pt x="73836" y="129751"/>
                  </a:cubicBezTo>
                  <a:cubicBezTo>
                    <a:pt x="72411" y="129477"/>
                    <a:pt x="70985" y="129258"/>
                    <a:pt x="69670" y="128929"/>
                  </a:cubicBezTo>
                  <a:cubicBezTo>
                    <a:pt x="67971" y="128546"/>
                    <a:pt x="66271" y="128108"/>
                    <a:pt x="64682" y="127615"/>
                  </a:cubicBezTo>
                  <a:cubicBezTo>
                    <a:pt x="63092" y="127122"/>
                    <a:pt x="61557" y="126574"/>
                    <a:pt x="60077" y="125971"/>
                  </a:cubicBezTo>
                  <a:cubicBezTo>
                    <a:pt x="58597" y="125369"/>
                    <a:pt x="57227" y="124767"/>
                    <a:pt x="55857" y="124055"/>
                  </a:cubicBezTo>
                  <a:cubicBezTo>
                    <a:pt x="54486" y="123343"/>
                    <a:pt x="53225" y="122630"/>
                    <a:pt x="52020" y="121864"/>
                  </a:cubicBezTo>
                  <a:cubicBezTo>
                    <a:pt x="50813" y="121097"/>
                    <a:pt x="49717" y="120275"/>
                    <a:pt x="48621" y="119399"/>
                  </a:cubicBezTo>
                  <a:cubicBezTo>
                    <a:pt x="47525" y="118523"/>
                    <a:pt x="46538" y="117592"/>
                    <a:pt x="45606" y="116661"/>
                  </a:cubicBezTo>
                  <a:cubicBezTo>
                    <a:pt x="44674" y="115729"/>
                    <a:pt x="43797" y="114689"/>
                    <a:pt x="43030" y="113648"/>
                  </a:cubicBezTo>
                  <a:cubicBezTo>
                    <a:pt x="42262" y="112607"/>
                    <a:pt x="41495" y="111512"/>
                    <a:pt x="40837" y="110362"/>
                  </a:cubicBezTo>
                  <a:cubicBezTo>
                    <a:pt x="40179" y="109212"/>
                    <a:pt x="39576" y="108007"/>
                    <a:pt x="39028" y="106802"/>
                  </a:cubicBezTo>
                  <a:cubicBezTo>
                    <a:pt x="38480" y="105597"/>
                    <a:pt x="37987" y="104337"/>
                    <a:pt x="37603" y="103023"/>
                  </a:cubicBezTo>
                  <a:cubicBezTo>
                    <a:pt x="37219" y="101708"/>
                    <a:pt x="36836" y="100449"/>
                    <a:pt x="36507" y="99079"/>
                  </a:cubicBezTo>
                  <a:cubicBezTo>
                    <a:pt x="36178" y="97710"/>
                    <a:pt x="35959" y="96341"/>
                    <a:pt x="35794" y="94917"/>
                  </a:cubicBezTo>
                  <a:lnTo>
                    <a:pt x="24776" y="6353"/>
                  </a:lnTo>
                  <a:lnTo>
                    <a:pt x="0" y="7558"/>
                  </a:lnTo>
                  <a:lnTo>
                    <a:pt x="11072" y="98477"/>
                  </a:lnTo>
                  <a:cubicBezTo>
                    <a:pt x="11292" y="100284"/>
                    <a:pt x="11566" y="102037"/>
                    <a:pt x="12005" y="103790"/>
                  </a:cubicBezTo>
                  <a:cubicBezTo>
                    <a:pt x="12443" y="105542"/>
                    <a:pt x="12881" y="107185"/>
                    <a:pt x="13484" y="108883"/>
                  </a:cubicBezTo>
                  <a:cubicBezTo>
                    <a:pt x="14088" y="110581"/>
                    <a:pt x="14745" y="112170"/>
                    <a:pt x="15512" y="113758"/>
                  </a:cubicBezTo>
                  <a:cubicBezTo>
                    <a:pt x="16280" y="115346"/>
                    <a:pt x="17157" y="116935"/>
                    <a:pt x="18089" y="118468"/>
                  </a:cubicBezTo>
                  <a:cubicBezTo>
                    <a:pt x="19021" y="120002"/>
                    <a:pt x="20117" y="121481"/>
                    <a:pt x="21268" y="122904"/>
                  </a:cubicBezTo>
                  <a:cubicBezTo>
                    <a:pt x="22419" y="124328"/>
                    <a:pt x="23680" y="125698"/>
                    <a:pt x="25051" y="126958"/>
                  </a:cubicBezTo>
                  <a:cubicBezTo>
                    <a:pt x="26421" y="128217"/>
                    <a:pt x="27846" y="129477"/>
                    <a:pt x="29436" y="130682"/>
                  </a:cubicBezTo>
                  <a:cubicBezTo>
                    <a:pt x="31025" y="131887"/>
                    <a:pt x="32615" y="132982"/>
                    <a:pt x="34369" y="134078"/>
                  </a:cubicBezTo>
                  <a:cubicBezTo>
                    <a:pt x="36123" y="135173"/>
                    <a:pt x="37987" y="136159"/>
                    <a:pt x="39905" y="137090"/>
                  </a:cubicBezTo>
                  <a:cubicBezTo>
                    <a:pt x="41824" y="138021"/>
                    <a:pt x="43907" y="138897"/>
                    <a:pt x="46045" y="139719"/>
                  </a:cubicBezTo>
                  <a:cubicBezTo>
                    <a:pt x="48182" y="140540"/>
                    <a:pt x="50430" y="141253"/>
                    <a:pt x="52787" y="141910"/>
                  </a:cubicBezTo>
                  <a:cubicBezTo>
                    <a:pt x="55144" y="142567"/>
                    <a:pt x="57611" y="143169"/>
                    <a:pt x="60132" y="143717"/>
                  </a:cubicBezTo>
                  <a:cubicBezTo>
                    <a:pt x="62051" y="144100"/>
                    <a:pt x="64079" y="144484"/>
                    <a:pt x="66162" y="144758"/>
                  </a:cubicBezTo>
                  <a:cubicBezTo>
                    <a:pt x="68245" y="145032"/>
                    <a:pt x="70328" y="145305"/>
                    <a:pt x="72520" y="145524"/>
                  </a:cubicBezTo>
                  <a:cubicBezTo>
                    <a:pt x="74713" y="145744"/>
                    <a:pt x="76960" y="145853"/>
                    <a:pt x="79208" y="145963"/>
                  </a:cubicBezTo>
                  <a:cubicBezTo>
                    <a:pt x="81455" y="146072"/>
                    <a:pt x="83867" y="146127"/>
                    <a:pt x="86279" y="146127"/>
                  </a:cubicBezTo>
                  <a:cubicBezTo>
                    <a:pt x="87047" y="146127"/>
                    <a:pt x="87759" y="146127"/>
                    <a:pt x="88526" y="146127"/>
                  </a:cubicBezTo>
                  <a:cubicBezTo>
                    <a:pt x="89294" y="146127"/>
                    <a:pt x="90061" y="146127"/>
                    <a:pt x="90829" y="146127"/>
                  </a:cubicBezTo>
                  <a:cubicBezTo>
                    <a:pt x="91596" y="146127"/>
                    <a:pt x="92364" y="146127"/>
                    <a:pt x="93186" y="146072"/>
                  </a:cubicBezTo>
                  <a:cubicBezTo>
                    <a:pt x="94008" y="146018"/>
                    <a:pt x="94775" y="146018"/>
                    <a:pt x="95543" y="145963"/>
                  </a:cubicBezTo>
                  <a:cubicBezTo>
                    <a:pt x="98832" y="145798"/>
                    <a:pt x="101956" y="145579"/>
                    <a:pt x="105026" y="145251"/>
                  </a:cubicBezTo>
                  <a:cubicBezTo>
                    <a:pt x="108095" y="144922"/>
                    <a:pt x="111001" y="144539"/>
                    <a:pt x="113742" y="144100"/>
                  </a:cubicBezTo>
                  <a:cubicBezTo>
                    <a:pt x="116482" y="143662"/>
                    <a:pt x="119223" y="143115"/>
                    <a:pt x="121744" y="142457"/>
                  </a:cubicBezTo>
                  <a:cubicBezTo>
                    <a:pt x="124266" y="141800"/>
                    <a:pt x="126733" y="141143"/>
                    <a:pt x="129035" y="140376"/>
                  </a:cubicBezTo>
                  <a:cubicBezTo>
                    <a:pt x="131337" y="139609"/>
                    <a:pt x="133530" y="138788"/>
                    <a:pt x="135613" y="137857"/>
                  </a:cubicBezTo>
                  <a:cubicBezTo>
                    <a:pt x="137696" y="136925"/>
                    <a:pt x="139724" y="135994"/>
                    <a:pt x="141587" y="135009"/>
                  </a:cubicBezTo>
                  <a:cubicBezTo>
                    <a:pt x="143451" y="134023"/>
                    <a:pt x="145260" y="132927"/>
                    <a:pt x="146960" y="131832"/>
                  </a:cubicBezTo>
                  <a:cubicBezTo>
                    <a:pt x="148659" y="130736"/>
                    <a:pt x="150193" y="129532"/>
                    <a:pt x="151674" y="128272"/>
                  </a:cubicBezTo>
                  <a:cubicBezTo>
                    <a:pt x="153154" y="127012"/>
                    <a:pt x="154524" y="125752"/>
                    <a:pt x="155785" y="124383"/>
                  </a:cubicBezTo>
                  <a:cubicBezTo>
                    <a:pt x="157045" y="123014"/>
                    <a:pt x="158197" y="121645"/>
                    <a:pt x="159183" y="120221"/>
                  </a:cubicBezTo>
                  <a:cubicBezTo>
                    <a:pt x="160170" y="118797"/>
                    <a:pt x="161102" y="117318"/>
                    <a:pt x="161924" y="115784"/>
                  </a:cubicBezTo>
                  <a:cubicBezTo>
                    <a:pt x="162746" y="114251"/>
                    <a:pt x="163404" y="112717"/>
                    <a:pt x="164007" y="111074"/>
                  </a:cubicBezTo>
                  <a:cubicBezTo>
                    <a:pt x="164555" y="109486"/>
                    <a:pt x="165049" y="107842"/>
                    <a:pt x="165377" y="106199"/>
                  </a:cubicBezTo>
                  <a:cubicBezTo>
                    <a:pt x="165706" y="104556"/>
                    <a:pt x="165980" y="102859"/>
                    <a:pt x="166145" y="101161"/>
                  </a:cubicBezTo>
                  <a:cubicBezTo>
                    <a:pt x="166309" y="99463"/>
                    <a:pt x="166364" y="97710"/>
                    <a:pt x="166309" y="95957"/>
                  </a:cubicBezTo>
                  <a:cubicBezTo>
                    <a:pt x="166254" y="94205"/>
                    <a:pt x="166090" y="92397"/>
                    <a:pt x="165871" y="90590"/>
                  </a:cubicBezTo>
                  <a:lnTo>
                    <a:pt x="153428" y="164"/>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4" name="Freeform: Shape 63">
              <a:extLst>
                <a:ext uri="{FF2B5EF4-FFF2-40B4-BE49-F238E27FC236}">
                  <a16:creationId xmlns:a16="http://schemas.microsoft.com/office/drawing/2014/main" id="{BFAA2D5A-A867-B1D6-E92B-D368624B8840}"/>
                </a:ext>
              </a:extLst>
            </p:cNvPr>
            <p:cNvSpPr/>
            <p:nvPr/>
          </p:nvSpPr>
          <p:spPr>
            <a:xfrm>
              <a:off x="8815010" y="4734688"/>
              <a:ext cx="158525" cy="146893"/>
            </a:xfrm>
            <a:custGeom>
              <a:avLst/>
              <a:gdLst>
                <a:gd name="connsiteX0" fmla="*/ 154469 w 158525"/>
                <a:gd name="connsiteY0" fmla="*/ 0 h 146893"/>
                <a:gd name="connsiteX1" fmla="*/ 0 w 158525"/>
                <a:gd name="connsiteY1" fmla="*/ 15445 h 146893"/>
                <a:gd name="connsiteX2" fmla="*/ 3892 w 158525"/>
                <a:gd name="connsiteY2" fmla="*/ 30343 h 146893"/>
                <a:gd name="connsiteX3" fmla="*/ 68903 w 158525"/>
                <a:gd name="connsiteY3" fmla="*/ 23825 h 146893"/>
                <a:gd name="connsiteX4" fmla="*/ 101518 w 158525"/>
                <a:gd name="connsiteY4" fmla="*/ 146894 h 146893"/>
                <a:gd name="connsiteX5" fmla="*/ 126294 w 158525"/>
                <a:gd name="connsiteY5" fmla="*/ 144374 h 146893"/>
                <a:gd name="connsiteX6" fmla="*/ 93405 w 158525"/>
                <a:gd name="connsiteY6" fmla="*/ 21415 h 146893"/>
                <a:gd name="connsiteX7" fmla="*/ 158526 w 158525"/>
                <a:gd name="connsiteY7" fmla="*/ 14898 h 146893"/>
                <a:gd name="connsiteX8" fmla="*/ 154469 w 158525"/>
                <a:gd name="connsiteY8" fmla="*/ 0 h 14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25" h="146893">
                  <a:moveTo>
                    <a:pt x="154469" y="0"/>
                  </a:moveTo>
                  <a:lnTo>
                    <a:pt x="0" y="15445"/>
                  </a:lnTo>
                  <a:lnTo>
                    <a:pt x="3892" y="30343"/>
                  </a:lnTo>
                  <a:lnTo>
                    <a:pt x="68903" y="23825"/>
                  </a:lnTo>
                  <a:lnTo>
                    <a:pt x="101518" y="146894"/>
                  </a:lnTo>
                  <a:lnTo>
                    <a:pt x="126294" y="144374"/>
                  </a:lnTo>
                  <a:lnTo>
                    <a:pt x="93405" y="21415"/>
                  </a:lnTo>
                  <a:lnTo>
                    <a:pt x="158526" y="14898"/>
                  </a:lnTo>
                  <a:lnTo>
                    <a:pt x="154469"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5" name="Freeform: Shape 64">
              <a:extLst>
                <a:ext uri="{FF2B5EF4-FFF2-40B4-BE49-F238E27FC236}">
                  <a16:creationId xmlns:a16="http://schemas.microsoft.com/office/drawing/2014/main" id="{FCE6294F-5206-AF93-1415-6C9964CFF031}"/>
                </a:ext>
              </a:extLst>
            </p:cNvPr>
            <p:cNvSpPr/>
            <p:nvPr/>
          </p:nvSpPr>
          <p:spPr>
            <a:xfrm>
              <a:off x="9005438" y="4711465"/>
              <a:ext cx="183247" cy="154068"/>
            </a:xfrm>
            <a:custGeom>
              <a:avLst/>
              <a:gdLst>
                <a:gd name="connsiteX0" fmla="*/ 123115 w 183247"/>
                <a:gd name="connsiteY0" fmla="*/ 0 h 154068"/>
                <a:gd name="connsiteX1" fmla="*/ 0 w 183247"/>
                <a:gd name="connsiteY1" fmla="*/ 18348 h 154068"/>
                <a:gd name="connsiteX2" fmla="*/ 52787 w 183247"/>
                <a:gd name="connsiteY2" fmla="*/ 154069 h 154068"/>
                <a:gd name="connsiteX3" fmla="*/ 183247 w 183247"/>
                <a:gd name="connsiteY3" fmla="*/ 134406 h 154068"/>
                <a:gd name="connsiteX4" fmla="*/ 177218 w 183247"/>
                <a:gd name="connsiteY4" fmla="*/ 119399 h 154068"/>
                <a:gd name="connsiteX5" fmla="*/ 71205 w 183247"/>
                <a:gd name="connsiteY5" fmla="*/ 135392 h 154068"/>
                <a:gd name="connsiteX6" fmla="*/ 51855 w 183247"/>
                <a:gd name="connsiteY6" fmla="*/ 85935 h 154068"/>
                <a:gd name="connsiteX7" fmla="*/ 126130 w 183247"/>
                <a:gd name="connsiteY7" fmla="*/ 74816 h 154068"/>
                <a:gd name="connsiteX8" fmla="*/ 120374 w 183247"/>
                <a:gd name="connsiteY8" fmla="*/ 60412 h 154068"/>
                <a:gd name="connsiteX9" fmla="*/ 46154 w 183247"/>
                <a:gd name="connsiteY9" fmla="*/ 71475 h 154068"/>
                <a:gd name="connsiteX10" fmla="*/ 29710 w 183247"/>
                <a:gd name="connsiteY10" fmla="*/ 29412 h 154068"/>
                <a:gd name="connsiteX11" fmla="*/ 128980 w 183247"/>
                <a:gd name="connsiteY11" fmla="*/ 14678 h 154068"/>
                <a:gd name="connsiteX12" fmla="*/ 123115 w 183247"/>
                <a:gd name="connsiteY12" fmla="*/ 0 h 15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7" h="154068">
                  <a:moveTo>
                    <a:pt x="123115" y="0"/>
                  </a:moveTo>
                  <a:lnTo>
                    <a:pt x="0" y="18348"/>
                  </a:lnTo>
                  <a:lnTo>
                    <a:pt x="52787" y="154069"/>
                  </a:lnTo>
                  <a:lnTo>
                    <a:pt x="183247" y="134406"/>
                  </a:lnTo>
                  <a:lnTo>
                    <a:pt x="177218" y="119399"/>
                  </a:lnTo>
                  <a:lnTo>
                    <a:pt x="71205" y="135392"/>
                  </a:lnTo>
                  <a:lnTo>
                    <a:pt x="51855" y="85935"/>
                  </a:lnTo>
                  <a:lnTo>
                    <a:pt x="126130" y="74816"/>
                  </a:lnTo>
                  <a:lnTo>
                    <a:pt x="120374" y="60412"/>
                  </a:lnTo>
                  <a:lnTo>
                    <a:pt x="46154" y="71475"/>
                  </a:lnTo>
                  <a:lnTo>
                    <a:pt x="29710" y="29412"/>
                  </a:lnTo>
                  <a:lnTo>
                    <a:pt x="128980" y="14678"/>
                  </a:lnTo>
                  <a:lnTo>
                    <a:pt x="123115"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6" name="Freeform: Shape 65">
              <a:extLst>
                <a:ext uri="{FF2B5EF4-FFF2-40B4-BE49-F238E27FC236}">
                  <a16:creationId xmlns:a16="http://schemas.microsoft.com/office/drawing/2014/main" id="{E5226176-21CA-B3B5-11EB-E992D612A906}"/>
                </a:ext>
              </a:extLst>
            </p:cNvPr>
            <p:cNvSpPr/>
            <p:nvPr/>
          </p:nvSpPr>
          <p:spPr>
            <a:xfrm>
              <a:off x="8119021" y="2214709"/>
              <a:ext cx="129528" cy="79088"/>
            </a:xfrm>
            <a:custGeom>
              <a:avLst/>
              <a:gdLst>
                <a:gd name="connsiteX0" fmla="*/ 38042 w 129528"/>
                <a:gd name="connsiteY0" fmla="*/ 69449 h 79088"/>
                <a:gd name="connsiteX1" fmla="*/ 20720 w 129528"/>
                <a:gd name="connsiteY1" fmla="*/ 10790 h 79088"/>
                <a:gd name="connsiteX2" fmla="*/ 44510 w 129528"/>
                <a:gd name="connsiteY2" fmla="*/ 8818 h 79088"/>
                <a:gd name="connsiteX3" fmla="*/ 48457 w 129528"/>
                <a:gd name="connsiteY3" fmla="*/ 8544 h 79088"/>
                <a:gd name="connsiteX4" fmla="*/ 52294 w 129528"/>
                <a:gd name="connsiteY4" fmla="*/ 8325 h 79088"/>
                <a:gd name="connsiteX5" fmla="*/ 56021 w 129528"/>
                <a:gd name="connsiteY5" fmla="*/ 8216 h 79088"/>
                <a:gd name="connsiteX6" fmla="*/ 59584 w 129528"/>
                <a:gd name="connsiteY6" fmla="*/ 8216 h 79088"/>
                <a:gd name="connsiteX7" fmla="*/ 67971 w 129528"/>
                <a:gd name="connsiteY7" fmla="*/ 8489 h 79088"/>
                <a:gd name="connsiteX8" fmla="*/ 75645 w 129528"/>
                <a:gd name="connsiteY8" fmla="*/ 9256 h 79088"/>
                <a:gd name="connsiteX9" fmla="*/ 82607 w 129528"/>
                <a:gd name="connsiteY9" fmla="*/ 10516 h 79088"/>
                <a:gd name="connsiteX10" fmla="*/ 88856 w 129528"/>
                <a:gd name="connsiteY10" fmla="*/ 12323 h 79088"/>
                <a:gd name="connsiteX11" fmla="*/ 96365 w 129528"/>
                <a:gd name="connsiteY11" fmla="*/ 15774 h 79088"/>
                <a:gd name="connsiteX12" fmla="*/ 102395 w 129528"/>
                <a:gd name="connsiteY12" fmla="*/ 20375 h 79088"/>
                <a:gd name="connsiteX13" fmla="*/ 106945 w 129528"/>
                <a:gd name="connsiteY13" fmla="*/ 26125 h 79088"/>
                <a:gd name="connsiteX14" fmla="*/ 110014 w 129528"/>
                <a:gd name="connsiteY14" fmla="*/ 33081 h 79088"/>
                <a:gd name="connsiteX15" fmla="*/ 111330 w 129528"/>
                <a:gd name="connsiteY15" fmla="*/ 40420 h 79088"/>
                <a:gd name="connsiteX16" fmla="*/ 110507 w 129528"/>
                <a:gd name="connsiteY16" fmla="*/ 46883 h 79088"/>
                <a:gd name="connsiteX17" fmla="*/ 107547 w 129528"/>
                <a:gd name="connsiteY17" fmla="*/ 52415 h 79088"/>
                <a:gd name="connsiteX18" fmla="*/ 102450 w 129528"/>
                <a:gd name="connsiteY18" fmla="*/ 56961 h 79088"/>
                <a:gd name="connsiteX19" fmla="*/ 95324 w 129528"/>
                <a:gd name="connsiteY19" fmla="*/ 60685 h 79088"/>
                <a:gd name="connsiteX20" fmla="*/ 86279 w 129528"/>
                <a:gd name="connsiteY20" fmla="*/ 63698 h 79088"/>
                <a:gd name="connsiteX21" fmla="*/ 75261 w 129528"/>
                <a:gd name="connsiteY21" fmla="*/ 65943 h 79088"/>
                <a:gd name="connsiteX22" fmla="*/ 62325 w 129528"/>
                <a:gd name="connsiteY22" fmla="*/ 67477 h 79088"/>
                <a:gd name="connsiteX23" fmla="*/ 37932 w 129528"/>
                <a:gd name="connsiteY23" fmla="*/ 69503 h 79088"/>
                <a:gd name="connsiteX24" fmla="*/ 60132 w 129528"/>
                <a:gd name="connsiteY24" fmla="*/ 0 h 79088"/>
                <a:gd name="connsiteX25" fmla="*/ 55363 w 129528"/>
                <a:gd name="connsiteY25" fmla="*/ 0 h 79088"/>
                <a:gd name="connsiteX26" fmla="*/ 50430 w 129528"/>
                <a:gd name="connsiteY26" fmla="*/ 164 h 79088"/>
                <a:gd name="connsiteX27" fmla="*/ 45387 w 129528"/>
                <a:gd name="connsiteY27" fmla="*/ 438 h 79088"/>
                <a:gd name="connsiteX28" fmla="*/ 40180 w 129528"/>
                <a:gd name="connsiteY28" fmla="*/ 822 h 79088"/>
                <a:gd name="connsiteX29" fmla="*/ 0 w 129528"/>
                <a:gd name="connsiteY29" fmla="*/ 4163 h 79088"/>
                <a:gd name="connsiteX30" fmla="*/ 21871 w 129528"/>
                <a:gd name="connsiteY30" fmla="*/ 79088 h 79088"/>
                <a:gd name="connsiteX31" fmla="*/ 62435 w 129528"/>
                <a:gd name="connsiteY31" fmla="*/ 75692 h 79088"/>
                <a:gd name="connsiteX32" fmla="*/ 71260 w 129528"/>
                <a:gd name="connsiteY32" fmla="*/ 74816 h 79088"/>
                <a:gd name="connsiteX33" fmla="*/ 79537 w 129528"/>
                <a:gd name="connsiteY33" fmla="*/ 73666 h 79088"/>
                <a:gd name="connsiteX34" fmla="*/ 87266 w 129528"/>
                <a:gd name="connsiteY34" fmla="*/ 72242 h 79088"/>
                <a:gd name="connsiteX35" fmla="*/ 94392 w 129528"/>
                <a:gd name="connsiteY35" fmla="*/ 70599 h 79088"/>
                <a:gd name="connsiteX36" fmla="*/ 100915 w 129528"/>
                <a:gd name="connsiteY36" fmla="*/ 68737 h 79088"/>
                <a:gd name="connsiteX37" fmla="*/ 106780 w 129528"/>
                <a:gd name="connsiteY37" fmla="*/ 66601 h 79088"/>
                <a:gd name="connsiteX38" fmla="*/ 111988 w 129528"/>
                <a:gd name="connsiteY38" fmla="*/ 64191 h 79088"/>
                <a:gd name="connsiteX39" fmla="*/ 116537 w 129528"/>
                <a:gd name="connsiteY39" fmla="*/ 61562 h 79088"/>
                <a:gd name="connsiteX40" fmla="*/ 120429 w 129528"/>
                <a:gd name="connsiteY40" fmla="*/ 58659 h 79088"/>
                <a:gd name="connsiteX41" fmla="*/ 123663 w 129528"/>
                <a:gd name="connsiteY41" fmla="*/ 55537 h 79088"/>
                <a:gd name="connsiteX42" fmla="*/ 126185 w 129528"/>
                <a:gd name="connsiteY42" fmla="*/ 52141 h 79088"/>
                <a:gd name="connsiteX43" fmla="*/ 127994 w 129528"/>
                <a:gd name="connsiteY43" fmla="*/ 48472 h 79088"/>
                <a:gd name="connsiteX44" fmla="*/ 129145 w 129528"/>
                <a:gd name="connsiteY44" fmla="*/ 44583 h 79088"/>
                <a:gd name="connsiteX45" fmla="*/ 129528 w 129528"/>
                <a:gd name="connsiteY45" fmla="*/ 40475 h 79088"/>
                <a:gd name="connsiteX46" fmla="*/ 129200 w 129528"/>
                <a:gd name="connsiteY46" fmla="*/ 36094 h 79088"/>
                <a:gd name="connsiteX47" fmla="*/ 128103 w 129528"/>
                <a:gd name="connsiteY47" fmla="*/ 31438 h 79088"/>
                <a:gd name="connsiteX48" fmla="*/ 124157 w 129528"/>
                <a:gd name="connsiteY48" fmla="*/ 22784 h 79088"/>
                <a:gd name="connsiteX49" fmla="*/ 118072 w 129528"/>
                <a:gd name="connsiteY49" fmla="*/ 15555 h 79088"/>
                <a:gd name="connsiteX50" fmla="*/ 109850 w 129528"/>
                <a:gd name="connsiteY50" fmla="*/ 9749 h 79088"/>
                <a:gd name="connsiteX51" fmla="*/ 99490 w 129528"/>
                <a:gd name="connsiteY51" fmla="*/ 5313 h 79088"/>
                <a:gd name="connsiteX52" fmla="*/ 90938 w 129528"/>
                <a:gd name="connsiteY52" fmla="*/ 3012 h 79088"/>
                <a:gd name="connsiteX53" fmla="*/ 81510 w 129528"/>
                <a:gd name="connsiteY53" fmla="*/ 1369 h 79088"/>
                <a:gd name="connsiteX54" fmla="*/ 71205 w 129528"/>
                <a:gd name="connsiteY54" fmla="*/ 383 h 79088"/>
                <a:gd name="connsiteX55" fmla="*/ 60078 w 129528"/>
                <a:gd name="connsiteY55" fmla="*/ 55 h 7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9528" h="79088">
                  <a:moveTo>
                    <a:pt x="38042" y="69449"/>
                  </a:moveTo>
                  <a:lnTo>
                    <a:pt x="20720" y="10790"/>
                  </a:lnTo>
                  <a:lnTo>
                    <a:pt x="44510" y="8818"/>
                  </a:lnTo>
                  <a:cubicBezTo>
                    <a:pt x="45826" y="8708"/>
                    <a:pt x="47141" y="8599"/>
                    <a:pt x="48457" y="8544"/>
                  </a:cubicBezTo>
                  <a:cubicBezTo>
                    <a:pt x="49772" y="8489"/>
                    <a:pt x="51033" y="8380"/>
                    <a:pt x="52294" y="8325"/>
                  </a:cubicBezTo>
                  <a:cubicBezTo>
                    <a:pt x="53555" y="8270"/>
                    <a:pt x="54761" y="8216"/>
                    <a:pt x="56021" y="8216"/>
                  </a:cubicBezTo>
                  <a:cubicBezTo>
                    <a:pt x="57282" y="8216"/>
                    <a:pt x="58433" y="8216"/>
                    <a:pt x="59584" y="8216"/>
                  </a:cubicBezTo>
                  <a:cubicBezTo>
                    <a:pt x="62489" y="8216"/>
                    <a:pt x="65285" y="8325"/>
                    <a:pt x="67971" y="8489"/>
                  </a:cubicBezTo>
                  <a:cubicBezTo>
                    <a:pt x="70657" y="8654"/>
                    <a:pt x="73233" y="8928"/>
                    <a:pt x="75645" y="9256"/>
                  </a:cubicBezTo>
                  <a:cubicBezTo>
                    <a:pt x="78057" y="9585"/>
                    <a:pt x="80414" y="10023"/>
                    <a:pt x="82607" y="10516"/>
                  </a:cubicBezTo>
                  <a:cubicBezTo>
                    <a:pt x="84799" y="11009"/>
                    <a:pt x="86882" y="11611"/>
                    <a:pt x="88856" y="12323"/>
                  </a:cubicBezTo>
                  <a:cubicBezTo>
                    <a:pt x="91596" y="13254"/>
                    <a:pt x="94118" y="14405"/>
                    <a:pt x="96365" y="15774"/>
                  </a:cubicBezTo>
                  <a:cubicBezTo>
                    <a:pt x="98613" y="17143"/>
                    <a:pt x="100641" y="18677"/>
                    <a:pt x="102395" y="20375"/>
                  </a:cubicBezTo>
                  <a:cubicBezTo>
                    <a:pt x="104149" y="22072"/>
                    <a:pt x="105684" y="24044"/>
                    <a:pt x="106945" y="26125"/>
                  </a:cubicBezTo>
                  <a:cubicBezTo>
                    <a:pt x="108205" y="28207"/>
                    <a:pt x="109247" y="30562"/>
                    <a:pt x="110014" y="33081"/>
                  </a:cubicBezTo>
                  <a:cubicBezTo>
                    <a:pt x="110836" y="35710"/>
                    <a:pt x="111275" y="38120"/>
                    <a:pt x="111330" y="40420"/>
                  </a:cubicBezTo>
                  <a:cubicBezTo>
                    <a:pt x="111385" y="42721"/>
                    <a:pt x="111165" y="44857"/>
                    <a:pt x="110507" y="46883"/>
                  </a:cubicBezTo>
                  <a:cubicBezTo>
                    <a:pt x="109850" y="48910"/>
                    <a:pt x="108918" y="50717"/>
                    <a:pt x="107547" y="52415"/>
                  </a:cubicBezTo>
                  <a:cubicBezTo>
                    <a:pt x="106177" y="54113"/>
                    <a:pt x="104533" y="55647"/>
                    <a:pt x="102450" y="56961"/>
                  </a:cubicBezTo>
                  <a:cubicBezTo>
                    <a:pt x="100422" y="58330"/>
                    <a:pt x="98010" y="59590"/>
                    <a:pt x="95324" y="60685"/>
                  </a:cubicBezTo>
                  <a:cubicBezTo>
                    <a:pt x="92638" y="61781"/>
                    <a:pt x="89623" y="62821"/>
                    <a:pt x="86279" y="63698"/>
                  </a:cubicBezTo>
                  <a:cubicBezTo>
                    <a:pt x="82935" y="64574"/>
                    <a:pt x="79263" y="65341"/>
                    <a:pt x="75261" y="65943"/>
                  </a:cubicBezTo>
                  <a:cubicBezTo>
                    <a:pt x="71260" y="66546"/>
                    <a:pt x="66984" y="67094"/>
                    <a:pt x="62325" y="67477"/>
                  </a:cubicBezTo>
                  <a:lnTo>
                    <a:pt x="37932" y="69503"/>
                  </a:lnTo>
                  <a:moveTo>
                    <a:pt x="60132" y="0"/>
                  </a:moveTo>
                  <a:cubicBezTo>
                    <a:pt x="58543" y="0"/>
                    <a:pt x="56953" y="0"/>
                    <a:pt x="55363" y="0"/>
                  </a:cubicBezTo>
                  <a:cubicBezTo>
                    <a:pt x="53774" y="0"/>
                    <a:pt x="52129" y="110"/>
                    <a:pt x="50430" y="164"/>
                  </a:cubicBezTo>
                  <a:cubicBezTo>
                    <a:pt x="48731" y="219"/>
                    <a:pt x="47086" y="329"/>
                    <a:pt x="45387" y="438"/>
                  </a:cubicBezTo>
                  <a:cubicBezTo>
                    <a:pt x="43688" y="548"/>
                    <a:pt x="41934" y="657"/>
                    <a:pt x="40180" y="822"/>
                  </a:cubicBezTo>
                  <a:lnTo>
                    <a:pt x="0" y="4163"/>
                  </a:lnTo>
                  <a:lnTo>
                    <a:pt x="21871" y="79088"/>
                  </a:lnTo>
                  <a:lnTo>
                    <a:pt x="62435" y="75692"/>
                  </a:lnTo>
                  <a:cubicBezTo>
                    <a:pt x="65449" y="75419"/>
                    <a:pt x="68409" y="75145"/>
                    <a:pt x="71260" y="74816"/>
                  </a:cubicBezTo>
                  <a:cubicBezTo>
                    <a:pt x="74110" y="74488"/>
                    <a:pt x="76851" y="74104"/>
                    <a:pt x="79537" y="73666"/>
                  </a:cubicBezTo>
                  <a:cubicBezTo>
                    <a:pt x="82223" y="73228"/>
                    <a:pt x="84744" y="72790"/>
                    <a:pt x="87266" y="72242"/>
                  </a:cubicBezTo>
                  <a:cubicBezTo>
                    <a:pt x="89787" y="71694"/>
                    <a:pt x="92144" y="71201"/>
                    <a:pt x="94392" y="70599"/>
                  </a:cubicBezTo>
                  <a:cubicBezTo>
                    <a:pt x="96694" y="69996"/>
                    <a:pt x="98832" y="69394"/>
                    <a:pt x="100915" y="68737"/>
                  </a:cubicBezTo>
                  <a:cubicBezTo>
                    <a:pt x="102998" y="68079"/>
                    <a:pt x="104916" y="67367"/>
                    <a:pt x="106780" y="66601"/>
                  </a:cubicBezTo>
                  <a:cubicBezTo>
                    <a:pt x="108644" y="65834"/>
                    <a:pt x="110343" y="65067"/>
                    <a:pt x="111988" y="64191"/>
                  </a:cubicBezTo>
                  <a:cubicBezTo>
                    <a:pt x="113632" y="63314"/>
                    <a:pt x="115112" y="62493"/>
                    <a:pt x="116537" y="61562"/>
                  </a:cubicBezTo>
                  <a:cubicBezTo>
                    <a:pt x="117962" y="60631"/>
                    <a:pt x="119278" y="59700"/>
                    <a:pt x="120429" y="58659"/>
                  </a:cubicBezTo>
                  <a:cubicBezTo>
                    <a:pt x="121580" y="57618"/>
                    <a:pt x="122676" y="56632"/>
                    <a:pt x="123663" y="55537"/>
                  </a:cubicBezTo>
                  <a:cubicBezTo>
                    <a:pt x="124650" y="54442"/>
                    <a:pt x="125472" y="53346"/>
                    <a:pt x="126185" y="52141"/>
                  </a:cubicBezTo>
                  <a:cubicBezTo>
                    <a:pt x="126897" y="50936"/>
                    <a:pt x="127500" y="49731"/>
                    <a:pt x="127994" y="48472"/>
                  </a:cubicBezTo>
                  <a:cubicBezTo>
                    <a:pt x="128487" y="47212"/>
                    <a:pt x="128871" y="45952"/>
                    <a:pt x="129145" y="44583"/>
                  </a:cubicBezTo>
                  <a:cubicBezTo>
                    <a:pt x="129419" y="43214"/>
                    <a:pt x="129528" y="41899"/>
                    <a:pt x="129528" y="40475"/>
                  </a:cubicBezTo>
                  <a:cubicBezTo>
                    <a:pt x="129528" y="39051"/>
                    <a:pt x="129419" y="37572"/>
                    <a:pt x="129200" y="36094"/>
                  </a:cubicBezTo>
                  <a:cubicBezTo>
                    <a:pt x="128980" y="34615"/>
                    <a:pt x="128597" y="33026"/>
                    <a:pt x="128103" y="31438"/>
                  </a:cubicBezTo>
                  <a:cubicBezTo>
                    <a:pt x="127117" y="28316"/>
                    <a:pt x="125801" y="25413"/>
                    <a:pt x="124157" y="22784"/>
                  </a:cubicBezTo>
                  <a:cubicBezTo>
                    <a:pt x="122512" y="20155"/>
                    <a:pt x="120429" y="17691"/>
                    <a:pt x="118072" y="15555"/>
                  </a:cubicBezTo>
                  <a:cubicBezTo>
                    <a:pt x="115715" y="13419"/>
                    <a:pt x="112919" y="11447"/>
                    <a:pt x="109850" y="9749"/>
                  </a:cubicBezTo>
                  <a:cubicBezTo>
                    <a:pt x="106780" y="8051"/>
                    <a:pt x="103327" y="6572"/>
                    <a:pt x="99490" y="5313"/>
                  </a:cubicBezTo>
                  <a:cubicBezTo>
                    <a:pt x="96749" y="4436"/>
                    <a:pt x="93898" y="3670"/>
                    <a:pt x="90938" y="3012"/>
                  </a:cubicBezTo>
                  <a:cubicBezTo>
                    <a:pt x="87979" y="2355"/>
                    <a:pt x="84799" y="1807"/>
                    <a:pt x="81510" y="1369"/>
                  </a:cubicBezTo>
                  <a:cubicBezTo>
                    <a:pt x="78221" y="931"/>
                    <a:pt x="74823" y="602"/>
                    <a:pt x="71205" y="383"/>
                  </a:cubicBezTo>
                  <a:cubicBezTo>
                    <a:pt x="67587" y="164"/>
                    <a:pt x="63915" y="55"/>
                    <a:pt x="60078" y="55"/>
                  </a:cubicBez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7" name="Freeform: Shape 66">
              <a:extLst>
                <a:ext uri="{FF2B5EF4-FFF2-40B4-BE49-F238E27FC236}">
                  <a16:creationId xmlns:a16="http://schemas.microsoft.com/office/drawing/2014/main" id="{79C33D52-7C1D-1ED7-CFA1-260705E1BBB4}"/>
                </a:ext>
              </a:extLst>
            </p:cNvPr>
            <p:cNvSpPr/>
            <p:nvPr/>
          </p:nvSpPr>
          <p:spPr>
            <a:xfrm>
              <a:off x="8285276" y="2202331"/>
              <a:ext cx="110781" cy="79526"/>
            </a:xfrm>
            <a:custGeom>
              <a:avLst/>
              <a:gdLst>
                <a:gd name="connsiteX0" fmla="*/ 93789 w 110781"/>
                <a:gd name="connsiteY0" fmla="*/ 0 h 79526"/>
                <a:gd name="connsiteX1" fmla="*/ 0 w 110781"/>
                <a:gd name="connsiteY1" fmla="*/ 4163 h 79526"/>
                <a:gd name="connsiteX2" fmla="*/ 11566 w 110781"/>
                <a:gd name="connsiteY2" fmla="*/ 79526 h 79526"/>
                <a:gd name="connsiteX3" fmla="*/ 110782 w 110781"/>
                <a:gd name="connsiteY3" fmla="*/ 75145 h 79526"/>
                <a:gd name="connsiteX4" fmla="*/ 109356 w 110781"/>
                <a:gd name="connsiteY4" fmla="*/ 66820 h 79526"/>
                <a:gd name="connsiteX5" fmla="*/ 28723 w 110781"/>
                <a:gd name="connsiteY5" fmla="*/ 70380 h 79526"/>
                <a:gd name="connsiteX6" fmla="*/ 24448 w 110781"/>
                <a:gd name="connsiteY6" fmla="*/ 42940 h 79526"/>
                <a:gd name="connsiteX7" fmla="*/ 80962 w 110781"/>
                <a:gd name="connsiteY7" fmla="*/ 40475 h 79526"/>
                <a:gd name="connsiteX8" fmla="*/ 79592 w 110781"/>
                <a:gd name="connsiteY8" fmla="*/ 32424 h 79526"/>
                <a:gd name="connsiteX9" fmla="*/ 23187 w 110781"/>
                <a:gd name="connsiteY9" fmla="*/ 34889 h 79526"/>
                <a:gd name="connsiteX10" fmla="*/ 19514 w 110781"/>
                <a:gd name="connsiteY10" fmla="*/ 11502 h 79526"/>
                <a:gd name="connsiteX11" fmla="*/ 95159 w 110781"/>
                <a:gd name="connsiteY11" fmla="*/ 8161 h 79526"/>
                <a:gd name="connsiteX12" fmla="*/ 93789 w 110781"/>
                <a:gd name="connsiteY12" fmla="*/ 0 h 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781" h="79526">
                  <a:moveTo>
                    <a:pt x="93789" y="0"/>
                  </a:moveTo>
                  <a:lnTo>
                    <a:pt x="0" y="4163"/>
                  </a:lnTo>
                  <a:lnTo>
                    <a:pt x="11566" y="79526"/>
                  </a:lnTo>
                  <a:lnTo>
                    <a:pt x="110782" y="75145"/>
                  </a:lnTo>
                  <a:lnTo>
                    <a:pt x="109356" y="66820"/>
                  </a:lnTo>
                  <a:lnTo>
                    <a:pt x="28723" y="70380"/>
                  </a:lnTo>
                  <a:lnTo>
                    <a:pt x="24448" y="42940"/>
                  </a:lnTo>
                  <a:lnTo>
                    <a:pt x="80962" y="40475"/>
                  </a:lnTo>
                  <a:lnTo>
                    <a:pt x="79592" y="32424"/>
                  </a:lnTo>
                  <a:lnTo>
                    <a:pt x="23187" y="34889"/>
                  </a:lnTo>
                  <a:lnTo>
                    <a:pt x="19514" y="11502"/>
                  </a:lnTo>
                  <a:lnTo>
                    <a:pt x="95159" y="8161"/>
                  </a:lnTo>
                  <a:lnTo>
                    <a:pt x="93789"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8" name="Freeform: Shape 67">
              <a:extLst>
                <a:ext uri="{FF2B5EF4-FFF2-40B4-BE49-F238E27FC236}">
                  <a16:creationId xmlns:a16="http://schemas.microsoft.com/office/drawing/2014/main" id="{E339181F-A8F4-0B5F-3B81-67D10C550696}"/>
                </a:ext>
              </a:extLst>
            </p:cNvPr>
            <p:cNvSpPr/>
            <p:nvPr/>
          </p:nvSpPr>
          <p:spPr>
            <a:xfrm>
              <a:off x="8415078" y="2199154"/>
              <a:ext cx="125198" cy="78376"/>
            </a:xfrm>
            <a:custGeom>
              <a:avLst/>
              <a:gdLst>
                <a:gd name="connsiteX0" fmla="*/ 65340 w 125198"/>
                <a:gd name="connsiteY0" fmla="*/ 55 h 78376"/>
                <a:gd name="connsiteX1" fmla="*/ 65011 w 125198"/>
                <a:gd name="connsiteY1" fmla="*/ 55 h 78376"/>
                <a:gd name="connsiteX2" fmla="*/ 64682 w 125198"/>
                <a:gd name="connsiteY2" fmla="*/ 55 h 78376"/>
                <a:gd name="connsiteX3" fmla="*/ 64353 w 125198"/>
                <a:gd name="connsiteY3" fmla="*/ 55 h 78376"/>
                <a:gd name="connsiteX4" fmla="*/ 64024 w 125198"/>
                <a:gd name="connsiteY4" fmla="*/ 55 h 78376"/>
                <a:gd name="connsiteX5" fmla="*/ 57008 w 125198"/>
                <a:gd name="connsiteY5" fmla="*/ 274 h 78376"/>
                <a:gd name="connsiteX6" fmla="*/ 50320 w 125198"/>
                <a:gd name="connsiteY6" fmla="*/ 822 h 78376"/>
                <a:gd name="connsiteX7" fmla="*/ 43907 w 125198"/>
                <a:gd name="connsiteY7" fmla="*/ 1753 h 78376"/>
                <a:gd name="connsiteX8" fmla="*/ 37823 w 125198"/>
                <a:gd name="connsiteY8" fmla="*/ 3012 h 78376"/>
                <a:gd name="connsiteX9" fmla="*/ 32067 w 125198"/>
                <a:gd name="connsiteY9" fmla="*/ 4546 h 78376"/>
                <a:gd name="connsiteX10" fmla="*/ 26750 w 125198"/>
                <a:gd name="connsiteY10" fmla="*/ 6408 h 78376"/>
                <a:gd name="connsiteX11" fmla="*/ 21871 w 125198"/>
                <a:gd name="connsiteY11" fmla="*/ 8544 h 78376"/>
                <a:gd name="connsiteX12" fmla="*/ 17431 w 125198"/>
                <a:gd name="connsiteY12" fmla="*/ 10954 h 78376"/>
                <a:gd name="connsiteX13" fmla="*/ 13430 w 125198"/>
                <a:gd name="connsiteY13" fmla="*/ 13638 h 78376"/>
                <a:gd name="connsiteX14" fmla="*/ 9922 w 125198"/>
                <a:gd name="connsiteY14" fmla="*/ 16595 h 78376"/>
                <a:gd name="connsiteX15" fmla="*/ 6907 w 125198"/>
                <a:gd name="connsiteY15" fmla="*/ 19772 h 78376"/>
                <a:gd name="connsiteX16" fmla="*/ 4385 w 125198"/>
                <a:gd name="connsiteY16" fmla="*/ 23223 h 78376"/>
                <a:gd name="connsiteX17" fmla="*/ 2412 w 125198"/>
                <a:gd name="connsiteY17" fmla="*/ 26892 h 78376"/>
                <a:gd name="connsiteX18" fmla="*/ 1042 w 125198"/>
                <a:gd name="connsiteY18" fmla="*/ 30781 h 78376"/>
                <a:gd name="connsiteX19" fmla="*/ 219 w 125198"/>
                <a:gd name="connsiteY19" fmla="*/ 34889 h 78376"/>
                <a:gd name="connsiteX20" fmla="*/ 0 w 125198"/>
                <a:gd name="connsiteY20" fmla="*/ 39215 h 78376"/>
                <a:gd name="connsiteX21" fmla="*/ 384 w 125198"/>
                <a:gd name="connsiteY21" fmla="*/ 43707 h 78376"/>
                <a:gd name="connsiteX22" fmla="*/ 1370 w 125198"/>
                <a:gd name="connsiteY22" fmla="*/ 47979 h 78376"/>
                <a:gd name="connsiteX23" fmla="*/ 2905 w 125198"/>
                <a:gd name="connsiteY23" fmla="*/ 51977 h 78376"/>
                <a:gd name="connsiteX24" fmla="*/ 5043 w 125198"/>
                <a:gd name="connsiteY24" fmla="*/ 55756 h 78376"/>
                <a:gd name="connsiteX25" fmla="*/ 7729 w 125198"/>
                <a:gd name="connsiteY25" fmla="*/ 59261 h 78376"/>
                <a:gd name="connsiteX26" fmla="*/ 10908 w 125198"/>
                <a:gd name="connsiteY26" fmla="*/ 62493 h 78376"/>
                <a:gd name="connsiteX27" fmla="*/ 14581 w 125198"/>
                <a:gd name="connsiteY27" fmla="*/ 65450 h 78376"/>
                <a:gd name="connsiteX28" fmla="*/ 18747 w 125198"/>
                <a:gd name="connsiteY28" fmla="*/ 68134 h 78376"/>
                <a:gd name="connsiteX29" fmla="*/ 23351 w 125198"/>
                <a:gd name="connsiteY29" fmla="*/ 70489 h 78376"/>
                <a:gd name="connsiteX30" fmla="*/ 28339 w 125198"/>
                <a:gd name="connsiteY30" fmla="*/ 72571 h 78376"/>
                <a:gd name="connsiteX31" fmla="*/ 33766 w 125198"/>
                <a:gd name="connsiteY31" fmla="*/ 74378 h 78376"/>
                <a:gd name="connsiteX32" fmla="*/ 39631 w 125198"/>
                <a:gd name="connsiteY32" fmla="*/ 75857 h 78376"/>
                <a:gd name="connsiteX33" fmla="*/ 45551 w 125198"/>
                <a:gd name="connsiteY33" fmla="*/ 76952 h 78376"/>
                <a:gd name="connsiteX34" fmla="*/ 51800 w 125198"/>
                <a:gd name="connsiteY34" fmla="*/ 77719 h 78376"/>
                <a:gd name="connsiteX35" fmla="*/ 58378 w 125198"/>
                <a:gd name="connsiteY35" fmla="*/ 78212 h 78376"/>
                <a:gd name="connsiteX36" fmla="*/ 65285 w 125198"/>
                <a:gd name="connsiteY36" fmla="*/ 78376 h 78376"/>
                <a:gd name="connsiteX37" fmla="*/ 65614 w 125198"/>
                <a:gd name="connsiteY37" fmla="*/ 78376 h 78376"/>
                <a:gd name="connsiteX38" fmla="*/ 65943 w 125198"/>
                <a:gd name="connsiteY38" fmla="*/ 78376 h 78376"/>
                <a:gd name="connsiteX39" fmla="*/ 66272 w 125198"/>
                <a:gd name="connsiteY39" fmla="*/ 78376 h 78376"/>
                <a:gd name="connsiteX40" fmla="*/ 66601 w 125198"/>
                <a:gd name="connsiteY40" fmla="*/ 78376 h 78376"/>
                <a:gd name="connsiteX41" fmla="*/ 72466 w 125198"/>
                <a:gd name="connsiteY41" fmla="*/ 78212 h 78376"/>
                <a:gd name="connsiteX42" fmla="*/ 78057 w 125198"/>
                <a:gd name="connsiteY42" fmla="*/ 77829 h 78376"/>
                <a:gd name="connsiteX43" fmla="*/ 83374 w 125198"/>
                <a:gd name="connsiteY43" fmla="*/ 77226 h 78376"/>
                <a:gd name="connsiteX44" fmla="*/ 88417 w 125198"/>
                <a:gd name="connsiteY44" fmla="*/ 76405 h 78376"/>
                <a:gd name="connsiteX45" fmla="*/ 93186 w 125198"/>
                <a:gd name="connsiteY45" fmla="*/ 75419 h 78376"/>
                <a:gd name="connsiteX46" fmla="*/ 97626 w 125198"/>
                <a:gd name="connsiteY46" fmla="*/ 74214 h 78376"/>
                <a:gd name="connsiteX47" fmla="*/ 101737 w 125198"/>
                <a:gd name="connsiteY47" fmla="*/ 72844 h 78376"/>
                <a:gd name="connsiteX48" fmla="*/ 105574 w 125198"/>
                <a:gd name="connsiteY48" fmla="*/ 71256 h 78376"/>
                <a:gd name="connsiteX49" fmla="*/ 109028 w 125198"/>
                <a:gd name="connsiteY49" fmla="*/ 69503 h 78376"/>
                <a:gd name="connsiteX50" fmla="*/ 112207 w 125198"/>
                <a:gd name="connsiteY50" fmla="*/ 67586 h 78376"/>
                <a:gd name="connsiteX51" fmla="*/ 115112 w 125198"/>
                <a:gd name="connsiteY51" fmla="*/ 65560 h 78376"/>
                <a:gd name="connsiteX52" fmla="*/ 117688 w 125198"/>
                <a:gd name="connsiteY52" fmla="*/ 63369 h 78376"/>
                <a:gd name="connsiteX53" fmla="*/ 119991 w 125198"/>
                <a:gd name="connsiteY53" fmla="*/ 61014 h 78376"/>
                <a:gd name="connsiteX54" fmla="*/ 122019 w 125198"/>
                <a:gd name="connsiteY54" fmla="*/ 58495 h 78376"/>
                <a:gd name="connsiteX55" fmla="*/ 123773 w 125198"/>
                <a:gd name="connsiteY55" fmla="*/ 55866 h 78376"/>
                <a:gd name="connsiteX56" fmla="*/ 125198 w 125198"/>
                <a:gd name="connsiteY56" fmla="*/ 53072 h 78376"/>
                <a:gd name="connsiteX57" fmla="*/ 107821 w 125198"/>
                <a:gd name="connsiteY57" fmla="*/ 51265 h 78376"/>
                <a:gd name="connsiteX58" fmla="*/ 101902 w 125198"/>
                <a:gd name="connsiteY58" fmla="*/ 59316 h 78376"/>
                <a:gd name="connsiteX59" fmla="*/ 93021 w 125198"/>
                <a:gd name="connsiteY59" fmla="*/ 65122 h 78376"/>
                <a:gd name="connsiteX60" fmla="*/ 81236 w 125198"/>
                <a:gd name="connsiteY60" fmla="*/ 68682 h 78376"/>
                <a:gd name="connsiteX61" fmla="*/ 66491 w 125198"/>
                <a:gd name="connsiteY61" fmla="*/ 69942 h 78376"/>
                <a:gd name="connsiteX62" fmla="*/ 66217 w 125198"/>
                <a:gd name="connsiteY62" fmla="*/ 69942 h 78376"/>
                <a:gd name="connsiteX63" fmla="*/ 65943 w 125198"/>
                <a:gd name="connsiteY63" fmla="*/ 69942 h 78376"/>
                <a:gd name="connsiteX64" fmla="*/ 65669 w 125198"/>
                <a:gd name="connsiteY64" fmla="*/ 69942 h 78376"/>
                <a:gd name="connsiteX65" fmla="*/ 65395 w 125198"/>
                <a:gd name="connsiteY65" fmla="*/ 69942 h 78376"/>
                <a:gd name="connsiteX66" fmla="*/ 55418 w 125198"/>
                <a:gd name="connsiteY66" fmla="*/ 69449 h 78376"/>
                <a:gd name="connsiteX67" fmla="*/ 46483 w 125198"/>
                <a:gd name="connsiteY67" fmla="*/ 67970 h 78376"/>
                <a:gd name="connsiteX68" fmla="*/ 38590 w 125198"/>
                <a:gd name="connsiteY68" fmla="*/ 65505 h 78376"/>
                <a:gd name="connsiteX69" fmla="*/ 31738 w 125198"/>
                <a:gd name="connsiteY69" fmla="*/ 62055 h 78376"/>
                <a:gd name="connsiteX70" fmla="*/ 26037 w 125198"/>
                <a:gd name="connsiteY70" fmla="*/ 57564 h 78376"/>
                <a:gd name="connsiteX71" fmla="*/ 21926 w 125198"/>
                <a:gd name="connsiteY71" fmla="*/ 52196 h 78376"/>
                <a:gd name="connsiteX72" fmla="*/ 19350 w 125198"/>
                <a:gd name="connsiteY72" fmla="*/ 45952 h 78376"/>
                <a:gd name="connsiteX73" fmla="*/ 18363 w 125198"/>
                <a:gd name="connsiteY73" fmla="*/ 38832 h 78376"/>
                <a:gd name="connsiteX74" fmla="*/ 18473 w 125198"/>
                <a:gd name="connsiteY74" fmla="*/ 35436 h 78376"/>
                <a:gd name="connsiteX75" fmla="*/ 18966 w 125198"/>
                <a:gd name="connsiteY75" fmla="*/ 32205 h 78376"/>
                <a:gd name="connsiteX76" fmla="*/ 19898 w 125198"/>
                <a:gd name="connsiteY76" fmla="*/ 29138 h 78376"/>
                <a:gd name="connsiteX77" fmla="*/ 21213 w 125198"/>
                <a:gd name="connsiteY77" fmla="*/ 26235 h 78376"/>
                <a:gd name="connsiteX78" fmla="*/ 22913 w 125198"/>
                <a:gd name="connsiteY78" fmla="*/ 23551 h 78376"/>
                <a:gd name="connsiteX79" fmla="*/ 24996 w 125198"/>
                <a:gd name="connsiteY79" fmla="*/ 21032 h 78376"/>
                <a:gd name="connsiteX80" fmla="*/ 27408 w 125198"/>
                <a:gd name="connsiteY80" fmla="*/ 18731 h 78376"/>
                <a:gd name="connsiteX81" fmla="*/ 30203 w 125198"/>
                <a:gd name="connsiteY81" fmla="*/ 16650 h 78376"/>
                <a:gd name="connsiteX82" fmla="*/ 33328 w 125198"/>
                <a:gd name="connsiteY82" fmla="*/ 14788 h 78376"/>
                <a:gd name="connsiteX83" fmla="*/ 36781 w 125198"/>
                <a:gd name="connsiteY83" fmla="*/ 13145 h 78376"/>
                <a:gd name="connsiteX84" fmla="*/ 40563 w 125198"/>
                <a:gd name="connsiteY84" fmla="*/ 11721 h 78376"/>
                <a:gd name="connsiteX85" fmla="*/ 44675 w 125198"/>
                <a:gd name="connsiteY85" fmla="*/ 10516 h 78376"/>
                <a:gd name="connsiteX86" fmla="*/ 49115 w 125198"/>
                <a:gd name="connsiteY86" fmla="*/ 9530 h 78376"/>
                <a:gd name="connsiteX87" fmla="*/ 53829 w 125198"/>
                <a:gd name="connsiteY87" fmla="*/ 8818 h 78376"/>
                <a:gd name="connsiteX88" fmla="*/ 58817 w 125198"/>
                <a:gd name="connsiteY88" fmla="*/ 8380 h 78376"/>
                <a:gd name="connsiteX89" fmla="*/ 64079 w 125198"/>
                <a:gd name="connsiteY89" fmla="*/ 8216 h 78376"/>
                <a:gd name="connsiteX90" fmla="*/ 64298 w 125198"/>
                <a:gd name="connsiteY90" fmla="*/ 8216 h 78376"/>
                <a:gd name="connsiteX91" fmla="*/ 64518 w 125198"/>
                <a:gd name="connsiteY91" fmla="*/ 8216 h 78376"/>
                <a:gd name="connsiteX92" fmla="*/ 64737 w 125198"/>
                <a:gd name="connsiteY92" fmla="*/ 8216 h 78376"/>
                <a:gd name="connsiteX93" fmla="*/ 64956 w 125198"/>
                <a:gd name="connsiteY93" fmla="*/ 8216 h 78376"/>
                <a:gd name="connsiteX94" fmla="*/ 72520 w 125198"/>
                <a:gd name="connsiteY94" fmla="*/ 8489 h 78376"/>
                <a:gd name="connsiteX95" fmla="*/ 79208 w 125198"/>
                <a:gd name="connsiteY95" fmla="*/ 9256 h 78376"/>
                <a:gd name="connsiteX96" fmla="*/ 84964 w 125198"/>
                <a:gd name="connsiteY96" fmla="*/ 10516 h 78376"/>
                <a:gd name="connsiteX97" fmla="*/ 89842 w 125198"/>
                <a:gd name="connsiteY97" fmla="*/ 12269 h 78376"/>
                <a:gd name="connsiteX98" fmla="*/ 94118 w 125198"/>
                <a:gd name="connsiteY98" fmla="*/ 14624 h 78376"/>
                <a:gd name="connsiteX99" fmla="*/ 97955 w 125198"/>
                <a:gd name="connsiteY99" fmla="*/ 17526 h 78376"/>
                <a:gd name="connsiteX100" fmla="*/ 101298 w 125198"/>
                <a:gd name="connsiteY100" fmla="*/ 20977 h 78376"/>
                <a:gd name="connsiteX101" fmla="*/ 104204 w 125198"/>
                <a:gd name="connsiteY101" fmla="*/ 24975 h 78376"/>
                <a:gd name="connsiteX102" fmla="*/ 121580 w 125198"/>
                <a:gd name="connsiteY102" fmla="*/ 22456 h 78376"/>
                <a:gd name="connsiteX103" fmla="*/ 119991 w 125198"/>
                <a:gd name="connsiteY103" fmla="*/ 19936 h 78376"/>
                <a:gd name="connsiteX104" fmla="*/ 118182 w 125198"/>
                <a:gd name="connsiteY104" fmla="*/ 17526 h 78376"/>
                <a:gd name="connsiteX105" fmla="*/ 116153 w 125198"/>
                <a:gd name="connsiteY105" fmla="*/ 15226 h 78376"/>
                <a:gd name="connsiteX106" fmla="*/ 113906 w 125198"/>
                <a:gd name="connsiteY106" fmla="*/ 13090 h 78376"/>
                <a:gd name="connsiteX107" fmla="*/ 111385 w 125198"/>
                <a:gd name="connsiteY107" fmla="*/ 11064 h 78376"/>
                <a:gd name="connsiteX108" fmla="*/ 108589 w 125198"/>
                <a:gd name="connsiteY108" fmla="*/ 9201 h 78376"/>
                <a:gd name="connsiteX109" fmla="*/ 105519 w 125198"/>
                <a:gd name="connsiteY109" fmla="*/ 7504 h 78376"/>
                <a:gd name="connsiteX110" fmla="*/ 102121 w 125198"/>
                <a:gd name="connsiteY110" fmla="*/ 5970 h 78376"/>
                <a:gd name="connsiteX111" fmla="*/ 98448 w 125198"/>
                <a:gd name="connsiteY111" fmla="*/ 4601 h 78376"/>
                <a:gd name="connsiteX112" fmla="*/ 94447 w 125198"/>
                <a:gd name="connsiteY112" fmla="*/ 3396 h 78376"/>
                <a:gd name="connsiteX113" fmla="*/ 90171 w 125198"/>
                <a:gd name="connsiteY113" fmla="*/ 2355 h 78376"/>
                <a:gd name="connsiteX114" fmla="*/ 85566 w 125198"/>
                <a:gd name="connsiteY114" fmla="*/ 1479 h 78376"/>
                <a:gd name="connsiteX115" fmla="*/ 80962 w 125198"/>
                <a:gd name="connsiteY115" fmla="*/ 822 h 78376"/>
                <a:gd name="connsiteX116" fmla="*/ 76029 w 125198"/>
                <a:gd name="connsiteY116" fmla="*/ 383 h 78376"/>
                <a:gd name="connsiteX117" fmla="*/ 70766 w 125198"/>
                <a:gd name="connsiteY117" fmla="*/ 110 h 78376"/>
                <a:gd name="connsiteX118" fmla="*/ 65230 w 125198"/>
                <a:gd name="connsiteY118" fmla="*/ 0 h 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5198" h="78376">
                  <a:moveTo>
                    <a:pt x="65340" y="55"/>
                  </a:moveTo>
                  <a:cubicBezTo>
                    <a:pt x="65340" y="55"/>
                    <a:pt x="65121" y="55"/>
                    <a:pt x="65011" y="55"/>
                  </a:cubicBezTo>
                  <a:cubicBezTo>
                    <a:pt x="64901" y="55"/>
                    <a:pt x="64792" y="55"/>
                    <a:pt x="64682" y="55"/>
                  </a:cubicBezTo>
                  <a:cubicBezTo>
                    <a:pt x="64572" y="55"/>
                    <a:pt x="64463" y="55"/>
                    <a:pt x="64353" y="55"/>
                  </a:cubicBezTo>
                  <a:cubicBezTo>
                    <a:pt x="64243" y="55"/>
                    <a:pt x="64134" y="55"/>
                    <a:pt x="64024" y="55"/>
                  </a:cubicBezTo>
                  <a:cubicBezTo>
                    <a:pt x="61667" y="55"/>
                    <a:pt x="59310" y="164"/>
                    <a:pt x="57008" y="274"/>
                  </a:cubicBezTo>
                  <a:cubicBezTo>
                    <a:pt x="54705" y="383"/>
                    <a:pt x="52458" y="602"/>
                    <a:pt x="50320" y="822"/>
                  </a:cubicBezTo>
                  <a:cubicBezTo>
                    <a:pt x="48182" y="1041"/>
                    <a:pt x="45990" y="1369"/>
                    <a:pt x="43907" y="1753"/>
                  </a:cubicBezTo>
                  <a:cubicBezTo>
                    <a:pt x="41824" y="2136"/>
                    <a:pt x="39796" y="2519"/>
                    <a:pt x="37823" y="3012"/>
                  </a:cubicBezTo>
                  <a:cubicBezTo>
                    <a:pt x="35849" y="3505"/>
                    <a:pt x="33931" y="3998"/>
                    <a:pt x="32067" y="4546"/>
                  </a:cubicBezTo>
                  <a:cubicBezTo>
                    <a:pt x="30203" y="5094"/>
                    <a:pt x="28449" y="5751"/>
                    <a:pt x="26750" y="6408"/>
                  </a:cubicBezTo>
                  <a:cubicBezTo>
                    <a:pt x="25051" y="7065"/>
                    <a:pt x="23406" y="7777"/>
                    <a:pt x="21871" y="8544"/>
                  </a:cubicBezTo>
                  <a:cubicBezTo>
                    <a:pt x="20337" y="9311"/>
                    <a:pt x="18856" y="10132"/>
                    <a:pt x="17431" y="10954"/>
                  </a:cubicBezTo>
                  <a:cubicBezTo>
                    <a:pt x="16006" y="11776"/>
                    <a:pt x="14690" y="12707"/>
                    <a:pt x="13430" y="13638"/>
                  </a:cubicBezTo>
                  <a:cubicBezTo>
                    <a:pt x="12169" y="14569"/>
                    <a:pt x="11018" y="15555"/>
                    <a:pt x="9922" y="16595"/>
                  </a:cubicBezTo>
                  <a:cubicBezTo>
                    <a:pt x="8825" y="17636"/>
                    <a:pt x="7839" y="18677"/>
                    <a:pt x="6907" y="19772"/>
                  </a:cubicBezTo>
                  <a:cubicBezTo>
                    <a:pt x="5975" y="20867"/>
                    <a:pt x="5153" y="22018"/>
                    <a:pt x="4385" y="23223"/>
                  </a:cubicBezTo>
                  <a:cubicBezTo>
                    <a:pt x="3618" y="24428"/>
                    <a:pt x="2960" y="25632"/>
                    <a:pt x="2412" y="26892"/>
                  </a:cubicBezTo>
                  <a:cubicBezTo>
                    <a:pt x="1864" y="28152"/>
                    <a:pt x="1370" y="29466"/>
                    <a:pt x="1042" y="30781"/>
                  </a:cubicBezTo>
                  <a:cubicBezTo>
                    <a:pt x="713" y="32095"/>
                    <a:pt x="384" y="33465"/>
                    <a:pt x="219" y="34889"/>
                  </a:cubicBezTo>
                  <a:cubicBezTo>
                    <a:pt x="55" y="36313"/>
                    <a:pt x="0" y="37737"/>
                    <a:pt x="0" y="39215"/>
                  </a:cubicBezTo>
                  <a:cubicBezTo>
                    <a:pt x="0" y="40749"/>
                    <a:pt x="165" y="42283"/>
                    <a:pt x="384" y="43707"/>
                  </a:cubicBezTo>
                  <a:cubicBezTo>
                    <a:pt x="603" y="45131"/>
                    <a:pt x="932" y="46609"/>
                    <a:pt x="1370" y="47979"/>
                  </a:cubicBezTo>
                  <a:cubicBezTo>
                    <a:pt x="1809" y="49348"/>
                    <a:pt x="2302" y="50717"/>
                    <a:pt x="2905" y="51977"/>
                  </a:cubicBezTo>
                  <a:cubicBezTo>
                    <a:pt x="3508" y="53237"/>
                    <a:pt x="4221" y="54551"/>
                    <a:pt x="5043" y="55756"/>
                  </a:cubicBezTo>
                  <a:cubicBezTo>
                    <a:pt x="5865" y="56961"/>
                    <a:pt x="6742" y="58166"/>
                    <a:pt x="7729" y="59261"/>
                  </a:cubicBezTo>
                  <a:cubicBezTo>
                    <a:pt x="8716" y="60357"/>
                    <a:pt x="9757" y="61452"/>
                    <a:pt x="10908" y="62493"/>
                  </a:cubicBezTo>
                  <a:cubicBezTo>
                    <a:pt x="12059" y="63533"/>
                    <a:pt x="13265" y="64519"/>
                    <a:pt x="14581" y="65450"/>
                  </a:cubicBezTo>
                  <a:cubicBezTo>
                    <a:pt x="15897" y="66382"/>
                    <a:pt x="17267" y="67313"/>
                    <a:pt x="18747" y="68134"/>
                  </a:cubicBezTo>
                  <a:cubicBezTo>
                    <a:pt x="20227" y="68956"/>
                    <a:pt x="21761" y="69777"/>
                    <a:pt x="23351" y="70489"/>
                  </a:cubicBezTo>
                  <a:cubicBezTo>
                    <a:pt x="24941" y="71201"/>
                    <a:pt x="26640" y="71913"/>
                    <a:pt x="28339" y="72571"/>
                  </a:cubicBezTo>
                  <a:cubicBezTo>
                    <a:pt x="30039" y="73228"/>
                    <a:pt x="31902" y="73830"/>
                    <a:pt x="33766" y="74378"/>
                  </a:cubicBezTo>
                  <a:cubicBezTo>
                    <a:pt x="35630" y="74926"/>
                    <a:pt x="37603" y="75419"/>
                    <a:pt x="39631" y="75857"/>
                  </a:cubicBezTo>
                  <a:cubicBezTo>
                    <a:pt x="41550" y="76295"/>
                    <a:pt x="43523" y="76624"/>
                    <a:pt x="45551" y="76952"/>
                  </a:cubicBezTo>
                  <a:cubicBezTo>
                    <a:pt x="47580" y="77281"/>
                    <a:pt x="49663" y="77555"/>
                    <a:pt x="51800" y="77719"/>
                  </a:cubicBezTo>
                  <a:cubicBezTo>
                    <a:pt x="53938" y="77883"/>
                    <a:pt x="56131" y="78102"/>
                    <a:pt x="58378" y="78212"/>
                  </a:cubicBezTo>
                  <a:cubicBezTo>
                    <a:pt x="60626" y="78321"/>
                    <a:pt x="62928" y="78376"/>
                    <a:pt x="65285" y="78376"/>
                  </a:cubicBezTo>
                  <a:cubicBezTo>
                    <a:pt x="65395" y="78376"/>
                    <a:pt x="65504" y="78376"/>
                    <a:pt x="65614" y="78376"/>
                  </a:cubicBezTo>
                  <a:cubicBezTo>
                    <a:pt x="65723" y="78376"/>
                    <a:pt x="65833" y="78376"/>
                    <a:pt x="65943" y="78376"/>
                  </a:cubicBezTo>
                  <a:cubicBezTo>
                    <a:pt x="66052" y="78376"/>
                    <a:pt x="66162" y="78376"/>
                    <a:pt x="66272" y="78376"/>
                  </a:cubicBezTo>
                  <a:cubicBezTo>
                    <a:pt x="66381" y="78376"/>
                    <a:pt x="66491" y="78376"/>
                    <a:pt x="66601" y="78376"/>
                  </a:cubicBezTo>
                  <a:cubicBezTo>
                    <a:pt x="68629" y="78376"/>
                    <a:pt x="70547" y="78321"/>
                    <a:pt x="72466" y="78212"/>
                  </a:cubicBezTo>
                  <a:cubicBezTo>
                    <a:pt x="74384" y="78102"/>
                    <a:pt x="76248" y="77993"/>
                    <a:pt x="78057" y="77829"/>
                  </a:cubicBezTo>
                  <a:cubicBezTo>
                    <a:pt x="79866" y="77664"/>
                    <a:pt x="81675" y="77445"/>
                    <a:pt x="83374" y="77226"/>
                  </a:cubicBezTo>
                  <a:cubicBezTo>
                    <a:pt x="85073" y="77007"/>
                    <a:pt x="86773" y="76733"/>
                    <a:pt x="88417" y="76405"/>
                  </a:cubicBezTo>
                  <a:cubicBezTo>
                    <a:pt x="90061" y="76076"/>
                    <a:pt x="91651" y="75747"/>
                    <a:pt x="93186" y="75419"/>
                  </a:cubicBezTo>
                  <a:cubicBezTo>
                    <a:pt x="94721" y="75090"/>
                    <a:pt x="96201" y="74652"/>
                    <a:pt x="97626" y="74214"/>
                  </a:cubicBezTo>
                  <a:cubicBezTo>
                    <a:pt x="99051" y="73776"/>
                    <a:pt x="100422" y="73337"/>
                    <a:pt x="101737" y="72844"/>
                  </a:cubicBezTo>
                  <a:cubicBezTo>
                    <a:pt x="103053" y="72351"/>
                    <a:pt x="104314" y="71804"/>
                    <a:pt x="105574" y="71256"/>
                  </a:cubicBezTo>
                  <a:cubicBezTo>
                    <a:pt x="106780" y="70708"/>
                    <a:pt x="107931" y="70106"/>
                    <a:pt x="109028" y="69503"/>
                  </a:cubicBezTo>
                  <a:cubicBezTo>
                    <a:pt x="110124" y="68901"/>
                    <a:pt x="111220" y="68244"/>
                    <a:pt x="112207" y="67586"/>
                  </a:cubicBezTo>
                  <a:cubicBezTo>
                    <a:pt x="113194" y="66929"/>
                    <a:pt x="114180" y="66217"/>
                    <a:pt x="115112" y="65560"/>
                  </a:cubicBezTo>
                  <a:cubicBezTo>
                    <a:pt x="116044" y="64903"/>
                    <a:pt x="116866" y="64136"/>
                    <a:pt x="117688" y="63369"/>
                  </a:cubicBezTo>
                  <a:cubicBezTo>
                    <a:pt x="118510" y="62602"/>
                    <a:pt x="119278" y="61836"/>
                    <a:pt x="119991" y="61014"/>
                  </a:cubicBezTo>
                  <a:cubicBezTo>
                    <a:pt x="120703" y="60192"/>
                    <a:pt x="121361" y="59371"/>
                    <a:pt x="122019" y="58495"/>
                  </a:cubicBezTo>
                  <a:cubicBezTo>
                    <a:pt x="122676" y="57618"/>
                    <a:pt x="123225" y="56742"/>
                    <a:pt x="123773" y="55866"/>
                  </a:cubicBezTo>
                  <a:cubicBezTo>
                    <a:pt x="124321" y="54989"/>
                    <a:pt x="124759" y="54058"/>
                    <a:pt x="125198" y="53072"/>
                  </a:cubicBezTo>
                  <a:lnTo>
                    <a:pt x="107821" y="51265"/>
                  </a:lnTo>
                  <a:cubicBezTo>
                    <a:pt x="106342" y="54332"/>
                    <a:pt x="104368" y="57016"/>
                    <a:pt x="101902" y="59316"/>
                  </a:cubicBezTo>
                  <a:cubicBezTo>
                    <a:pt x="99435" y="61617"/>
                    <a:pt x="96475" y="63588"/>
                    <a:pt x="93021" y="65122"/>
                  </a:cubicBezTo>
                  <a:cubicBezTo>
                    <a:pt x="89568" y="66655"/>
                    <a:pt x="85621" y="67860"/>
                    <a:pt x="81236" y="68682"/>
                  </a:cubicBezTo>
                  <a:cubicBezTo>
                    <a:pt x="76851" y="69503"/>
                    <a:pt x="71918" y="69942"/>
                    <a:pt x="66491" y="69942"/>
                  </a:cubicBezTo>
                  <a:cubicBezTo>
                    <a:pt x="66381" y="69942"/>
                    <a:pt x="66326" y="69942"/>
                    <a:pt x="66217" y="69942"/>
                  </a:cubicBezTo>
                  <a:cubicBezTo>
                    <a:pt x="66107" y="69942"/>
                    <a:pt x="66052" y="69942"/>
                    <a:pt x="65943" y="69942"/>
                  </a:cubicBezTo>
                  <a:cubicBezTo>
                    <a:pt x="65833" y="69942"/>
                    <a:pt x="65778" y="69942"/>
                    <a:pt x="65669" y="69942"/>
                  </a:cubicBezTo>
                  <a:cubicBezTo>
                    <a:pt x="65559" y="69942"/>
                    <a:pt x="65504" y="69942"/>
                    <a:pt x="65395" y="69942"/>
                  </a:cubicBezTo>
                  <a:cubicBezTo>
                    <a:pt x="61886" y="69942"/>
                    <a:pt x="58597" y="69777"/>
                    <a:pt x="55418" y="69449"/>
                  </a:cubicBezTo>
                  <a:cubicBezTo>
                    <a:pt x="52239" y="69120"/>
                    <a:pt x="49279" y="68627"/>
                    <a:pt x="46483" y="67970"/>
                  </a:cubicBezTo>
                  <a:cubicBezTo>
                    <a:pt x="43688" y="67313"/>
                    <a:pt x="41057" y="66491"/>
                    <a:pt x="38590" y="65505"/>
                  </a:cubicBezTo>
                  <a:cubicBezTo>
                    <a:pt x="36123" y="64519"/>
                    <a:pt x="33821" y="63369"/>
                    <a:pt x="31738" y="62055"/>
                  </a:cubicBezTo>
                  <a:cubicBezTo>
                    <a:pt x="29545" y="60685"/>
                    <a:pt x="27682" y="59207"/>
                    <a:pt x="26037" y="57564"/>
                  </a:cubicBezTo>
                  <a:cubicBezTo>
                    <a:pt x="24393" y="55920"/>
                    <a:pt x="23022" y="54113"/>
                    <a:pt x="21926" y="52196"/>
                  </a:cubicBezTo>
                  <a:cubicBezTo>
                    <a:pt x="20830" y="50279"/>
                    <a:pt x="19953" y="48198"/>
                    <a:pt x="19350" y="45952"/>
                  </a:cubicBezTo>
                  <a:cubicBezTo>
                    <a:pt x="18747" y="43707"/>
                    <a:pt x="18418" y="41352"/>
                    <a:pt x="18363" y="38832"/>
                  </a:cubicBezTo>
                  <a:cubicBezTo>
                    <a:pt x="18363" y="37682"/>
                    <a:pt x="18363" y="36532"/>
                    <a:pt x="18473" y="35436"/>
                  </a:cubicBezTo>
                  <a:cubicBezTo>
                    <a:pt x="18582" y="34341"/>
                    <a:pt x="18747" y="33246"/>
                    <a:pt x="18966" y="32205"/>
                  </a:cubicBezTo>
                  <a:cubicBezTo>
                    <a:pt x="19185" y="31164"/>
                    <a:pt x="19514" y="30124"/>
                    <a:pt x="19898" y="29138"/>
                  </a:cubicBezTo>
                  <a:cubicBezTo>
                    <a:pt x="20282" y="28152"/>
                    <a:pt x="20720" y="27166"/>
                    <a:pt x="21213" y="26235"/>
                  </a:cubicBezTo>
                  <a:cubicBezTo>
                    <a:pt x="21707" y="25304"/>
                    <a:pt x="22310" y="24373"/>
                    <a:pt x="22913" y="23551"/>
                  </a:cubicBezTo>
                  <a:cubicBezTo>
                    <a:pt x="23516" y="22730"/>
                    <a:pt x="24228" y="21853"/>
                    <a:pt x="24996" y="21032"/>
                  </a:cubicBezTo>
                  <a:cubicBezTo>
                    <a:pt x="25763" y="20210"/>
                    <a:pt x="26531" y="19443"/>
                    <a:pt x="27408" y="18731"/>
                  </a:cubicBezTo>
                  <a:cubicBezTo>
                    <a:pt x="28285" y="18019"/>
                    <a:pt x="29217" y="17307"/>
                    <a:pt x="30203" y="16650"/>
                  </a:cubicBezTo>
                  <a:cubicBezTo>
                    <a:pt x="31190" y="15993"/>
                    <a:pt x="32231" y="15336"/>
                    <a:pt x="33328" y="14788"/>
                  </a:cubicBezTo>
                  <a:cubicBezTo>
                    <a:pt x="34424" y="14240"/>
                    <a:pt x="35575" y="13638"/>
                    <a:pt x="36781" y="13145"/>
                  </a:cubicBezTo>
                  <a:cubicBezTo>
                    <a:pt x="37987" y="12652"/>
                    <a:pt x="39248" y="12159"/>
                    <a:pt x="40563" y="11721"/>
                  </a:cubicBezTo>
                  <a:cubicBezTo>
                    <a:pt x="41879" y="11283"/>
                    <a:pt x="43249" y="10899"/>
                    <a:pt x="44675" y="10516"/>
                  </a:cubicBezTo>
                  <a:cubicBezTo>
                    <a:pt x="46099" y="10132"/>
                    <a:pt x="47580" y="9859"/>
                    <a:pt x="49115" y="9530"/>
                  </a:cubicBezTo>
                  <a:cubicBezTo>
                    <a:pt x="50649" y="9201"/>
                    <a:pt x="52184" y="9037"/>
                    <a:pt x="53829" y="8818"/>
                  </a:cubicBezTo>
                  <a:cubicBezTo>
                    <a:pt x="55473" y="8599"/>
                    <a:pt x="57117" y="8489"/>
                    <a:pt x="58817" y="8380"/>
                  </a:cubicBezTo>
                  <a:cubicBezTo>
                    <a:pt x="60516" y="8270"/>
                    <a:pt x="62270" y="8216"/>
                    <a:pt x="64079" y="8216"/>
                  </a:cubicBezTo>
                  <a:cubicBezTo>
                    <a:pt x="64189" y="8216"/>
                    <a:pt x="64243" y="8216"/>
                    <a:pt x="64298" y="8216"/>
                  </a:cubicBezTo>
                  <a:cubicBezTo>
                    <a:pt x="64353" y="8216"/>
                    <a:pt x="64463" y="8216"/>
                    <a:pt x="64518" y="8216"/>
                  </a:cubicBezTo>
                  <a:cubicBezTo>
                    <a:pt x="64572" y="8216"/>
                    <a:pt x="64682" y="8216"/>
                    <a:pt x="64737" y="8216"/>
                  </a:cubicBezTo>
                  <a:cubicBezTo>
                    <a:pt x="64792" y="8216"/>
                    <a:pt x="64901" y="8216"/>
                    <a:pt x="64956" y="8216"/>
                  </a:cubicBezTo>
                  <a:cubicBezTo>
                    <a:pt x="67642" y="8216"/>
                    <a:pt x="70163" y="8325"/>
                    <a:pt x="72520" y="8489"/>
                  </a:cubicBezTo>
                  <a:cubicBezTo>
                    <a:pt x="74877" y="8654"/>
                    <a:pt x="77125" y="8928"/>
                    <a:pt x="79208" y="9256"/>
                  </a:cubicBezTo>
                  <a:cubicBezTo>
                    <a:pt x="81291" y="9585"/>
                    <a:pt x="83209" y="10023"/>
                    <a:pt x="84964" y="10516"/>
                  </a:cubicBezTo>
                  <a:cubicBezTo>
                    <a:pt x="86718" y="11009"/>
                    <a:pt x="88362" y="11611"/>
                    <a:pt x="89842" y="12269"/>
                  </a:cubicBezTo>
                  <a:cubicBezTo>
                    <a:pt x="91322" y="12981"/>
                    <a:pt x="92802" y="13747"/>
                    <a:pt x="94118" y="14624"/>
                  </a:cubicBezTo>
                  <a:cubicBezTo>
                    <a:pt x="95433" y="15500"/>
                    <a:pt x="96749" y="16486"/>
                    <a:pt x="97955" y="17526"/>
                  </a:cubicBezTo>
                  <a:cubicBezTo>
                    <a:pt x="99161" y="18567"/>
                    <a:pt x="100257" y="19717"/>
                    <a:pt x="101298" y="20977"/>
                  </a:cubicBezTo>
                  <a:cubicBezTo>
                    <a:pt x="102340" y="22237"/>
                    <a:pt x="103327" y="23551"/>
                    <a:pt x="104204" y="24975"/>
                  </a:cubicBezTo>
                  <a:lnTo>
                    <a:pt x="121580" y="22456"/>
                  </a:lnTo>
                  <a:cubicBezTo>
                    <a:pt x="121087" y="21579"/>
                    <a:pt x="120539" y="20758"/>
                    <a:pt x="119991" y="19936"/>
                  </a:cubicBezTo>
                  <a:cubicBezTo>
                    <a:pt x="119442" y="19115"/>
                    <a:pt x="118839" y="18293"/>
                    <a:pt x="118182" y="17526"/>
                  </a:cubicBezTo>
                  <a:cubicBezTo>
                    <a:pt x="117524" y="16760"/>
                    <a:pt x="116866" y="15993"/>
                    <a:pt x="116153" y="15226"/>
                  </a:cubicBezTo>
                  <a:cubicBezTo>
                    <a:pt x="115441" y="14459"/>
                    <a:pt x="114673" y="13747"/>
                    <a:pt x="113906" y="13090"/>
                  </a:cubicBezTo>
                  <a:cubicBezTo>
                    <a:pt x="113084" y="12378"/>
                    <a:pt x="112261" y="11721"/>
                    <a:pt x="111385" y="11064"/>
                  </a:cubicBezTo>
                  <a:cubicBezTo>
                    <a:pt x="110507" y="10406"/>
                    <a:pt x="109576" y="9804"/>
                    <a:pt x="108589" y="9201"/>
                  </a:cubicBezTo>
                  <a:cubicBezTo>
                    <a:pt x="107602" y="8599"/>
                    <a:pt x="106561" y="8051"/>
                    <a:pt x="105519" y="7504"/>
                  </a:cubicBezTo>
                  <a:cubicBezTo>
                    <a:pt x="104478" y="6956"/>
                    <a:pt x="103327" y="6463"/>
                    <a:pt x="102121" y="5970"/>
                  </a:cubicBezTo>
                  <a:cubicBezTo>
                    <a:pt x="100970" y="5477"/>
                    <a:pt x="99709" y="5039"/>
                    <a:pt x="98448" y="4601"/>
                  </a:cubicBezTo>
                  <a:cubicBezTo>
                    <a:pt x="97187" y="4163"/>
                    <a:pt x="95872" y="3779"/>
                    <a:pt x="94447" y="3396"/>
                  </a:cubicBezTo>
                  <a:cubicBezTo>
                    <a:pt x="93021" y="3012"/>
                    <a:pt x="91651" y="2684"/>
                    <a:pt x="90171" y="2355"/>
                  </a:cubicBezTo>
                  <a:cubicBezTo>
                    <a:pt x="88691" y="2026"/>
                    <a:pt x="87156" y="1753"/>
                    <a:pt x="85566" y="1479"/>
                  </a:cubicBezTo>
                  <a:cubicBezTo>
                    <a:pt x="84087" y="1205"/>
                    <a:pt x="82552" y="1041"/>
                    <a:pt x="80962" y="822"/>
                  </a:cubicBezTo>
                  <a:cubicBezTo>
                    <a:pt x="79372" y="602"/>
                    <a:pt x="77728" y="493"/>
                    <a:pt x="76029" y="383"/>
                  </a:cubicBezTo>
                  <a:cubicBezTo>
                    <a:pt x="74329" y="274"/>
                    <a:pt x="72575" y="164"/>
                    <a:pt x="70766" y="110"/>
                  </a:cubicBezTo>
                  <a:cubicBezTo>
                    <a:pt x="68958" y="55"/>
                    <a:pt x="67094" y="0"/>
                    <a:pt x="65230" y="0"/>
                  </a:cubicBez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69" name="Freeform: Shape 68">
              <a:extLst>
                <a:ext uri="{FF2B5EF4-FFF2-40B4-BE49-F238E27FC236}">
                  <a16:creationId xmlns:a16="http://schemas.microsoft.com/office/drawing/2014/main" id="{FB39EC7E-2080-97E9-6554-2032C1CE22DF}"/>
                </a:ext>
              </a:extLst>
            </p:cNvPr>
            <p:cNvSpPr/>
            <p:nvPr/>
          </p:nvSpPr>
          <p:spPr>
            <a:xfrm>
              <a:off x="8578263" y="2201071"/>
              <a:ext cx="23515" cy="75856"/>
            </a:xfrm>
            <a:custGeom>
              <a:avLst/>
              <a:gdLst>
                <a:gd name="connsiteX0" fmla="*/ 5207 w 23515"/>
                <a:gd name="connsiteY0" fmla="*/ 0 h 75856"/>
                <a:gd name="connsiteX1" fmla="*/ 0 w 23515"/>
                <a:gd name="connsiteY1" fmla="*/ 75528 h 75856"/>
                <a:gd name="connsiteX2" fmla="*/ 18528 w 23515"/>
                <a:gd name="connsiteY2" fmla="*/ 75857 h 75856"/>
                <a:gd name="connsiteX3" fmla="*/ 23516 w 23515"/>
                <a:gd name="connsiteY3" fmla="*/ 329 h 75856"/>
                <a:gd name="connsiteX4" fmla="*/ 5207 w 23515"/>
                <a:gd name="connsiteY4" fmla="*/ 0 h 7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5" h="75856">
                  <a:moveTo>
                    <a:pt x="5207" y="0"/>
                  </a:moveTo>
                  <a:lnTo>
                    <a:pt x="0" y="75528"/>
                  </a:lnTo>
                  <a:lnTo>
                    <a:pt x="18528" y="75857"/>
                  </a:lnTo>
                  <a:lnTo>
                    <a:pt x="23516" y="329"/>
                  </a:lnTo>
                  <a:lnTo>
                    <a:pt x="5207"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70" name="Freeform: Shape 69">
              <a:extLst>
                <a:ext uri="{FF2B5EF4-FFF2-40B4-BE49-F238E27FC236}">
                  <a16:creationId xmlns:a16="http://schemas.microsoft.com/office/drawing/2014/main" id="{B320960F-7813-9423-0077-806CE15E6202}"/>
                </a:ext>
              </a:extLst>
            </p:cNvPr>
            <p:cNvSpPr/>
            <p:nvPr/>
          </p:nvSpPr>
          <p:spPr>
            <a:xfrm>
              <a:off x="8642233" y="2202605"/>
              <a:ext cx="125120" cy="77579"/>
            </a:xfrm>
            <a:custGeom>
              <a:avLst/>
              <a:gdLst>
                <a:gd name="connsiteX0" fmla="*/ 53774 w 125120"/>
                <a:gd name="connsiteY0" fmla="*/ 69339 h 77579"/>
                <a:gd name="connsiteX1" fmla="*/ 51472 w 125120"/>
                <a:gd name="connsiteY1" fmla="*/ 69339 h 77579"/>
                <a:gd name="connsiteX2" fmla="*/ 49115 w 125120"/>
                <a:gd name="connsiteY2" fmla="*/ 69339 h 77579"/>
                <a:gd name="connsiteX3" fmla="*/ 46757 w 125120"/>
                <a:gd name="connsiteY3" fmla="*/ 69284 h 77579"/>
                <a:gd name="connsiteX4" fmla="*/ 44346 w 125120"/>
                <a:gd name="connsiteY4" fmla="*/ 69175 h 77579"/>
                <a:gd name="connsiteX5" fmla="*/ 19843 w 125120"/>
                <a:gd name="connsiteY5" fmla="*/ 68025 h 77579"/>
                <a:gd name="connsiteX6" fmla="*/ 30203 w 125120"/>
                <a:gd name="connsiteY6" fmla="*/ 8982 h 77579"/>
                <a:gd name="connsiteX7" fmla="*/ 54157 w 125120"/>
                <a:gd name="connsiteY7" fmla="*/ 10132 h 77579"/>
                <a:gd name="connsiteX8" fmla="*/ 67204 w 125120"/>
                <a:gd name="connsiteY8" fmla="*/ 11173 h 77579"/>
                <a:gd name="connsiteX9" fmla="*/ 78441 w 125120"/>
                <a:gd name="connsiteY9" fmla="*/ 13035 h 77579"/>
                <a:gd name="connsiteX10" fmla="*/ 87869 w 125120"/>
                <a:gd name="connsiteY10" fmla="*/ 15664 h 77579"/>
                <a:gd name="connsiteX11" fmla="*/ 95488 w 125120"/>
                <a:gd name="connsiteY11" fmla="*/ 19115 h 77579"/>
                <a:gd name="connsiteX12" fmla="*/ 101189 w 125120"/>
                <a:gd name="connsiteY12" fmla="*/ 23442 h 77579"/>
                <a:gd name="connsiteX13" fmla="*/ 104916 w 125120"/>
                <a:gd name="connsiteY13" fmla="*/ 28700 h 77579"/>
                <a:gd name="connsiteX14" fmla="*/ 106671 w 125120"/>
                <a:gd name="connsiteY14" fmla="*/ 34889 h 77579"/>
                <a:gd name="connsiteX15" fmla="*/ 106451 w 125120"/>
                <a:gd name="connsiteY15" fmla="*/ 42009 h 77579"/>
                <a:gd name="connsiteX16" fmla="*/ 104313 w 125120"/>
                <a:gd name="connsiteY16" fmla="*/ 49348 h 77579"/>
                <a:gd name="connsiteX17" fmla="*/ 100531 w 125120"/>
                <a:gd name="connsiteY17" fmla="*/ 55482 h 77579"/>
                <a:gd name="connsiteX18" fmla="*/ 95104 w 125120"/>
                <a:gd name="connsiteY18" fmla="*/ 60466 h 77579"/>
                <a:gd name="connsiteX19" fmla="*/ 88088 w 125120"/>
                <a:gd name="connsiteY19" fmla="*/ 64245 h 77579"/>
                <a:gd name="connsiteX20" fmla="*/ 81072 w 125120"/>
                <a:gd name="connsiteY20" fmla="*/ 66546 h 77579"/>
                <a:gd name="connsiteX21" fmla="*/ 73014 w 125120"/>
                <a:gd name="connsiteY21" fmla="*/ 68189 h 77579"/>
                <a:gd name="connsiteX22" fmla="*/ 63914 w 125120"/>
                <a:gd name="connsiteY22" fmla="*/ 69175 h 77579"/>
                <a:gd name="connsiteX23" fmla="*/ 53774 w 125120"/>
                <a:gd name="connsiteY23" fmla="*/ 69503 h 77579"/>
                <a:gd name="connsiteX24" fmla="*/ 13430 w 125120"/>
                <a:gd name="connsiteY24" fmla="*/ 55 h 77579"/>
                <a:gd name="connsiteX25" fmla="*/ 0 w 125120"/>
                <a:gd name="connsiteY25" fmla="*/ 75364 h 77579"/>
                <a:gd name="connsiteX26" fmla="*/ 40728 w 125120"/>
                <a:gd name="connsiteY26" fmla="*/ 77281 h 77579"/>
                <a:gd name="connsiteX27" fmla="*/ 43852 w 125120"/>
                <a:gd name="connsiteY27" fmla="*/ 77390 h 77579"/>
                <a:gd name="connsiteX28" fmla="*/ 46922 w 125120"/>
                <a:gd name="connsiteY28" fmla="*/ 77500 h 77579"/>
                <a:gd name="connsiteX29" fmla="*/ 49937 w 125120"/>
                <a:gd name="connsiteY29" fmla="*/ 77555 h 77579"/>
                <a:gd name="connsiteX30" fmla="*/ 52897 w 125120"/>
                <a:gd name="connsiteY30" fmla="*/ 77555 h 77579"/>
                <a:gd name="connsiteX31" fmla="*/ 58433 w 125120"/>
                <a:gd name="connsiteY31" fmla="*/ 77500 h 77579"/>
                <a:gd name="connsiteX32" fmla="*/ 63805 w 125120"/>
                <a:gd name="connsiteY32" fmla="*/ 77281 h 77579"/>
                <a:gd name="connsiteX33" fmla="*/ 68958 w 125120"/>
                <a:gd name="connsiteY33" fmla="*/ 76952 h 77579"/>
                <a:gd name="connsiteX34" fmla="*/ 73946 w 125120"/>
                <a:gd name="connsiteY34" fmla="*/ 76459 h 77579"/>
                <a:gd name="connsiteX35" fmla="*/ 81126 w 125120"/>
                <a:gd name="connsiteY35" fmla="*/ 75473 h 77579"/>
                <a:gd name="connsiteX36" fmla="*/ 87814 w 125120"/>
                <a:gd name="connsiteY36" fmla="*/ 74159 h 77579"/>
                <a:gd name="connsiteX37" fmla="*/ 93953 w 125120"/>
                <a:gd name="connsiteY37" fmla="*/ 72516 h 77579"/>
                <a:gd name="connsiteX38" fmla="*/ 99599 w 125120"/>
                <a:gd name="connsiteY38" fmla="*/ 70544 h 77579"/>
                <a:gd name="connsiteX39" fmla="*/ 104697 w 125120"/>
                <a:gd name="connsiteY39" fmla="*/ 68244 h 77579"/>
                <a:gd name="connsiteX40" fmla="*/ 109247 w 125120"/>
                <a:gd name="connsiteY40" fmla="*/ 65615 h 77579"/>
                <a:gd name="connsiteX41" fmla="*/ 113248 w 125120"/>
                <a:gd name="connsiteY41" fmla="*/ 62657 h 77579"/>
                <a:gd name="connsiteX42" fmla="*/ 116701 w 125120"/>
                <a:gd name="connsiteY42" fmla="*/ 59371 h 77579"/>
                <a:gd name="connsiteX43" fmla="*/ 119607 w 125120"/>
                <a:gd name="connsiteY43" fmla="*/ 55756 h 77579"/>
                <a:gd name="connsiteX44" fmla="*/ 121909 w 125120"/>
                <a:gd name="connsiteY44" fmla="*/ 51813 h 77579"/>
                <a:gd name="connsiteX45" fmla="*/ 123608 w 125120"/>
                <a:gd name="connsiteY45" fmla="*/ 47541 h 77579"/>
                <a:gd name="connsiteX46" fmla="*/ 124705 w 125120"/>
                <a:gd name="connsiteY46" fmla="*/ 42940 h 77579"/>
                <a:gd name="connsiteX47" fmla="*/ 124869 w 125120"/>
                <a:gd name="connsiteY47" fmla="*/ 34012 h 77579"/>
                <a:gd name="connsiteX48" fmla="*/ 122293 w 125120"/>
                <a:gd name="connsiteY48" fmla="*/ 26180 h 77579"/>
                <a:gd name="connsiteX49" fmla="*/ 117030 w 125120"/>
                <a:gd name="connsiteY49" fmla="*/ 19443 h 77579"/>
                <a:gd name="connsiteX50" fmla="*/ 109028 w 125120"/>
                <a:gd name="connsiteY50" fmla="*/ 13802 h 77579"/>
                <a:gd name="connsiteX51" fmla="*/ 98558 w 125120"/>
                <a:gd name="connsiteY51" fmla="*/ 9256 h 77579"/>
                <a:gd name="connsiteX52" fmla="*/ 85840 w 125120"/>
                <a:gd name="connsiteY52" fmla="*/ 5751 h 77579"/>
                <a:gd name="connsiteX53" fmla="*/ 70876 w 125120"/>
                <a:gd name="connsiteY53" fmla="*/ 3286 h 77579"/>
                <a:gd name="connsiteX54" fmla="*/ 53664 w 125120"/>
                <a:gd name="connsiteY54" fmla="*/ 1917 h 77579"/>
                <a:gd name="connsiteX55" fmla="*/ 13375 w 125120"/>
                <a:gd name="connsiteY55" fmla="*/ 0 h 7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120" h="77579">
                  <a:moveTo>
                    <a:pt x="53774" y="69339"/>
                  </a:moveTo>
                  <a:cubicBezTo>
                    <a:pt x="53006" y="69339"/>
                    <a:pt x="52239" y="69339"/>
                    <a:pt x="51472" y="69339"/>
                  </a:cubicBezTo>
                  <a:cubicBezTo>
                    <a:pt x="50704" y="69339"/>
                    <a:pt x="49937" y="69339"/>
                    <a:pt x="49115" y="69339"/>
                  </a:cubicBezTo>
                  <a:cubicBezTo>
                    <a:pt x="48292" y="69339"/>
                    <a:pt x="47525" y="69339"/>
                    <a:pt x="46757" y="69284"/>
                  </a:cubicBezTo>
                  <a:cubicBezTo>
                    <a:pt x="45990" y="69230"/>
                    <a:pt x="45168" y="69230"/>
                    <a:pt x="44346" y="69175"/>
                  </a:cubicBezTo>
                  <a:lnTo>
                    <a:pt x="19843" y="68025"/>
                  </a:lnTo>
                  <a:lnTo>
                    <a:pt x="30203" y="8982"/>
                  </a:lnTo>
                  <a:lnTo>
                    <a:pt x="54157" y="10132"/>
                  </a:lnTo>
                  <a:cubicBezTo>
                    <a:pt x="58817" y="10352"/>
                    <a:pt x="63147" y="10680"/>
                    <a:pt x="67204" y="11173"/>
                  </a:cubicBezTo>
                  <a:cubicBezTo>
                    <a:pt x="71260" y="11666"/>
                    <a:pt x="74987" y="12269"/>
                    <a:pt x="78441" y="13035"/>
                  </a:cubicBezTo>
                  <a:cubicBezTo>
                    <a:pt x="81894" y="13802"/>
                    <a:pt x="85018" y="14678"/>
                    <a:pt x="87869" y="15664"/>
                  </a:cubicBezTo>
                  <a:cubicBezTo>
                    <a:pt x="90719" y="16650"/>
                    <a:pt x="93241" y="17800"/>
                    <a:pt x="95488" y="19115"/>
                  </a:cubicBezTo>
                  <a:cubicBezTo>
                    <a:pt x="97736" y="20375"/>
                    <a:pt x="99654" y="21853"/>
                    <a:pt x="101189" y="23442"/>
                  </a:cubicBezTo>
                  <a:cubicBezTo>
                    <a:pt x="102724" y="25030"/>
                    <a:pt x="103984" y="26783"/>
                    <a:pt x="104916" y="28700"/>
                  </a:cubicBezTo>
                  <a:cubicBezTo>
                    <a:pt x="105848" y="30617"/>
                    <a:pt x="106396" y="32643"/>
                    <a:pt x="106671" y="34889"/>
                  </a:cubicBezTo>
                  <a:cubicBezTo>
                    <a:pt x="106945" y="37134"/>
                    <a:pt x="106835" y="39489"/>
                    <a:pt x="106451" y="42009"/>
                  </a:cubicBezTo>
                  <a:cubicBezTo>
                    <a:pt x="106013" y="44638"/>
                    <a:pt x="105300" y="47102"/>
                    <a:pt x="104313" y="49348"/>
                  </a:cubicBezTo>
                  <a:cubicBezTo>
                    <a:pt x="103327" y="51594"/>
                    <a:pt x="102066" y="53620"/>
                    <a:pt x="100531" y="55482"/>
                  </a:cubicBezTo>
                  <a:cubicBezTo>
                    <a:pt x="98996" y="57344"/>
                    <a:pt x="97187" y="58988"/>
                    <a:pt x="95104" y="60466"/>
                  </a:cubicBezTo>
                  <a:cubicBezTo>
                    <a:pt x="93021" y="61945"/>
                    <a:pt x="90664" y="63205"/>
                    <a:pt x="88088" y="64245"/>
                  </a:cubicBezTo>
                  <a:cubicBezTo>
                    <a:pt x="85950" y="65122"/>
                    <a:pt x="83593" y="65889"/>
                    <a:pt x="81072" y="66546"/>
                  </a:cubicBezTo>
                  <a:cubicBezTo>
                    <a:pt x="78550" y="67203"/>
                    <a:pt x="75864" y="67751"/>
                    <a:pt x="73014" y="68189"/>
                  </a:cubicBezTo>
                  <a:cubicBezTo>
                    <a:pt x="70163" y="68627"/>
                    <a:pt x="67094" y="68956"/>
                    <a:pt x="63914" y="69175"/>
                  </a:cubicBezTo>
                  <a:cubicBezTo>
                    <a:pt x="60735" y="69394"/>
                    <a:pt x="57337" y="69503"/>
                    <a:pt x="53774" y="69503"/>
                  </a:cubicBezTo>
                  <a:moveTo>
                    <a:pt x="13430" y="55"/>
                  </a:moveTo>
                  <a:lnTo>
                    <a:pt x="0" y="75364"/>
                  </a:lnTo>
                  <a:lnTo>
                    <a:pt x="40728" y="77281"/>
                  </a:lnTo>
                  <a:cubicBezTo>
                    <a:pt x="41769" y="77281"/>
                    <a:pt x="42811" y="77390"/>
                    <a:pt x="43852" y="77390"/>
                  </a:cubicBezTo>
                  <a:cubicBezTo>
                    <a:pt x="44894" y="77390"/>
                    <a:pt x="45935" y="77445"/>
                    <a:pt x="46922" y="77500"/>
                  </a:cubicBezTo>
                  <a:cubicBezTo>
                    <a:pt x="47908" y="77555"/>
                    <a:pt x="48950" y="77500"/>
                    <a:pt x="49937" y="77555"/>
                  </a:cubicBezTo>
                  <a:cubicBezTo>
                    <a:pt x="50923" y="77609"/>
                    <a:pt x="51910" y="77555"/>
                    <a:pt x="52897" y="77555"/>
                  </a:cubicBezTo>
                  <a:cubicBezTo>
                    <a:pt x="54760" y="77555"/>
                    <a:pt x="56624" y="77555"/>
                    <a:pt x="58433" y="77500"/>
                  </a:cubicBezTo>
                  <a:cubicBezTo>
                    <a:pt x="60242" y="77445"/>
                    <a:pt x="62051" y="77390"/>
                    <a:pt x="63805" y="77281"/>
                  </a:cubicBezTo>
                  <a:cubicBezTo>
                    <a:pt x="65559" y="77171"/>
                    <a:pt x="67258" y="77062"/>
                    <a:pt x="68958" y="76952"/>
                  </a:cubicBezTo>
                  <a:cubicBezTo>
                    <a:pt x="70657" y="76843"/>
                    <a:pt x="72301" y="76678"/>
                    <a:pt x="73946" y="76459"/>
                  </a:cubicBezTo>
                  <a:cubicBezTo>
                    <a:pt x="76412" y="76185"/>
                    <a:pt x="78824" y="75857"/>
                    <a:pt x="81126" y="75473"/>
                  </a:cubicBezTo>
                  <a:cubicBezTo>
                    <a:pt x="83429" y="75090"/>
                    <a:pt x="85676" y="74652"/>
                    <a:pt x="87814" y="74159"/>
                  </a:cubicBezTo>
                  <a:cubicBezTo>
                    <a:pt x="89952" y="73666"/>
                    <a:pt x="91980" y="73118"/>
                    <a:pt x="93953" y="72516"/>
                  </a:cubicBezTo>
                  <a:cubicBezTo>
                    <a:pt x="95927" y="71913"/>
                    <a:pt x="97790" y="71256"/>
                    <a:pt x="99599" y="70544"/>
                  </a:cubicBezTo>
                  <a:cubicBezTo>
                    <a:pt x="101408" y="69832"/>
                    <a:pt x="103107" y="69065"/>
                    <a:pt x="104697" y="68244"/>
                  </a:cubicBezTo>
                  <a:cubicBezTo>
                    <a:pt x="106287" y="67422"/>
                    <a:pt x="107821" y="66546"/>
                    <a:pt x="109247" y="65615"/>
                  </a:cubicBezTo>
                  <a:cubicBezTo>
                    <a:pt x="110672" y="64684"/>
                    <a:pt x="111987" y="63698"/>
                    <a:pt x="113248" y="62657"/>
                  </a:cubicBezTo>
                  <a:cubicBezTo>
                    <a:pt x="114509" y="61617"/>
                    <a:pt x="115660" y="60521"/>
                    <a:pt x="116701" y="59371"/>
                  </a:cubicBezTo>
                  <a:cubicBezTo>
                    <a:pt x="117743" y="58221"/>
                    <a:pt x="118730" y="57016"/>
                    <a:pt x="119607" y="55756"/>
                  </a:cubicBezTo>
                  <a:cubicBezTo>
                    <a:pt x="120484" y="54496"/>
                    <a:pt x="121251" y="53182"/>
                    <a:pt x="121909" y="51813"/>
                  </a:cubicBezTo>
                  <a:cubicBezTo>
                    <a:pt x="122567" y="50443"/>
                    <a:pt x="123115" y="49019"/>
                    <a:pt x="123608" y="47541"/>
                  </a:cubicBezTo>
                  <a:cubicBezTo>
                    <a:pt x="124102" y="46062"/>
                    <a:pt x="124431" y="44528"/>
                    <a:pt x="124705" y="42940"/>
                  </a:cubicBezTo>
                  <a:cubicBezTo>
                    <a:pt x="125198" y="39763"/>
                    <a:pt x="125253" y="36806"/>
                    <a:pt x="124869" y="34012"/>
                  </a:cubicBezTo>
                  <a:cubicBezTo>
                    <a:pt x="124485" y="31219"/>
                    <a:pt x="123608" y="28645"/>
                    <a:pt x="122293" y="26180"/>
                  </a:cubicBezTo>
                  <a:cubicBezTo>
                    <a:pt x="120977" y="23716"/>
                    <a:pt x="119223" y="21525"/>
                    <a:pt x="117030" y="19443"/>
                  </a:cubicBezTo>
                  <a:cubicBezTo>
                    <a:pt x="114838" y="17362"/>
                    <a:pt x="112152" y="15500"/>
                    <a:pt x="109028" y="13802"/>
                  </a:cubicBezTo>
                  <a:cubicBezTo>
                    <a:pt x="105903" y="12104"/>
                    <a:pt x="102450" y="10571"/>
                    <a:pt x="98558" y="9256"/>
                  </a:cubicBezTo>
                  <a:cubicBezTo>
                    <a:pt x="94666" y="7942"/>
                    <a:pt x="90445" y="6737"/>
                    <a:pt x="85840" y="5751"/>
                  </a:cubicBezTo>
                  <a:cubicBezTo>
                    <a:pt x="81236" y="4765"/>
                    <a:pt x="76248" y="3943"/>
                    <a:pt x="70876" y="3286"/>
                  </a:cubicBezTo>
                  <a:cubicBezTo>
                    <a:pt x="65504" y="2629"/>
                    <a:pt x="59749" y="2191"/>
                    <a:pt x="53664" y="1917"/>
                  </a:cubicBezTo>
                  <a:lnTo>
                    <a:pt x="13375"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71" name="Freeform: Shape 70">
              <a:extLst>
                <a:ext uri="{FF2B5EF4-FFF2-40B4-BE49-F238E27FC236}">
                  <a16:creationId xmlns:a16="http://schemas.microsoft.com/office/drawing/2014/main" id="{1B3A6760-27A2-FF15-A83A-E86641A28D07}"/>
                </a:ext>
              </a:extLst>
            </p:cNvPr>
            <p:cNvSpPr/>
            <p:nvPr/>
          </p:nvSpPr>
          <p:spPr>
            <a:xfrm>
              <a:off x="8798456" y="2211642"/>
              <a:ext cx="116975" cy="83250"/>
            </a:xfrm>
            <a:custGeom>
              <a:avLst/>
              <a:gdLst>
                <a:gd name="connsiteX0" fmla="*/ 23735 w 116975"/>
                <a:gd name="connsiteY0" fmla="*/ 0 h 83250"/>
                <a:gd name="connsiteX1" fmla="*/ 0 w 116975"/>
                <a:gd name="connsiteY1" fmla="*/ 74707 h 83250"/>
                <a:gd name="connsiteX2" fmla="*/ 98503 w 116975"/>
                <a:gd name="connsiteY2" fmla="*/ 83251 h 83250"/>
                <a:gd name="connsiteX3" fmla="*/ 101024 w 116975"/>
                <a:gd name="connsiteY3" fmla="*/ 74980 h 83250"/>
                <a:gd name="connsiteX4" fmla="*/ 20885 w 116975"/>
                <a:gd name="connsiteY4" fmla="*/ 68025 h 83250"/>
                <a:gd name="connsiteX5" fmla="*/ 29491 w 116975"/>
                <a:gd name="connsiteY5" fmla="*/ 40859 h 83250"/>
                <a:gd name="connsiteX6" fmla="*/ 85566 w 116975"/>
                <a:gd name="connsiteY6" fmla="*/ 45733 h 83250"/>
                <a:gd name="connsiteX7" fmla="*/ 88033 w 116975"/>
                <a:gd name="connsiteY7" fmla="*/ 37737 h 83250"/>
                <a:gd name="connsiteX8" fmla="*/ 32012 w 116975"/>
                <a:gd name="connsiteY8" fmla="*/ 32862 h 83250"/>
                <a:gd name="connsiteX9" fmla="*/ 39302 w 116975"/>
                <a:gd name="connsiteY9" fmla="*/ 9694 h 83250"/>
                <a:gd name="connsiteX10" fmla="*/ 114454 w 116975"/>
                <a:gd name="connsiteY10" fmla="*/ 16157 h 83250"/>
                <a:gd name="connsiteX11" fmla="*/ 116976 w 116975"/>
                <a:gd name="connsiteY11" fmla="*/ 7996 h 83250"/>
                <a:gd name="connsiteX12" fmla="*/ 23735 w 116975"/>
                <a:gd name="connsiteY12" fmla="*/ 0 h 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75" h="83250">
                  <a:moveTo>
                    <a:pt x="23735" y="0"/>
                  </a:moveTo>
                  <a:lnTo>
                    <a:pt x="0" y="74707"/>
                  </a:lnTo>
                  <a:lnTo>
                    <a:pt x="98503" y="83251"/>
                  </a:lnTo>
                  <a:lnTo>
                    <a:pt x="101024" y="74980"/>
                  </a:lnTo>
                  <a:lnTo>
                    <a:pt x="20885" y="68025"/>
                  </a:lnTo>
                  <a:lnTo>
                    <a:pt x="29491" y="40859"/>
                  </a:lnTo>
                  <a:lnTo>
                    <a:pt x="85566" y="45733"/>
                  </a:lnTo>
                  <a:lnTo>
                    <a:pt x="88033" y="37737"/>
                  </a:lnTo>
                  <a:lnTo>
                    <a:pt x="32012" y="32862"/>
                  </a:lnTo>
                  <a:lnTo>
                    <a:pt x="39302" y="9694"/>
                  </a:lnTo>
                  <a:lnTo>
                    <a:pt x="114454" y="16157"/>
                  </a:lnTo>
                  <a:lnTo>
                    <a:pt x="116976" y="7996"/>
                  </a:lnTo>
                  <a:lnTo>
                    <a:pt x="23735" y="0"/>
                  </a:lnTo>
                </a:path>
              </a:pathLst>
            </a:custGeom>
            <a:solidFill>
              <a:srgbClr val="FFFFFF"/>
            </a:soli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sp>
          <p:nvSpPr>
            <p:cNvPr id="72" name="Freeform: Shape 71">
              <a:extLst>
                <a:ext uri="{FF2B5EF4-FFF2-40B4-BE49-F238E27FC236}">
                  <a16:creationId xmlns:a16="http://schemas.microsoft.com/office/drawing/2014/main" id="{3C9930DA-6085-8DC3-1DD0-9EDFF8FEBB70}"/>
                </a:ext>
              </a:extLst>
            </p:cNvPr>
            <p:cNvSpPr/>
            <p:nvPr/>
          </p:nvSpPr>
          <p:spPr>
            <a:xfrm>
              <a:off x="5984461" y="3590856"/>
              <a:ext cx="5059235" cy="1695311"/>
            </a:xfrm>
            <a:custGeom>
              <a:avLst/>
              <a:gdLst>
                <a:gd name="connsiteX0" fmla="*/ 5024199 w 5029460"/>
                <a:gd name="connsiteY0" fmla="*/ 28207 h 1563471"/>
                <a:gd name="connsiteX1" fmla="*/ 5023102 w 5029460"/>
                <a:gd name="connsiteY1" fmla="*/ 34012 h 1563471"/>
                <a:gd name="connsiteX2" fmla="*/ 5017456 w 5029460"/>
                <a:gd name="connsiteY2" fmla="*/ 61178 h 1563471"/>
                <a:gd name="connsiteX3" fmla="*/ 5016250 w 5029460"/>
                <a:gd name="connsiteY3" fmla="*/ 66327 h 1563471"/>
                <a:gd name="connsiteX4" fmla="*/ 5010275 w 5029460"/>
                <a:gd name="connsiteY4" fmla="*/ 90645 h 1563471"/>
                <a:gd name="connsiteX5" fmla="*/ 5009015 w 5029460"/>
                <a:gd name="connsiteY5" fmla="*/ 95574 h 1563471"/>
                <a:gd name="connsiteX6" fmla="*/ 5001395 w 5029460"/>
                <a:gd name="connsiteY6" fmla="*/ 122302 h 1563471"/>
                <a:gd name="connsiteX7" fmla="*/ 4999312 w 5029460"/>
                <a:gd name="connsiteY7" fmla="*/ 129148 h 1563471"/>
                <a:gd name="connsiteX8" fmla="*/ 4991474 w 5029460"/>
                <a:gd name="connsiteY8" fmla="*/ 153357 h 1563471"/>
                <a:gd name="connsiteX9" fmla="*/ 4990268 w 5029460"/>
                <a:gd name="connsiteY9" fmla="*/ 156917 h 1563471"/>
                <a:gd name="connsiteX10" fmla="*/ 4980675 w 5029460"/>
                <a:gd name="connsiteY10" fmla="*/ 183316 h 1563471"/>
                <a:gd name="connsiteX11" fmla="*/ 4977825 w 5029460"/>
                <a:gd name="connsiteY11" fmla="*/ 190710 h 1563471"/>
                <a:gd name="connsiteX12" fmla="*/ 4967410 w 5029460"/>
                <a:gd name="connsiteY12" fmla="*/ 216452 h 1563471"/>
                <a:gd name="connsiteX13" fmla="*/ 4966039 w 5029460"/>
                <a:gd name="connsiteY13" fmla="*/ 219629 h 1563471"/>
                <a:gd name="connsiteX14" fmla="*/ 4955625 w 5029460"/>
                <a:gd name="connsiteY14" fmla="*/ 243016 h 1563471"/>
                <a:gd name="connsiteX15" fmla="*/ 4950910 w 5029460"/>
                <a:gd name="connsiteY15" fmla="*/ 253203 h 1563471"/>
                <a:gd name="connsiteX16" fmla="*/ 4941976 w 5029460"/>
                <a:gd name="connsiteY16" fmla="*/ 271660 h 1563471"/>
                <a:gd name="connsiteX17" fmla="*/ 4937426 w 5029460"/>
                <a:gd name="connsiteY17" fmla="*/ 280752 h 1563471"/>
                <a:gd name="connsiteX18" fmla="*/ 4923558 w 5029460"/>
                <a:gd name="connsiteY18" fmla="*/ 307151 h 1563471"/>
                <a:gd name="connsiteX19" fmla="*/ 4920214 w 5029460"/>
                <a:gd name="connsiteY19" fmla="*/ 313121 h 1563471"/>
                <a:gd name="connsiteX20" fmla="*/ 4908264 w 5029460"/>
                <a:gd name="connsiteY20" fmla="*/ 334153 h 1563471"/>
                <a:gd name="connsiteX21" fmla="*/ 4902564 w 5029460"/>
                <a:gd name="connsiteY21" fmla="*/ 343738 h 1563471"/>
                <a:gd name="connsiteX22" fmla="*/ 4891601 w 5029460"/>
                <a:gd name="connsiteY22" fmla="*/ 361757 h 1563471"/>
                <a:gd name="connsiteX23" fmla="*/ 4885790 w 5029460"/>
                <a:gd name="connsiteY23" fmla="*/ 371068 h 1563471"/>
                <a:gd name="connsiteX24" fmla="*/ 4871538 w 5029460"/>
                <a:gd name="connsiteY24" fmla="*/ 392867 h 1563471"/>
                <a:gd name="connsiteX25" fmla="*/ 4868413 w 5029460"/>
                <a:gd name="connsiteY25" fmla="*/ 397632 h 1563471"/>
                <a:gd name="connsiteX26" fmla="*/ 4849886 w 5029460"/>
                <a:gd name="connsiteY26" fmla="*/ 424250 h 1563471"/>
                <a:gd name="connsiteX27" fmla="*/ 4846707 w 5029460"/>
                <a:gd name="connsiteY27" fmla="*/ 428632 h 1563471"/>
                <a:gd name="connsiteX28" fmla="*/ 4827686 w 5029460"/>
                <a:gd name="connsiteY28" fmla="*/ 454319 h 1563471"/>
                <a:gd name="connsiteX29" fmla="*/ 4826206 w 5029460"/>
                <a:gd name="connsiteY29" fmla="*/ 456291 h 1563471"/>
                <a:gd name="connsiteX30" fmla="*/ 4806198 w 5029460"/>
                <a:gd name="connsiteY30" fmla="*/ 481759 h 1563471"/>
                <a:gd name="connsiteX31" fmla="*/ 4804280 w 5029460"/>
                <a:gd name="connsiteY31" fmla="*/ 484169 h 1563471"/>
                <a:gd name="connsiteX32" fmla="*/ 4782463 w 5029460"/>
                <a:gd name="connsiteY32" fmla="*/ 510404 h 1563471"/>
                <a:gd name="connsiteX33" fmla="*/ 4779174 w 5029460"/>
                <a:gd name="connsiteY33" fmla="*/ 514293 h 1563471"/>
                <a:gd name="connsiteX34" fmla="*/ 4757084 w 5029460"/>
                <a:gd name="connsiteY34" fmla="*/ 539377 h 1563471"/>
                <a:gd name="connsiteX35" fmla="*/ 4752918 w 5029460"/>
                <a:gd name="connsiteY35" fmla="*/ 543978 h 1563471"/>
                <a:gd name="connsiteX36" fmla="*/ 4730170 w 5029460"/>
                <a:gd name="connsiteY36" fmla="*/ 568406 h 1563471"/>
                <a:gd name="connsiteX37" fmla="*/ 4725675 w 5029460"/>
                <a:gd name="connsiteY37" fmla="*/ 573116 h 1563471"/>
                <a:gd name="connsiteX38" fmla="*/ 4701830 w 5029460"/>
                <a:gd name="connsiteY38" fmla="*/ 597434 h 1563471"/>
                <a:gd name="connsiteX39" fmla="*/ 4697774 w 5029460"/>
                <a:gd name="connsiteY39" fmla="*/ 601432 h 1563471"/>
                <a:gd name="connsiteX40" fmla="*/ 4673107 w 5029460"/>
                <a:gd name="connsiteY40" fmla="*/ 625312 h 1563471"/>
                <a:gd name="connsiteX41" fmla="*/ 4670092 w 5029460"/>
                <a:gd name="connsiteY41" fmla="*/ 628160 h 1563471"/>
                <a:gd name="connsiteX42" fmla="*/ 4645096 w 5029460"/>
                <a:gd name="connsiteY42" fmla="*/ 651163 h 1563471"/>
                <a:gd name="connsiteX43" fmla="*/ 4640053 w 5029460"/>
                <a:gd name="connsiteY43" fmla="*/ 655764 h 1563471"/>
                <a:gd name="connsiteX44" fmla="*/ 4614838 w 5029460"/>
                <a:gd name="connsiteY44" fmla="*/ 677891 h 1563471"/>
                <a:gd name="connsiteX45" fmla="*/ 4607164 w 5029460"/>
                <a:gd name="connsiteY45" fmla="*/ 684464 h 1563471"/>
                <a:gd name="connsiteX46" fmla="*/ 4580908 w 5029460"/>
                <a:gd name="connsiteY46" fmla="*/ 706372 h 1563471"/>
                <a:gd name="connsiteX47" fmla="*/ 4573837 w 5029460"/>
                <a:gd name="connsiteY47" fmla="*/ 712123 h 1563471"/>
                <a:gd name="connsiteX48" fmla="*/ 4549827 w 5029460"/>
                <a:gd name="connsiteY48" fmla="*/ 731237 h 1563471"/>
                <a:gd name="connsiteX49" fmla="*/ 4543688 w 5029460"/>
                <a:gd name="connsiteY49" fmla="*/ 736057 h 1563471"/>
                <a:gd name="connsiteX50" fmla="*/ 4515459 w 5029460"/>
                <a:gd name="connsiteY50" fmla="*/ 757527 h 1563471"/>
                <a:gd name="connsiteX51" fmla="*/ 4507017 w 5029460"/>
                <a:gd name="connsiteY51" fmla="*/ 763771 h 1563471"/>
                <a:gd name="connsiteX52" fmla="*/ 4477855 w 5029460"/>
                <a:gd name="connsiteY52" fmla="*/ 784912 h 1563471"/>
                <a:gd name="connsiteX53" fmla="*/ 4471223 w 5029460"/>
                <a:gd name="connsiteY53" fmla="*/ 789568 h 1563471"/>
                <a:gd name="connsiteX54" fmla="*/ 4444144 w 5029460"/>
                <a:gd name="connsiteY54" fmla="*/ 808354 h 1563471"/>
                <a:gd name="connsiteX55" fmla="*/ 4437511 w 5029460"/>
                <a:gd name="connsiteY55" fmla="*/ 812900 h 1563471"/>
                <a:gd name="connsiteX56" fmla="*/ 4405992 w 5029460"/>
                <a:gd name="connsiteY56" fmla="*/ 833767 h 1563471"/>
                <a:gd name="connsiteX57" fmla="*/ 4397935 w 5029460"/>
                <a:gd name="connsiteY57" fmla="*/ 838971 h 1563471"/>
                <a:gd name="connsiteX58" fmla="*/ 4364826 w 5029460"/>
                <a:gd name="connsiteY58" fmla="*/ 859948 h 1563471"/>
                <a:gd name="connsiteX59" fmla="*/ 4360989 w 5029460"/>
                <a:gd name="connsiteY59" fmla="*/ 862303 h 1563471"/>
                <a:gd name="connsiteX60" fmla="*/ 4328703 w 5029460"/>
                <a:gd name="connsiteY60" fmla="*/ 881856 h 1563471"/>
                <a:gd name="connsiteX61" fmla="*/ 4322125 w 5029460"/>
                <a:gd name="connsiteY61" fmla="*/ 885744 h 1563471"/>
                <a:gd name="connsiteX62" fmla="*/ 4287153 w 5029460"/>
                <a:gd name="connsiteY62" fmla="*/ 905955 h 1563471"/>
                <a:gd name="connsiteX63" fmla="*/ 4280027 w 5029460"/>
                <a:gd name="connsiteY63" fmla="*/ 910008 h 1563471"/>
                <a:gd name="connsiteX64" fmla="*/ 4242205 w 5029460"/>
                <a:gd name="connsiteY64" fmla="*/ 930930 h 1563471"/>
                <a:gd name="connsiteX65" fmla="*/ 4240286 w 5029460"/>
                <a:gd name="connsiteY65" fmla="*/ 931971 h 1563471"/>
                <a:gd name="connsiteX66" fmla="*/ 4203121 w 5029460"/>
                <a:gd name="connsiteY66" fmla="*/ 951578 h 1563471"/>
                <a:gd name="connsiteX67" fmla="*/ 4195447 w 5029460"/>
                <a:gd name="connsiteY67" fmla="*/ 955577 h 1563471"/>
                <a:gd name="connsiteX68" fmla="*/ 4157844 w 5029460"/>
                <a:gd name="connsiteY68" fmla="*/ 974472 h 1563471"/>
                <a:gd name="connsiteX69" fmla="*/ 4148635 w 5029460"/>
                <a:gd name="connsiteY69" fmla="*/ 978963 h 1563471"/>
                <a:gd name="connsiteX70" fmla="*/ 4109935 w 5029460"/>
                <a:gd name="connsiteY70" fmla="*/ 997530 h 1563471"/>
                <a:gd name="connsiteX71" fmla="*/ 4104728 w 5029460"/>
                <a:gd name="connsiteY71" fmla="*/ 999940 h 1563471"/>
                <a:gd name="connsiteX72" fmla="*/ 4069043 w 5029460"/>
                <a:gd name="connsiteY72" fmla="*/ 1016262 h 1563471"/>
                <a:gd name="connsiteX73" fmla="*/ 4058409 w 5029460"/>
                <a:gd name="connsiteY73" fmla="*/ 1021027 h 1563471"/>
                <a:gd name="connsiteX74" fmla="*/ 4020313 w 5029460"/>
                <a:gd name="connsiteY74" fmla="*/ 1037622 h 1563471"/>
                <a:gd name="connsiteX75" fmla="*/ 4008198 w 5029460"/>
                <a:gd name="connsiteY75" fmla="*/ 1042771 h 1563471"/>
                <a:gd name="connsiteX76" fmla="*/ 3972185 w 5029460"/>
                <a:gd name="connsiteY76" fmla="*/ 1057723 h 1563471"/>
                <a:gd name="connsiteX77" fmla="*/ 3961550 w 5029460"/>
                <a:gd name="connsiteY77" fmla="*/ 1062050 h 1563471"/>
                <a:gd name="connsiteX78" fmla="*/ 3926195 w 5029460"/>
                <a:gd name="connsiteY78" fmla="*/ 1076016 h 1563471"/>
                <a:gd name="connsiteX79" fmla="*/ 3913203 w 5029460"/>
                <a:gd name="connsiteY79" fmla="*/ 1081055 h 1563471"/>
                <a:gd name="connsiteX80" fmla="*/ 3873791 w 5029460"/>
                <a:gd name="connsiteY80" fmla="*/ 1095843 h 1563471"/>
                <a:gd name="connsiteX81" fmla="*/ 3860636 w 5029460"/>
                <a:gd name="connsiteY81" fmla="*/ 1100608 h 1563471"/>
                <a:gd name="connsiteX82" fmla="*/ 3824129 w 5029460"/>
                <a:gd name="connsiteY82" fmla="*/ 1113589 h 1563471"/>
                <a:gd name="connsiteX83" fmla="*/ 3817167 w 5029460"/>
                <a:gd name="connsiteY83" fmla="*/ 1116053 h 1563471"/>
                <a:gd name="connsiteX84" fmla="*/ 3762736 w 5029460"/>
                <a:gd name="connsiteY84" fmla="*/ 1134347 h 1563471"/>
                <a:gd name="connsiteX85" fmla="*/ 3750676 w 5029460"/>
                <a:gd name="connsiteY85" fmla="*/ 1138180 h 1563471"/>
                <a:gd name="connsiteX86" fmla="*/ 3708195 w 5029460"/>
                <a:gd name="connsiteY86" fmla="*/ 1151654 h 1563471"/>
                <a:gd name="connsiteX87" fmla="*/ 3689448 w 5029460"/>
                <a:gd name="connsiteY87" fmla="*/ 1157295 h 1563471"/>
                <a:gd name="connsiteX88" fmla="*/ 3652667 w 5029460"/>
                <a:gd name="connsiteY88" fmla="*/ 1168249 h 1563471"/>
                <a:gd name="connsiteX89" fmla="*/ 3630522 w 5029460"/>
                <a:gd name="connsiteY89" fmla="*/ 1174548 h 1563471"/>
                <a:gd name="connsiteX90" fmla="*/ 3596317 w 5029460"/>
                <a:gd name="connsiteY90" fmla="*/ 1184078 h 1563471"/>
                <a:gd name="connsiteX91" fmla="*/ 3572198 w 5029460"/>
                <a:gd name="connsiteY91" fmla="*/ 1190541 h 1563471"/>
                <a:gd name="connsiteX92" fmla="*/ 3538980 w 5029460"/>
                <a:gd name="connsiteY92" fmla="*/ 1199194 h 1563471"/>
                <a:gd name="connsiteX93" fmla="*/ 3513656 w 5029460"/>
                <a:gd name="connsiteY93" fmla="*/ 1205548 h 1563471"/>
                <a:gd name="connsiteX94" fmla="*/ 3480766 w 5029460"/>
                <a:gd name="connsiteY94" fmla="*/ 1213544 h 1563471"/>
                <a:gd name="connsiteX95" fmla="*/ 3454400 w 5029460"/>
                <a:gd name="connsiteY95" fmla="*/ 1219733 h 1563471"/>
                <a:gd name="connsiteX96" fmla="*/ 3420634 w 5029460"/>
                <a:gd name="connsiteY96" fmla="*/ 1227346 h 1563471"/>
                <a:gd name="connsiteX97" fmla="*/ 3394706 w 5029460"/>
                <a:gd name="connsiteY97" fmla="*/ 1232988 h 1563471"/>
                <a:gd name="connsiteX98" fmla="*/ 3359077 w 5029460"/>
                <a:gd name="connsiteY98" fmla="*/ 1240382 h 1563471"/>
                <a:gd name="connsiteX99" fmla="*/ 3332162 w 5029460"/>
                <a:gd name="connsiteY99" fmla="*/ 1245804 h 1563471"/>
                <a:gd name="connsiteX100" fmla="*/ 3313306 w 5029460"/>
                <a:gd name="connsiteY100" fmla="*/ 1249474 h 1563471"/>
                <a:gd name="connsiteX101" fmla="*/ 3277785 w 5029460"/>
                <a:gd name="connsiteY101" fmla="*/ 1256101 h 1563471"/>
                <a:gd name="connsiteX102" fmla="*/ 3259039 w 5029460"/>
                <a:gd name="connsiteY102" fmla="*/ 1259497 h 1563471"/>
                <a:gd name="connsiteX103" fmla="*/ 3208499 w 5029460"/>
                <a:gd name="connsiteY103" fmla="*/ 1268096 h 1563471"/>
                <a:gd name="connsiteX104" fmla="*/ 3191342 w 5029460"/>
                <a:gd name="connsiteY104" fmla="*/ 1270779 h 1563471"/>
                <a:gd name="connsiteX105" fmla="*/ 3155164 w 5029460"/>
                <a:gd name="connsiteY105" fmla="*/ 1276366 h 1563471"/>
                <a:gd name="connsiteX106" fmla="*/ 3131922 w 5029460"/>
                <a:gd name="connsiteY106" fmla="*/ 1279762 h 1563471"/>
                <a:gd name="connsiteX107" fmla="*/ 3100184 w 5029460"/>
                <a:gd name="connsiteY107" fmla="*/ 1284198 h 1563471"/>
                <a:gd name="connsiteX108" fmla="*/ 3076942 w 5029460"/>
                <a:gd name="connsiteY108" fmla="*/ 1287320 h 1563471"/>
                <a:gd name="connsiteX109" fmla="*/ 3031775 w 5029460"/>
                <a:gd name="connsiteY109" fmla="*/ 1292961 h 1563471"/>
                <a:gd name="connsiteX110" fmla="*/ 3006450 w 5029460"/>
                <a:gd name="connsiteY110" fmla="*/ 1295864 h 1563471"/>
                <a:gd name="connsiteX111" fmla="*/ 2970711 w 5029460"/>
                <a:gd name="connsiteY111" fmla="*/ 1299807 h 1563471"/>
                <a:gd name="connsiteX112" fmla="*/ 2951087 w 5029460"/>
                <a:gd name="connsiteY112" fmla="*/ 1301779 h 1563471"/>
                <a:gd name="connsiteX113" fmla="*/ 2906193 w 5029460"/>
                <a:gd name="connsiteY113" fmla="*/ 1306051 h 1563471"/>
                <a:gd name="connsiteX114" fmla="*/ 2900712 w 5029460"/>
                <a:gd name="connsiteY114" fmla="*/ 1306544 h 1563471"/>
                <a:gd name="connsiteX115" fmla="*/ 2888652 w 5029460"/>
                <a:gd name="connsiteY115" fmla="*/ 1307530 h 1563471"/>
                <a:gd name="connsiteX116" fmla="*/ 2846609 w 5029460"/>
                <a:gd name="connsiteY116" fmla="*/ 1310926 h 1563471"/>
                <a:gd name="connsiteX117" fmla="*/ 2828575 w 5029460"/>
                <a:gd name="connsiteY117" fmla="*/ 1312240 h 1563471"/>
                <a:gd name="connsiteX118" fmla="*/ 2777432 w 5029460"/>
                <a:gd name="connsiteY118" fmla="*/ 1315581 h 1563471"/>
                <a:gd name="connsiteX119" fmla="*/ 2762742 w 5029460"/>
                <a:gd name="connsiteY119" fmla="*/ 1316403 h 1563471"/>
                <a:gd name="connsiteX120" fmla="*/ 2718177 w 5029460"/>
                <a:gd name="connsiteY120" fmla="*/ 1318648 h 1563471"/>
                <a:gd name="connsiteX121" fmla="*/ 2704692 w 5029460"/>
                <a:gd name="connsiteY121" fmla="*/ 1319251 h 1563471"/>
                <a:gd name="connsiteX122" fmla="*/ 2649932 w 5029460"/>
                <a:gd name="connsiteY122" fmla="*/ 1321223 h 1563471"/>
                <a:gd name="connsiteX123" fmla="*/ 2638421 w 5029460"/>
                <a:gd name="connsiteY123" fmla="*/ 1321551 h 1563471"/>
                <a:gd name="connsiteX124" fmla="*/ 2582674 w 5029460"/>
                <a:gd name="connsiteY124" fmla="*/ 1322756 h 1563471"/>
                <a:gd name="connsiteX125" fmla="*/ 2574616 w 5029460"/>
                <a:gd name="connsiteY125" fmla="*/ 1322866 h 1563471"/>
                <a:gd name="connsiteX126" fmla="*/ 2514813 w 5029460"/>
                <a:gd name="connsiteY126" fmla="*/ 1323304 h 1563471"/>
                <a:gd name="connsiteX127" fmla="*/ 2456763 w 5029460"/>
                <a:gd name="connsiteY127" fmla="*/ 1322866 h 1563471"/>
                <a:gd name="connsiteX128" fmla="*/ 2444539 w 5029460"/>
                <a:gd name="connsiteY128" fmla="*/ 1322701 h 1563471"/>
                <a:gd name="connsiteX129" fmla="*/ 2389231 w 5029460"/>
                <a:gd name="connsiteY129" fmla="*/ 1321497 h 1563471"/>
                <a:gd name="connsiteX130" fmla="*/ 2377117 w 5029460"/>
                <a:gd name="connsiteY130" fmla="*/ 1321113 h 1563471"/>
                <a:gd name="connsiteX131" fmla="*/ 2341816 w 5029460"/>
                <a:gd name="connsiteY131" fmla="*/ 1319853 h 1563471"/>
                <a:gd name="connsiteX132" fmla="*/ 2297141 w 5029460"/>
                <a:gd name="connsiteY132" fmla="*/ 1317882 h 1563471"/>
                <a:gd name="connsiteX133" fmla="*/ 2272803 w 5029460"/>
                <a:gd name="connsiteY133" fmla="*/ 1316622 h 1563471"/>
                <a:gd name="connsiteX134" fmla="*/ 2225004 w 5029460"/>
                <a:gd name="connsiteY134" fmla="*/ 1313719 h 1563471"/>
                <a:gd name="connsiteX135" fmla="*/ 2204449 w 5029460"/>
                <a:gd name="connsiteY135" fmla="*/ 1312350 h 1563471"/>
                <a:gd name="connsiteX136" fmla="*/ 2148044 w 5029460"/>
                <a:gd name="connsiteY136" fmla="*/ 1307968 h 1563471"/>
                <a:gd name="connsiteX137" fmla="*/ 2136697 w 5029460"/>
                <a:gd name="connsiteY137" fmla="*/ 1307037 h 1563471"/>
                <a:gd name="connsiteX138" fmla="*/ 2067466 w 5029460"/>
                <a:gd name="connsiteY138" fmla="*/ 1300519 h 1563471"/>
                <a:gd name="connsiteX139" fmla="*/ 1998782 w 5029460"/>
                <a:gd name="connsiteY139" fmla="*/ 1292906 h 1563471"/>
                <a:gd name="connsiteX140" fmla="*/ 1985955 w 5029460"/>
                <a:gd name="connsiteY140" fmla="*/ 1291318 h 1563471"/>
                <a:gd name="connsiteX141" fmla="*/ 1932017 w 5029460"/>
                <a:gd name="connsiteY141" fmla="*/ 1284417 h 1563471"/>
                <a:gd name="connsiteX142" fmla="*/ 1912996 w 5029460"/>
                <a:gd name="connsiteY142" fmla="*/ 1281733 h 1563471"/>
                <a:gd name="connsiteX143" fmla="*/ 1865746 w 5029460"/>
                <a:gd name="connsiteY143" fmla="*/ 1274832 h 1563471"/>
                <a:gd name="connsiteX144" fmla="*/ 1844587 w 5029460"/>
                <a:gd name="connsiteY144" fmla="*/ 1271546 h 1563471"/>
                <a:gd name="connsiteX145" fmla="*/ 1799748 w 5029460"/>
                <a:gd name="connsiteY145" fmla="*/ 1264207 h 1563471"/>
                <a:gd name="connsiteX146" fmla="*/ 1778699 w 5029460"/>
                <a:gd name="connsiteY146" fmla="*/ 1260647 h 1563471"/>
                <a:gd name="connsiteX147" fmla="*/ 1725638 w 5029460"/>
                <a:gd name="connsiteY147" fmla="*/ 1251007 h 1563471"/>
                <a:gd name="connsiteX148" fmla="*/ 1711002 w 5029460"/>
                <a:gd name="connsiteY148" fmla="*/ 1248269 h 1563471"/>
                <a:gd name="connsiteX149" fmla="*/ 1644402 w 5029460"/>
                <a:gd name="connsiteY149" fmla="*/ 1234850 h 1563471"/>
                <a:gd name="connsiteX150" fmla="*/ 1633165 w 5029460"/>
                <a:gd name="connsiteY150" fmla="*/ 1232385 h 1563471"/>
                <a:gd name="connsiteX151" fmla="*/ 1579665 w 5029460"/>
                <a:gd name="connsiteY151" fmla="*/ 1220555 h 1563471"/>
                <a:gd name="connsiteX152" fmla="*/ 1557848 w 5029460"/>
                <a:gd name="connsiteY152" fmla="*/ 1215461 h 1563471"/>
                <a:gd name="connsiteX153" fmla="*/ 1514764 w 5029460"/>
                <a:gd name="connsiteY153" fmla="*/ 1205110 h 1563471"/>
                <a:gd name="connsiteX154" fmla="*/ 1484725 w 5029460"/>
                <a:gd name="connsiteY154" fmla="*/ 1197606 h 1563471"/>
                <a:gd name="connsiteX155" fmla="*/ 1472282 w 5029460"/>
                <a:gd name="connsiteY155" fmla="*/ 1194429 h 1563471"/>
                <a:gd name="connsiteX156" fmla="*/ 1424538 w 5029460"/>
                <a:gd name="connsiteY156" fmla="*/ 1181668 h 1563471"/>
                <a:gd name="connsiteX157" fmla="*/ 1414890 w 5029460"/>
                <a:gd name="connsiteY157" fmla="*/ 1178984 h 1563471"/>
                <a:gd name="connsiteX158" fmla="*/ 1376355 w 5029460"/>
                <a:gd name="connsiteY158" fmla="*/ 1168030 h 1563471"/>
                <a:gd name="connsiteX159" fmla="*/ 1361775 w 5029460"/>
                <a:gd name="connsiteY159" fmla="*/ 1163758 h 1563471"/>
                <a:gd name="connsiteX160" fmla="*/ 1317045 w 5029460"/>
                <a:gd name="connsiteY160" fmla="*/ 1150285 h 1563471"/>
                <a:gd name="connsiteX161" fmla="*/ 1308439 w 5029460"/>
                <a:gd name="connsiteY161" fmla="*/ 1147601 h 1563471"/>
                <a:gd name="connsiteX162" fmla="*/ 1270617 w 5029460"/>
                <a:gd name="connsiteY162" fmla="*/ 1135497 h 1563471"/>
                <a:gd name="connsiteX163" fmla="*/ 1254611 w 5029460"/>
                <a:gd name="connsiteY163" fmla="*/ 1130239 h 1563471"/>
                <a:gd name="connsiteX164" fmla="*/ 1220132 w 5029460"/>
                <a:gd name="connsiteY164" fmla="*/ 1118573 h 1563471"/>
                <a:gd name="connsiteX165" fmla="*/ 1209224 w 5029460"/>
                <a:gd name="connsiteY165" fmla="*/ 1114849 h 1563471"/>
                <a:gd name="connsiteX166" fmla="*/ 1205716 w 5029460"/>
                <a:gd name="connsiteY166" fmla="*/ 1113589 h 1563471"/>
                <a:gd name="connsiteX167" fmla="*/ 1164275 w 5029460"/>
                <a:gd name="connsiteY167" fmla="*/ 1098855 h 1563471"/>
                <a:gd name="connsiteX168" fmla="*/ 1142623 w 5029460"/>
                <a:gd name="connsiteY168" fmla="*/ 1090804 h 1563471"/>
                <a:gd name="connsiteX169" fmla="*/ 1117792 w 5029460"/>
                <a:gd name="connsiteY169" fmla="*/ 1081493 h 1563471"/>
                <a:gd name="connsiteX170" fmla="*/ 1095427 w 5029460"/>
                <a:gd name="connsiteY170" fmla="*/ 1072785 h 1563471"/>
                <a:gd name="connsiteX171" fmla="*/ 1071966 w 5029460"/>
                <a:gd name="connsiteY171" fmla="*/ 1063529 h 1563471"/>
                <a:gd name="connsiteX172" fmla="*/ 1049821 w 5029460"/>
                <a:gd name="connsiteY172" fmla="*/ 1054546 h 1563471"/>
                <a:gd name="connsiteX173" fmla="*/ 1026525 w 5029460"/>
                <a:gd name="connsiteY173" fmla="*/ 1044907 h 1563471"/>
                <a:gd name="connsiteX174" fmla="*/ 1005311 w 5029460"/>
                <a:gd name="connsiteY174" fmla="*/ 1035924 h 1563471"/>
                <a:gd name="connsiteX175" fmla="*/ 981247 w 5029460"/>
                <a:gd name="connsiteY175" fmla="*/ 1025409 h 1563471"/>
                <a:gd name="connsiteX176" fmla="*/ 961678 w 5029460"/>
                <a:gd name="connsiteY176" fmla="*/ 1016755 h 1563471"/>
                <a:gd name="connsiteX177" fmla="*/ 933284 w 5029460"/>
                <a:gd name="connsiteY177" fmla="*/ 1003774 h 1563471"/>
                <a:gd name="connsiteX178" fmla="*/ 918867 w 5029460"/>
                <a:gd name="connsiteY178" fmla="*/ 997147 h 1563471"/>
                <a:gd name="connsiteX179" fmla="*/ 877208 w 5029460"/>
                <a:gd name="connsiteY179" fmla="*/ 977156 h 1563471"/>
                <a:gd name="connsiteX180" fmla="*/ 871398 w 5029460"/>
                <a:gd name="connsiteY180" fmla="*/ 974253 h 1563471"/>
                <a:gd name="connsiteX181" fmla="*/ 831328 w 5029460"/>
                <a:gd name="connsiteY181" fmla="*/ 954098 h 1563471"/>
                <a:gd name="connsiteX182" fmla="*/ 829738 w 5029460"/>
                <a:gd name="connsiteY182" fmla="*/ 953276 h 1563471"/>
                <a:gd name="connsiteX183" fmla="*/ 789997 w 5029460"/>
                <a:gd name="connsiteY183" fmla="*/ 932299 h 1563471"/>
                <a:gd name="connsiteX184" fmla="*/ 786544 w 5029460"/>
                <a:gd name="connsiteY184" fmla="*/ 930437 h 1563471"/>
                <a:gd name="connsiteX185" fmla="*/ 748283 w 5029460"/>
                <a:gd name="connsiteY185" fmla="*/ 909296 h 1563471"/>
                <a:gd name="connsiteX186" fmla="*/ 743240 w 5029460"/>
                <a:gd name="connsiteY186" fmla="*/ 906448 h 1563471"/>
                <a:gd name="connsiteX187" fmla="*/ 707884 w 5029460"/>
                <a:gd name="connsiteY187" fmla="*/ 886018 h 1563471"/>
                <a:gd name="connsiteX188" fmla="*/ 701854 w 5029460"/>
                <a:gd name="connsiteY188" fmla="*/ 882458 h 1563471"/>
                <a:gd name="connsiteX189" fmla="*/ 667704 w 5029460"/>
                <a:gd name="connsiteY189" fmla="*/ 861810 h 1563471"/>
                <a:gd name="connsiteX190" fmla="*/ 661949 w 5029460"/>
                <a:gd name="connsiteY190" fmla="*/ 858250 h 1563471"/>
                <a:gd name="connsiteX191" fmla="*/ 628237 w 5029460"/>
                <a:gd name="connsiteY191" fmla="*/ 836889 h 1563471"/>
                <a:gd name="connsiteX192" fmla="*/ 624126 w 5029460"/>
                <a:gd name="connsiteY192" fmla="*/ 834206 h 1563471"/>
                <a:gd name="connsiteX193" fmla="*/ 592552 w 5029460"/>
                <a:gd name="connsiteY193" fmla="*/ 813283 h 1563471"/>
                <a:gd name="connsiteX194" fmla="*/ 588715 w 5029460"/>
                <a:gd name="connsiteY194" fmla="*/ 810709 h 1563471"/>
                <a:gd name="connsiteX195" fmla="*/ 557580 w 5029460"/>
                <a:gd name="connsiteY195" fmla="*/ 789130 h 1563471"/>
                <a:gd name="connsiteX196" fmla="*/ 550893 w 5029460"/>
                <a:gd name="connsiteY196" fmla="*/ 784419 h 1563471"/>
                <a:gd name="connsiteX197" fmla="*/ 521896 w 5029460"/>
                <a:gd name="connsiteY197" fmla="*/ 763388 h 1563471"/>
                <a:gd name="connsiteX198" fmla="*/ 514605 w 5029460"/>
                <a:gd name="connsiteY198" fmla="*/ 757965 h 1563471"/>
                <a:gd name="connsiteX199" fmla="*/ 486814 w 5029460"/>
                <a:gd name="connsiteY199" fmla="*/ 736879 h 1563471"/>
                <a:gd name="connsiteX200" fmla="*/ 479907 w 5029460"/>
                <a:gd name="connsiteY200" fmla="*/ 731457 h 1563471"/>
                <a:gd name="connsiteX201" fmla="*/ 452554 w 5029460"/>
                <a:gd name="connsiteY201" fmla="*/ 709658 h 1563471"/>
                <a:gd name="connsiteX202" fmla="*/ 446963 w 5029460"/>
                <a:gd name="connsiteY202" fmla="*/ 705057 h 1563471"/>
                <a:gd name="connsiteX203" fmla="*/ 420378 w 5029460"/>
                <a:gd name="connsiteY203" fmla="*/ 682875 h 1563471"/>
                <a:gd name="connsiteX204" fmla="*/ 416376 w 5029460"/>
                <a:gd name="connsiteY204" fmla="*/ 679480 h 1563471"/>
                <a:gd name="connsiteX205" fmla="*/ 390668 w 5029460"/>
                <a:gd name="connsiteY205" fmla="*/ 656969 h 1563471"/>
                <a:gd name="connsiteX206" fmla="*/ 386064 w 5029460"/>
                <a:gd name="connsiteY206" fmla="*/ 652861 h 1563471"/>
                <a:gd name="connsiteX207" fmla="*/ 360684 w 5029460"/>
                <a:gd name="connsiteY207" fmla="*/ 629474 h 1563471"/>
                <a:gd name="connsiteX208" fmla="*/ 355422 w 5029460"/>
                <a:gd name="connsiteY208" fmla="*/ 624490 h 1563471"/>
                <a:gd name="connsiteX209" fmla="*/ 331248 w 5029460"/>
                <a:gd name="connsiteY209" fmla="*/ 601103 h 1563471"/>
                <a:gd name="connsiteX210" fmla="*/ 326151 w 5029460"/>
                <a:gd name="connsiteY210" fmla="*/ 596065 h 1563471"/>
                <a:gd name="connsiteX211" fmla="*/ 302635 w 5029460"/>
                <a:gd name="connsiteY211" fmla="*/ 572130 h 1563471"/>
                <a:gd name="connsiteX212" fmla="*/ 298414 w 5029460"/>
                <a:gd name="connsiteY212" fmla="*/ 567639 h 1563471"/>
                <a:gd name="connsiteX213" fmla="*/ 275118 w 5029460"/>
                <a:gd name="connsiteY213" fmla="*/ 542609 h 1563471"/>
                <a:gd name="connsiteX214" fmla="*/ 272432 w 5029460"/>
                <a:gd name="connsiteY214" fmla="*/ 539596 h 1563471"/>
                <a:gd name="connsiteX215" fmla="*/ 248751 w 5029460"/>
                <a:gd name="connsiteY215" fmla="*/ 512759 h 1563471"/>
                <a:gd name="connsiteX216" fmla="*/ 248587 w 5029460"/>
                <a:gd name="connsiteY216" fmla="*/ 512540 h 1563471"/>
                <a:gd name="connsiteX217" fmla="*/ 225619 w 5029460"/>
                <a:gd name="connsiteY217" fmla="*/ 484936 h 1563471"/>
                <a:gd name="connsiteX218" fmla="*/ 223756 w 5029460"/>
                <a:gd name="connsiteY218" fmla="*/ 482690 h 1563471"/>
                <a:gd name="connsiteX219" fmla="*/ 203693 w 5029460"/>
                <a:gd name="connsiteY219" fmla="*/ 457167 h 1563471"/>
                <a:gd name="connsiteX220" fmla="*/ 200569 w 5029460"/>
                <a:gd name="connsiteY220" fmla="*/ 453114 h 1563471"/>
                <a:gd name="connsiteX221" fmla="*/ 182041 w 5029460"/>
                <a:gd name="connsiteY221" fmla="*/ 428139 h 1563471"/>
                <a:gd name="connsiteX222" fmla="*/ 178698 w 5029460"/>
                <a:gd name="connsiteY222" fmla="*/ 423538 h 1563471"/>
                <a:gd name="connsiteX223" fmla="*/ 161157 w 5029460"/>
                <a:gd name="connsiteY223" fmla="*/ 398399 h 1563471"/>
                <a:gd name="connsiteX224" fmla="*/ 158306 w 5029460"/>
                <a:gd name="connsiteY224" fmla="*/ 394181 h 1563471"/>
                <a:gd name="connsiteX225" fmla="*/ 141314 w 5029460"/>
                <a:gd name="connsiteY225" fmla="*/ 368166 h 1563471"/>
                <a:gd name="connsiteX226" fmla="*/ 139779 w 5029460"/>
                <a:gd name="connsiteY226" fmla="*/ 365701 h 1563471"/>
                <a:gd name="connsiteX227" fmla="*/ 124321 w 5029460"/>
                <a:gd name="connsiteY227" fmla="*/ 340397 h 1563471"/>
                <a:gd name="connsiteX228" fmla="*/ 122293 w 5029460"/>
                <a:gd name="connsiteY228" fmla="*/ 336947 h 1563471"/>
                <a:gd name="connsiteX229" fmla="*/ 107712 w 5029460"/>
                <a:gd name="connsiteY229" fmla="*/ 311314 h 1563471"/>
                <a:gd name="connsiteX230" fmla="*/ 104807 w 5029460"/>
                <a:gd name="connsiteY230" fmla="*/ 306001 h 1563471"/>
                <a:gd name="connsiteX231" fmla="*/ 91651 w 5029460"/>
                <a:gd name="connsiteY231" fmla="*/ 280971 h 1563471"/>
                <a:gd name="connsiteX232" fmla="*/ 88691 w 5029460"/>
                <a:gd name="connsiteY232" fmla="*/ 275111 h 1563471"/>
                <a:gd name="connsiteX233" fmla="*/ 76467 w 5029460"/>
                <a:gd name="connsiteY233" fmla="*/ 249971 h 1563471"/>
                <a:gd name="connsiteX234" fmla="*/ 74055 w 5029460"/>
                <a:gd name="connsiteY234" fmla="*/ 244713 h 1563471"/>
                <a:gd name="connsiteX235" fmla="*/ 62489 w 5029460"/>
                <a:gd name="connsiteY235" fmla="*/ 218643 h 1563471"/>
                <a:gd name="connsiteX236" fmla="*/ 60900 w 5029460"/>
                <a:gd name="connsiteY236" fmla="*/ 214809 h 1563471"/>
                <a:gd name="connsiteX237" fmla="*/ 50211 w 5029460"/>
                <a:gd name="connsiteY237" fmla="*/ 188300 h 1563471"/>
                <a:gd name="connsiteX238" fmla="*/ 49443 w 5029460"/>
                <a:gd name="connsiteY238" fmla="*/ 186328 h 1563471"/>
                <a:gd name="connsiteX239" fmla="*/ 39412 w 5029460"/>
                <a:gd name="connsiteY239" fmla="*/ 158779 h 1563471"/>
                <a:gd name="connsiteX240" fmla="*/ 38042 w 5029460"/>
                <a:gd name="connsiteY240" fmla="*/ 154835 h 1563471"/>
                <a:gd name="connsiteX241" fmla="*/ 29326 w 5029460"/>
                <a:gd name="connsiteY241" fmla="*/ 127998 h 1563471"/>
                <a:gd name="connsiteX242" fmla="*/ 27846 w 5029460"/>
                <a:gd name="connsiteY242" fmla="*/ 123178 h 1563471"/>
                <a:gd name="connsiteX243" fmla="*/ 20227 w 5029460"/>
                <a:gd name="connsiteY243" fmla="*/ 96560 h 1563471"/>
                <a:gd name="connsiteX244" fmla="*/ 18911 w 5029460"/>
                <a:gd name="connsiteY244" fmla="*/ 91631 h 1563471"/>
                <a:gd name="connsiteX245" fmla="*/ 12279 w 5029460"/>
                <a:gd name="connsiteY245" fmla="*/ 64684 h 1563471"/>
                <a:gd name="connsiteX246" fmla="*/ 11292 w 5029460"/>
                <a:gd name="connsiteY246" fmla="*/ 60302 h 1563471"/>
                <a:gd name="connsiteX247" fmla="*/ 5536 w 5029460"/>
                <a:gd name="connsiteY247" fmla="*/ 32479 h 1563471"/>
                <a:gd name="connsiteX248" fmla="*/ 4988 w 5029460"/>
                <a:gd name="connsiteY248" fmla="*/ 29466 h 1563471"/>
                <a:gd name="connsiteX249" fmla="*/ 0 w 5029460"/>
                <a:gd name="connsiteY249" fmla="*/ 0 h 1563471"/>
                <a:gd name="connsiteX250" fmla="*/ 0 w 5029460"/>
                <a:gd name="connsiteY250" fmla="*/ 0 h 1563471"/>
                <a:gd name="connsiteX251" fmla="*/ 0 w 5029460"/>
                <a:gd name="connsiteY251" fmla="*/ 0 h 1563471"/>
                <a:gd name="connsiteX252" fmla="*/ 0 w 5029460"/>
                <a:gd name="connsiteY252" fmla="*/ 0 h 1563471"/>
                <a:gd name="connsiteX253" fmla="*/ 33821 w 5029460"/>
                <a:gd name="connsiteY253" fmla="*/ 226639 h 1563471"/>
                <a:gd name="connsiteX254" fmla="*/ 38809 w 5029460"/>
                <a:gd name="connsiteY254" fmla="*/ 256434 h 1563471"/>
                <a:gd name="connsiteX255" fmla="*/ 39357 w 5029460"/>
                <a:gd name="connsiteY255" fmla="*/ 259447 h 1563471"/>
                <a:gd name="connsiteX256" fmla="*/ 45168 w 5029460"/>
                <a:gd name="connsiteY256" fmla="*/ 287598 h 1563471"/>
                <a:gd name="connsiteX257" fmla="*/ 46154 w 5029460"/>
                <a:gd name="connsiteY257" fmla="*/ 292035 h 1563471"/>
                <a:gd name="connsiteX258" fmla="*/ 52787 w 5029460"/>
                <a:gd name="connsiteY258" fmla="*/ 319310 h 1563471"/>
                <a:gd name="connsiteX259" fmla="*/ 54103 w 5029460"/>
                <a:gd name="connsiteY259" fmla="*/ 324295 h 1563471"/>
                <a:gd name="connsiteX260" fmla="*/ 61722 w 5029460"/>
                <a:gd name="connsiteY260" fmla="*/ 351241 h 1563471"/>
                <a:gd name="connsiteX261" fmla="*/ 63202 w 5029460"/>
                <a:gd name="connsiteY261" fmla="*/ 356116 h 1563471"/>
                <a:gd name="connsiteX262" fmla="*/ 71918 w 5029460"/>
                <a:gd name="connsiteY262" fmla="*/ 383282 h 1563471"/>
                <a:gd name="connsiteX263" fmla="*/ 73288 w 5029460"/>
                <a:gd name="connsiteY263" fmla="*/ 387280 h 1563471"/>
                <a:gd name="connsiteX264" fmla="*/ 83264 w 5029460"/>
                <a:gd name="connsiteY264" fmla="*/ 415158 h 1563471"/>
                <a:gd name="connsiteX265" fmla="*/ 84032 w 5029460"/>
                <a:gd name="connsiteY265" fmla="*/ 417130 h 1563471"/>
                <a:gd name="connsiteX266" fmla="*/ 94721 w 5029460"/>
                <a:gd name="connsiteY266" fmla="*/ 443968 h 1563471"/>
                <a:gd name="connsiteX267" fmla="*/ 96310 w 5029460"/>
                <a:gd name="connsiteY267" fmla="*/ 447856 h 1563471"/>
                <a:gd name="connsiteX268" fmla="*/ 107822 w 5029460"/>
                <a:gd name="connsiteY268" fmla="*/ 474256 h 1563471"/>
                <a:gd name="connsiteX269" fmla="*/ 110179 w 5029460"/>
                <a:gd name="connsiteY269" fmla="*/ 479513 h 1563471"/>
                <a:gd name="connsiteX270" fmla="*/ 119442 w 5029460"/>
                <a:gd name="connsiteY270" fmla="*/ 499176 h 1563471"/>
                <a:gd name="connsiteX271" fmla="*/ 122348 w 5029460"/>
                <a:gd name="connsiteY271" fmla="*/ 504982 h 1563471"/>
                <a:gd name="connsiteX272" fmla="*/ 125253 w 5029460"/>
                <a:gd name="connsiteY272" fmla="*/ 510897 h 1563471"/>
                <a:gd name="connsiteX273" fmla="*/ 138354 w 5029460"/>
                <a:gd name="connsiteY273" fmla="*/ 536201 h 1563471"/>
                <a:gd name="connsiteX274" fmla="*/ 141259 w 5029460"/>
                <a:gd name="connsiteY274" fmla="*/ 541568 h 1563471"/>
                <a:gd name="connsiteX275" fmla="*/ 155675 w 5029460"/>
                <a:gd name="connsiteY275" fmla="*/ 567474 h 1563471"/>
                <a:gd name="connsiteX276" fmla="*/ 157758 w 5029460"/>
                <a:gd name="connsiteY276" fmla="*/ 570980 h 1563471"/>
                <a:gd name="connsiteX277" fmla="*/ 173052 w 5029460"/>
                <a:gd name="connsiteY277" fmla="*/ 596557 h 1563471"/>
                <a:gd name="connsiteX278" fmla="*/ 174587 w 5029460"/>
                <a:gd name="connsiteY278" fmla="*/ 599077 h 1563471"/>
                <a:gd name="connsiteX279" fmla="*/ 191415 w 5029460"/>
                <a:gd name="connsiteY279" fmla="*/ 625367 h 1563471"/>
                <a:gd name="connsiteX280" fmla="*/ 194265 w 5029460"/>
                <a:gd name="connsiteY280" fmla="*/ 629694 h 1563471"/>
                <a:gd name="connsiteX281" fmla="*/ 211587 w 5029460"/>
                <a:gd name="connsiteY281" fmla="*/ 655107 h 1563471"/>
                <a:gd name="connsiteX282" fmla="*/ 214876 w 5029460"/>
                <a:gd name="connsiteY282" fmla="*/ 659762 h 1563471"/>
                <a:gd name="connsiteX283" fmla="*/ 233239 w 5029460"/>
                <a:gd name="connsiteY283" fmla="*/ 685011 h 1563471"/>
                <a:gd name="connsiteX284" fmla="*/ 236308 w 5029460"/>
                <a:gd name="connsiteY284" fmla="*/ 689119 h 1563471"/>
                <a:gd name="connsiteX285" fmla="*/ 256152 w 5029460"/>
                <a:gd name="connsiteY285" fmla="*/ 714916 h 1563471"/>
                <a:gd name="connsiteX286" fmla="*/ 256700 w 5029460"/>
                <a:gd name="connsiteY286" fmla="*/ 715628 h 1563471"/>
                <a:gd name="connsiteX287" fmla="*/ 258015 w 5029460"/>
                <a:gd name="connsiteY287" fmla="*/ 717216 h 1563471"/>
                <a:gd name="connsiteX288" fmla="*/ 280709 w 5029460"/>
                <a:gd name="connsiteY288" fmla="*/ 745040 h 1563471"/>
                <a:gd name="connsiteX289" fmla="*/ 280873 w 5029460"/>
                <a:gd name="connsiteY289" fmla="*/ 745259 h 1563471"/>
                <a:gd name="connsiteX290" fmla="*/ 294303 w 5029460"/>
                <a:gd name="connsiteY290" fmla="*/ 761032 h 1563471"/>
                <a:gd name="connsiteX291" fmla="*/ 304279 w 5029460"/>
                <a:gd name="connsiteY291" fmla="*/ 772370 h 1563471"/>
                <a:gd name="connsiteX292" fmla="*/ 306965 w 5029460"/>
                <a:gd name="connsiteY292" fmla="*/ 775437 h 1563471"/>
                <a:gd name="connsiteX293" fmla="*/ 329988 w 5029460"/>
                <a:gd name="connsiteY293" fmla="*/ 800741 h 1563471"/>
                <a:gd name="connsiteX294" fmla="*/ 334208 w 5029460"/>
                <a:gd name="connsiteY294" fmla="*/ 805287 h 1563471"/>
                <a:gd name="connsiteX295" fmla="*/ 357450 w 5029460"/>
                <a:gd name="connsiteY295" fmla="*/ 829495 h 1563471"/>
                <a:gd name="connsiteX296" fmla="*/ 362493 w 5029460"/>
                <a:gd name="connsiteY296" fmla="*/ 834589 h 1563471"/>
                <a:gd name="connsiteX297" fmla="*/ 386392 w 5029460"/>
                <a:gd name="connsiteY297" fmla="*/ 858250 h 1563471"/>
                <a:gd name="connsiteX298" fmla="*/ 391600 w 5029460"/>
                <a:gd name="connsiteY298" fmla="*/ 863234 h 1563471"/>
                <a:gd name="connsiteX299" fmla="*/ 416705 w 5029460"/>
                <a:gd name="connsiteY299" fmla="*/ 886840 h 1563471"/>
                <a:gd name="connsiteX300" fmla="*/ 421255 w 5029460"/>
                <a:gd name="connsiteY300" fmla="*/ 891002 h 1563471"/>
                <a:gd name="connsiteX301" fmla="*/ 446689 w 5029460"/>
                <a:gd name="connsiteY301" fmla="*/ 913787 h 1563471"/>
                <a:gd name="connsiteX302" fmla="*/ 450581 w 5029460"/>
                <a:gd name="connsiteY302" fmla="*/ 917183 h 1563471"/>
                <a:gd name="connsiteX303" fmla="*/ 476892 w 5029460"/>
                <a:gd name="connsiteY303" fmla="*/ 939638 h 1563471"/>
                <a:gd name="connsiteX304" fmla="*/ 482429 w 5029460"/>
                <a:gd name="connsiteY304" fmla="*/ 944294 h 1563471"/>
                <a:gd name="connsiteX305" fmla="*/ 509453 w 5029460"/>
                <a:gd name="connsiteY305" fmla="*/ 966311 h 1563471"/>
                <a:gd name="connsiteX306" fmla="*/ 516250 w 5029460"/>
                <a:gd name="connsiteY306" fmla="*/ 971734 h 1563471"/>
                <a:gd name="connsiteX307" fmla="*/ 543712 w 5029460"/>
                <a:gd name="connsiteY307" fmla="*/ 993094 h 1563471"/>
                <a:gd name="connsiteX308" fmla="*/ 550893 w 5029460"/>
                <a:gd name="connsiteY308" fmla="*/ 998516 h 1563471"/>
                <a:gd name="connsiteX309" fmla="*/ 557197 w 5029460"/>
                <a:gd name="connsiteY309" fmla="*/ 1003281 h 1563471"/>
                <a:gd name="connsiteX310" fmla="*/ 579561 w 5029460"/>
                <a:gd name="connsiteY310" fmla="*/ 1019767 h 1563471"/>
                <a:gd name="connsiteX311" fmla="*/ 586139 w 5029460"/>
                <a:gd name="connsiteY311" fmla="*/ 1024532 h 1563471"/>
                <a:gd name="connsiteX312" fmla="*/ 616890 w 5029460"/>
                <a:gd name="connsiteY312" fmla="*/ 1046331 h 1563471"/>
                <a:gd name="connsiteX313" fmla="*/ 620673 w 5029460"/>
                <a:gd name="connsiteY313" fmla="*/ 1048905 h 1563471"/>
                <a:gd name="connsiteX314" fmla="*/ 651863 w 5029460"/>
                <a:gd name="connsiteY314" fmla="*/ 1070046 h 1563471"/>
                <a:gd name="connsiteX315" fmla="*/ 655919 w 5029460"/>
                <a:gd name="connsiteY315" fmla="*/ 1072785 h 1563471"/>
                <a:gd name="connsiteX316" fmla="*/ 689192 w 5029460"/>
                <a:gd name="connsiteY316" fmla="*/ 1094310 h 1563471"/>
                <a:gd name="connsiteX317" fmla="*/ 694892 w 5029460"/>
                <a:gd name="connsiteY317" fmla="*/ 1097924 h 1563471"/>
                <a:gd name="connsiteX318" fmla="*/ 728549 w 5029460"/>
                <a:gd name="connsiteY318" fmla="*/ 1118737 h 1563471"/>
                <a:gd name="connsiteX319" fmla="*/ 734524 w 5029460"/>
                <a:gd name="connsiteY319" fmla="*/ 1122352 h 1563471"/>
                <a:gd name="connsiteX320" fmla="*/ 769332 w 5029460"/>
                <a:gd name="connsiteY320" fmla="*/ 1142945 h 1563471"/>
                <a:gd name="connsiteX321" fmla="*/ 771250 w 5029460"/>
                <a:gd name="connsiteY321" fmla="*/ 1144096 h 1563471"/>
                <a:gd name="connsiteX322" fmla="*/ 774375 w 5029460"/>
                <a:gd name="connsiteY322" fmla="*/ 1145848 h 1563471"/>
                <a:gd name="connsiteX323" fmla="*/ 812087 w 5029460"/>
                <a:gd name="connsiteY323" fmla="*/ 1167154 h 1563471"/>
                <a:gd name="connsiteX324" fmla="*/ 815541 w 5029460"/>
                <a:gd name="connsiteY324" fmla="*/ 1169071 h 1563471"/>
                <a:gd name="connsiteX325" fmla="*/ 854734 w 5029460"/>
                <a:gd name="connsiteY325" fmla="*/ 1190212 h 1563471"/>
                <a:gd name="connsiteX326" fmla="*/ 856268 w 5029460"/>
                <a:gd name="connsiteY326" fmla="*/ 1191034 h 1563471"/>
                <a:gd name="connsiteX327" fmla="*/ 895790 w 5029460"/>
                <a:gd name="connsiteY327" fmla="*/ 1211354 h 1563471"/>
                <a:gd name="connsiteX328" fmla="*/ 901546 w 5029460"/>
                <a:gd name="connsiteY328" fmla="*/ 1214256 h 1563471"/>
                <a:gd name="connsiteX329" fmla="*/ 903793 w 5029460"/>
                <a:gd name="connsiteY329" fmla="*/ 1215407 h 1563471"/>
                <a:gd name="connsiteX330" fmla="*/ 942602 w 5029460"/>
                <a:gd name="connsiteY330" fmla="*/ 1234467 h 1563471"/>
                <a:gd name="connsiteX331" fmla="*/ 956745 w 5029460"/>
                <a:gd name="connsiteY331" fmla="*/ 1241149 h 1563471"/>
                <a:gd name="connsiteX332" fmla="*/ 980864 w 5029460"/>
                <a:gd name="connsiteY332" fmla="*/ 1252486 h 1563471"/>
                <a:gd name="connsiteX333" fmla="*/ 984865 w 5029460"/>
                <a:gd name="connsiteY333" fmla="*/ 1254293 h 1563471"/>
                <a:gd name="connsiteX334" fmla="*/ 1004160 w 5029460"/>
                <a:gd name="connsiteY334" fmla="*/ 1263002 h 1563471"/>
                <a:gd name="connsiteX335" fmla="*/ 1027950 w 5029460"/>
                <a:gd name="connsiteY335" fmla="*/ 1273627 h 1563471"/>
                <a:gd name="connsiteX336" fmla="*/ 1048834 w 5029460"/>
                <a:gd name="connsiteY336" fmla="*/ 1282664 h 1563471"/>
                <a:gd name="connsiteX337" fmla="*/ 1060839 w 5029460"/>
                <a:gd name="connsiteY337" fmla="*/ 1287868 h 1563471"/>
                <a:gd name="connsiteX338" fmla="*/ 1071857 w 5029460"/>
                <a:gd name="connsiteY338" fmla="*/ 1292468 h 1563471"/>
                <a:gd name="connsiteX339" fmla="*/ 1093618 w 5029460"/>
                <a:gd name="connsiteY339" fmla="*/ 1301505 h 1563471"/>
                <a:gd name="connsiteX340" fmla="*/ 1116860 w 5029460"/>
                <a:gd name="connsiteY340" fmla="*/ 1310871 h 1563471"/>
                <a:gd name="connsiteX341" fmla="*/ 1138786 w 5029460"/>
                <a:gd name="connsiteY341" fmla="*/ 1319579 h 1563471"/>
                <a:gd name="connsiteX342" fmla="*/ 1143555 w 5029460"/>
                <a:gd name="connsiteY342" fmla="*/ 1321497 h 1563471"/>
                <a:gd name="connsiteX343" fmla="*/ 1163453 w 5029460"/>
                <a:gd name="connsiteY343" fmla="*/ 1329055 h 1563471"/>
                <a:gd name="connsiteX344" fmla="*/ 1184667 w 5029460"/>
                <a:gd name="connsiteY344" fmla="*/ 1337106 h 1563471"/>
                <a:gd name="connsiteX345" fmla="*/ 1226052 w 5029460"/>
                <a:gd name="connsiteY345" fmla="*/ 1352168 h 1563471"/>
                <a:gd name="connsiteX346" fmla="*/ 1239537 w 5029460"/>
                <a:gd name="connsiteY346" fmla="*/ 1356933 h 1563471"/>
                <a:gd name="connsiteX347" fmla="*/ 1273741 w 5029460"/>
                <a:gd name="connsiteY347" fmla="*/ 1368763 h 1563471"/>
                <a:gd name="connsiteX348" fmla="*/ 1289473 w 5029460"/>
                <a:gd name="connsiteY348" fmla="*/ 1374076 h 1563471"/>
                <a:gd name="connsiteX349" fmla="*/ 1299011 w 5029460"/>
                <a:gd name="connsiteY349" fmla="*/ 1377307 h 1563471"/>
                <a:gd name="connsiteX350" fmla="*/ 1326912 w 5029460"/>
                <a:gd name="connsiteY350" fmla="*/ 1386344 h 1563471"/>
                <a:gd name="connsiteX351" fmla="*/ 1334970 w 5029460"/>
                <a:gd name="connsiteY351" fmla="*/ 1388974 h 1563471"/>
                <a:gd name="connsiteX352" fmla="*/ 1370655 w 5029460"/>
                <a:gd name="connsiteY352" fmla="*/ 1400092 h 1563471"/>
                <a:gd name="connsiteX353" fmla="*/ 1379315 w 5029460"/>
                <a:gd name="connsiteY353" fmla="*/ 1402666 h 1563471"/>
                <a:gd name="connsiteX354" fmla="*/ 1393622 w 5029460"/>
                <a:gd name="connsiteY354" fmla="*/ 1406938 h 1563471"/>
                <a:gd name="connsiteX355" fmla="*/ 1431609 w 5029460"/>
                <a:gd name="connsiteY355" fmla="*/ 1418002 h 1563471"/>
                <a:gd name="connsiteX356" fmla="*/ 1441092 w 5029460"/>
                <a:gd name="connsiteY356" fmla="*/ 1420740 h 1563471"/>
                <a:gd name="connsiteX357" fmla="*/ 1443778 w 5029460"/>
                <a:gd name="connsiteY357" fmla="*/ 1421507 h 1563471"/>
                <a:gd name="connsiteX358" fmla="*/ 1488124 w 5029460"/>
                <a:gd name="connsiteY358" fmla="*/ 1433611 h 1563471"/>
                <a:gd name="connsiteX359" fmla="*/ 1500402 w 5029460"/>
                <a:gd name="connsiteY359" fmla="*/ 1436843 h 1563471"/>
                <a:gd name="connsiteX360" fmla="*/ 1518491 w 5029460"/>
                <a:gd name="connsiteY360" fmla="*/ 1441608 h 1563471"/>
                <a:gd name="connsiteX361" fmla="*/ 1530002 w 5029460"/>
                <a:gd name="connsiteY361" fmla="*/ 1444456 h 1563471"/>
                <a:gd name="connsiteX362" fmla="*/ 1547379 w 5029460"/>
                <a:gd name="connsiteY362" fmla="*/ 1448892 h 1563471"/>
                <a:gd name="connsiteX363" fmla="*/ 1572374 w 5029460"/>
                <a:gd name="connsiteY363" fmla="*/ 1454917 h 1563471"/>
                <a:gd name="connsiteX364" fmla="*/ 1586681 w 5029460"/>
                <a:gd name="connsiteY364" fmla="*/ 1458422 h 1563471"/>
                <a:gd name="connsiteX365" fmla="*/ 1593917 w 5029460"/>
                <a:gd name="connsiteY365" fmla="*/ 1460065 h 1563471"/>
                <a:gd name="connsiteX366" fmla="*/ 1646594 w 5029460"/>
                <a:gd name="connsiteY366" fmla="*/ 1472005 h 1563471"/>
                <a:gd name="connsiteX367" fmla="*/ 1655968 w 5029460"/>
                <a:gd name="connsiteY367" fmla="*/ 1474141 h 1563471"/>
                <a:gd name="connsiteX368" fmla="*/ 1657667 w 5029460"/>
                <a:gd name="connsiteY368" fmla="*/ 1474470 h 1563471"/>
                <a:gd name="connsiteX369" fmla="*/ 1723281 w 5029460"/>
                <a:gd name="connsiteY369" fmla="*/ 1487998 h 1563471"/>
                <a:gd name="connsiteX370" fmla="*/ 1726405 w 5029460"/>
                <a:gd name="connsiteY370" fmla="*/ 1488655 h 1563471"/>
                <a:gd name="connsiteX371" fmla="*/ 1737697 w 5029460"/>
                <a:gd name="connsiteY371" fmla="*/ 1490736 h 1563471"/>
                <a:gd name="connsiteX372" fmla="*/ 1789936 w 5029460"/>
                <a:gd name="connsiteY372" fmla="*/ 1500486 h 1563471"/>
                <a:gd name="connsiteX373" fmla="*/ 1797830 w 5029460"/>
                <a:gd name="connsiteY373" fmla="*/ 1501965 h 1563471"/>
                <a:gd name="connsiteX374" fmla="*/ 1810711 w 5029460"/>
                <a:gd name="connsiteY374" fmla="*/ 1504100 h 1563471"/>
                <a:gd name="connsiteX375" fmla="*/ 1854728 w 5029460"/>
                <a:gd name="connsiteY375" fmla="*/ 1511440 h 1563471"/>
                <a:gd name="connsiteX376" fmla="*/ 1865746 w 5029460"/>
                <a:gd name="connsiteY376" fmla="*/ 1513302 h 1563471"/>
                <a:gd name="connsiteX377" fmla="*/ 1875722 w 5029460"/>
                <a:gd name="connsiteY377" fmla="*/ 1514781 h 1563471"/>
                <a:gd name="connsiteX378" fmla="*/ 1922096 w 5029460"/>
                <a:gd name="connsiteY378" fmla="*/ 1521682 h 1563471"/>
                <a:gd name="connsiteX379" fmla="*/ 1934484 w 5029460"/>
                <a:gd name="connsiteY379" fmla="*/ 1523544 h 1563471"/>
                <a:gd name="connsiteX380" fmla="*/ 1940952 w 5029460"/>
                <a:gd name="connsiteY380" fmla="*/ 1524420 h 1563471"/>
                <a:gd name="connsiteX381" fmla="*/ 1993849 w 5029460"/>
                <a:gd name="connsiteY381" fmla="*/ 1531376 h 1563471"/>
                <a:gd name="connsiteX382" fmla="*/ 2003989 w 5029460"/>
                <a:gd name="connsiteY382" fmla="*/ 1532691 h 1563471"/>
                <a:gd name="connsiteX383" fmla="*/ 2006730 w 5029460"/>
                <a:gd name="connsiteY383" fmla="*/ 1533019 h 1563471"/>
                <a:gd name="connsiteX384" fmla="*/ 2142398 w 5029460"/>
                <a:gd name="connsiteY384" fmla="*/ 1547259 h 1563471"/>
                <a:gd name="connsiteX385" fmla="*/ 2144316 w 5029460"/>
                <a:gd name="connsiteY385" fmla="*/ 1547424 h 1563471"/>
                <a:gd name="connsiteX386" fmla="*/ 2153800 w 5029460"/>
                <a:gd name="connsiteY386" fmla="*/ 1548191 h 1563471"/>
                <a:gd name="connsiteX387" fmla="*/ 2209108 w 5029460"/>
                <a:gd name="connsiteY387" fmla="*/ 1552572 h 1563471"/>
                <a:gd name="connsiteX388" fmla="*/ 2215028 w 5029460"/>
                <a:gd name="connsiteY388" fmla="*/ 1553065 h 1563471"/>
                <a:gd name="connsiteX389" fmla="*/ 2229499 w 5029460"/>
                <a:gd name="connsiteY389" fmla="*/ 1553941 h 1563471"/>
                <a:gd name="connsiteX390" fmla="*/ 2276421 w 5029460"/>
                <a:gd name="connsiteY390" fmla="*/ 1556844 h 1563471"/>
                <a:gd name="connsiteX391" fmla="*/ 2286398 w 5029460"/>
                <a:gd name="connsiteY391" fmla="*/ 1557447 h 1563471"/>
                <a:gd name="connsiteX392" fmla="*/ 2300485 w 5029460"/>
                <a:gd name="connsiteY392" fmla="*/ 1558104 h 1563471"/>
                <a:gd name="connsiteX393" fmla="*/ 2344447 w 5029460"/>
                <a:gd name="connsiteY393" fmla="*/ 1560076 h 1563471"/>
                <a:gd name="connsiteX394" fmla="*/ 2358260 w 5029460"/>
                <a:gd name="connsiteY394" fmla="*/ 1560678 h 1563471"/>
                <a:gd name="connsiteX395" fmla="*/ 2379200 w 5029460"/>
                <a:gd name="connsiteY395" fmla="*/ 1561335 h 1563471"/>
                <a:gd name="connsiteX396" fmla="*/ 2391095 w 5029460"/>
                <a:gd name="connsiteY396" fmla="*/ 1561719 h 1563471"/>
                <a:gd name="connsiteX397" fmla="*/ 2397179 w 5029460"/>
                <a:gd name="connsiteY397" fmla="*/ 1561938 h 1563471"/>
                <a:gd name="connsiteX398" fmla="*/ 2436262 w 5029460"/>
                <a:gd name="connsiteY398" fmla="*/ 1562814 h 1563471"/>
                <a:gd name="connsiteX399" fmla="*/ 2445636 w 5029460"/>
                <a:gd name="connsiteY399" fmla="*/ 1562924 h 1563471"/>
                <a:gd name="connsiteX400" fmla="*/ 2457585 w 5029460"/>
                <a:gd name="connsiteY400" fmla="*/ 1563088 h 1563471"/>
                <a:gd name="connsiteX401" fmla="*/ 2475455 w 5029460"/>
                <a:gd name="connsiteY401" fmla="*/ 1563307 h 1563471"/>
                <a:gd name="connsiteX402" fmla="*/ 2514758 w 5029460"/>
                <a:gd name="connsiteY402" fmla="*/ 1563471 h 1563471"/>
                <a:gd name="connsiteX403" fmla="*/ 2550607 w 5029460"/>
                <a:gd name="connsiteY403" fmla="*/ 1563307 h 1563471"/>
                <a:gd name="connsiteX404" fmla="*/ 2573684 w 5029460"/>
                <a:gd name="connsiteY404" fmla="*/ 1563033 h 1563471"/>
                <a:gd name="connsiteX405" fmla="*/ 2581523 w 5029460"/>
                <a:gd name="connsiteY405" fmla="*/ 1562924 h 1563471"/>
                <a:gd name="connsiteX406" fmla="*/ 2586292 w 5029460"/>
                <a:gd name="connsiteY406" fmla="*/ 1562869 h 1563471"/>
                <a:gd name="connsiteX407" fmla="*/ 2621922 w 5029460"/>
                <a:gd name="connsiteY407" fmla="*/ 1562102 h 1563471"/>
                <a:gd name="connsiteX408" fmla="*/ 2636447 w 5029460"/>
                <a:gd name="connsiteY408" fmla="*/ 1561664 h 1563471"/>
                <a:gd name="connsiteX409" fmla="*/ 2647739 w 5029460"/>
                <a:gd name="connsiteY409" fmla="*/ 1561335 h 1563471"/>
                <a:gd name="connsiteX410" fmla="*/ 2657442 w 5029460"/>
                <a:gd name="connsiteY410" fmla="*/ 1561062 h 1563471"/>
                <a:gd name="connsiteX411" fmla="*/ 2701733 w 5029460"/>
                <a:gd name="connsiteY411" fmla="*/ 1559364 h 1563471"/>
                <a:gd name="connsiteX412" fmla="*/ 2714943 w 5029460"/>
                <a:gd name="connsiteY412" fmla="*/ 1558761 h 1563471"/>
                <a:gd name="connsiteX413" fmla="*/ 2737253 w 5029460"/>
                <a:gd name="connsiteY413" fmla="*/ 1557721 h 1563471"/>
                <a:gd name="connsiteX414" fmla="*/ 2758905 w 5029460"/>
                <a:gd name="connsiteY414" fmla="*/ 1556516 h 1563471"/>
                <a:gd name="connsiteX415" fmla="*/ 2773376 w 5029460"/>
                <a:gd name="connsiteY415" fmla="*/ 1555694 h 1563471"/>
                <a:gd name="connsiteX416" fmla="*/ 2816406 w 5029460"/>
                <a:gd name="connsiteY416" fmla="*/ 1552901 h 1563471"/>
                <a:gd name="connsiteX417" fmla="*/ 2823806 w 5029460"/>
                <a:gd name="connsiteY417" fmla="*/ 1552353 h 1563471"/>
                <a:gd name="connsiteX418" fmla="*/ 2841457 w 5029460"/>
                <a:gd name="connsiteY418" fmla="*/ 1551038 h 1563471"/>
                <a:gd name="connsiteX419" fmla="*/ 2883116 w 5029460"/>
                <a:gd name="connsiteY419" fmla="*/ 1547643 h 1563471"/>
                <a:gd name="connsiteX420" fmla="*/ 2899999 w 5029460"/>
                <a:gd name="connsiteY420" fmla="*/ 1546164 h 1563471"/>
                <a:gd name="connsiteX421" fmla="*/ 2944509 w 5029460"/>
                <a:gd name="connsiteY421" fmla="*/ 1541837 h 1563471"/>
                <a:gd name="connsiteX422" fmla="*/ 2963694 w 5029460"/>
                <a:gd name="connsiteY422" fmla="*/ 1539811 h 1563471"/>
                <a:gd name="connsiteX423" fmla="*/ 2972410 w 5029460"/>
                <a:gd name="connsiteY423" fmla="*/ 1538880 h 1563471"/>
                <a:gd name="connsiteX424" fmla="*/ 2999050 w 5029460"/>
                <a:gd name="connsiteY424" fmla="*/ 1535813 h 1563471"/>
                <a:gd name="connsiteX425" fmla="*/ 3023936 w 5029460"/>
                <a:gd name="connsiteY425" fmla="*/ 1532910 h 1563471"/>
                <a:gd name="connsiteX426" fmla="*/ 3063896 w 5029460"/>
                <a:gd name="connsiteY426" fmla="*/ 1527871 h 1563471"/>
                <a:gd name="connsiteX427" fmla="*/ 3068446 w 5029460"/>
                <a:gd name="connsiteY427" fmla="*/ 1527214 h 1563471"/>
                <a:gd name="connsiteX428" fmla="*/ 3091249 w 5029460"/>
                <a:gd name="connsiteY428" fmla="*/ 1524092 h 1563471"/>
                <a:gd name="connsiteX429" fmla="*/ 3122604 w 5029460"/>
                <a:gd name="connsiteY429" fmla="*/ 1519600 h 1563471"/>
                <a:gd name="connsiteX430" fmla="*/ 3145461 w 5029460"/>
                <a:gd name="connsiteY430" fmla="*/ 1516150 h 1563471"/>
                <a:gd name="connsiteX431" fmla="*/ 3154068 w 5029460"/>
                <a:gd name="connsiteY431" fmla="*/ 1514890 h 1563471"/>
                <a:gd name="connsiteX432" fmla="*/ 3181146 w 5029460"/>
                <a:gd name="connsiteY432" fmla="*/ 1510509 h 1563471"/>
                <a:gd name="connsiteX433" fmla="*/ 3198084 w 5029460"/>
                <a:gd name="connsiteY433" fmla="*/ 1507770 h 1563471"/>
                <a:gd name="connsiteX434" fmla="*/ 3242813 w 5029460"/>
                <a:gd name="connsiteY434" fmla="*/ 1499993 h 1563471"/>
                <a:gd name="connsiteX435" fmla="*/ 3247857 w 5029460"/>
                <a:gd name="connsiteY435" fmla="*/ 1499062 h 1563471"/>
                <a:gd name="connsiteX436" fmla="*/ 3266274 w 5029460"/>
                <a:gd name="connsiteY436" fmla="*/ 1495666 h 1563471"/>
                <a:gd name="connsiteX437" fmla="*/ 3301192 w 5029460"/>
                <a:gd name="connsiteY437" fmla="*/ 1488984 h 1563471"/>
                <a:gd name="connsiteX438" fmla="*/ 3319829 w 5029460"/>
                <a:gd name="connsiteY438" fmla="*/ 1485314 h 1563471"/>
                <a:gd name="connsiteX439" fmla="*/ 3330025 w 5029460"/>
                <a:gd name="connsiteY439" fmla="*/ 1483288 h 1563471"/>
                <a:gd name="connsiteX440" fmla="*/ 3346359 w 5029460"/>
                <a:gd name="connsiteY440" fmla="*/ 1479837 h 1563471"/>
                <a:gd name="connsiteX441" fmla="*/ 3381441 w 5029460"/>
                <a:gd name="connsiteY441" fmla="*/ 1472388 h 1563471"/>
                <a:gd name="connsiteX442" fmla="*/ 3406930 w 5029460"/>
                <a:gd name="connsiteY442" fmla="*/ 1466693 h 1563471"/>
                <a:gd name="connsiteX443" fmla="*/ 3440203 w 5029460"/>
                <a:gd name="connsiteY443" fmla="*/ 1459025 h 1563471"/>
                <a:gd name="connsiteX444" fmla="*/ 3452427 w 5029460"/>
                <a:gd name="connsiteY444" fmla="*/ 1456231 h 1563471"/>
                <a:gd name="connsiteX445" fmla="*/ 3466185 w 5029460"/>
                <a:gd name="connsiteY445" fmla="*/ 1452835 h 1563471"/>
                <a:gd name="connsiteX446" fmla="*/ 3482246 w 5029460"/>
                <a:gd name="connsiteY446" fmla="*/ 1449001 h 1563471"/>
                <a:gd name="connsiteX447" fmla="*/ 3498691 w 5029460"/>
                <a:gd name="connsiteY447" fmla="*/ 1444784 h 1563471"/>
                <a:gd name="connsiteX448" fmla="*/ 3523577 w 5029460"/>
                <a:gd name="connsiteY448" fmla="*/ 1438376 h 1563471"/>
                <a:gd name="connsiteX449" fmla="*/ 3556411 w 5029460"/>
                <a:gd name="connsiteY449" fmla="*/ 1429613 h 1563471"/>
                <a:gd name="connsiteX450" fmla="*/ 3571376 w 5029460"/>
                <a:gd name="connsiteY450" fmla="*/ 1425615 h 1563471"/>
                <a:gd name="connsiteX451" fmla="*/ 3580146 w 5029460"/>
                <a:gd name="connsiteY451" fmla="*/ 1423095 h 1563471"/>
                <a:gd name="connsiteX452" fmla="*/ 3613858 w 5029460"/>
                <a:gd name="connsiteY452" fmla="*/ 1413456 h 1563471"/>
                <a:gd name="connsiteX453" fmla="*/ 3635674 w 5029460"/>
                <a:gd name="connsiteY453" fmla="*/ 1407102 h 1563471"/>
                <a:gd name="connsiteX454" fmla="*/ 3671852 w 5029460"/>
                <a:gd name="connsiteY454" fmla="*/ 1396094 h 1563471"/>
                <a:gd name="connsiteX455" fmla="*/ 3686488 w 5029460"/>
                <a:gd name="connsiteY455" fmla="*/ 1391602 h 1563471"/>
                <a:gd name="connsiteX456" fmla="*/ 3690325 w 5029460"/>
                <a:gd name="connsiteY456" fmla="*/ 1390343 h 1563471"/>
                <a:gd name="connsiteX457" fmla="*/ 3732149 w 5029460"/>
                <a:gd name="connsiteY457" fmla="*/ 1376760 h 1563471"/>
                <a:gd name="connsiteX458" fmla="*/ 3744099 w 5029460"/>
                <a:gd name="connsiteY458" fmla="*/ 1372871 h 1563471"/>
                <a:gd name="connsiteX459" fmla="*/ 3804560 w 5029460"/>
                <a:gd name="connsiteY459" fmla="*/ 1351949 h 1563471"/>
                <a:gd name="connsiteX460" fmla="*/ 3840519 w 5029460"/>
                <a:gd name="connsiteY460" fmla="*/ 1338859 h 1563471"/>
                <a:gd name="connsiteX461" fmla="*/ 3853455 w 5029460"/>
                <a:gd name="connsiteY461" fmla="*/ 1334039 h 1563471"/>
                <a:gd name="connsiteX462" fmla="*/ 3892319 w 5029460"/>
                <a:gd name="connsiteY462" fmla="*/ 1319087 h 1563471"/>
                <a:gd name="connsiteX463" fmla="*/ 3905146 w 5029460"/>
                <a:gd name="connsiteY463" fmla="*/ 1313993 h 1563471"/>
                <a:gd name="connsiteX464" fmla="*/ 3940063 w 5029460"/>
                <a:gd name="connsiteY464" fmla="*/ 1299862 h 1563471"/>
                <a:gd name="connsiteX465" fmla="*/ 3950478 w 5029460"/>
                <a:gd name="connsiteY465" fmla="*/ 1295535 h 1563471"/>
                <a:gd name="connsiteX466" fmla="*/ 3986053 w 5029460"/>
                <a:gd name="connsiteY466" fmla="*/ 1280419 h 1563471"/>
                <a:gd name="connsiteX467" fmla="*/ 3997948 w 5029460"/>
                <a:gd name="connsiteY467" fmla="*/ 1275270 h 1563471"/>
                <a:gd name="connsiteX468" fmla="*/ 4031330 w 5029460"/>
                <a:gd name="connsiteY468" fmla="*/ 1260428 h 1563471"/>
                <a:gd name="connsiteX469" fmla="*/ 4035551 w 5029460"/>
                <a:gd name="connsiteY469" fmla="*/ 1258511 h 1563471"/>
                <a:gd name="connsiteX470" fmla="*/ 4046021 w 5029460"/>
                <a:gd name="connsiteY470" fmla="*/ 1253691 h 1563471"/>
                <a:gd name="connsiteX471" fmla="*/ 4081267 w 5029460"/>
                <a:gd name="connsiteY471" fmla="*/ 1237205 h 1563471"/>
                <a:gd name="connsiteX472" fmla="*/ 4086420 w 5029460"/>
                <a:gd name="connsiteY472" fmla="*/ 1234740 h 1563471"/>
                <a:gd name="connsiteX473" fmla="*/ 4124516 w 5029460"/>
                <a:gd name="connsiteY473" fmla="*/ 1216009 h 1563471"/>
                <a:gd name="connsiteX474" fmla="*/ 4133561 w 5029460"/>
                <a:gd name="connsiteY474" fmla="*/ 1211463 h 1563471"/>
                <a:gd name="connsiteX475" fmla="*/ 4170616 w 5029460"/>
                <a:gd name="connsiteY475" fmla="*/ 1192348 h 1563471"/>
                <a:gd name="connsiteX476" fmla="*/ 4178180 w 5029460"/>
                <a:gd name="connsiteY476" fmla="*/ 1188350 h 1563471"/>
                <a:gd name="connsiteX477" fmla="*/ 4214852 w 5029460"/>
                <a:gd name="connsiteY477" fmla="*/ 1168578 h 1563471"/>
                <a:gd name="connsiteX478" fmla="*/ 4216770 w 5029460"/>
                <a:gd name="connsiteY478" fmla="*/ 1167537 h 1563471"/>
                <a:gd name="connsiteX479" fmla="*/ 4242479 w 5029460"/>
                <a:gd name="connsiteY479" fmla="*/ 1153133 h 1563471"/>
                <a:gd name="connsiteX480" fmla="*/ 4254099 w 5029460"/>
                <a:gd name="connsiteY480" fmla="*/ 1146451 h 1563471"/>
                <a:gd name="connsiteX481" fmla="*/ 4258210 w 5029460"/>
                <a:gd name="connsiteY481" fmla="*/ 1144150 h 1563471"/>
                <a:gd name="connsiteX482" fmla="*/ 4261171 w 5029460"/>
                <a:gd name="connsiteY482" fmla="*/ 1142398 h 1563471"/>
                <a:gd name="connsiteX483" fmla="*/ 4295649 w 5029460"/>
                <a:gd name="connsiteY483" fmla="*/ 1121969 h 1563471"/>
                <a:gd name="connsiteX484" fmla="*/ 4302118 w 5029460"/>
                <a:gd name="connsiteY484" fmla="*/ 1118025 h 1563471"/>
                <a:gd name="connsiteX485" fmla="*/ 4333965 w 5029460"/>
                <a:gd name="connsiteY485" fmla="*/ 1098308 h 1563471"/>
                <a:gd name="connsiteX486" fmla="*/ 4337747 w 5029460"/>
                <a:gd name="connsiteY486" fmla="*/ 1095953 h 1563471"/>
                <a:gd name="connsiteX487" fmla="*/ 4370472 w 5029460"/>
                <a:gd name="connsiteY487" fmla="*/ 1074757 h 1563471"/>
                <a:gd name="connsiteX488" fmla="*/ 4378366 w 5029460"/>
                <a:gd name="connsiteY488" fmla="*/ 1069553 h 1563471"/>
                <a:gd name="connsiteX489" fmla="*/ 4409501 w 5029460"/>
                <a:gd name="connsiteY489" fmla="*/ 1048467 h 1563471"/>
                <a:gd name="connsiteX490" fmla="*/ 4416024 w 5029460"/>
                <a:gd name="connsiteY490" fmla="*/ 1043921 h 1563471"/>
                <a:gd name="connsiteX491" fmla="*/ 4429453 w 5029460"/>
                <a:gd name="connsiteY491" fmla="*/ 1034500 h 1563471"/>
                <a:gd name="connsiteX492" fmla="*/ 4442774 w 5029460"/>
                <a:gd name="connsiteY492" fmla="*/ 1024915 h 1563471"/>
                <a:gd name="connsiteX493" fmla="*/ 4449297 w 5029460"/>
                <a:gd name="connsiteY493" fmla="*/ 1020260 h 1563471"/>
                <a:gd name="connsiteX494" fmla="*/ 4478129 w 5029460"/>
                <a:gd name="connsiteY494" fmla="*/ 998900 h 1563471"/>
                <a:gd name="connsiteX495" fmla="*/ 4486461 w 5029460"/>
                <a:gd name="connsiteY495" fmla="*/ 992601 h 1563471"/>
                <a:gd name="connsiteX496" fmla="*/ 4514362 w 5029460"/>
                <a:gd name="connsiteY496" fmla="*/ 970912 h 1563471"/>
                <a:gd name="connsiteX497" fmla="*/ 4520392 w 5029460"/>
                <a:gd name="connsiteY497" fmla="*/ 966037 h 1563471"/>
                <a:gd name="connsiteX498" fmla="*/ 4544127 w 5029460"/>
                <a:gd name="connsiteY498" fmla="*/ 946704 h 1563471"/>
                <a:gd name="connsiteX499" fmla="*/ 4551088 w 5029460"/>
                <a:gd name="connsiteY499" fmla="*/ 940953 h 1563471"/>
                <a:gd name="connsiteX500" fmla="*/ 4577016 w 5029460"/>
                <a:gd name="connsiteY500" fmla="*/ 918771 h 1563471"/>
                <a:gd name="connsiteX501" fmla="*/ 4584580 w 5029460"/>
                <a:gd name="connsiteY501" fmla="*/ 912144 h 1563471"/>
                <a:gd name="connsiteX502" fmla="*/ 4591268 w 5029460"/>
                <a:gd name="connsiteY502" fmla="*/ 906283 h 1563471"/>
                <a:gd name="connsiteX503" fmla="*/ 4609576 w 5029460"/>
                <a:gd name="connsiteY503" fmla="*/ 889743 h 1563471"/>
                <a:gd name="connsiteX504" fmla="*/ 4614564 w 5029460"/>
                <a:gd name="connsiteY504" fmla="*/ 885142 h 1563471"/>
                <a:gd name="connsiteX505" fmla="*/ 4639341 w 5029460"/>
                <a:gd name="connsiteY505" fmla="*/ 861810 h 1563471"/>
                <a:gd name="connsiteX506" fmla="*/ 4642301 w 5029460"/>
                <a:gd name="connsiteY506" fmla="*/ 858962 h 1563471"/>
                <a:gd name="connsiteX507" fmla="*/ 4656772 w 5029460"/>
                <a:gd name="connsiteY507" fmla="*/ 844831 h 1563471"/>
                <a:gd name="connsiteX508" fmla="*/ 4666694 w 5029460"/>
                <a:gd name="connsiteY508" fmla="*/ 834863 h 1563471"/>
                <a:gd name="connsiteX509" fmla="*/ 4670695 w 5029460"/>
                <a:gd name="connsiteY509" fmla="*/ 830865 h 1563471"/>
                <a:gd name="connsiteX510" fmla="*/ 4694266 w 5029460"/>
                <a:gd name="connsiteY510" fmla="*/ 806328 h 1563471"/>
                <a:gd name="connsiteX511" fmla="*/ 4698706 w 5029460"/>
                <a:gd name="connsiteY511" fmla="*/ 801617 h 1563471"/>
                <a:gd name="connsiteX512" fmla="*/ 4716685 w 5029460"/>
                <a:gd name="connsiteY512" fmla="*/ 782064 h 1563471"/>
                <a:gd name="connsiteX513" fmla="*/ 4721235 w 5029460"/>
                <a:gd name="connsiteY513" fmla="*/ 776916 h 1563471"/>
                <a:gd name="connsiteX514" fmla="*/ 4725346 w 5029460"/>
                <a:gd name="connsiteY514" fmla="*/ 772260 h 1563471"/>
                <a:gd name="connsiteX515" fmla="*/ 4747217 w 5029460"/>
                <a:gd name="connsiteY515" fmla="*/ 746902 h 1563471"/>
                <a:gd name="connsiteX516" fmla="*/ 4750451 w 5029460"/>
                <a:gd name="connsiteY516" fmla="*/ 743013 h 1563471"/>
                <a:gd name="connsiteX517" fmla="*/ 4771007 w 5029460"/>
                <a:gd name="connsiteY517" fmla="*/ 717874 h 1563471"/>
                <a:gd name="connsiteX518" fmla="*/ 4772103 w 5029460"/>
                <a:gd name="connsiteY518" fmla="*/ 716504 h 1563471"/>
                <a:gd name="connsiteX519" fmla="*/ 4772651 w 5029460"/>
                <a:gd name="connsiteY519" fmla="*/ 715792 h 1563471"/>
                <a:gd name="connsiteX520" fmla="*/ 4774022 w 5029460"/>
                <a:gd name="connsiteY520" fmla="*/ 714040 h 1563471"/>
                <a:gd name="connsiteX521" fmla="*/ 4793810 w 5029460"/>
                <a:gd name="connsiteY521" fmla="*/ 688352 h 1563471"/>
                <a:gd name="connsiteX522" fmla="*/ 4795345 w 5029460"/>
                <a:gd name="connsiteY522" fmla="*/ 686326 h 1563471"/>
                <a:gd name="connsiteX523" fmla="*/ 4814201 w 5029460"/>
                <a:gd name="connsiteY523" fmla="*/ 660310 h 1563471"/>
                <a:gd name="connsiteX524" fmla="*/ 4817326 w 5029460"/>
                <a:gd name="connsiteY524" fmla="*/ 655928 h 1563471"/>
                <a:gd name="connsiteX525" fmla="*/ 4819738 w 5029460"/>
                <a:gd name="connsiteY525" fmla="*/ 652533 h 1563471"/>
                <a:gd name="connsiteX526" fmla="*/ 4835744 w 5029460"/>
                <a:gd name="connsiteY526" fmla="*/ 628982 h 1563471"/>
                <a:gd name="connsiteX527" fmla="*/ 4838868 w 5029460"/>
                <a:gd name="connsiteY527" fmla="*/ 624107 h 1563471"/>
                <a:gd name="connsiteX528" fmla="*/ 4850215 w 5029460"/>
                <a:gd name="connsiteY528" fmla="*/ 606580 h 1563471"/>
                <a:gd name="connsiteX529" fmla="*/ 4852956 w 5029460"/>
                <a:gd name="connsiteY529" fmla="*/ 602089 h 1563471"/>
                <a:gd name="connsiteX530" fmla="*/ 4858766 w 5029460"/>
                <a:gd name="connsiteY530" fmla="*/ 592669 h 1563471"/>
                <a:gd name="connsiteX531" fmla="*/ 4869674 w 5029460"/>
                <a:gd name="connsiteY531" fmla="*/ 574485 h 1563471"/>
                <a:gd name="connsiteX532" fmla="*/ 4875320 w 5029460"/>
                <a:gd name="connsiteY532" fmla="*/ 564791 h 1563471"/>
                <a:gd name="connsiteX533" fmla="*/ 4877951 w 5029460"/>
                <a:gd name="connsiteY533" fmla="*/ 560245 h 1563471"/>
                <a:gd name="connsiteX534" fmla="*/ 4887215 w 5029460"/>
                <a:gd name="connsiteY534" fmla="*/ 543430 h 1563471"/>
                <a:gd name="connsiteX535" fmla="*/ 4890504 w 5029460"/>
                <a:gd name="connsiteY535" fmla="*/ 537460 h 1563471"/>
                <a:gd name="connsiteX536" fmla="*/ 4902947 w 5029460"/>
                <a:gd name="connsiteY536" fmla="*/ 513471 h 1563471"/>
                <a:gd name="connsiteX537" fmla="*/ 4904263 w 5029460"/>
                <a:gd name="connsiteY537" fmla="*/ 510733 h 1563471"/>
                <a:gd name="connsiteX538" fmla="*/ 4908758 w 5029460"/>
                <a:gd name="connsiteY538" fmla="*/ 501531 h 1563471"/>
                <a:gd name="connsiteX539" fmla="*/ 4917692 w 5029460"/>
                <a:gd name="connsiteY539" fmla="*/ 482800 h 1563471"/>
                <a:gd name="connsiteX540" fmla="*/ 4922407 w 5029460"/>
                <a:gd name="connsiteY540" fmla="*/ 472558 h 1563471"/>
                <a:gd name="connsiteX541" fmla="*/ 4925257 w 5029460"/>
                <a:gd name="connsiteY541" fmla="*/ 466369 h 1563471"/>
                <a:gd name="connsiteX542" fmla="*/ 4932821 w 5029460"/>
                <a:gd name="connsiteY542" fmla="*/ 448787 h 1563471"/>
                <a:gd name="connsiteX543" fmla="*/ 4934137 w 5029460"/>
                <a:gd name="connsiteY543" fmla="*/ 445665 h 1563471"/>
                <a:gd name="connsiteX544" fmla="*/ 4941976 w 5029460"/>
                <a:gd name="connsiteY544" fmla="*/ 426332 h 1563471"/>
                <a:gd name="connsiteX545" fmla="*/ 4944497 w 5029460"/>
                <a:gd name="connsiteY545" fmla="*/ 419650 h 1563471"/>
                <a:gd name="connsiteX546" fmla="*/ 4947348 w 5029460"/>
                <a:gd name="connsiteY546" fmla="*/ 412146 h 1563471"/>
                <a:gd name="connsiteX547" fmla="*/ 4956721 w 5029460"/>
                <a:gd name="connsiteY547" fmla="*/ 386075 h 1563471"/>
                <a:gd name="connsiteX548" fmla="*/ 4956940 w 5029460"/>
                <a:gd name="connsiteY548" fmla="*/ 385473 h 1563471"/>
                <a:gd name="connsiteX549" fmla="*/ 4958091 w 5029460"/>
                <a:gd name="connsiteY549" fmla="*/ 381913 h 1563471"/>
                <a:gd name="connsiteX550" fmla="*/ 4965930 w 5029460"/>
                <a:gd name="connsiteY550" fmla="*/ 357431 h 1563471"/>
                <a:gd name="connsiteX551" fmla="*/ 4968013 w 5029460"/>
                <a:gd name="connsiteY551" fmla="*/ 350475 h 1563471"/>
                <a:gd name="connsiteX552" fmla="*/ 4969438 w 5029460"/>
                <a:gd name="connsiteY552" fmla="*/ 345710 h 1563471"/>
                <a:gd name="connsiteX553" fmla="*/ 4975632 w 5029460"/>
                <a:gd name="connsiteY553" fmla="*/ 323418 h 1563471"/>
                <a:gd name="connsiteX554" fmla="*/ 4976893 w 5029460"/>
                <a:gd name="connsiteY554" fmla="*/ 318434 h 1563471"/>
                <a:gd name="connsiteX555" fmla="*/ 4980237 w 5029460"/>
                <a:gd name="connsiteY555" fmla="*/ 305234 h 1563471"/>
                <a:gd name="connsiteX556" fmla="*/ 4982868 w 5029460"/>
                <a:gd name="connsiteY556" fmla="*/ 293842 h 1563471"/>
                <a:gd name="connsiteX557" fmla="*/ 4984074 w 5029460"/>
                <a:gd name="connsiteY557" fmla="*/ 288639 h 1563471"/>
                <a:gd name="connsiteX558" fmla="*/ 4984786 w 5029460"/>
                <a:gd name="connsiteY558" fmla="*/ 285682 h 1563471"/>
                <a:gd name="connsiteX559" fmla="*/ 4988843 w 5029460"/>
                <a:gd name="connsiteY559" fmla="*/ 266074 h 1563471"/>
                <a:gd name="connsiteX560" fmla="*/ 4989720 w 5029460"/>
                <a:gd name="connsiteY560" fmla="*/ 261144 h 1563471"/>
                <a:gd name="connsiteX561" fmla="*/ 4990816 w 5029460"/>
                <a:gd name="connsiteY561" fmla="*/ 255284 h 1563471"/>
                <a:gd name="connsiteX562" fmla="*/ 4992460 w 5029460"/>
                <a:gd name="connsiteY562" fmla="*/ 246411 h 1563471"/>
                <a:gd name="connsiteX563" fmla="*/ 4995640 w 5029460"/>
                <a:gd name="connsiteY563" fmla="*/ 226749 h 1563471"/>
                <a:gd name="connsiteX564" fmla="*/ 5029461 w 5029460"/>
                <a:gd name="connsiteY564" fmla="*/ 109 h 1563471"/>
                <a:gd name="connsiteX565" fmla="*/ 5024692 w 5029460"/>
                <a:gd name="connsiteY565" fmla="*/ 28261 h 156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Lst>
              <a:rect l="l" t="t" r="r" b="b"/>
              <a:pathLst>
                <a:path w="5029460" h="1563471">
                  <a:moveTo>
                    <a:pt x="5024199" y="28207"/>
                  </a:moveTo>
                  <a:cubicBezTo>
                    <a:pt x="5023870" y="30124"/>
                    <a:pt x="5023486" y="32095"/>
                    <a:pt x="5023102" y="34012"/>
                  </a:cubicBezTo>
                  <a:cubicBezTo>
                    <a:pt x="5021348" y="43104"/>
                    <a:pt x="5019484" y="52141"/>
                    <a:pt x="5017456" y="61178"/>
                  </a:cubicBezTo>
                  <a:cubicBezTo>
                    <a:pt x="5017072" y="62876"/>
                    <a:pt x="5016634" y="64629"/>
                    <a:pt x="5016250" y="66327"/>
                  </a:cubicBezTo>
                  <a:cubicBezTo>
                    <a:pt x="5014386" y="74433"/>
                    <a:pt x="5012358" y="82539"/>
                    <a:pt x="5010275" y="90645"/>
                  </a:cubicBezTo>
                  <a:cubicBezTo>
                    <a:pt x="5009837" y="92288"/>
                    <a:pt x="5009453" y="93931"/>
                    <a:pt x="5009015" y="95574"/>
                  </a:cubicBezTo>
                  <a:cubicBezTo>
                    <a:pt x="5006603" y="104502"/>
                    <a:pt x="5004081" y="113429"/>
                    <a:pt x="5001395" y="122302"/>
                  </a:cubicBezTo>
                  <a:cubicBezTo>
                    <a:pt x="5000683" y="124602"/>
                    <a:pt x="4999970" y="126848"/>
                    <a:pt x="4999312" y="129148"/>
                  </a:cubicBezTo>
                  <a:cubicBezTo>
                    <a:pt x="4996791" y="137199"/>
                    <a:pt x="4994214" y="145305"/>
                    <a:pt x="4991474" y="153357"/>
                  </a:cubicBezTo>
                  <a:cubicBezTo>
                    <a:pt x="4991090" y="154562"/>
                    <a:pt x="4990706" y="155767"/>
                    <a:pt x="4990268" y="156917"/>
                  </a:cubicBezTo>
                  <a:cubicBezTo>
                    <a:pt x="4987198" y="165735"/>
                    <a:pt x="4983964" y="174498"/>
                    <a:pt x="4980675" y="183316"/>
                  </a:cubicBezTo>
                  <a:cubicBezTo>
                    <a:pt x="4979743" y="185781"/>
                    <a:pt x="4978811" y="188245"/>
                    <a:pt x="4977825" y="190710"/>
                  </a:cubicBezTo>
                  <a:cubicBezTo>
                    <a:pt x="4974481" y="199309"/>
                    <a:pt x="4971028" y="207908"/>
                    <a:pt x="4967410" y="216452"/>
                  </a:cubicBezTo>
                  <a:cubicBezTo>
                    <a:pt x="4966971" y="217493"/>
                    <a:pt x="4966478" y="218588"/>
                    <a:pt x="4966039" y="219629"/>
                  </a:cubicBezTo>
                  <a:cubicBezTo>
                    <a:pt x="4962696" y="227461"/>
                    <a:pt x="4959187" y="235238"/>
                    <a:pt x="4955625" y="243016"/>
                  </a:cubicBezTo>
                  <a:cubicBezTo>
                    <a:pt x="4954090" y="246411"/>
                    <a:pt x="4952500" y="249807"/>
                    <a:pt x="4950910" y="253203"/>
                  </a:cubicBezTo>
                  <a:cubicBezTo>
                    <a:pt x="4948005" y="259392"/>
                    <a:pt x="4944991" y="265526"/>
                    <a:pt x="4941976" y="271660"/>
                  </a:cubicBezTo>
                  <a:cubicBezTo>
                    <a:pt x="4940441" y="274673"/>
                    <a:pt x="4939016" y="277740"/>
                    <a:pt x="4937426" y="280752"/>
                  </a:cubicBezTo>
                  <a:cubicBezTo>
                    <a:pt x="4932931" y="289570"/>
                    <a:pt x="4928326" y="298388"/>
                    <a:pt x="4923558" y="307151"/>
                  </a:cubicBezTo>
                  <a:cubicBezTo>
                    <a:pt x="4922462" y="309123"/>
                    <a:pt x="4921310" y="311095"/>
                    <a:pt x="4920214" y="313121"/>
                  </a:cubicBezTo>
                  <a:cubicBezTo>
                    <a:pt x="4916322" y="320132"/>
                    <a:pt x="4912321" y="327197"/>
                    <a:pt x="4908264" y="334153"/>
                  </a:cubicBezTo>
                  <a:cubicBezTo>
                    <a:pt x="4906400" y="337385"/>
                    <a:pt x="4904482" y="340561"/>
                    <a:pt x="4902564" y="343738"/>
                  </a:cubicBezTo>
                  <a:cubicBezTo>
                    <a:pt x="4898946" y="349763"/>
                    <a:pt x="4895328" y="355733"/>
                    <a:pt x="4891601" y="361757"/>
                  </a:cubicBezTo>
                  <a:cubicBezTo>
                    <a:pt x="4889682" y="364879"/>
                    <a:pt x="4887763" y="367946"/>
                    <a:pt x="4885790" y="371068"/>
                  </a:cubicBezTo>
                  <a:cubicBezTo>
                    <a:pt x="4881131" y="378353"/>
                    <a:pt x="4876417" y="385637"/>
                    <a:pt x="4871538" y="392867"/>
                  </a:cubicBezTo>
                  <a:cubicBezTo>
                    <a:pt x="4870496" y="394455"/>
                    <a:pt x="4869455" y="396044"/>
                    <a:pt x="4868413" y="397632"/>
                  </a:cubicBezTo>
                  <a:cubicBezTo>
                    <a:pt x="4862384" y="406559"/>
                    <a:pt x="4856190" y="415432"/>
                    <a:pt x="4849886" y="424250"/>
                  </a:cubicBezTo>
                  <a:cubicBezTo>
                    <a:pt x="4848844" y="425729"/>
                    <a:pt x="4847803" y="427153"/>
                    <a:pt x="4846707" y="428632"/>
                  </a:cubicBezTo>
                  <a:cubicBezTo>
                    <a:pt x="4840513" y="437231"/>
                    <a:pt x="4834154" y="445830"/>
                    <a:pt x="4827686" y="454319"/>
                  </a:cubicBezTo>
                  <a:cubicBezTo>
                    <a:pt x="4827193" y="454976"/>
                    <a:pt x="4826699" y="455634"/>
                    <a:pt x="4826206" y="456291"/>
                  </a:cubicBezTo>
                  <a:cubicBezTo>
                    <a:pt x="4819683" y="464835"/>
                    <a:pt x="4812995" y="473324"/>
                    <a:pt x="4806198" y="481759"/>
                  </a:cubicBezTo>
                  <a:cubicBezTo>
                    <a:pt x="4805541" y="482581"/>
                    <a:pt x="4804938" y="483347"/>
                    <a:pt x="4804280" y="484169"/>
                  </a:cubicBezTo>
                  <a:cubicBezTo>
                    <a:pt x="4797154" y="492987"/>
                    <a:pt x="4789864" y="501695"/>
                    <a:pt x="4782463" y="510404"/>
                  </a:cubicBezTo>
                  <a:cubicBezTo>
                    <a:pt x="4781367" y="511718"/>
                    <a:pt x="4780271" y="512978"/>
                    <a:pt x="4779174" y="514293"/>
                  </a:cubicBezTo>
                  <a:cubicBezTo>
                    <a:pt x="4771939" y="522672"/>
                    <a:pt x="4764593" y="531052"/>
                    <a:pt x="4757084" y="539377"/>
                  </a:cubicBezTo>
                  <a:cubicBezTo>
                    <a:pt x="4755713" y="540911"/>
                    <a:pt x="4754343" y="542444"/>
                    <a:pt x="4752918" y="543978"/>
                  </a:cubicBezTo>
                  <a:cubicBezTo>
                    <a:pt x="4745463" y="552194"/>
                    <a:pt x="4737898" y="560300"/>
                    <a:pt x="4730170" y="568406"/>
                  </a:cubicBezTo>
                  <a:cubicBezTo>
                    <a:pt x="4728690" y="569994"/>
                    <a:pt x="4727155" y="571527"/>
                    <a:pt x="4725675" y="573116"/>
                  </a:cubicBezTo>
                  <a:cubicBezTo>
                    <a:pt x="4717836" y="581277"/>
                    <a:pt x="4709943" y="589383"/>
                    <a:pt x="4701830" y="597434"/>
                  </a:cubicBezTo>
                  <a:cubicBezTo>
                    <a:pt x="4700514" y="598748"/>
                    <a:pt x="4699144" y="600063"/>
                    <a:pt x="4697774" y="601432"/>
                  </a:cubicBezTo>
                  <a:cubicBezTo>
                    <a:pt x="4689661" y="609428"/>
                    <a:pt x="4681439" y="617425"/>
                    <a:pt x="4673107" y="625312"/>
                  </a:cubicBezTo>
                  <a:cubicBezTo>
                    <a:pt x="4672120" y="626243"/>
                    <a:pt x="4671079" y="627229"/>
                    <a:pt x="4670092" y="628160"/>
                  </a:cubicBezTo>
                  <a:cubicBezTo>
                    <a:pt x="4661870" y="635882"/>
                    <a:pt x="4653538" y="643550"/>
                    <a:pt x="4645096" y="651163"/>
                  </a:cubicBezTo>
                  <a:cubicBezTo>
                    <a:pt x="4643397" y="652697"/>
                    <a:pt x="4641753" y="654231"/>
                    <a:pt x="4640053" y="655764"/>
                  </a:cubicBezTo>
                  <a:cubicBezTo>
                    <a:pt x="4631776" y="663158"/>
                    <a:pt x="4623335" y="670552"/>
                    <a:pt x="4614838" y="677891"/>
                  </a:cubicBezTo>
                  <a:cubicBezTo>
                    <a:pt x="4612262" y="680082"/>
                    <a:pt x="4609740" y="682273"/>
                    <a:pt x="4607164" y="684464"/>
                  </a:cubicBezTo>
                  <a:cubicBezTo>
                    <a:pt x="4598558" y="691803"/>
                    <a:pt x="4589788" y="699142"/>
                    <a:pt x="4580908" y="706372"/>
                  </a:cubicBezTo>
                  <a:cubicBezTo>
                    <a:pt x="4578551" y="708289"/>
                    <a:pt x="4576194" y="710206"/>
                    <a:pt x="4573837" y="712123"/>
                  </a:cubicBezTo>
                  <a:cubicBezTo>
                    <a:pt x="4565943" y="718531"/>
                    <a:pt x="4557940" y="724884"/>
                    <a:pt x="4549827" y="731237"/>
                  </a:cubicBezTo>
                  <a:cubicBezTo>
                    <a:pt x="4547799" y="732826"/>
                    <a:pt x="4545771" y="734469"/>
                    <a:pt x="4543688" y="736057"/>
                  </a:cubicBezTo>
                  <a:cubicBezTo>
                    <a:pt x="4534424" y="743287"/>
                    <a:pt x="4524942" y="750407"/>
                    <a:pt x="4515459" y="757527"/>
                  </a:cubicBezTo>
                  <a:cubicBezTo>
                    <a:pt x="4512663" y="759609"/>
                    <a:pt x="4509867" y="761690"/>
                    <a:pt x="4507017" y="763771"/>
                  </a:cubicBezTo>
                  <a:cubicBezTo>
                    <a:pt x="4497424" y="770891"/>
                    <a:pt x="4487722" y="777902"/>
                    <a:pt x="4477855" y="784912"/>
                  </a:cubicBezTo>
                  <a:cubicBezTo>
                    <a:pt x="4475663" y="786446"/>
                    <a:pt x="4473415" y="788034"/>
                    <a:pt x="4471223" y="789568"/>
                  </a:cubicBezTo>
                  <a:cubicBezTo>
                    <a:pt x="4462288" y="795866"/>
                    <a:pt x="4453243" y="802110"/>
                    <a:pt x="4444144" y="808354"/>
                  </a:cubicBezTo>
                  <a:cubicBezTo>
                    <a:pt x="4441951" y="809888"/>
                    <a:pt x="4439758" y="811366"/>
                    <a:pt x="4437511" y="812900"/>
                  </a:cubicBezTo>
                  <a:cubicBezTo>
                    <a:pt x="4427151" y="819911"/>
                    <a:pt x="4416627" y="826866"/>
                    <a:pt x="4405992" y="833767"/>
                  </a:cubicBezTo>
                  <a:cubicBezTo>
                    <a:pt x="4403307" y="835520"/>
                    <a:pt x="4400621" y="837218"/>
                    <a:pt x="4397935" y="838971"/>
                  </a:cubicBezTo>
                  <a:cubicBezTo>
                    <a:pt x="4387026" y="845981"/>
                    <a:pt x="4376009" y="852992"/>
                    <a:pt x="4364826" y="859948"/>
                  </a:cubicBezTo>
                  <a:cubicBezTo>
                    <a:pt x="4363565" y="860714"/>
                    <a:pt x="4362250" y="861536"/>
                    <a:pt x="4360989" y="862303"/>
                  </a:cubicBezTo>
                  <a:cubicBezTo>
                    <a:pt x="4350355" y="868875"/>
                    <a:pt x="4339556" y="875393"/>
                    <a:pt x="4328703" y="881856"/>
                  </a:cubicBezTo>
                  <a:cubicBezTo>
                    <a:pt x="4326510" y="883170"/>
                    <a:pt x="4324318" y="884485"/>
                    <a:pt x="4322125" y="885744"/>
                  </a:cubicBezTo>
                  <a:cubicBezTo>
                    <a:pt x="4310614" y="892536"/>
                    <a:pt x="4298938" y="899273"/>
                    <a:pt x="4287153" y="905955"/>
                  </a:cubicBezTo>
                  <a:cubicBezTo>
                    <a:pt x="4284796" y="907324"/>
                    <a:pt x="4282384" y="908638"/>
                    <a:pt x="4280027" y="910008"/>
                  </a:cubicBezTo>
                  <a:cubicBezTo>
                    <a:pt x="4267529" y="917018"/>
                    <a:pt x="4254922" y="924029"/>
                    <a:pt x="4242205" y="930930"/>
                  </a:cubicBezTo>
                  <a:cubicBezTo>
                    <a:pt x="4241547" y="931259"/>
                    <a:pt x="4240889" y="931587"/>
                    <a:pt x="4240286" y="931971"/>
                  </a:cubicBezTo>
                  <a:cubicBezTo>
                    <a:pt x="4228008" y="938598"/>
                    <a:pt x="4215619" y="945115"/>
                    <a:pt x="4203121" y="951578"/>
                  </a:cubicBezTo>
                  <a:cubicBezTo>
                    <a:pt x="4200545" y="952893"/>
                    <a:pt x="4198023" y="954207"/>
                    <a:pt x="4195447" y="955577"/>
                  </a:cubicBezTo>
                  <a:cubicBezTo>
                    <a:pt x="4183059" y="961930"/>
                    <a:pt x="4170506" y="968228"/>
                    <a:pt x="4157844" y="974472"/>
                  </a:cubicBezTo>
                  <a:cubicBezTo>
                    <a:pt x="4154774" y="976006"/>
                    <a:pt x="4151704" y="977485"/>
                    <a:pt x="4148635" y="978963"/>
                  </a:cubicBezTo>
                  <a:cubicBezTo>
                    <a:pt x="4135863" y="985207"/>
                    <a:pt x="4122981" y="991396"/>
                    <a:pt x="4109935" y="997530"/>
                  </a:cubicBezTo>
                  <a:cubicBezTo>
                    <a:pt x="4108236" y="998352"/>
                    <a:pt x="4106482" y="999119"/>
                    <a:pt x="4104728" y="999940"/>
                  </a:cubicBezTo>
                  <a:cubicBezTo>
                    <a:pt x="4092943" y="1005472"/>
                    <a:pt x="4081048" y="1010894"/>
                    <a:pt x="4069043" y="1016262"/>
                  </a:cubicBezTo>
                  <a:cubicBezTo>
                    <a:pt x="4065480" y="1017850"/>
                    <a:pt x="4061972" y="1019438"/>
                    <a:pt x="4058409" y="1021027"/>
                  </a:cubicBezTo>
                  <a:cubicBezTo>
                    <a:pt x="4045801" y="1026614"/>
                    <a:pt x="4033139" y="1032145"/>
                    <a:pt x="4020313" y="1037622"/>
                  </a:cubicBezTo>
                  <a:cubicBezTo>
                    <a:pt x="4016311" y="1039320"/>
                    <a:pt x="4012255" y="1041073"/>
                    <a:pt x="4008198" y="1042771"/>
                  </a:cubicBezTo>
                  <a:cubicBezTo>
                    <a:pt x="3996249" y="1047810"/>
                    <a:pt x="3984299" y="1052794"/>
                    <a:pt x="3972185" y="1057723"/>
                  </a:cubicBezTo>
                  <a:cubicBezTo>
                    <a:pt x="3968622" y="1059147"/>
                    <a:pt x="3965114" y="1060571"/>
                    <a:pt x="3961550" y="1062050"/>
                  </a:cubicBezTo>
                  <a:cubicBezTo>
                    <a:pt x="3949875" y="1066760"/>
                    <a:pt x="3938035" y="1071415"/>
                    <a:pt x="3926195" y="1076016"/>
                  </a:cubicBezTo>
                  <a:cubicBezTo>
                    <a:pt x="3921864" y="1077714"/>
                    <a:pt x="3917534" y="1079357"/>
                    <a:pt x="3913203" y="1081055"/>
                  </a:cubicBezTo>
                  <a:cubicBezTo>
                    <a:pt x="3900158" y="1086039"/>
                    <a:pt x="3887002" y="1090968"/>
                    <a:pt x="3873791" y="1095843"/>
                  </a:cubicBezTo>
                  <a:cubicBezTo>
                    <a:pt x="3869406" y="1097431"/>
                    <a:pt x="3865021" y="1099020"/>
                    <a:pt x="3860636" y="1100608"/>
                  </a:cubicBezTo>
                  <a:cubicBezTo>
                    <a:pt x="3848521" y="1104990"/>
                    <a:pt x="3836408" y="1109317"/>
                    <a:pt x="3824129" y="1113589"/>
                  </a:cubicBezTo>
                  <a:cubicBezTo>
                    <a:pt x="3821827" y="1114410"/>
                    <a:pt x="3819524" y="1115232"/>
                    <a:pt x="3817167" y="1116053"/>
                  </a:cubicBezTo>
                  <a:cubicBezTo>
                    <a:pt x="3799188" y="1122297"/>
                    <a:pt x="3781044" y="1128377"/>
                    <a:pt x="3762736" y="1134347"/>
                  </a:cubicBezTo>
                  <a:cubicBezTo>
                    <a:pt x="3758734" y="1135661"/>
                    <a:pt x="3754678" y="1136921"/>
                    <a:pt x="3750676" y="1138180"/>
                  </a:cubicBezTo>
                  <a:cubicBezTo>
                    <a:pt x="3736589" y="1142726"/>
                    <a:pt x="3722446" y="1147218"/>
                    <a:pt x="3708195" y="1151654"/>
                  </a:cubicBezTo>
                  <a:cubicBezTo>
                    <a:pt x="3702001" y="1153571"/>
                    <a:pt x="3695697" y="1155433"/>
                    <a:pt x="3689448" y="1157295"/>
                  </a:cubicBezTo>
                  <a:cubicBezTo>
                    <a:pt x="3677224" y="1160965"/>
                    <a:pt x="3665000" y="1164634"/>
                    <a:pt x="3652667" y="1168249"/>
                  </a:cubicBezTo>
                  <a:cubicBezTo>
                    <a:pt x="3645321" y="1170385"/>
                    <a:pt x="3637922" y="1172467"/>
                    <a:pt x="3630522" y="1174548"/>
                  </a:cubicBezTo>
                  <a:cubicBezTo>
                    <a:pt x="3619175" y="1177779"/>
                    <a:pt x="3607773" y="1180956"/>
                    <a:pt x="3596317" y="1184078"/>
                  </a:cubicBezTo>
                  <a:cubicBezTo>
                    <a:pt x="3588314" y="1186269"/>
                    <a:pt x="3580256" y="1188405"/>
                    <a:pt x="3572198" y="1190541"/>
                  </a:cubicBezTo>
                  <a:cubicBezTo>
                    <a:pt x="3561180" y="1193444"/>
                    <a:pt x="3550107" y="1196346"/>
                    <a:pt x="3538980" y="1199194"/>
                  </a:cubicBezTo>
                  <a:cubicBezTo>
                    <a:pt x="3530538" y="1201331"/>
                    <a:pt x="3522097" y="1203467"/>
                    <a:pt x="3513656" y="1205548"/>
                  </a:cubicBezTo>
                  <a:cubicBezTo>
                    <a:pt x="3502747" y="1208232"/>
                    <a:pt x="3491729" y="1210915"/>
                    <a:pt x="3480766" y="1213544"/>
                  </a:cubicBezTo>
                  <a:cubicBezTo>
                    <a:pt x="3471996" y="1215626"/>
                    <a:pt x="3463171" y="1217707"/>
                    <a:pt x="3454400" y="1219733"/>
                  </a:cubicBezTo>
                  <a:cubicBezTo>
                    <a:pt x="3443218" y="1222308"/>
                    <a:pt x="3431926" y="1224827"/>
                    <a:pt x="3420634" y="1227346"/>
                  </a:cubicBezTo>
                  <a:cubicBezTo>
                    <a:pt x="3412028" y="1229263"/>
                    <a:pt x="3403367" y="1231126"/>
                    <a:pt x="3394706" y="1232988"/>
                  </a:cubicBezTo>
                  <a:cubicBezTo>
                    <a:pt x="3382866" y="1235507"/>
                    <a:pt x="3370971" y="1237972"/>
                    <a:pt x="3359077" y="1240382"/>
                  </a:cubicBezTo>
                  <a:cubicBezTo>
                    <a:pt x="3350087" y="1242189"/>
                    <a:pt x="3341152" y="1244051"/>
                    <a:pt x="3332162" y="1245804"/>
                  </a:cubicBezTo>
                  <a:cubicBezTo>
                    <a:pt x="3325859" y="1247009"/>
                    <a:pt x="3319610" y="1248269"/>
                    <a:pt x="3313306" y="1249474"/>
                  </a:cubicBezTo>
                  <a:cubicBezTo>
                    <a:pt x="3301521" y="1251719"/>
                    <a:pt x="3289680" y="1253910"/>
                    <a:pt x="3277785" y="1256101"/>
                  </a:cubicBezTo>
                  <a:cubicBezTo>
                    <a:pt x="3271536" y="1257251"/>
                    <a:pt x="3265288" y="1258401"/>
                    <a:pt x="3259039" y="1259497"/>
                  </a:cubicBezTo>
                  <a:cubicBezTo>
                    <a:pt x="3242265" y="1262454"/>
                    <a:pt x="3225382" y="1265357"/>
                    <a:pt x="3208499" y="1268096"/>
                  </a:cubicBezTo>
                  <a:cubicBezTo>
                    <a:pt x="3202798" y="1269027"/>
                    <a:pt x="3197043" y="1269903"/>
                    <a:pt x="3191342" y="1270779"/>
                  </a:cubicBezTo>
                  <a:cubicBezTo>
                    <a:pt x="3179338" y="1272696"/>
                    <a:pt x="3167278" y="1274558"/>
                    <a:pt x="3155164" y="1276366"/>
                  </a:cubicBezTo>
                  <a:cubicBezTo>
                    <a:pt x="3147435" y="1277516"/>
                    <a:pt x="3139706" y="1278666"/>
                    <a:pt x="3131922" y="1279762"/>
                  </a:cubicBezTo>
                  <a:cubicBezTo>
                    <a:pt x="3121343" y="1281295"/>
                    <a:pt x="3110764" y="1282774"/>
                    <a:pt x="3100184" y="1284198"/>
                  </a:cubicBezTo>
                  <a:cubicBezTo>
                    <a:pt x="3092455" y="1285239"/>
                    <a:pt x="3084672" y="1286334"/>
                    <a:pt x="3076942" y="1287320"/>
                  </a:cubicBezTo>
                  <a:cubicBezTo>
                    <a:pt x="3061923" y="1289292"/>
                    <a:pt x="3046904" y="1291154"/>
                    <a:pt x="3031775" y="1292961"/>
                  </a:cubicBezTo>
                  <a:cubicBezTo>
                    <a:pt x="3023333" y="1293947"/>
                    <a:pt x="3014892" y="1294933"/>
                    <a:pt x="3006450" y="1295864"/>
                  </a:cubicBezTo>
                  <a:cubicBezTo>
                    <a:pt x="2994555" y="1297233"/>
                    <a:pt x="2982661" y="1298548"/>
                    <a:pt x="2970711" y="1299807"/>
                  </a:cubicBezTo>
                  <a:cubicBezTo>
                    <a:pt x="2964188" y="1300465"/>
                    <a:pt x="2957665" y="1301177"/>
                    <a:pt x="2951087" y="1301779"/>
                  </a:cubicBezTo>
                  <a:cubicBezTo>
                    <a:pt x="2936177" y="1303258"/>
                    <a:pt x="2921213" y="1304682"/>
                    <a:pt x="2906193" y="1306051"/>
                  </a:cubicBezTo>
                  <a:cubicBezTo>
                    <a:pt x="2904384" y="1306215"/>
                    <a:pt x="2902575" y="1306380"/>
                    <a:pt x="2900712" y="1306544"/>
                  </a:cubicBezTo>
                  <a:cubicBezTo>
                    <a:pt x="2896710" y="1306873"/>
                    <a:pt x="2892654" y="1307202"/>
                    <a:pt x="2888652" y="1307530"/>
                  </a:cubicBezTo>
                  <a:cubicBezTo>
                    <a:pt x="2874675" y="1308735"/>
                    <a:pt x="2860642" y="1309830"/>
                    <a:pt x="2846609" y="1310926"/>
                  </a:cubicBezTo>
                  <a:cubicBezTo>
                    <a:pt x="2840579" y="1311364"/>
                    <a:pt x="2834605" y="1311857"/>
                    <a:pt x="2828575" y="1312240"/>
                  </a:cubicBezTo>
                  <a:cubicBezTo>
                    <a:pt x="2811582" y="1313445"/>
                    <a:pt x="2794535" y="1314595"/>
                    <a:pt x="2777432" y="1315581"/>
                  </a:cubicBezTo>
                  <a:cubicBezTo>
                    <a:pt x="2772554" y="1315855"/>
                    <a:pt x="2767620" y="1316129"/>
                    <a:pt x="2762742" y="1316403"/>
                  </a:cubicBezTo>
                  <a:cubicBezTo>
                    <a:pt x="2747942" y="1317224"/>
                    <a:pt x="2733087" y="1317991"/>
                    <a:pt x="2718177" y="1318648"/>
                  </a:cubicBezTo>
                  <a:cubicBezTo>
                    <a:pt x="2713682" y="1318868"/>
                    <a:pt x="2709187" y="1319087"/>
                    <a:pt x="2704692" y="1319251"/>
                  </a:cubicBezTo>
                  <a:cubicBezTo>
                    <a:pt x="2686494" y="1320018"/>
                    <a:pt x="2668240" y="1320675"/>
                    <a:pt x="2649932" y="1321223"/>
                  </a:cubicBezTo>
                  <a:cubicBezTo>
                    <a:pt x="2646095" y="1321332"/>
                    <a:pt x="2642258" y="1321442"/>
                    <a:pt x="2638421" y="1321551"/>
                  </a:cubicBezTo>
                  <a:cubicBezTo>
                    <a:pt x="2619893" y="1322044"/>
                    <a:pt x="2601311" y="1322482"/>
                    <a:pt x="2582674" y="1322756"/>
                  </a:cubicBezTo>
                  <a:cubicBezTo>
                    <a:pt x="2579988" y="1322756"/>
                    <a:pt x="2577302" y="1322811"/>
                    <a:pt x="2574616" y="1322866"/>
                  </a:cubicBezTo>
                  <a:cubicBezTo>
                    <a:pt x="2554718" y="1323140"/>
                    <a:pt x="2534820" y="1323304"/>
                    <a:pt x="2514813" y="1323304"/>
                  </a:cubicBezTo>
                  <a:cubicBezTo>
                    <a:pt x="2494805" y="1323304"/>
                    <a:pt x="2476058" y="1323140"/>
                    <a:pt x="2456763" y="1322866"/>
                  </a:cubicBezTo>
                  <a:cubicBezTo>
                    <a:pt x="2452707" y="1322866"/>
                    <a:pt x="2448596" y="1322756"/>
                    <a:pt x="2444539" y="1322701"/>
                  </a:cubicBezTo>
                  <a:cubicBezTo>
                    <a:pt x="2426067" y="1322428"/>
                    <a:pt x="2407594" y="1321989"/>
                    <a:pt x="2389231" y="1321497"/>
                  </a:cubicBezTo>
                  <a:cubicBezTo>
                    <a:pt x="2385175" y="1321387"/>
                    <a:pt x="2381118" y="1321223"/>
                    <a:pt x="2377117" y="1321113"/>
                  </a:cubicBezTo>
                  <a:cubicBezTo>
                    <a:pt x="2365331" y="1320730"/>
                    <a:pt x="2353601" y="1320291"/>
                    <a:pt x="2341816" y="1319853"/>
                  </a:cubicBezTo>
                  <a:cubicBezTo>
                    <a:pt x="2326906" y="1319251"/>
                    <a:pt x="2311996" y="1318594"/>
                    <a:pt x="2297141" y="1317882"/>
                  </a:cubicBezTo>
                  <a:cubicBezTo>
                    <a:pt x="2289029" y="1317498"/>
                    <a:pt x="2280916" y="1317060"/>
                    <a:pt x="2272803" y="1316622"/>
                  </a:cubicBezTo>
                  <a:cubicBezTo>
                    <a:pt x="2256852" y="1315746"/>
                    <a:pt x="2240901" y="1314760"/>
                    <a:pt x="2225004" y="1313719"/>
                  </a:cubicBezTo>
                  <a:cubicBezTo>
                    <a:pt x="2218153" y="1313281"/>
                    <a:pt x="2211301" y="1312843"/>
                    <a:pt x="2204449" y="1312350"/>
                  </a:cubicBezTo>
                  <a:cubicBezTo>
                    <a:pt x="2185592" y="1311035"/>
                    <a:pt x="2166791" y="1309557"/>
                    <a:pt x="2148044" y="1307968"/>
                  </a:cubicBezTo>
                  <a:cubicBezTo>
                    <a:pt x="2144262" y="1307640"/>
                    <a:pt x="2140480" y="1307366"/>
                    <a:pt x="2136697" y="1307037"/>
                  </a:cubicBezTo>
                  <a:cubicBezTo>
                    <a:pt x="2113510" y="1305065"/>
                    <a:pt x="2090433" y="1302875"/>
                    <a:pt x="2067466" y="1300519"/>
                  </a:cubicBezTo>
                  <a:cubicBezTo>
                    <a:pt x="2044443" y="1298164"/>
                    <a:pt x="2021585" y="1295590"/>
                    <a:pt x="1998782" y="1292906"/>
                  </a:cubicBezTo>
                  <a:cubicBezTo>
                    <a:pt x="1994507" y="1292414"/>
                    <a:pt x="1990231" y="1291811"/>
                    <a:pt x="1985955" y="1291318"/>
                  </a:cubicBezTo>
                  <a:cubicBezTo>
                    <a:pt x="1967921" y="1289127"/>
                    <a:pt x="1949887" y="1286827"/>
                    <a:pt x="1932017" y="1284417"/>
                  </a:cubicBezTo>
                  <a:cubicBezTo>
                    <a:pt x="1925659" y="1283541"/>
                    <a:pt x="1919355" y="1282664"/>
                    <a:pt x="1912996" y="1281733"/>
                  </a:cubicBezTo>
                  <a:cubicBezTo>
                    <a:pt x="1897210" y="1279542"/>
                    <a:pt x="1881423" y="1277242"/>
                    <a:pt x="1865746" y="1274832"/>
                  </a:cubicBezTo>
                  <a:cubicBezTo>
                    <a:pt x="1858674" y="1273737"/>
                    <a:pt x="1851603" y="1272642"/>
                    <a:pt x="1844587" y="1271546"/>
                  </a:cubicBezTo>
                  <a:cubicBezTo>
                    <a:pt x="1829568" y="1269191"/>
                    <a:pt x="1814658" y="1266726"/>
                    <a:pt x="1799748" y="1264207"/>
                  </a:cubicBezTo>
                  <a:cubicBezTo>
                    <a:pt x="1792732" y="1263002"/>
                    <a:pt x="1785715" y="1261852"/>
                    <a:pt x="1778699" y="1260647"/>
                  </a:cubicBezTo>
                  <a:cubicBezTo>
                    <a:pt x="1760939" y="1257525"/>
                    <a:pt x="1743234" y="1254293"/>
                    <a:pt x="1725638" y="1251007"/>
                  </a:cubicBezTo>
                  <a:cubicBezTo>
                    <a:pt x="1720759" y="1250076"/>
                    <a:pt x="1715881" y="1249200"/>
                    <a:pt x="1711002" y="1248269"/>
                  </a:cubicBezTo>
                  <a:cubicBezTo>
                    <a:pt x="1688638" y="1243997"/>
                    <a:pt x="1666437" y="1239505"/>
                    <a:pt x="1644402" y="1234850"/>
                  </a:cubicBezTo>
                  <a:cubicBezTo>
                    <a:pt x="1640620" y="1234028"/>
                    <a:pt x="1636892" y="1233207"/>
                    <a:pt x="1633165" y="1232385"/>
                  </a:cubicBezTo>
                  <a:cubicBezTo>
                    <a:pt x="1615240" y="1228551"/>
                    <a:pt x="1597370" y="1224608"/>
                    <a:pt x="1579665" y="1220555"/>
                  </a:cubicBezTo>
                  <a:cubicBezTo>
                    <a:pt x="1572374" y="1218912"/>
                    <a:pt x="1565139" y="1217159"/>
                    <a:pt x="1557848" y="1215461"/>
                  </a:cubicBezTo>
                  <a:cubicBezTo>
                    <a:pt x="1543432" y="1212066"/>
                    <a:pt x="1529071" y="1208615"/>
                    <a:pt x="1514764" y="1205110"/>
                  </a:cubicBezTo>
                  <a:cubicBezTo>
                    <a:pt x="1504733" y="1202645"/>
                    <a:pt x="1494701" y="1200125"/>
                    <a:pt x="1484725" y="1197606"/>
                  </a:cubicBezTo>
                  <a:cubicBezTo>
                    <a:pt x="1480559" y="1196566"/>
                    <a:pt x="1476448" y="1195470"/>
                    <a:pt x="1472282" y="1194429"/>
                  </a:cubicBezTo>
                  <a:cubicBezTo>
                    <a:pt x="1456276" y="1190267"/>
                    <a:pt x="1440380" y="1185995"/>
                    <a:pt x="1424538" y="1181668"/>
                  </a:cubicBezTo>
                  <a:cubicBezTo>
                    <a:pt x="1421304" y="1180792"/>
                    <a:pt x="1418125" y="1179861"/>
                    <a:pt x="1414890" y="1178984"/>
                  </a:cubicBezTo>
                  <a:cubicBezTo>
                    <a:pt x="1401954" y="1175370"/>
                    <a:pt x="1389127" y="1171755"/>
                    <a:pt x="1376355" y="1168030"/>
                  </a:cubicBezTo>
                  <a:cubicBezTo>
                    <a:pt x="1371477" y="1166606"/>
                    <a:pt x="1366598" y="1165182"/>
                    <a:pt x="1361775" y="1163758"/>
                  </a:cubicBezTo>
                  <a:cubicBezTo>
                    <a:pt x="1346810" y="1159322"/>
                    <a:pt x="1331845" y="1154886"/>
                    <a:pt x="1317045" y="1150285"/>
                  </a:cubicBezTo>
                  <a:cubicBezTo>
                    <a:pt x="1314195" y="1149409"/>
                    <a:pt x="1311344" y="1148477"/>
                    <a:pt x="1308439" y="1147601"/>
                  </a:cubicBezTo>
                  <a:cubicBezTo>
                    <a:pt x="1295777" y="1143657"/>
                    <a:pt x="1283169" y="1139604"/>
                    <a:pt x="1270617" y="1135497"/>
                  </a:cubicBezTo>
                  <a:cubicBezTo>
                    <a:pt x="1265245" y="1133744"/>
                    <a:pt x="1259928" y="1131991"/>
                    <a:pt x="1254611" y="1130239"/>
                  </a:cubicBezTo>
                  <a:cubicBezTo>
                    <a:pt x="1243045" y="1126405"/>
                    <a:pt x="1231534" y="1122516"/>
                    <a:pt x="1220132" y="1118573"/>
                  </a:cubicBezTo>
                  <a:cubicBezTo>
                    <a:pt x="1216514" y="1117313"/>
                    <a:pt x="1212842" y="1116108"/>
                    <a:pt x="1209224" y="1114849"/>
                  </a:cubicBezTo>
                  <a:cubicBezTo>
                    <a:pt x="1208073" y="1114465"/>
                    <a:pt x="1206922" y="1114027"/>
                    <a:pt x="1205716" y="1113589"/>
                  </a:cubicBezTo>
                  <a:cubicBezTo>
                    <a:pt x="1191792" y="1108714"/>
                    <a:pt x="1177979" y="1103840"/>
                    <a:pt x="1164275" y="1098855"/>
                  </a:cubicBezTo>
                  <a:cubicBezTo>
                    <a:pt x="1156985" y="1096226"/>
                    <a:pt x="1149859" y="1093488"/>
                    <a:pt x="1142623" y="1090804"/>
                  </a:cubicBezTo>
                  <a:cubicBezTo>
                    <a:pt x="1134346" y="1087737"/>
                    <a:pt x="1126014" y="1084615"/>
                    <a:pt x="1117792" y="1081493"/>
                  </a:cubicBezTo>
                  <a:cubicBezTo>
                    <a:pt x="1110282" y="1078645"/>
                    <a:pt x="1102827" y="1075688"/>
                    <a:pt x="1095427" y="1072785"/>
                  </a:cubicBezTo>
                  <a:cubicBezTo>
                    <a:pt x="1087589" y="1069718"/>
                    <a:pt x="1079750" y="1066650"/>
                    <a:pt x="1071966" y="1063529"/>
                  </a:cubicBezTo>
                  <a:cubicBezTo>
                    <a:pt x="1064566" y="1060571"/>
                    <a:pt x="1057166" y="1057559"/>
                    <a:pt x="1049821" y="1054546"/>
                  </a:cubicBezTo>
                  <a:cubicBezTo>
                    <a:pt x="1042037" y="1051370"/>
                    <a:pt x="1034254" y="1048138"/>
                    <a:pt x="1026525" y="1044907"/>
                  </a:cubicBezTo>
                  <a:cubicBezTo>
                    <a:pt x="1019399" y="1041949"/>
                    <a:pt x="1012328" y="1038937"/>
                    <a:pt x="1005311" y="1035924"/>
                  </a:cubicBezTo>
                  <a:cubicBezTo>
                    <a:pt x="997253" y="1032474"/>
                    <a:pt x="989250" y="1028969"/>
                    <a:pt x="981247" y="1025409"/>
                  </a:cubicBezTo>
                  <a:cubicBezTo>
                    <a:pt x="974724" y="1022506"/>
                    <a:pt x="968146" y="1019658"/>
                    <a:pt x="961678" y="1016755"/>
                  </a:cubicBezTo>
                  <a:cubicBezTo>
                    <a:pt x="952140" y="1012483"/>
                    <a:pt x="942712" y="1008101"/>
                    <a:pt x="933284" y="1003774"/>
                  </a:cubicBezTo>
                  <a:cubicBezTo>
                    <a:pt x="928515" y="1001583"/>
                    <a:pt x="923636" y="999393"/>
                    <a:pt x="918867" y="997147"/>
                  </a:cubicBezTo>
                  <a:cubicBezTo>
                    <a:pt x="904835" y="990575"/>
                    <a:pt x="890967" y="983893"/>
                    <a:pt x="877208" y="977156"/>
                  </a:cubicBezTo>
                  <a:cubicBezTo>
                    <a:pt x="875235" y="976225"/>
                    <a:pt x="873316" y="975239"/>
                    <a:pt x="871398" y="974253"/>
                  </a:cubicBezTo>
                  <a:cubicBezTo>
                    <a:pt x="857913" y="967626"/>
                    <a:pt x="844538" y="960889"/>
                    <a:pt x="831328" y="954098"/>
                  </a:cubicBezTo>
                  <a:cubicBezTo>
                    <a:pt x="830779" y="953824"/>
                    <a:pt x="830286" y="953550"/>
                    <a:pt x="829738" y="953276"/>
                  </a:cubicBezTo>
                  <a:cubicBezTo>
                    <a:pt x="816363" y="946375"/>
                    <a:pt x="803098" y="939364"/>
                    <a:pt x="789997" y="932299"/>
                  </a:cubicBezTo>
                  <a:cubicBezTo>
                    <a:pt x="788846" y="931697"/>
                    <a:pt x="787695" y="931094"/>
                    <a:pt x="786544" y="930437"/>
                  </a:cubicBezTo>
                  <a:cubicBezTo>
                    <a:pt x="773662" y="923481"/>
                    <a:pt x="760890" y="916416"/>
                    <a:pt x="748283" y="909296"/>
                  </a:cubicBezTo>
                  <a:cubicBezTo>
                    <a:pt x="746583" y="908364"/>
                    <a:pt x="744884" y="907379"/>
                    <a:pt x="743240" y="906448"/>
                  </a:cubicBezTo>
                  <a:cubicBezTo>
                    <a:pt x="731345" y="899711"/>
                    <a:pt x="719559" y="892865"/>
                    <a:pt x="707884" y="886018"/>
                  </a:cubicBezTo>
                  <a:cubicBezTo>
                    <a:pt x="705856" y="884813"/>
                    <a:pt x="703882" y="883663"/>
                    <a:pt x="701854" y="882458"/>
                  </a:cubicBezTo>
                  <a:cubicBezTo>
                    <a:pt x="690343" y="875612"/>
                    <a:pt x="678996" y="868766"/>
                    <a:pt x="667704" y="861810"/>
                  </a:cubicBezTo>
                  <a:cubicBezTo>
                    <a:pt x="665786" y="860605"/>
                    <a:pt x="663867" y="859455"/>
                    <a:pt x="661949" y="858250"/>
                  </a:cubicBezTo>
                  <a:cubicBezTo>
                    <a:pt x="650602" y="851184"/>
                    <a:pt x="639310" y="844064"/>
                    <a:pt x="628237" y="836889"/>
                  </a:cubicBezTo>
                  <a:cubicBezTo>
                    <a:pt x="626867" y="836013"/>
                    <a:pt x="625496" y="835082"/>
                    <a:pt x="624126" y="834206"/>
                  </a:cubicBezTo>
                  <a:cubicBezTo>
                    <a:pt x="613492" y="827305"/>
                    <a:pt x="602967" y="820294"/>
                    <a:pt x="592552" y="813283"/>
                  </a:cubicBezTo>
                  <a:cubicBezTo>
                    <a:pt x="591292" y="812407"/>
                    <a:pt x="589976" y="811585"/>
                    <a:pt x="588715" y="810709"/>
                  </a:cubicBezTo>
                  <a:cubicBezTo>
                    <a:pt x="578191" y="803589"/>
                    <a:pt x="567886" y="796359"/>
                    <a:pt x="557580" y="789130"/>
                  </a:cubicBezTo>
                  <a:cubicBezTo>
                    <a:pt x="555333" y="787541"/>
                    <a:pt x="553140" y="786008"/>
                    <a:pt x="550893" y="784419"/>
                  </a:cubicBezTo>
                  <a:cubicBezTo>
                    <a:pt x="541136" y="777464"/>
                    <a:pt x="531434" y="770453"/>
                    <a:pt x="521896" y="763388"/>
                  </a:cubicBezTo>
                  <a:cubicBezTo>
                    <a:pt x="519429" y="761580"/>
                    <a:pt x="517017" y="759773"/>
                    <a:pt x="514605" y="757965"/>
                  </a:cubicBezTo>
                  <a:cubicBezTo>
                    <a:pt x="505232" y="750955"/>
                    <a:pt x="495968" y="743944"/>
                    <a:pt x="486814" y="736879"/>
                  </a:cubicBezTo>
                  <a:cubicBezTo>
                    <a:pt x="484512" y="735071"/>
                    <a:pt x="482210" y="733264"/>
                    <a:pt x="479907" y="731457"/>
                  </a:cubicBezTo>
                  <a:cubicBezTo>
                    <a:pt x="470698" y="724227"/>
                    <a:pt x="461544" y="716997"/>
                    <a:pt x="452554" y="709658"/>
                  </a:cubicBezTo>
                  <a:cubicBezTo>
                    <a:pt x="450691" y="708124"/>
                    <a:pt x="448827" y="706591"/>
                    <a:pt x="446963" y="705057"/>
                  </a:cubicBezTo>
                  <a:cubicBezTo>
                    <a:pt x="437974" y="697718"/>
                    <a:pt x="429148" y="690324"/>
                    <a:pt x="420378" y="682875"/>
                  </a:cubicBezTo>
                  <a:cubicBezTo>
                    <a:pt x="419062" y="681725"/>
                    <a:pt x="417747" y="680575"/>
                    <a:pt x="416376" y="679480"/>
                  </a:cubicBezTo>
                  <a:cubicBezTo>
                    <a:pt x="407661" y="672031"/>
                    <a:pt x="399110" y="664527"/>
                    <a:pt x="390668" y="656969"/>
                  </a:cubicBezTo>
                  <a:cubicBezTo>
                    <a:pt x="389133" y="655600"/>
                    <a:pt x="387598" y="654231"/>
                    <a:pt x="386064" y="652861"/>
                  </a:cubicBezTo>
                  <a:cubicBezTo>
                    <a:pt x="377458" y="645139"/>
                    <a:pt x="369016" y="637307"/>
                    <a:pt x="360684" y="629474"/>
                  </a:cubicBezTo>
                  <a:cubicBezTo>
                    <a:pt x="358930" y="627831"/>
                    <a:pt x="357176" y="626188"/>
                    <a:pt x="355422" y="624490"/>
                  </a:cubicBezTo>
                  <a:cubicBezTo>
                    <a:pt x="347254" y="616713"/>
                    <a:pt x="339197" y="608936"/>
                    <a:pt x="331248" y="601103"/>
                  </a:cubicBezTo>
                  <a:cubicBezTo>
                    <a:pt x="329549" y="599406"/>
                    <a:pt x="327850" y="597762"/>
                    <a:pt x="326151" y="596065"/>
                  </a:cubicBezTo>
                  <a:cubicBezTo>
                    <a:pt x="318202" y="588123"/>
                    <a:pt x="310364" y="580126"/>
                    <a:pt x="302635" y="572130"/>
                  </a:cubicBezTo>
                  <a:cubicBezTo>
                    <a:pt x="301210" y="570651"/>
                    <a:pt x="299784" y="569172"/>
                    <a:pt x="298414" y="567639"/>
                  </a:cubicBezTo>
                  <a:cubicBezTo>
                    <a:pt x="290521" y="559314"/>
                    <a:pt x="282737" y="550989"/>
                    <a:pt x="275118" y="542609"/>
                  </a:cubicBezTo>
                  <a:cubicBezTo>
                    <a:pt x="274186" y="541623"/>
                    <a:pt x="273309" y="540582"/>
                    <a:pt x="272432" y="539596"/>
                  </a:cubicBezTo>
                  <a:cubicBezTo>
                    <a:pt x="264374" y="530669"/>
                    <a:pt x="256480" y="521741"/>
                    <a:pt x="248751" y="512759"/>
                  </a:cubicBezTo>
                  <a:cubicBezTo>
                    <a:pt x="248697" y="512704"/>
                    <a:pt x="248642" y="512595"/>
                    <a:pt x="248587" y="512540"/>
                  </a:cubicBezTo>
                  <a:cubicBezTo>
                    <a:pt x="240748" y="503393"/>
                    <a:pt x="233129" y="494192"/>
                    <a:pt x="225619" y="484936"/>
                  </a:cubicBezTo>
                  <a:cubicBezTo>
                    <a:pt x="225016" y="484169"/>
                    <a:pt x="224359" y="483402"/>
                    <a:pt x="223756" y="482690"/>
                  </a:cubicBezTo>
                  <a:cubicBezTo>
                    <a:pt x="216904" y="474201"/>
                    <a:pt x="210271" y="465711"/>
                    <a:pt x="203693" y="457167"/>
                  </a:cubicBezTo>
                  <a:cubicBezTo>
                    <a:pt x="202652" y="455798"/>
                    <a:pt x="201610" y="454483"/>
                    <a:pt x="200569" y="453114"/>
                  </a:cubicBezTo>
                  <a:cubicBezTo>
                    <a:pt x="194265" y="444789"/>
                    <a:pt x="188071" y="436464"/>
                    <a:pt x="182041" y="428139"/>
                  </a:cubicBezTo>
                  <a:cubicBezTo>
                    <a:pt x="180945" y="426605"/>
                    <a:pt x="179849" y="425072"/>
                    <a:pt x="178698" y="423538"/>
                  </a:cubicBezTo>
                  <a:cubicBezTo>
                    <a:pt x="172723" y="415158"/>
                    <a:pt x="166858" y="406779"/>
                    <a:pt x="161157" y="398399"/>
                  </a:cubicBezTo>
                  <a:cubicBezTo>
                    <a:pt x="160225" y="396975"/>
                    <a:pt x="159293" y="395551"/>
                    <a:pt x="158306" y="394181"/>
                  </a:cubicBezTo>
                  <a:cubicBezTo>
                    <a:pt x="152496" y="385528"/>
                    <a:pt x="146795" y="376874"/>
                    <a:pt x="141314" y="368166"/>
                  </a:cubicBezTo>
                  <a:cubicBezTo>
                    <a:pt x="140765" y="367344"/>
                    <a:pt x="140272" y="366522"/>
                    <a:pt x="139779" y="365701"/>
                  </a:cubicBezTo>
                  <a:cubicBezTo>
                    <a:pt x="134462" y="357266"/>
                    <a:pt x="129364" y="348832"/>
                    <a:pt x="124321" y="340397"/>
                  </a:cubicBezTo>
                  <a:cubicBezTo>
                    <a:pt x="123663" y="339247"/>
                    <a:pt x="122951" y="338097"/>
                    <a:pt x="122293" y="336947"/>
                  </a:cubicBezTo>
                  <a:cubicBezTo>
                    <a:pt x="117305" y="328457"/>
                    <a:pt x="112481" y="319858"/>
                    <a:pt x="107712" y="311314"/>
                  </a:cubicBezTo>
                  <a:cubicBezTo>
                    <a:pt x="106725" y="309561"/>
                    <a:pt x="105739" y="307754"/>
                    <a:pt x="104807" y="306001"/>
                  </a:cubicBezTo>
                  <a:cubicBezTo>
                    <a:pt x="100257" y="297676"/>
                    <a:pt x="95872" y="289351"/>
                    <a:pt x="91651" y="280971"/>
                  </a:cubicBezTo>
                  <a:cubicBezTo>
                    <a:pt x="90664" y="279000"/>
                    <a:pt x="89678" y="277083"/>
                    <a:pt x="88691" y="275111"/>
                  </a:cubicBezTo>
                  <a:cubicBezTo>
                    <a:pt x="84470" y="266731"/>
                    <a:pt x="80414" y="258351"/>
                    <a:pt x="76467" y="249971"/>
                  </a:cubicBezTo>
                  <a:cubicBezTo>
                    <a:pt x="75645" y="248219"/>
                    <a:pt x="74878" y="246466"/>
                    <a:pt x="74055" y="244713"/>
                  </a:cubicBezTo>
                  <a:cubicBezTo>
                    <a:pt x="70054" y="236060"/>
                    <a:pt x="66162" y="227351"/>
                    <a:pt x="62489" y="218643"/>
                  </a:cubicBezTo>
                  <a:cubicBezTo>
                    <a:pt x="61941" y="217383"/>
                    <a:pt x="61448" y="216069"/>
                    <a:pt x="60900" y="214809"/>
                  </a:cubicBezTo>
                  <a:cubicBezTo>
                    <a:pt x="57172" y="205991"/>
                    <a:pt x="53609" y="197173"/>
                    <a:pt x="50211" y="188300"/>
                  </a:cubicBezTo>
                  <a:cubicBezTo>
                    <a:pt x="49937" y="187643"/>
                    <a:pt x="49717" y="186986"/>
                    <a:pt x="49443" y="186328"/>
                  </a:cubicBezTo>
                  <a:cubicBezTo>
                    <a:pt x="45935" y="177182"/>
                    <a:pt x="42591" y="167980"/>
                    <a:pt x="39412" y="158779"/>
                  </a:cubicBezTo>
                  <a:cubicBezTo>
                    <a:pt x="38974" y="157464"/>
                    <a:pt x="38480" y="156150"/>
                    <a:pt x="38042" y="154835"/>
                  </a:cubicBezTo>
                  <a:cubicBezTo>
                    <a:pt x="34972" y="145908"/>
                    <a:pt x="32122" y="136980"/>
                    <a:pt x="29326" y="127998"/>
                  </a:cubicBezTo>
                  <a:cubicBezTo>
                    <a:pt x="28833" y="126410"/>
                    <a:pt x="28339" y="124767"/>
                    <a:pt x="27846" y="123178"/>
                  </a:cubicBezTo>
                  <a:cubicBezTo>
                    <a:pt x="25160" y="114305"/>
                    <a:pt x="22639" y="105433"/>
                    <a:pt x="20227" y="96560"/>
                  </a:cubicBezTo>
                  <a:cubicBezTo>
                    <a:pt x="19788" y="94917"/>
                    <a:pt x="19350" y="93274"/>
                    <a:pt x="18911" y="91631"/>
                  </a:cubicBezTo>
                  <a:cubicBezTo>
                    <a:pt x="16554" y="82648"/>
                    <a:pt x="14362" y="73666"/>
                    <a:pt x="12279" y="64684"/>
                  </a:cubicBezTo>
                  <a:cubicBezTo>
                    <a:pt x="11950" y="63205"/>
                    <a:pt x="11621" y="61781"/>
                    <a:pt x="11292" y="60302"/>
                  </a:cubicBezTo>
                  <a:cubicBezTo>
                    <a:pt x="9209" y="51046"/>
                    <a:pt x="7290" y="41790"/>
                    <a:pt x="5536" y="32479"/>
                  </a:cubicBezTo>
                  <a:cubicBezTo>
                    <a:pt x="5372" y="31493"/>
                    <a:pt x="5207" y="30507"/>
                    <a:pt x="4988" y="29466"/>
                  </a:cubicBezTo>
                  <a:cubicBezTo>
                    <a:pt x="3179" y="19662"/>
                    <a:pt x="1480" y="9859"/>
                    <a:pt x="0" y="0"/>
                  </a:cubicBezTo>
                  <a:cubicBezTo>
                    <a:pt x="0" y="0"/>
                    <a:pt x="0" y="0"/>
                    <a:pt x="0" y="0"/>
                  </a:cubicBezTo>
                  <a:lnTo>
                    <a:pt x="0" y="0"/>
                  </a:lnTo>
                  <a:cubicBezTo>
                    <a:pt x="0" y="0"/>
                    <a:pt x="0" y="0"/>
                    <a:pt x="0" y="0"/>
                  </a:cubicBezTo>
                  <a:lnTo>
                    <a:pt x="33821" y="226639"/>
                  </a:lnTo>
                  <a:cubicBezTo>
                    <a:pt x="35301" y="236607"/>
                    <a:pt x="37000" y="246521"/>
                    <a:pt x="38809" y="256434"/>
                  </a:cubicBezTo>
                  <a:cubicBezTo>
                    <a:pt x="38974" y="257420"/>
                    <a:pt x="39138" y="258461"/>
                    <a:pt x="39357" y="259447"/>
                  </a:cubicBezTo>
                  <a:cubicBezTo>
                    <a:pt x="41111" y="268867"/>
                    <a:pt x="43085" y="278233"/>
                    <a:pt x="45168" y="287598"/>
                  </a:cubicBezTo>
                  <a:cubicBezTo>
                    <a:pt x="45497" y="289077"/>
                    <a:pt x="45826" y="290556"/>
                    <a:pt x="46154" y="292035"/>
                  </a:cubicBezTo>
                  <a:cubicBezTo>
                    <a:pt x="48237" y="301127"/>
                    <a:pt x="50430" y="310219"/>
                    <a:pt x="52787" y="319310"/>
                  </a:cubicBezTo>
                  <a:cubicBezTo>
                    <a:pt x="53226" y="320954"/>
                    <a:pt x="53664" y="322652"/>
                    <a:pt x="54103" y="324295"/>
                  </a:cubicBezTo>
                  <a:cubicBezTo>
                    <a:pt x="56515" y="333277"/>
                    <a:pt x="59036" y="342259"/>
                    <a:pt x="61722" y="351241"/>
                  </a:cubicBezTo>
                  <a:cubicBezTo>
                    <a:pt x="62215" y="352885"/>
                    <a:pt x="62709" y="354473"/>
                    <a:pt x="63202" y="356116"/>
                  </a:cubicBezTo>
                  <a:cubicBezTo>
                    <a:pt x="65943" y="365208"/>
                    <a:pt x="68848" y="374245"/>
                    <a:pt x="71918" y="383282"/>
                  </a:cubicBezTo>
                  <a:cubicBezTo>
                    <a:pt x="72356" y="384597"/>
                    <a:pt x="72849" y="385966"/>
                    <a:pt x="73288" y="387280"/>
                  </a:cubicBezTo>
                  <a:cubicBezTo>
                    <a:pt x="76467" y="396591"/>
                    <a:pt x="79811" y="405902"/>
                    <a:pt x="83264" y="415158"/>
                  </a:cubicBezTo>
                  <a:cubicBezTo>
                    <a:pt x="83538" y="415816"/>
                    <a:pt x="83758" y="416473"/>
                    <a:pt x="84032" y="417130"/>
                  </a:cubicBezTo>
                  <a:cubicBezTo>
                    <a:pt x="87430" y="426112"/>
                    <a:pt x="90993" y="435040"/>
                    <a:pt x="94721" y="443968"/>
                  </a:cubicBezTo>
                  <a:cubicBezTo>
                    <a:pt x="95269" y="445282"/>
                    <a:pt x="95762" y="446542"/>
                    <a:pt x="96310" y="447856"/>
                  </a:cubicBezTo>
                  <a:cubicBezTo>
                    <a:pt x="99983" y="456674"/>
                    <a:pt x="103875" y="465492"/>
                    <a:pt x="107822" y="474256"/>
                  </a:cubicBezTo>
                  <a:cubicBezTo>
                    <a:pt x="108589" y="476008"/>
                    <a:pt x="109411" y="477761"/>
                    <a:pt x="110179" y="479513"/>
                  </a:cubicBezTo>
                  <a:cubicBezTo>
                    <a:pt x="113193" y="486086"/>
                    <a:pt x="116263" y="492658"/>
                    <a:pt x="119442" y="499176"/>
                  </a:cubicBezTo>
                  <a:cubicBezTo>
                    <a:pt x="120374" y="501093"/>
                    <a:pt x="121361" y="503065"/>
                    <a:pt x="122348" y="504982"/>
                  </a:cubicBezTo>
                  <a:cubicBezTo>
                    <a:pt x="123334" y="506953"/>
                    <a:pt x="124266" y="508925"/>
                    <a:pt x="125253" y="510897"/>
                  </a:cubicBezTo>
                  <a:cubicBezTo>
                    <a:pt x="129474" y="519386"/>
                    <a:pt x="133859" y="527821"/>
                    <a:pt x="138354" y="536201"/>
                  </a:cubicBezTo>
                  <a:cubicBezTo>
                    <a:pt x="139285" y="538008"/>
                    <a:pt x="140272" y="539761"/>
                    <a:pt x="141259" y="541568"/>
                  </a:cubicBezTo>
                  <a:cubicBezTo>
                    <a:pt x="145973" y="550222"/>
                    <a:pt x="150742" y="558875"/>
                    <a:pt x="155675" y="567474"/>
                  </a:cubicBezTo>
                  <a:cubicBezTo>
                    <a:pt x="156333" y="568625"/>
                    <a:pt x="157046" y="569830"/>
                    <a:pt x="157758" y="570980"/>
                  </a:cubicBezTo>
                  <a:cubicBezTo>
                    <a:pt x="162746" y="579524"/>
                    <a:pt x="167844" y="588068"/>
                    <a:pt x="173052" y="596557"/>
                  </a:cubicBezTo>
                  <a:cubicBezTo>
                    <a:pt x="173545" y="597379"/>
                    <a:pt x="174038" y="598255"/>
                    <a:pt x="174587" y="599077"/>
                  </a:cubicBezTo>
                  <a:cubicBezTo>
                    <a:pt x="180068" y="607895"/>
                    <a:pt x="185659" y="616658"/>
                    <a:pt x="191415" y="625367"/>
                  </a:cubicBezTo>
                  <a:cubicBezTo>
                    <a:pt x="192347" y="626791"/>
                    <a:pt x="193278" y="628269"/>
                    <a:pt x="194265" y="629694"/>
                  </a:cubicBezTo>
                  <a:cubicBezTo>
                    <a:pt x="199911" y="638183"/>
                    <a:pt x="205722" y="646672"/>
                    <a:pt x="211587" y="655107"/>
                  </a:cubicBezTo>
                  <a:cubicBezTo>
                    <a:pt x="212683" y="656640"/>
                    <a:pt x="213779" y="658229"/>
                    <a:pt x="214876" y="659762"/>
                  </a:cubicBezTo>
                  <a:cubicBezTo>
                    <a:pt x="220851" y="668197"/>
                    <a:pt x="226990" y="676632"/>
                    <a:pt x="233239" y="685011"/>
                  </a:cubicBezTo>
                  <a:cubicBezTo>
                    <a:pt x="234280" y="686381"/>
                    <a:pt x="235322" y="687750"/>
                    <a:pt x="236308" y="689119"/>
                  </a:cubicBezTo>
                  <a:cubicBezTo>
                    <a:pt x="242777" y="697773"/>
                    <a:pt x="249409" y="706317"/>
                    <a:pt x="256152" y="714916"/>
                  </a:cubicBezTo>
                  <a:cubicBezTo>
                    <a:pt x="256316" y="715135"/>
                    <a:pt x="256535" y="715409"/>
                    <a:pt x="256700" y="715628"/>
                  </a:cubicBezTo>
                  <a:cubicBezTo>
                    <a:pt x="257138" y="716176"/>
                    <a:pt x="257577" y="716723"/>
                    <a:pt x="258015" y="717216"/>
                  </a:cubicBezTo>
                  <a:cubicBezTo>
                    <a:pt x="265415" y="726527"/>
                    <a:pt x="272980" y="735838"/>
                    <a:pt x="280709" y="745040"/>
                  </a:cubicBezTo>
                  <a:cubicBezTo>
                    <a:pt x="280764" y="745094"/>
                    <a:pt x="280818" y="745204"/>
                    <a:pt x="280873" y="745259"/>
                  </a:cubicBezTo>
                  <a:cubicBezTo>
                    <a:pt x="285313" y="750517"/>
                    <a:pt x="289753" y="755775"/>
                    <a:pt x="294303" y="761032"/>
                  </a:cubicBezTo>
                  <a:cubicBezTo>
                    <a:pt x="297592" y="764812"/>
                    <a:pt x="300936" y="768591"/>
                    <a:pt x="304279" y="772370"/>
                  </a:cubicBezTo>
                  <a:cubicBezTo>
                    <a:pt x="305156" y="773411"/>
                    <a:pt x="306033" y="774396"/>
                    <a:pt x="306965" y="775437"/>
                  </a:cubicBezTo>
                  <a:cubicBezTo>
                    <a:pt x="314475" y="783926"/>
                    <a:pt x="322204" y="792361"/>
                    <a:pt x="329988" y="800741"/>
                  </a:cubicBezTo>
                  <a:cubicBezTo>
                    <a:pt x="331413" y="802274"/>
                    <a:pt x="332783" y="803753"/>
                    <a:pt x="334208" y="805287"/>
                  </a:cubicBezTo>
                  <a:cubicBezTo>
                    <a:pt x="341828" y="813393"/>
                    <a:pt x="349557" y="821444"/>
                    <a:pt x="357450" y="829495"/>
                  </a:cubicBezTo>
                  <a:cubicBezTo>
                    <a:pt x="359095" y="831193"/>
                    <a:pt x="360794" y="832891"/>
                    <a:pt x="362493" y="834589"/>
                  </a:cubicBezTo>
                  <a:cubicBezTo>
                    <a:pt x="370332" y="842531"/>
                    <a:pt x="378280" y="850418"/>
                    <a:pt x="386392" y="858250"/>
                  </a:cubicBezTo>
                  <a:cubicBezTo>
                    <a:pt x="388092" y="859948"/>
                    <a:pt x="389846" y="861591"/>
                    <a:pt x="391600" y="863234"/>
                  </a:cubicBezTo>
                  <a:cubicBezTo>
                    <a:pt x="399822" y="871121"/>
                    <a:pt x="408209" y="879008"/>
                    <a:pt x="416705" y="886840"/>
                  </a:cubicBezTo>
                  <a:cubicBezTo>
                    <a:pt x="418185" y="888209"/>
                    <a:pt x="419720" y="889578"/>
                    <a:pt x="421255" y="891002"/>
                  </a:cubicBezTo>
                  <a:cubicBezTo>
                    <a:pt x="429587" y="898615"/>
                    <a:pt x="438083" y="906228"/>
                    <a:pt x="446689" y="913787"/>
                  </a:cubicBezTo>
                  <a:cubicBezTo>
                    <a:pt x="447950" y="914937"/>
                    <a:pt x="449266" y="916032"/>
                    <a:pt x="450581" y="917183"/>
                  </a:cubicBezTo>
                  <a:cubicBezTo>
                    <a:pt x="459242" y="924741"/>
                    <a:pt x="468012" y="932190"/>
                    <a:pt x="476892" y="939638"/>
                  </a:cubicBezTo>
                  <a:cubicBezTo>
                    <a:pt x="478756" y="941172"/>
                    <a:pt x="480565" y="942760"/>
                    <a:pt x="482429" y="944294"/>
                  </a:cubicBezTo>
                  <a:cubicBezTo>
                    <a:pt x="491309" y="951688"/>
                    <a:pt x="500353" y="959027"/>
                    <a:pt x="509453" y="966311"/>
                  </a:cubicBezTo>
                  <a:cubicBezTo>
                    <a:pt x="511700" y="968119"/>
                    <a:pt x="514002" y="969926"/>
                    <a:pt x="516250" y="971734"/>
                  </a:cubicBezTo>
                  <a:cubicBezTo>
                    <a:pt x="525294" y="978909"/>
                    <a:pt x="534448" y="986029"/>
                    <a:pt x="543712" y="993094"/>
                  </a:cubicBezTo>
                  <a:cubicBezTo>
                    <a:pt x="546069" y="994902"/>
                    <a:pt x="548481" y="996709"/>
                    <a:pt x="550893" y="998516"/>
                  </a:cubicBezTo>
                  <a:cubicBezTo>
                    <a:pt x="552976" y="1000105"/>
                    <a:pt x="555059" y="1001693"/>
                    <a:pt x="557197" y="1003281"/>
                  </a:cubicBezTo>
                  <a:cubicBezTo>
                    <a:pt x="564597" y="1008813"/>
                    <a:pt x="572052" y="1014290"/>
                    <a:pt x="579561" y="1019767"/>
                  </a:cubicBezTo>
                  <a:cubicBezTo>
                    <a:pt x="581754" y="1021355"/>
                    <a:pt x="583947" y="1022944"/>
                    <a:pt x="586139" y="1024532"/>
                  </a:cubicBezTo>
                  <a:cubicBezTo>
                    <a:pt x="596280" y="1031871"/>
                    <a:pt x="606476" y="1039101"/>
                    <a:pt x="616890" y="1046331"/>
                  </a:cubicBezTo>
                  <a:cubicBezTo>
                    <a:pt x="618151" y="1047207"/>
                    <a:pt x="619412" y="1048083"/>
                    <a:pt x="620673" y="1048905"/>
                  </a:cubicBezTo>
                  <a:cubicBezTo>
                    <a:pt x="630978" y="1056025"/>
                    <a:pt x="641338" y="1063036"/>
                    <a:pt x="651863" y="1070046"/>
                  </a:cubicBezTo>
                  <a:cubicBezTo>
                    <a:pt x="653233" y="1070977"/>
                    <a:pt x="654548" y="1071854"/>
                    <a:pt x="655919" y="1072785"/>
                  </a:cubicBezTo>
                  <a:cubicBezTo>
                    <a:pt x="666882" y="1080014"/>
                    <a:pt x="678009" y="1087189"/>
                    <a:pt x="689192" y="1094310"/>
                  </a:cubicBezTo>
                  <a:cubicBezTo>
                    <a:pt x="691110" y="1095514"/>
                    <a:pt x="692974" y="1096719"/>
                    <a:pt x="694892" y="1097924"/>
                  </a:cubicBezTo>
                  <a:cubicBezTo>
                    <a:pt x="705965" y="1104935"/>
                    <a:pt x="717202" y="1111891"/>
                    <a:pt x="728549" y="1118737"/>
                  </a:cubicBezTo>
                  <a:cubicBezTo>
                    <a:pt x="730522" y="1119942"/>
                    <a:pt x="732551" y="1121147"/>
                    <a:pt x="734524" y="1122352"/>
                  </a:cubicBezTo>
                  <a:cubicBezTo>
                    <a:pt x="746035" y="1129308"/>
                    <a:pt x="757601" y="1136154"/>
                    <a:pt x="769332" y="1142945"/>
                  </a:cubicBezTo>
                  <a:cubicBezTo>
                    <a:pt x="769989" y="1143329"/>
                    <a:pt x="770592" y="1143712"/>
                    <a:pt x="771250" y="1144096"/>
                  </a:cubicBezTo>
                  <a:cubicBezTo>
                    <a:pt x="772292" y="1144698"/>
                    <a:pt x="773333" y="1145246"/>
                    <a:pt x="774375" y="1145848"/>
                  </a:cubicBezTo>
                  <a:cubicBezTo>
                    <a:pt x="786818" y="1153023"/>
                    <a:pt x="799370" y="1160143"/>
                    <a:pt x="812087" y="1167154"/>
                  </a:cubicBezTo>
                  <a:cubicBezTo>
                    <a:pt x="813239" y="1167811"/>
                    <a:pt x="814390" y="1168414"/>
                    <a:pt x="815541" y="1169071"/>
                  </a:cubicBezTo>
                  <a:cubicBezTo>
                    <a:pt x="828477" y="1176191"/>
                    <a:pt x="841523" y="1183256"/>
                    <a:pt x="854734" y="1190212"/>
                  </a:cubicBezTo>
                  <a:cubicBezTo>
                    <a:pt x="855227" y="1190486"/>
                    <a:pt x="855720" y="1190760"/>
                    <a:pt x="856268" y="1191034"/>
                  </a:cubicBezTo>
                  <a:cubicBezTo>
                    <a:pt x="869315" y="1197880"/>
                    <a:pt x="882470" y="1204672"/>
                    <a:pt x="895790" y="1211354"/>
                  </a:cubicBezTo>
                  <a:cubicBezTo>
                    <a:pt x="897709" y="1212339"/>
                    <a:pt x="899627" y="1213325"/>
                    <a:pt x="901546" y="1214256"/>
                  </a:cubicBezTo>
                  <a:cubicBezTo>
                    <a:pt x="902313" y="1214640"/>
                    <a:pt x="903026" y="1215023"/>
                    <a:pt x="903793" y="1215407"/>
                  </a:cubicBezTo>
                  <a:cubicBezTo>
                    <a:pt x="916620" y="1221815"/>
                    <a:pt x="929556" y="1228168"/>
                    <a:pt x="942602" y="1234467"/>
                  </a:cubicBezTo>
                  <a:cubicBezTo>
                    <a:pt x="947262" y="1236712"/>
                    <a:pt x="952031" y="1238903"/>
                    <a:pt x="956745" y="1241149"/>
                  </a:cubicBezTo>
                  <a:cubicBezTo>
                    <a:pt x="964748" y="1244928"/>
                    <a:pt x="972751" y="1248761"/>
                    <a:pt x="980864" y="1252486"/>
                  </a:cubicBezTo>
                  <a:cubicBezTo>
                    <a:pt x="982179" y="1253089"/>
                    <a:pt x="983549" y="1253691"/>
                    <a:pt x="984865" y="1254293"/>
                  </a:cubicBezTo>
                  <a:cubicBezTo>
                    <a:pt x="991224" y="1257251"/>
                    <a:pt x="997692" y="1260099"/>
                    <a:pt x="1004160" y="1263002"/>
                  </a:cubicBezTo>
                  <a:cubicBezTo>
                    <a:pt x="1012053" y="1266562"/>
                    <a:pt x="1019947" y="1270122"/>
                    <a:pt x="1027950" y="1273627"/>
                  </a:cubicBezTo>
                  <a:cubicBezTo>
                    <a:pt x="1034856" y="1276695"/>
                    <a:pt x="1041873" y="1279707"/>
                    <a:pt x="1048834" y="1282664"/>
                  </a:cubicBezTo>
                  <a:cubicBezTo>
                    <a:pt x="1052836" y="1284362"/>
                    <a:pt x="1056783" y="1286170"/>
                    <a:pt x="1060839" y="1287868"/>
                  </a:cubicBezTo>
                  <a:cubicBezTo>
                    <a:pt x="1064457" y="1289401"/>
                    <a:pt x="1068184" y="1290935"/>
                    <a:pt x="1071857" y="1292468"/>
                  </a:cubicBezTo>
                  <a:cubicBezTo>
                    <a:pt x="1079092" y="1295481"/>
                    <a:pt x="1086328" y="1298493"/>
                    <a:pt x="1093618" y="1301505"/>
                  </a:cubicBezTo>
                  <a:cubicBezTo>
                    <a:pt x="1101347" y="1304682"/>
                    <a:pt x="1109076" y="1307804"/>
                    <a:pt x="1116860" y="1310871"/>
                  </a:cubicBezTo>
                  <a:cubicBezTo>
                    <a:pt x="1124151" y="1313774"/>
                    <a:pt x="1131441" y="1316732"/>
                    <a:pt x="1138786" y="1319579"/>
                  </a:cubicBezTo>
                  <a:cubicBezTo>
                    <a:pt x="1140376" y="1320182"/>
                    <a:pt x="1141965" y="1320839"/>
                    <a:pt x="1143555" y="1321497"/>
                  </a:cubicBezTo>
                  <a:cubicBezTo>
                    <a:pt x="1150133" y="1324071"/>
                    <a:pt x="1156820" y="1326535"/>
                    <a:pt x="1163453" y="1329055"/>
                  </a:cubicBezTo>
                  <a:cubicBezTo>
                    <a:pt x="1170524" y="1331739"/>
                    <a:pt x="1177541" y="1334477"/>
                    <a:pt x="1184667" y="1337106"/>
                  </a:cubicBezTo>
                  <a:cubicBezTo>
                    <a:pt x="1198370" y="1342200"/>
                    <a:pt x="1212184" y="1347239"/>
                    <a:pt x="1226052" y="1352168"/>
                  </a:cubicBezTo>
                  <a:cubicBezTo>
                    <a:pt x="1230547" y="1353756"/>
                    <a:pt x="1235042" y="1355345"/>
                    <a:pt x="1239537" y="1356933"/>
                  </a:cubicBezTo>
                  <a:cubicBezTo>
                    <a:pt x="1250883" y="1360931"/>
                    <a:pt x="1262285" y="1364874"/>
                    <a:pt x="1273741" y="1368763"/>
                  </a:cubicBezTo>
                  <a:cubicBezTo>
                    <a:pt x="1278949" y="1370516"/>
                    <a:pt x="1284211" y="1372323"/>
                    <a:pt x="1289473" y="1374076"/>
                  </a:cubicBezTo>
                  <a:cubicBezTo>
                    <a:pt x="1292652" y="1375116"/>
                    <a:pt x="1295832" y="1376212"/>
                    <a:pt x="1299011" y="1377307"/>
                  </a:cubicBezTo>
                  <a:cubicBezTo>
                    <a:pt x="1308275" y="1380375"/>
                    <a:pt x="1317593" y="1383332"/>
                    <a:pt x="1326912" y="1386344"/>
                  </a:cubicBezTo>
                  <a:cubicBezTo>
                    <a:pt x="1329598" y="1387221"/>
                    <a:pt x="1332284" y="1388097"/>
                    <a:pt x="1334970" y="1388974"/>
                  </a:cubicBezTo>
                  <a:cubicBezTo>
                    <a:pt x="1346810" y="1392753"/>
                    <a:pt x="1358705" y="1396422"/>
                    <a:pt x="1370655" y="1400092"/>
                  </a:cubicBezTo>
                  <a:cubicBezTo>
                    <a:pt x="1373560" y="1400968"/>
                    <a:pt x="1376465" y="1401790"/>
                    <a:pt x="1379315" y="1402666"/>
                  </a:cubicBezTo>
                  <a:cubicBezTo>
                    <a:pt x="1384084" y="1404090"/>
                    <a:pt x="1388853" y="1405514"/>
                    <a:pt x="1393622" y="1406938"/>
                  </a:cubicBezTo>
                  <a:cubicBezTo>
                    <a:pt x="1406230" y="1410662"/>
                    <a:pt x="1418892" y="1414387"/>
                    <a:pt x="1431609" y="1418002"/>
                  </a:cubicBezTo>
                  <a:cubicBezTo>
                    <a:pt x="1434788" y="1418878"/>
                    <a:pt x="1437913" y="1419809"/>
                    <a:pt x="1441092" y="1420740"/>
                  </a:cubicBezTo>
                  <a:cubicBezTo>
                    <a:pt x="1441969" y="1421014"/>
                    <a:pt x="1442846" y="1421233"/>
                    <a:pt x="1443778" y="1421507"/>
                  </a:cubicBezTo>
                  <a:cubicBezTo>
                    <a:pt x="1458468" y="1425615"/>
                    <a:pt x="1473269" y="1429668"/>
                    <a:pt x="1488124" y="1433611"/>
                  </a:cubicBezTo>
                  <a:cubicBezTo>
                    <a:pt x="1492235" y="1434707"/>
                    <a:pt x="1496346" y="1435747"/>
                    <a:pt x="1500402" y="1436843"/>
                  </a:cubicBezTo>
                  <a:cubicBezTo>
                    <a:pt x="1506432" y="1438431"/>
                    <a:pt x="1512407" y="1440019"/>
                    <a:pt x="1518491" y="1441608"/>
                  </a:cubicBezTo>
                  <a:cubicBezTo>
                    <a:pt x="1522328" y="1442593"/>
                    <a:pt x="1526220" y="1443470"/>
                    <a:pt x="1530002" y="1444456"/>
                  </a:cubicBezTo>
                  <a:cubicBezTo>
                    <a:pt x="1535813" y="1445934"/>
                    <a:pt x="1541514" y="1447468"/>
                    <a:pt x="1547379" y="1448892"/>
                  </a:cubicBezTo>
                  <a:cubicBezTo>
                    <a:pt x="1555656" y="1450973"/>
                    <a:pt x="1564043" y="1452890"/>
                    <a:pt x="1572374" y="1454917"/>
                  </a:cubicBezTo>
                  <a:cubicBezTo>
                    <a:pt x="1577143" y="1456067"/>
                    <a:pt x="1581858" y="1457327"/>
                    <a:pt x="1586681" y="1458422"/>
                  </a:cubicBezTo>
                  <a:cubicBezTo>
                    <a:pt x="1589093" y="1458970"/>
                    <a:pt x="1591505" y="1459518"/>
                    <a:pt x="1593917" y="1460065"/>
                  </a:cubicBezTo>
                  <a:cubicBezTo>
                    <a:pt x="1611403" y="1464173"/>
                    <a:pt x="1628944" y="1468117"/>
                    <a:pt x="1646594" y="1472005"/>
                  </a:cubicBezTo>
                  <a:cubicBezTo>
                    <a:pt x="1649719" y="1472717"/>
                    <a:pt x="1652843" y="1473429"/>
                    <a:pt x="1655968" y="1474141"/>
                  </a:cubicBezTo>
                  <a:cubicBezTo>
                    <a:pt x="1656516" y="1474251"/>
                    <a:pt x="1657064" y="1474360"/>
                    <a:pt x="1657667" y="1474470"/>
                  </a:cubicBezTo>
                  <a:cubicBezTo>
                    <a:pt x="1679374" y="1479180"/>
                    <a:pt x="1701245" y="1483671"/>
                    <a:pt x="1723281" y="1487998"/>
                  </a:cubicBezTo>
                  <a:cubicBezTo>
                    <a:pt x="1724322" y="1488217"/>
                    <a:pt x="1725364" y="1488436"/>
                    <a:pt x="1726405" y="1488655"/>
                  </a:cubicBezTo>
                  <a:cubicBezTo>
                    <a:pt x="1730133" y="1489367"/>
                    <a:pt x="1733970" y="1490025"/>
                    <a:pt x="1737697" y="1490736"/>
                  </a:cubicBezTo>
                  <a:cubicBezTo>
                    <a:pt x="1755019" y="1494078"/>
                    <a:pt x="1772395" y="1497309"/>
                    <a:pt x="1789936" y="1500486"/>
                  </a:cubicBezTo>
                  <a:cubicBezTo>
                    <a:pt x="1792567" y="1500979"/>
                    <a:pt x="1795198" y="1501471"/>
                    <a:pt x="1797830" y="1501965"/>
                  </a:cubicBezTo>
                  <a:cubicBezTo>
                    <a:pt x="1802105" y="1502731"/>
                    <a:pt x="1806436" y="1503388"/>
                    <a:pt x="1810711" y="1504100"/>
                  </a:cubicBezTo>
                  <a:cubicBezTo>
                    <a:pt x="1825347" y="1506620"/>
                    <a:pt x="1839982" y="1509085"/>
                    <a:pt x="1854728" y="1511440"/>
                  </a:cubicBezTo>
                  <a:cubicBezTo>
                    <a:pt x="1858400" y="1512042"/>
                    <a:pt x="1862073" y="1512699"/>
                    <a:pt x="1865746" y="1513302"/>
                  </a:cubicBezTo>
                  <a:cubicBezTo>
                    <a:pt x="1869034" y="1513850"/>
                    <a:pt x="1872433" y="1514288"/>
                    <a:pt x="1875722" y="1514781"/>
                  </a:cubicBezTo>
                  <a:cubicBezTo>
                    <a:pt x="1891125" y="1517191"/>
                    <a:pt x="1906583" y="1519491"/>
                    <a:pt x="1922096" y="1521682"/>
                  </a:cubicBezTo>
                  <a:cubicBezTo>
                    <a:pt x="1926262" y="1522284"/>
                    <a:pt x="1930318" y="1522941"/>
                    <a:pt x="1934484" y="1523544"/>
                  </a:cubicBezTo>
                  <a:cubicBezTo>
                    <a:pt x="1936622" y="1523873"/>
                    <a:pt x="1938814" y="1524092"/>
                    <a:pt x="1940952" y="1524420"/>
                  </a:cubicBezTo>
                  <a:cubicBezTo>
                    <a:pt x="1958493" y="1526830"/>
                    <a:pt x="1976143" y="1529130"/>
                    <a:pt x="1993849" y="1531376"/>
                  </a:cubicBezTo>
                  <a:cubicBezTo>
                    <a:pt x="1997247" y="1531814"/>
                    <a:pt x="2000591" y="1532307"/>
                    <a:pt x="2003989" y="1532691"/>
                  </a:cubicBezTo>
                  <a:cubicBezTo>
                    <a:pt x="2004867" y="1532800"/>
                    <a:pt x="2005798" y="1532910"/>
                    <a:pt x="2006730" y="1533019"/>
                  </a:cubicBezTo>
                  <a:cubicBezTo>
                    <a:pt x="2051514" y="1538496"/>
                    <a:pt x="2096792" y="1543261"/>
                    <a:pt x="2142398" y="1547259"/>
                  </a:cubicBezTo>
                  <a:cubicBezTo>
                    <a:pt x="2143056" y="1547314"/>
                    <a:pt x="2143659" y="1547369"/>
                    <a:pt x="2144316" y="1547424"/>
                  </a:cubicBezTo>
                  <a:cubicBezTo>
                    <a:pt x="2147441" y="1547698"/>
                    <a:pt x="2150620" y="1547917"/>
                    <a:pt x="2153800" y="1548191"/>
                  </a:cubicBezTo>
                  <a:cubicBezTo>
                    <a:pt x="2172163" y="1549779"/>
                    <a:pt x="2190635" y="1551258"/>
                    <a:pt x="2209108" y="1552572"/>
                  </a:cubicBezTo>
                  <a:cubicBezTo>
                    <a:pt x="2211082" y="1552736"/>
                    <a:pt x="2213055" y="1552901"/>
                    <a:pt x="2215028" y="1553065"/>
                  </a:cubicBezTo>
                  <a:cubicBezTo>
                    <a:pt x="2219852" y="1553394"/>
                    <a:pt x="2224676" y="1553613"/>
                    <a:pt x="2229499" y="1553941"/>
                  </a:cubicBezTo>
                  <a:cubicBezTo>
                    <a:pt x="2245067" y="1554982"/>
                    <a:pt x="2260689" y="1555968"/>
                    <a:pt x="2276421" y="1556844"/>
                  </a:cubicBezTo>
                  <a:cubicBezTo>
                    <a:pt x="2279765" y="1557009"/>
                    <a:pt x="2283054" y="1557282"/>
                    <a:pt x="2286398" y="1557447"/>
                  </a:cubicBezTo>
                  <a:cubicBezTo>
                    <a:pt x="2291057" y="1557721"/>
                    <a:pt x="2295826" y="1557830"/>
                    <a:pt x="2300485" y="1558104"/>
                  </a:cubicBezTo>
                  <a:cubicBezTo>
                    <a:pt x="2315121" y="1558816"/>
                    <a:pt x="2329756" y="1559473"/>
                    <a:pt x="2344447" y="1560076"/>
                  </a:cubicBezTo>
                  <a:cubicBezTo>
                    <a:pt x="2349051" y="1560240"/>
                    <a:pt x="2353656" y="1560514"/>
                    <a:pt x="2358260" y="1560678"/>
                  </a:cubicBezTo>
                  <a:cubicBezTo>
                    <a:pt x="2365222" y="1560952"/>
                    <a:pt x="2372238" y="1561116"/>
                    <a:pt x="2379200" y="1561335"/>
                  </a:cubicBezTo>
                  <a:cubicBezTo>
                    <a:pt x="2383146" y="1561445"/>
                    <a:pt x="2387148" y="1561609"/>
                    <a:pt x="2391095" y="1561719"/>
                  </a:cubicBezTo>
                  <a:cubicBezTo>
                    <a:pt x="2393123" y="1561774"/>
                    <a:pt x="2395151" y="1561883"/>
                    <a:pt x="2397179" y="1561938"/>
                  </a:cubicBezTo>
                  <a:cubicBezTo>
                    <a:pt x="2410170" y="1562266"/>
                    <a:pt x="2423216" y="1562595"/>
                    <a:pt x="2436262" y="1562814"/>
                  </a:cubicBezTo>
                  <a:cubicBezTo>
                    <a:pt x="2439387" y="1562869"/>
                    <a:pt x="2442511" y="1562869"/>
                    <a:pt x="2445636" y="1562924"/>
                  </a:cubicBezTo>
                  <a:cubicBezTo>
                    <a:pt x="2449637" y="1562978"/>
                    <a:pt x="2453584" y="1563033"/>
                    <a:pt x="2457585" y="1563088"/>
                  </a:cubicBezTo>
                  <a:cubicBezTo>
                    <a:pt x="2463560" y="1563143"/>
                    <a:pt x="2469481" y="1563252"/>
                    <a:pt x="2475455" y="1563307"/>
                  </a:cubicBezTo>
                  <a:cubicBezTo>
                    <a:pt x="2488556" y="1563417"/>
                    <a:pt x="2501657" y="1563471"/>
                    <a:pt x="2514758" y="1563471"/>
                  </a:cubicBezTo>
                  <a:cubicBezTo>
                    <a:pt x="2526707" y="1563471"/>
                    <a:pt x="2538657" y="1563471"/>
                    <a:pt x="2550607" y="1563307"/>
                  </a:cubicBezTo>
                  <a:cubicBezTo>
                    <a:pt x="2558336" y="1563252"/>
                    <a:pt x="2566010" y="1563143"/>
                    <a:pt x="2573684" y="1563033"/>
                  </a:cubicBezTo>
                  <a:cubicBezTo>
                    <a:pt x="2576315" y="1563033"/>
                    <a:pt x="2578946" y="1562978"/>
                    <a:pt x="2581523" y="1562924"/>
                  </a:cubicBezTo>
                  <a:cubicBezTo>
                    <a:pt x="2583112" y="1562924"/>
                    <a:pt x="2584702" y="1562924"/>
                    <a:pt x="2586292" y="1562869"/>
                  </a:cubicBezTo>
                  <a:cubicBezTo>
                    <a:pt x="2598187" y="1562650"/>
                    <a:pt x="2610027" y="1562431"/>
                    <a:pt x="2621922" y="1562102"/>
                  </a:cubicBezTo>
                  <a:cubicBezTo>
                    <a:pt x="2626800" y="1561993"/>
                    <a:pt x="2631624" y="1561828"/>
                    <a:pt x="2636447" y="1561664"/>
                  </a:cubicBezTo>
                  <a:cubicBezTo>
                    <a:pt x="2640230" y="1561555"/>
                    <a:pt x="2643957" y="1561445"/>
                    <a:pt x="2647739" y="1561335"/>
                  </a:cubicBezTo>
                  <a:cubicBezTo>
                    <a:pt x="2650974" y="1561226"/>
                    <a:pt x="2654208" y="1561171"/>
                    <a:pt x="2657442" y="1561062"/>
                  </a:cubicBezTo>
                  <a:cubicBezTo>
                    <a:pt x="2672242" y="1560568"/>
                    <a:pt x="2686987" y="1559966"/>
                    <a:pt x="2701733" y="1559364"/>
                  </a:cubicBezTo>
                  <a:cubicBezTo>
                    <a:pt x="2706118" y="1559145"/>
                    <a:pt x="2710558" y="1558925"/>
                    <a:pt x="2714943" y="1558761"/>
                  </a:cubicBezTo>
                  <a:cubicBezTo>
                    <a:pt x="2722398" y="1558433"/>
                    <a:pt x="2729798" y="1558104"/>
                    <a:pt x="2737253" y="1557721"/>
                  </a:cubicBezTo>
                  <a:cubicBezTo>
                    <a:pt x="2744488" y="1557337"/>
                    <a:pt x="2751669" y="1556899"/>
                    <a:pt x="2758905" y="1556516"/>
                  </a:cubicBezTo>
                  <a:cubicBezTo>
                    <a:pt x="2763729" y="1556242"/>
                    <a:pt x="2768552" y="1555968"/>
                    <a:pt x="2773376" y="1555694"/>
                  </a:cubicBezTo>
                  <a:cubicBezTo>
                    <a:pt x="2787738" y="1554818"/>
                    <a:pt x="2802099" y="1553887"/>
                    <a:pt x="2816406" y="1552901"/>
                  </a:cubicBezTo>
                  <a:cubicBezTo>
                    <a:pt x="2818873" y="1552736"/>
                    <a:pt x="2821339" y="1552517"/>
                    <a:pt x="2823806" y="1552353"/>
                  </a:cubicBezTo>
                  <a:cubicBezTo>
                    <a:pt x="2829671" y="1551915"/>
                    <a:pt x="2835536" y="1551477"/>
                    <a:pt x="2841457" y="1551038"/>
                  </a:cubicBezTo>
                  <a:cubicBezTo>
                    <a:pt x="2855379" y="1549943"/>
                    <a:pt x="2869302" y="1548848"/>
                    <a:pt x="2883116" y="1547643"/>
                  </a:cubicBezTo>
                  <a:cubicBezTo>
                    <a:pt x="2888762" y="1547150"/>
                    <a:pt x="2894353" y="1546657"/>
                    <a:pt x="2899999" y="1546164"/>
                  </a:cubicBezTo>
                  <a:cubicBezTo>
                    <a:pt x="2914854" y="1544795"/>
                    <a:pt x="2929709" y="1543371"/>
                    <a:pt x="2944509" y="1541837"/>
                  </a:cubicBezTo>
                  <a:cubicBezTo>
                    <a:pt x="2950922" y="1541180"/>
                    <a:pt x="2957336" y="1540523"/>
                    <a:pt x="2963694" y="1539811"/>
                  </a:cubicBezTo>
                  <a:cubicBezTo>
                    <a:pt x="2966599" y="1539482"/>
                    <a:pt x="2969505" y="1539208"/>
                    <a:pt x="2972410" y="1538880"/>
                  </a:cubicBezTo>
                  <a:cubicBezTo>
                    <a:pt x="2981290" y="1537894"/>
                    <a:pt x="2990170" y="1536853"/>
                    <a:pt x="2999050" y="1535813"/>
                  </a:cubicBezTo>
                  <a:cubicBezTo>
                    <a:pt x="3007327" y="1534827"/>
                    <a:pt x="3015659" y="1533895"/>
                    <a:pt x="3023936" y="1532910"/>
                  </a:cubicBezTo>
                  <a:cubicBezTo>
                    <a:pt x="3037311" y="1531267"/>
                    <a:pt x="3050631" y="1529623"/>
                    <a:pt x="3063896" y="1527871"/>
                  </a:cubicBezTo>
                  <a:cubicBezTo>
                    <a:pt x="3065431" y="1527652"/>
                    <a:pt x="3066912" y="1527433"/>
                    <a:pt x="3068446" y="1527214"/>
                  </a:cubicBezTo>
                  <a:cubicBezTo>
                    <a:pt x="3076066" y="1526173"/>
                    <a:pt x="3083630" y="1525132"/>
                    <a:pt x="3091249" y="1524092"/>
                  </a:cubicBezTo>
                  <a:cubicBezTo>
                    <a:pt x="3101719" y="1522613"/>
                    <a:pt x="3112189" y="1521134"/>
                    <a:pt x="3122604" y="1519600"/>
                  </a:cubicBezTo>
                  <a:cubicBezTo>
                    <a:pt x="3130223" y="1518450"/>
                    <a:pt x="3137842" y="1517355"/>
                    <a:pt x="3145461" y="1516150"/>
                  </a:cubicBezTo>
                  <a:cubicBezTo>
                    <a:pt x="3148312" y="1515712"/>
                    <a:pt x="3151217" y="1515329"/>
                    <a:pt x="3154068" y="1514890"/>
                  </a:cubicBezTo>
                  <a:cubicBezTo>
                    <a:pt x="3163112" y="1513466"/>
                    <a:pt x="3172102" y="1511987"/>
                    <a:pt x="3181146" y="1510509"/>
                  </a:cubicBezTo>
                  <a:cubicBezTo>
                    <a:pt x="3186792" y="1509577"/>
                    <a:pt x="3192438" y="1508701"/>
                    <a:pt x="3198084" y="1507770"/>
                  </a:cubicBezTo>
                  <a:cubicBezTo>
                    <a:pt x="3213049" y="1505251"/>
                    <a:pt x="3227959" y="1502677"/>
                    <a:pt x="3242813" y="1499993"/>
                  </a:cubicBezTo>
                  <a:cubicBezTo>
                    <a:pt x="3244513" y="1499664"/>
                    <a:pt x="3246157" y="1499335"/>
                    <a:pt x="3247857" y="1499062"/>
                  </a:cubicBezTo>
                  <a:cubicBezTo>
                    <a:pt x="3253996" y="1497966"/>
                    <a:pt x="3260135" y="1496761"/>
                    <a:pt x="3266274" y="1495666"/>
                  </a:cubicBezTo>
                  <a:cubicBezTo>
                    <a:pt x="3277950" y="1493475"/>
                    <a:pt x="3289626" y="1491284"/>
                    <a:pt x="3301192" y="1488984"/>
                  </a:cubicBezTo>
                  <a:cubicBezTo>
                    <a:pt x="3307386" y="1487779"/>
                    <a:pt x="3313635" y="1486574"/>
                    <a:pt x="3319829" y="1485314"/>
                  </a:cubicBezTo>
                  <a:cubicBezTo>
                    <a:pt x="3323228" y="1484657"/>
                    <a:pt x="3326626" y="1484000"/>
                    <a:pt x="3330025" y="1483288"/>
                  </a:cubicBezTo>
                  <a:cubicBezTo>
                    <a:pt x="3335506" y="1482192"/>
                    <a:pt x="3340878" y="1480933"/>
                    <a:pt x="3346359" y="1479837"/>
                  </a:cubicBezTo>
                  <a:cubicBezTo>
                    <a:pt x="3358090" y="1477372"/>
                    <a:pt x="3369820" y="1474908"/>
                    <a:pt x="3381441" y="1472388"/>
                  </a:cubicBezTo>
                  <a:cubicBezTo>
                    <a:pt x="3389992" y="1470526"/>
                    <a:pt x="3398434" y="1468609"/>
                    <a:pt x="3406930" y="1466693"/>
                  </a:cubicBezTo>
                  <a:cubicBezTo>
                    <a:pt x="3418058" y="1464173"/>
                    <a:pt x="3429130" y="1461653"/>
                    <a:pt x="3440203" y="1459025"/>
                  </a:cubicBezTo>
                  <a:cubicBezTo>
                    <a:pt x="3444259" y="1458094"/>
                    <a:pt x="3448370" y="1457163"/>
                    <a:pt x="3452427" y="1456231"/>
                  </a:cubicBezTo>
                  <a:cubicBezTo>
                    <a:pt x="3457031" y="1455136"/>
                    <a:pt x="3461581" y="1453931"/>
                    <a:pt x="3466185" y="1452835"/>
                  </a:cubicBezTo>
                  <a:cubicBezTo>
                    <a:pt x="3471503" y="1451521"/>
                    <a:pt x="3476929" y="1450316"/>
                    <a:pt x="3482246" y="1449001"/>
                  </a:cubicBezTo>
                  <a:cubicBezTo>
                    <a:pt x="3487783" y="1447632"/>
                    <a:pt x="3493155" y="1446154"/>
                    <a:pt x="3498691" y="1444784"/>
                  </a:cubicBezTo>
                  <a:cubicBezTo>
                    <a:pt x="3507023" y="1442703"/>
                    <a:pt x="3515300" y="1440567"/>
                    <a:pt x="3523577" y="1438376"/>
                  </a:cubicBezTo>
                  <a:cubicBezTo>
                    <a:pt x="3534540" y="1435528"/>
                    <a:pt x="3545503" y="1432570"/>
                    <a:pt x="3556411" y="1429613"/>
                  </a:cubicBezTo>
                  <a:cubicBezTo>
                    <a:pt x="3561399" y="1428244"/>
                    <a:pt x="3566443" y="1426984"/>
                    <a:pt x="3571376" y="1425615"/>
                  </a:cubicBezTo>
                  <a:cubicBezTo>
                    <a:pt x="3574336" y="1424793"/>
                    <a:pt x="3577186" y="1423917"/>
                    <a:pt x="3580146" y="1423095"/>
                  </a:cubicBezTo>
                  <a:cubicBezTo>
                    <a:pt x="3591438" y="1419919"/>
                    <a:pt x="3602675" y="1416687"/>
                    <a:pt x="3613858" y="1413456"/>
                  </a:cubicBezTo>
                  <a:cubicBezTo>
                    <a:pt x="3621148" y="1411320"/>
                    <a:pt x="3628439" y="1409239"/>
                    <a:pt x="3635674" y="1407102"/>
                  </a:cubicBezTo>
                  <a:cubicBezTo>
                    <a:pt x="3647843" y="1403487"/>
                    <a:pt x="3659848" y="1399818"/>
                    <a:pt x="3671852" y="1396094"/>
                  </a:cubicBezTo>
                  <a:cubicBezTo>
                    <a:pt x="3676731" y="1394560"/>
                    <a:pt x="3681664" y="1393136"/>
                    <a:pt x="3686488" y="1391602"/>
                  </a:cubicBezTo>
                  <a:cubicBezTo>
                    <a:pt x="3687803" y="1391219"/>
                    <a:pt x="3689009" y="1390781"/>
                    <a:pt x="3690325" y="1390343"/>
                  </a:cubicBezTo>
                  <a:cubicBezTo>
                    <a:pt x="3704358" y="1385906"/>
                    <a:pt x="3718280" y="1381360"/>
                    <a:pt x="3732149" y="1376760"/>
                  </a:cubicBezTo>
                  <a:cubicBezTo>
                    <a:pt x="3736095" y="1375445"/>
                    <a:pt x="3740152" y="1374185"/>
                    <a:pt x="3744099" y="1372871"/>
                  </a:cubicBezTo>
                  <a:cubicBezTo>
                    <a:pt x="3764435" y="1366080"/>
                    <a:pt x="3784607" y="1359069"/>
                    <a:pt x="3804560" y="1351949"/>
                  </a:cubicBezTo>
                  <a:cubicBezTo>
                    <a:pt x="3816619" y="1347622"/>
                    <a:pt x="3828624" y="1343240"/>
                    <a:pt x="3840519" y="1338859"/>
                  </a:cubicBezTo>
                  <a:cubicBezTo>
                    <a:pt x="3844849" y="1337270"/>
                    <a:pt x="3849179" y="1335682"/>
                    <a:pt x="3853455" y="1334039"/>
                  </a:cubicBezTo>
                  <a:cubicBezTo>
                    <a:pt x="3866501" y="1329110"/>
                    <a:pt x="3879437" y="1324180"/>
                    <a:pt x="3892319" y="1319087"/>
                  </a:cubicBezTo>
                  <a:cubicBezTo>
                    <a:pt x="3896595" y="1317389"/>
                    <a:pt x="3900870" y="1315691"/>
                    <a:pt x="3905146" y="1313993"/>
                  </a:cubicBezTo>
                  <a:cubicBezTo>
                    <a:pt x="3916876" y="1309337"/>
                    <a:pt x="3928497" y="1304627"/>
                    <a:pt x="3940063" y="1299862"/>
                  </a:cubicBezTo>
                  <a:cubicBezTo>
                    <a:pt x="3943571" y="1298438"/>
                    <a:pt x="3947025" y="1297014"/>
                    <a:pt x="3950478" y="1295535"/>
                  </a:cubicBezTo>
                  <a:cubicBezTo>
                    <a:pt x="3962428" y="1290551"/>
                    <a:pt x="3974268" y="1285512"/>
                    <a:pt x="3986053" y="1280419"/>
                  </a:cubicBezTo>
                  <a:cubicBezTo>
                    <a:pt x="3990000" y="1278721"/>
                    <a:pt x="3994001" y="1276968"/>
                    <a:pt x="3997948" y="1275270"/>
                  </a:cubicBezTo>
                  <a:cubicBezTo>
                    <a:pt x="4009130" y="1270396"/>
                    <a:pt x="4020313" y="1265412"/>
                    <a:pt x="4031330" y="1260428"/>
                  </a:cubicBezTo>
                  <a:cubicBezTo>
                    <a:pt x="4032755" y="1259770"/>
                    <a:pt x="4034126" y="1259113"/>
                    <a:pt x="4035551" y="1258511"/>
                  </a:cubicBezTo>
                  <a:cubicBezTo>
                    <a:pt x="4039059" y="1256922"/>
                    <a:pt x="4042513" y="1255334"/>
                    <a:pt x="4046021" y="1253691"/>
                  </a:cubicBezTo>
                  <a:cubicBezTo>
                    <a:pt x="4057861" y="1248269"/>
                    <a:pt x="4069591" y="1242737"/>
                    <a:pt x="4081267" y="1237205"/>
                  </a:cubicBezTo>
                  <a:cubicBezTo>
                    <a:pt x="4082966" y="1236383"/>
                    <a:pt x="4084720" y="1235562"/>
                    <a:pt x="4086420" y="1234740"/>
                  </a:cubicBezTo>
                  <a:cubicBezTo>
                    <a:pt x="4099246" y="1228606"/>
                    <a:pt x="4111909" y="1222308"/>
                    <a:pt x="4124516" y="1216009"/>
                  </a:cubicBezTo>
                  <a:cubicBezTo>
                    <a:pt x="4127531" y="1214475"/>
                    <a:pt x="4130546" y="1212997"/>
                    <a:pt x="4133561" y="1211463"/>
                  </a:cubicBezTo>
                  <a:cubicBezTo>
                    <a:pt x="4146059" y="1205165"/>
                    <a:pt x="4158392" y="1198811"/>
                    <a:pt x="4170616" y="1192348"/>
                  </a:cubicBezTo>
                  <a:cubicBezTo>
                    <a:pt x="4173137" y="1191034"/>
                    <a:pt x="4175659" y="1189665"/>
                    <a:pt x="4178180" y="1188350"/>
                  </a:cubicBezTo>
                  <a:cubicBezTo>
                    <a:pt x="4190514" y="1181832"/>
                    <a:pt x="4202738" y="1175260"/>
                    <a:pt x="4214852" y="1168578"/>
                  </a:cubicBezTo>
                  <a:cubicBezTo>
                    <a:pt x="4215510" y="1168249"/>
                    <a:pt x="4216112" y="1167866"/>
                    <a:pt x="4216770" y="1167537"/>
                  </a:cubicBezTo>
                  <a:cubicBezTo>
                    <a:pt x="4225431" y="1162772"/>
                    <a:pt x="4233982" y="1157953"/>
                    <a:pt x="4242479" y="1153133"/>
                  </a:cubicBezTo>
                  <a:cubicBezTo>
                    <a:pt x="4246371" y="1150942"/>
                    <a:pt x="4250208" y="1148696"/>
                    <a:pt x="4254099" y="1146451"/>
                  </a:cubicBezTo>
                  <a:cubicBezTo>
                    <a:pt x="4255470" y="1145684"/>
                    <a:pt x="4256840" y="1144917"/>
                    <a:pt x="4258210" y="1144150"/>
                  </a:cubicBezTo>
                  <a:cubicBezTo>
                    <a:pt x="4259197" y="1143548"/>
                    <a:pt x="4260184" y="1143000"/>
                    <a:pt x="4261171" y="1142398"/>
                  </a:cubicBezTo>
                  <a:cubicBezTo>
                    <a:pt x="4272792" y="1135661"/>
                    <a:pt x="4284303" y="1128870"/>
                    <a:pt x="4295649" y="1121969"/>
                  </a:cubicBezTo>
                  <a:cubicBezTo>
                    <a:pt x="4297842" y="1120654"/>
                    <a:pt x="4299980" y="1119339"/>
                    <a:pt x="4302118" y="1118025"/>
                  </a:cubicBezTo>
                  <a:cubicBezTo>
                    <a:pt x="4312861" y="1111507"/>
                    <a:pt x="4323496" y="1104935"/>
                    <a:pt x="4333965" y="1098308"/>
                  </a:cubicBezTo>
                  <a:cubicBezTo>
                    <a:pt x="4335226" y="1097486"/>
                    <a:pt x="4336487" y="1096719"/>
                    <a:pt x="4337747" y="1095953"/>
                  </a:cubicBezTo>
                  <a:cubicBezTo>
                    <a:pt x="4348765" y="1088942"/>
                    <a:pt x="4359673" y="1081877"/>
                    <a:pt x="4370472" y="1074757"/>
                  </a:cubicBezTo>
                  <a:cubicBezTo>
                    <a:pt x="4373103" y="1073004"/>
                    <a:pt x="4375734" y="1071306"/>
                    <a:pt x="4378366" y="1069553"/>
                  </a:cubicBezTo>
                  <a:cubicBezTo>
                    <a:pt x="4388835" y="1062597"/>
                    <a:pt x="4399250" y="1055532"/>
                    <a:pt x="4409501" y="1048467"/>
                  </a:cubicBezTo>
                  <a:cubicBezTo>
                    <a:pt x="4411693" y="1046933"/>
                    <a:pt x="4413831" y="1045400"/>
                    <a:pt x="4416024" y="1043921"/>
                  </a:cubicBezTo>
                  <a:cubicBezTo>
                    <a:pt x="4420519" y="1040799"/>
                    <a:pt x="4425013" y="1037677"/>
                    <a:pt x="4429453" y="1034500"/>
                  </a:cubicBezTo>
                  <a:cubicBezTo>
                    <a:pt x="4433948" y="1031324"/>
                    <a:pt x="4438334" y="1028092"/>
                    <a:pt x="4442774" y="1024915"/>
                  </a:cubicBezTo>
                  <a:cubicBezTo>
                    <a:pt x="4444966" y="1023327"/>
                    <a:pt x="4447104" y="1021794"/>
                    <a:pt x="4449297" y="1020260"/>
                  </a:cubicBezTo>
                  <a:cubicBezTo>
                    <a:pt x="4458999" y="1013195"/>
                    <a:pt x="4468591" y="1006075"/>
                    <a:pt x="4478129" y="998900"/>
                  </a:cubicBezTo>
                  <a:cubicBezTo>
                    <a:pt x="4480925" y="996818"/>
                    <a:pt x="4483665" y="994682"/>
                    <a:pt x="4486461" y="992601"/>
                  </a:cubicBezTo>
                  <a:cubicBezTo>
                    <a:pt x="4495890" y="985426"/>
                    <a:pt x="4505208" y="978196"/>
                    <a:pt x="4514362" y="970912"/>
                  </a:cubicBezTo>
                  <a:cubicBezTo>
                    <a:pt x="4516390" y="969324"/>
                    <a:pt x="4518364" y="967681"/>
                    <a:pt x="4520392" y="966037"/>
                  </a:cubicBezTo>
                  <a:cubicBezTo>
                    <a:pt x="4528395" y="959629"/>
                    <a:pt x="4536288" y="953167"/>
                    <a:pt x="4544127" y="946704"/>
                  </a:cubicBezTo>
                  <a:cubicBezTo>
                    <a:pt x="4546429" y="944787"/>
                    <a:pt x="4548786" y="942870"/>
                    <a:pt x="4551088" y="940953"/>
                  </a:cubicBezTo>
                  <a:cubicBezTo>
                    <a:pt x="4559859" y="933614"/>
                    <a:pt x="4568520" y="926220"/>
                    <a:pt x="4577016" y="918771"/>
                  </a:cubicBezTo>
                  <a:cubicBezTo>
                    <a:pt x="4579537" y="916580"/>
                    <a:pt x="4582059" y="914335"/>
                    <a:pt x="4584580" y="912144"/>
                  </a:cubicBezTo>
                  <a:cubicBezTo>
                    <a:pt x="4586828" y="910172"/>
                    <a:pt x="4589075" y="908255"/>
                    <a:pt x="4591268" y="906283"/>
                  </a:cubicBezTo>
                  <a:cubicBezTo>
                    <a:pt x="4597407" y="900806"/>
                    <a:pt x="4603492" y="895274"/>
                    <a:pt x="4609576" y="889743"/>
                  </a:cubicBezTo>
                  <a:cubicBezTo>
                    <a:pt x="4611221" y="888209"/>
                    <a:pt x="4612865" y="886675"/>
                    <a:pt x="4614564" y="885142"/>
                  </a:cubicBezTo>
                  <a:cubicBezTo>
                    <a:pt x="4622951" y="877419"/>
                    <a:pt x="4631228" y="869642"/>
                    <a:pt x="4639341" y="861810"/>
                  </a:cubicBezTo>
                  <a:cubicBezTo>
                    <a:pt x="4640327" y="860879"/>
                    <a:pt x="4641314" y="859893"/>
                    <a:pt x="4642301" y="858962"/>
                  </a:cubicBezTo>
                  <a:cubicBezTo>
                    <a:pt x="4647179" y="854252"/>
                    <a:pt x="4652003" y="849541"/>
                    <a:pt x="4656772" y="844831"/>
                  </a:cubicBezTo>
                  <a:cubicBezTo>
                    <a:pt x="4660116" y="841490"/>
                    <a:pt x="4663405" y="838149"/>
                    <a:pt x="4666694" y="834863"/>
                  </a:cubicBezTo>
                  <a:cubicBezTo>
                    <a:pt x="4668009" y="833548"/>
                    <a:pt x="4669379" y="832179"/>
                    <a:pt x="4670695" y="830865"/>
                  </a:cubicBezTo>
                  <a:cubicBezTo>
                    <a:pt x="4678698" y="822704"/>
                    <a:pt x="4686537" y="814543"/>
                    <a:pt x="4694266" y="806328"/>
                  </a:cubicBezTo>
                  <a:cubicBezTo>
                    <a:pt x="4695746" y="804739"/>
                    <a:pt x="4697226" y="803151"/>
                    <a:pt x="4698706" y="801617"/>
                  </a:cubicBezTo>
                  <a:cubicBezTo>
                    <a:pt x="4704790" y="795100"/>
                    <a:pt x="4710765" y="788582"/>
                    <a:pt x="4716685" y="782064"/>
                  </a:cubicBezTo>
                  <a:cubicBezTo>
                    <a:pt x="4718220" y="780366"/>
                    <a:pt x="4719700" y="778614"/>
                    <a:pt x="4721235" y="776916"/>
                  </a:cubicBezTo>
                  <a:cubicBezTo>
                    <a:pt x="4722605" y="775382"/>
                    <a:pt x="4723976" y="773849"/>
                    <a:pt x="4725346" y="772260"/>
                  </a:cubicBezTo>
                  <a:cubicBezTo>
                    <a:pt x="4732746" y="763826"/>
                    <a:pt x="4740091" y="755391"/>
                    <a:pt x="4747217" y="746902"/>
                  </a:cubicBezTo>
                  <a:cubicBezTo>
                    <a:pt x="4748314" y="745587"/>
                    <a:pt x="4749410" y="744273"/>
                    <a:pt x="4750451" y="743013"/>
                  </a:cubicBezTo>
                  <a:cubicBezTo>
                    <a:pt x="4757413" y="734688"/>
                    <a:pt x="4764265" y="726308"/>
                    <a:pt x="4771007" y="717874"/>
                  </a:cubicBezTo>
                  <a:cubicBezTo>
                    <a:pt x="4771390" y="717435"/>
                    <a:pt x="4771720" y="716943"/>
                    <a:pt x="4772103" y="716504"/>
                  </a:cubicBezTo>
                  <a:cubicBezTo>
                    <a:pt x="4772268" y="716285"/>
                    <a:pt x="4772487" y="716066"/>
                    <a:pt x="4772651" y="715792"/>
                  </a:cubicBezTo>
                  <a:cubicBezTo>
                    <a:pt x="4773090" y="715190"/>
                    <a:pt x="4773528" y="714642"/>
                    <a:pt x="4774022" y="714040"/>
                  </a:cubicBezTo>
                  <a:cubicBezTo>
                    <a:pt x="4780764" y="705496"/>
                    <a:pt x="4787342" y="696951"/>
                    <a:pt x="4793810" y="688352"/>
                  </a:cubicBezTo>
                  <a:cubicBezTo>
                    <a:pt x="4794304" y="687695"/>
                    <a:pt x="4794852" y="687038"/>
                    <a:pt x="4795345" y="686326"/>
                  </a:cubicBezTo>
                  <a:cubicBezTo>
                    <a:pt x="4801813" y="677727"/>
                    <a:pt x="4808062" y="669019"/>
                    <a:pt x="4814201" y="660310"/>
                  </a:cubicBezTo>
                  <a:cubicBezTo>
                    <a:pt x="4815243" y="658831"/>
                    <a:pt x="4816284" y="657352"/>
                    <a:pt x="4817326" y="655928"/>
                  </a:cubicBezTo>
                  <a:cubicBezTo>
                    <a:pt x="4818093" y="654778"/>
                    <a:pt x="4818916" y="653683"/>
                    <a:pt x="4819738" y="652533"/>
                  </a:cubicBezTo>
                  <a:cubicBezTo>
                    <a:pt x="4825165" y="644701"/>
                    <a:pt x="4830536" y="636868"/>
                    <a:pt x="4835744" y="628982"/>
                  </a:cubicBezTo>
                  <a:cubicBezTo>
                    <a:pt x="4836785" y="627393"/>
                    <a:pt x="4837827" y="625750"/>
                    <a:pt x="4838868" y="624107"/>
                  </a:cubicBezTo>
                  <a:cubicBezTo>
                    <a:pt x="4842705" y="618246"/>
                    <a:pt x="4846487" y="612441"/>
                    <a:pt x="4850215" y="606580"/>
                  </a:cubicBezTo>
                  <a:cubicBezTo>
                    <a:pt x="4851147" y="605102"/>
                    <a:pt x="4852024" y="603568"/>
                    <a:pt x="4852956" y="602089"/>
                  </a:cubicBezTo>
                  <a:cubicBezTo>
                    <a:pt x="4854929" y="598967"/>
                    <a:pt x="4856848" y="595791"/>
                    <a:pt x="4858766" y="592669"/>
                  </a:cubicBezTo>
                  <a:cubicBezTo>
                    <a:pt x="4862439" y="586589"/>
                    <a:pt x="4866111" y="580565"/>
                    <a:pt x="4869674" y="574485"/>
                  </a:cubicBezTo>
                  <a:cubicBezTo>
                    <a:pt x="4871593" y="571254"/>
                    <a:pt x="4873457" y="568022"/>
                    <a:pt x="4875320" y="564791"/>
                  </a:cubicBezTo>
                  <a:cubicBezTo>
                    <a:pt x="4876197" y="563257"/>
                    <a:pt x="4877129" y="561778"/>
                    <a:pt x="4877951" y="560245"/>
                  </a:cubicBezTo>
                  <a:cubicBezTo>
                    <a:pt x="4881131" y="554658"/>
                    <a:pt x="4884145" y="549072"/>
                    <a:pt x="4887215" y="543430"/>
                  </a:cubicBezTo>
                  <a:cubicBezTo>
                    <a:pt x="4888311" y="541459"/>
                    <a:pt x="4889408" y="539487"/>
                    <a:pt x="4890504" y="537460"/>
                  </a:cubicBezTo>
                  <a:cubicBezTo>
                    <a:pt x="4894780" y="529519"/>
                    <a:pt x="4898946" y="521522"/>
                    <a:pt x="4902947" y="513471"/>
                  </a:cubicBezTo>
                  <a:cubicBezTo>
                    <a:pt x="4903386" y="512540"/>
                    <a:pt x="4903824" y="511664"/>
                    <a:pt x="4904263" y="510733"/>
                  </a:cubicBezTo>
                  <a:cubicBezTo>
                    <a:pt x="4905798" y="507665"/>
                    <a:pt x="4907278" y="504598"/>
                    <a:pt x="4908758" y="501531"/>
                  </a:cubicBezTo>
                  <a:cubicBezTo>
                    <a:pt x="4911773" y="495287"/>
                    <a:pt x="4914787" y="489098"/>
                    <a:pt x="4917692" y="482800"/>
                  </a:cubicBezTo>
                  <a:cubicBezTo>
                    <a:pt x="4919282" y="479404"/>
                    <a:pt x="4920872" y="475953"/>
                    <a:pt x="4922407" y="472558"/>
                  </a:cubicBezTo>
                  <a:cubicBezTo>
                    <a:pt x="4923338" y="470476"/>
                    <a:pt x="4924325" y="468450"/>
                    <a:pt x="4925257" y="466369"/>
                  </a:cubicBezTo>
                  <a:cubicBezTo>
                    <a:pt x="4927833" y="460508"/>
                    <a:pt x="4930355" y="454648"/>
                    <a:pt x="4932821" y="448787"/>
                  </a:cubicBezTo>
                  <a:cubicBezTo>
                    <a:pt x="4933260" y="447747"/>
                    <a:pt x="4933699" y="446706"/>
                    <a:pt x="4934137" y="445665"/>
                  </a:cubicBezTo>
                  <a:cubicBezTo>
                    <a:pt x="4936823" y="439203"/>
                    <a:pt x="4939454" y="432794"/>
                    <a:pt x="4941976" y="426332"/>
                  </a:cubicBezTo>
                  <a:cubicBezTo>
                    <a:pt x="4942853" y="424086"/>
                    <a:pt x="4943675" y="421895"/>
                    <a:pt x="4944497" y="419650"/>
                  </a:cubicBezTo>
                  <a:cubicBezTo>
                    <a:pt x="4945429" y="417130"/>
                    <a:pt x="4946416" y="414665"/>
                    <a:pt x="4947348" y="412146"/>
                  </a:cubicBezTo>
                  <a:cubicBezTo>
                    <a:pt x="4950581" y="403492"/>
                    <a:pt x="4953761" y="394784"/>
                    <a:pt x="4956721" y="386075"/>
                  </a:cubicBezTo>
                  <a:cubicBezTo>
                    <a:pt x="4956776" y="385856"/>
                    <a:pt x="4956830" y="385637"/>
                    <a:pt x="4956940" y="385473"/>
                  </a:cubicBezTo>
                  <a:cubicBezTo>
                    <a:pt x="4957324" y="384268"/>
                    <a:pt x="4957708" y="383063"/>
                    <a:pt x="4958091" y="381913"/>
                  </a:cubicBezTo>
                  <a:cubicBezTo>
                    <a:pt x="4960832" y="373752"/>
                    <a:pt x="4963408" y="365591"/>
                    <a:pt x="4965930" y="357431"/>
                  </a:cubicBezTo>
                  <a:cubicBezTo>
                    <a:pt x="4966643" y="355130"/>
                    <a:pt x="4967355" y="352830"/>
                    <a:pt x="4968013" y="350475"/>
                  </a:cubicBezTo>
                  <a:cubicBezTo>
                    <a:pt x="4968506" y="348886"/>
                    <a:pt x="4969000" y="347298"/>
                    <a:pt x="4969438" y="345710"/>
                  </a:cubicBezTo>
                  <a:cubicBezTo>
                    <a:pt x="4971631" y="338261"/>
                    <a:pt x="4973659" y="330867"/>
                    <a:pt x="4975632" y="323418"/>
                  </a:cubicBezTo>
                  <a:cubicBezTo>
                    <a:pt x="4976071" y="321775"/>
                    <a:pt x="4976454" y="320077"/>
                    <a:pt x="4976893" y="318434"/>
                  </a:cubicBezTo>
                  <a:cubicBezTo>
                    <a:pt x="4978044" y="314053"/>
                    <a:pt x="4979195" y="309616"/>
                    <a:pt x="4980237" y="305234"/>
                  </a:cubicBezTo>
                  <a:cubicBezTo>
                    <a:pt x="4981168" y="301455"/>
                    <a:pt x="4981991" y="297622"/>
                    <a:pt x="4982868" y="293842"/>
                  </a:cubicBezTo>
                  <a:cubicBezTo>
                    <a:pt x="4983251" y="292090"/>
                    <a:pt x="4983690" y="290392"/>
                    <a:pt x="4984074" y="288639"/>
                  </a:cubicBezTo>
                  <a:cubicBezTo>
                    <a:pt x="4984293" y="287653"/>
                    <a:pt x="4984567" y="286667"/>
                    <a:pt x="4984786" y="285682"/>
                  </a:cubicBezTo>
                  <a:cubicBezTo>
                    <a:pt x="4986211" y="279164"/>
                    <a:pt x="4987582" y="272646"/>
                    <a:pt x="4988843" y="266074"/>
                  </a:cubicBezTo>
                  <a:cubicBezTo>
                    <a:pt x="4989172" y="264431"/>
                    <a:pt x="4989446" y="262788"/>
                    <a:pt x="4989720" y="261144"/>
                  </a:cubicBezTo>
                  <a:cubicBezTo>
                    <a:pt x="4990103" y="259173"/>
                    <a:pt x="4990432" y="257256"/>
                    <a:pt x="4990816" y="255284"/>
                  </a:cubicBezTo>
                  <a:cubicBezTo>
                    <a:pt x="4991364" y="252326"/>
                    <a:pt x="4991912" y="249369"/>
                    <a:pt x="4992460" y="246411"/>
                  </a:cubicBezTo>
                  <a:cubicBezTo>
                    <a:pt x="4993612" y="239894"/>
                    <a:pt x="4994653" y="233321"/>
                    <a:pt x="4995640" y="226749"/>
                  </a:cubicBezTo>
                  <a:lnTo>
                    <a:pt x="5029461" y="109"/>
                  </a:lnTo>
                  <a:cubicBezTo>
                    <a:pt x="5028035" y="9530"/>
                    <a:pt x="5026446" y="18896"/>
                    <a:pt x="5024692" y="28261"/>
                  </a:cubicBezTo>
                  <a:close/>
                </a:path>
              </a:pathLst>
            </a:custGeom>
            <a:gradFill>
              <a:gsLst>
                <a:gs pos="0">
                  <a:srgbClr val="003A7E"/>
                </a:gs>
                <a:gs pos="24000">
                  <a:srgbClr val="003B81"/>
                </a:gs>
                <a:gs pos="48000">
                  <a:srgbClr val="00418D"/>
                </a:gs>
                <a:gs pos="70000">
                  <a:srgbClr val="004AA0"/>
                </a:gs>
                <a:gs pos="82000">
                  <a:srgbClr val="0051AE"/>
                </a:gs>
                <a:gs pos="100000">
                  <a:srgbClr val="004CA5"/>
                </a:gs>
              </a:gsLst>
              <a:lin ang="0" scaled="1"/>
            </a:gradFill>
            <a:ln w="0" cap="flat">
              <a:noFill/>
              <a:prstDash val="solid"/>
              <a:miter/>
            </a:ln>
          </p:spPr>
          <p:txBody>
            <a:bodyPr rtlCol="0" anchor="ctr"/>
            <a:lstStyle/>
            <a:p>
              <a:pPr marL="0" marR="0" lvl="0" indent="0" algn="l"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endParaRPr>
            </a:p>
          </p:txBody>
        </p:sp>
      </p:grpSp>
      <p:pic>
        <p:nvPicPr>
          <p:cNvPr id="73" name="Lead-Design-Source-Hire-Center.png">
            <a:extLst>
              <a:ext uri="{FF2B5EF4-FFF2-40B4-BE49-F238E27FC236}">
                <a16:creationId xmlns:a16="http://schemas.microsoft.com/office/drawing/2014/main" id="{079BD856-7701-1C64-C262-7880B0159C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13760" y="2629470"/>
            <a:ext cx="2663288" cy="1841065"/>
          </a:xfrm>
          <a:prstGeom prst="rect">
            <a:avLst/>
          </a:prstGeom>
        </p:spPr>
      </p:pic>
      <p:sp>
        <p:nvSpPr>
          <p:cNvPr id="2" name="Title 1">
            <a:extLst>
              <a:ext uri="{FF2B5EF4-FFF2-40B4-BE49-F238E27FC236}">
                <a16:creationId xmlns:a16="http://schemas.microsoft.com/office/drawing/2014/main" id="{75CBFE4E-5728-CA6F-B0AD-DCDC7F966385}"/>
              </a:ext>
            </a:extLst>
          </p:cNvPr>
          <p:cNvSpPr>
            <a:spLocks noGrp="1"/>
          </p:cNvSpPr>
          <p:nvPr>
            <p:ph type="title"/>
          </p:nvPr>
        </p:nvSpPr>
        <p:spPr>
          <a:xfrm>
            <a:off x="504001" y="504000"/>
            <a:ext cx="11186476" cy="369332"/>
          </a:xfrm>
        </p:spPr>
        <p:txBody>
          <a:bodyPr/>
          <a:lstStyle/>
          <a:p>
            <a:r>
              <a:rPr lang="en-US" dirty="0"/>
              <a:t>SAP data is the most valuable enterprise data</a:t>
            </a:r>
            <a:endParaRPr lang="en-US"/>
          </a:p>
        </p:txBody>
      </p:sp>
    </p:spTree>
    <p:extLst>
      <p:ext uri="{BB962C8B-B14F-4D97-AF65-F5344CB8AC3E}">
        <p14:creationId xmlns:p14="http://schemas.microsoft.com/office/powerpoint/2010/main" val="2789277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Rounded Corners 88">
            <a:extLst>
              <a:ext uri="{FF2B5EF4-FFF2-40B4-BE49-F238E27FC236}">
                <a16:creationId xmlns:a16="http://schemas.microsoft.com/office/drawing/2014/main" id="{5C6C2F19-381A-FAC8-3EF0-758119C0953B}"/>
              </a:ext>
            </a:extLst>
          </p:cNvPr>
          <p:cNvSpPr/>
          <p:nvPr/>
        </p:nvSpPr>
        <p:spPr bwMode="auto">
          <a:xfrm>
            <a:off x="825500" y="2513397"/>
            <a:ext cx="10604500" cy="3059436"/>
          </a:xfrm>
          <a:prstGeom prst="roundRect">
            <a:avLst>
              <a:gd name="adj" fmla="val 4847"/>
            </a:avLst>
          </a:prstGeom>
          <a:solidFill>
            <a:srgbClr val="FFFF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u="none" strike="noStrike" kern="0" cap="none" spc="0" normalizeH="0" baseline="0" noProof="0" dirty="0">
              <a:ln>
                <a:noFill/>
              </a:ln>
              <a:gradFill>
                <a:gsLst>
                  <a:gs pos="0">
                    <a:srgbClr val="FFFFFF"/>
                  </a:gs>
                  <a:gs pos="100000">
                    <a:srgbClr val="FFFFFF"/>
                  </a:gs>
                </a:gsLst>
                <a:lin ang="5400000" scaled="1"/>
              </a:gradFill>
              <a:effectLst/>
              <a:uLnTx/>
              <a:uFillTx/>
              <a:latin typeface="72 Brand"/>
              <a:ea typeface="Segoe UI" pitchFamily="34" charset="0"/>
              <a:cs typeface="72" panose="020B0503030000000003" pitchFamily="34" charset="0"/>
            </a:endParaRPr>
          </a:p>
        </p:txBody>
      </p:sp>
      <p:sp>
        <p:nvSpPr>
          <p:cNvPr id="96" name="Title 6">
            <a:extLst>
              <a:ext uri="{FF2B5EF4-FFF2-40B4-BE49-F238E27FC236}">
                <a16:creationId xmlns:a16="http://schemas.microsoft.com/office/drawing/2014/main" id="{8CD70C7C-C88C-176F-21AA-EA2C96AF5C42}"/>
              </a:ext>
            </a:extLst>
          </p:cNvPr>
          <p:cNvSpPr txBox="1">
            <a:spLocks/>
          </p:cNvSpPr>
          <p:nvPr/>
        </p:nvSpPr>
        <p:spPr>
          <a:xfrm>
            <a:off x="3712579" y="550003"/>
            <a:ext cx="4823436" cy="886397"/>
          </a:xfrm>
          <a:prstGeom prst="rect">
            <a:avLst/>
          </a:prstGeom>
        </p:spPr>
        <p:txBody>
          <a:bodyPr vert="horz" wrap="none" lIns="0" tIns="0" rIns="0" bIns="0" rtlCol="0" anchor="t">
            <a:spAutoFit/>
          </a:bodyPr>
          <a:lstStyle>
            <a:lvl1pPr algn="l" defTabSz="931583" rtl="0" eaLnBrk="1" fontAlgn="base" hangingPunct="1">
              <a:spcBef>
                <a:spcPct val="0"/>
              </a:spcBef>
              <a:spcAft>
                <a:spcPct val="0"/>
              </a:spcAft>
              <a:defRPr lang="en-US" sz="3599" b="1" kern="1200" spc="-50" dirty="0">
                <a:ln w="3175">
                  <a:noFill/>
                </a:ln>
                <a:solidFill>
                  <a:schemeClr val="tx1"/>
                </a:solidFill>
                <a:latin typeface="Arial" panose="020B0604020202020204" pitchFamily="34" charset="0"/>
                <a:ea typeface="+mn-ea"/>
                <a:cs typeface="Arial" panose="020B0604020202020204" pitchFamily="34" charset="0"/>
              </a:defRPr>
            </a:lvl1pPr>
            <a:lvl2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2pPr>
            <a:lvl3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3pPr>
            <a:lvl4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4pPr>
            <a:lvl5pPr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5pPr>
            <a:lvl6pPr marL="457063"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6pPr>
            <a:lvl7pPr marL="914126"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7pPr>
            <a:lvl8pPr marL="1371189"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8pPr>
            <a:lvl9pPr marL="1828251" algn="l" defTabSz="931583" rtl="0" eaLnBrk="1" fontAlgn="base" hangingPunct="1">
              <a:spcBef>
                <a:spcPct val="0"/>
              </a:spcBef>
              <a:spcAft>
                <a:spcPct val="0"/>
              </a:spcAft>
              <a:defRPr sz="3599" b="1">
                <a:solidFill>
                  <a:schemeClr val="tx1"/>
                </a:solidFill>
                <a:latin typeface="Arial" panose="020B0604020202020204" pitchFamily="34" charset="0"/>
                <a:cs typeface="Arial" panose="020B0604020202020204" pitchFamily="34" charset="0"/>
              </a:defRPr>
            </a:lvl9pPr>
          </a:lstStyle>
          <a:p>
            <a:pPr marL="0" marR="0" lvl="0" indent="0" algn="ctr" defTabSz="931583" rtl="0" eaLnBrk="1" fontAlgn="base" latinLnBrk="0" hangingPunct="1">
              <a:lnSpc>
                <a:spcPct val="90000"/>
              </a:lnSpc>
              <a:spcBef>
                <a:spcPct val="0"/>
              </a:spcBef>
              <a:spcAft>
                <a:spcPct val="0"/>
              </a:spcAft>
              <a:buClrTx/>
              <a:buSzTx/>
              <a:buFontTx/>
              <a:buNone/>
              <a:tabLst/>
              <a:defRPr/>
            </a:pPr>
            <a:r>
              <a:rPr kumimoji="0" lang="en-US" sz="3600" b="0" u="none" strike="noStrike" kern="1200" cap="none" spc="-50" normalizeH="0" baseline="0" noProof="0" dirty="0">
                <a:ln w="3175">
                  <a:noFill/>
                </a:ln>
                <a:gradFill>
                  <a:gsLst>
                    <a:gs pos="0">
                      <a:srgbClr val="000000"/>
                    </a:gs>
                    <a:gs pos="100000">
                      <a:srgbClr val="000000"/>
                    </a:gs>
                  </a:gsLst>
                  <a:lin ang="5400000" scaled="1"/>
                </a:gradFill>
                <a:effectLst/>
                <a:uLnTx/>
                <a:uFillTx/>
                <a:latin typeface="72 Brand Medium"/>
                <a:ea typeface="+mn-ea"/>
                <a:cs typeface="72" panose="020B0503030000000003" pitchFamily="34" charset="0"/>
              </a:rPr>
              <a:t>SAP Analytics Cloud</a:t>
            </a:r>
          </a:p>
          <a:p>
            <a:pPr marL="0" marR="0" lvl="0" indent="0" algn="ctr" defTabSz="931583" rtl="0" eaLnBrk="1" fontAlgn="base" latinLnBrk="0" hangingPunct="1">
              <a:lnSpc>
                <a:spcPct val="90000"/>
              </a:lnSpc>
              <a:spcBef>
                <a:spcPct val="0"/>
              </a:spcBef>
              <a:spcAft>
                <a:spcPct val="0"/>
              </a:spcAft>
              <a:buClrTx/>
              <a:buSzTx/>
              <a:buFontTx/>
              <a:buNone/>
              <a:tabLst/>
              <a:defRPr/>
            </a:pPr>
            <a:r>
              <a:rPr kumimoji="0" lang="en-US" sz="2800" b="0" u="none" strike="noStrike" kern="1200" cap="none" spc="-50" normalizeH="0" baseline="0" noProof="0" dirty="0">
                <a:ln w="3175">
                  <a:noFill/>
                </a:ln>
                <a:gradFill>
                  <a:gsLst>
                    <a:gs pos="0">
                      <a:srgbClr val="000000"/>
                    </a:gs>
                    <a:gs pos="100000">
                      <a:srgbClr val="000000"/>
                    </a:gs>
                  </a:gsLst>
                  <a:lin ang="5400000" scaled="1"/>
                </a:gradFill>
                <a:effectLst/>
                <a:uLnTx/>
                <a:uFillTx/>
                <a:latin typeface="72 Brand Medium"/>
                <a:ea typeface="+mn-ea"/>
                <a:cs typeface="72" panose="020B0503030000000003" pitchFamily="34" charset="0"/>
              </a:rPr>
              <a:t>Make decisions without doubt</a:t>
            </a:r>
            <a:endParaRPr kumimoji="0" lang="en-US" sz="3200" b="0" u="none" strike="noStrike" kern="1200" cap="none" spc="-50" normalizeH="0" baseline="0" noProof="0" dirty="0">
              <a:ln w="3175">
                <a:noFill/>
              </a:ln>
              <a:solidFill>
                <a:srgbClr val="000000"/>
              </a:solidFill>
              <a:effectLst/>
              <a:uLnTx/>
              <a:uFillTx/>
              <a:latin typeface="72 Brand Medium"/>
              <a:ea typeface="+mn-ea"/>
              <a:cs typeface="72" panose="020B0503030000000003" pitchFamily="34" charset="0"/>
            </a:endParaRPr>
          </a:p>
        </p:txBody>
      </p:sp>
      <p:sp>
        <p:nvSpPr>
          <p:cNvPr id="97" name="Rectangle: Rounded Corners 96">
            <a:extLst>
              <a:ext uri="{FF2B5EF4-FFF2-40B4-BE49-F238E27FC236}">
                <a16:creationId xmlns:a16="http://schemas.microsoft.com/office/drawing/2014/main" id="{E36EFFAF-C843-0274-BC57-BA9ABAF15BEA}"/>
              </a:ext>
            </a:extLst>
          </p:cNvPr>
          <p:cNvSpPr/>
          <p:nvPr/>
        </p:nvSpPr>
        <p:spPr bwMode="auto">
          <a:xfrm>
            <a:off x="825500" y="1794280"/>
            <a:ext cx="10604500" cy="652291"/>
          </a:xfrm>
          <a:prstGeom prst="roundRect">
            <a:avLst>
              <a:gd name="adj" fmla="val 14084"/>
            </a:avLst>
          </a:prstGeom>
          <a:solidFill>
            <a:srgbClr val="FFFF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u="none" strike="noStrike" kern="0" cap="none" spc="0" normalizeH="0" baseline="0" noProof="0" dirty="0">
              <a:ln>
                <a:noFill/>
              </a:ln>
              <a:gradFill>
                <a:gsLst>
                  <a:gs pos="0">
                    <a:srgbClr val="FFFFFF"/>
                  </a:gs>
                  <a:gs pos="100000">
                    <a:srgbClr val="FFFFFF"/>
                  </a:gs>
                </a:gsLst>
                <a:lin ang="5400000" scaled="1"/>
              </a:gradFill>
              <a:effectLst/>
              <a:uLnTx/>
              <a:uFillTx/>
              <a:latin typeface="72 Brand"/>
              <a:ea typeface="Segoe UI" pitchFamily="34" charset="0"/>
              <a:cs typeface="72" panose="020B0503030000000003" pitchFamily="34" charset="0"/>
            </a:endParaRPr>
          </a:p>
        </p:txBody>
      </p:sp>
      <p:sp>
        <p:nvSpPr>
          <p:cNvPr id="98" name="Rectangle: Rounded Corners 97">
            <a:extLst>
              <a:ext uri="{FF2B5EF4-FFF2-40B4-BE49-F238E27FC236}">
                <a16:creationId xmlns:a16="http://schemas.microsoft.com/office/drawing/2014/main" id="{ED05B545-640E-1A7D-2CE7-266523E2579E}"/>
              </a:ext>
            </a:extLst>
          </p:cNvPr>
          <p:cNvSpPr/>
          <p:nvPr/>
        </p:nvSpPr>
        <p:spPr bwMode="auto">
          <a:xfrm>
            <a:off x="825500" y="5639655"/>
            <a:ext cx="10604500" cy="652291"/>
          </a:xfrm>
          <a:prstGeom prst="roundRect">
            <a:avLst>
              <a:gd name="adj" fmla="val 14084"/>
            </a:avLst>
          </a:prstGeom>
          <a:solidFill>
            <a:srgbClr val="FFFF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u="none" strike="noStrike" kern="0" cap="none" spc="0" normalizeH="0" baseline="0" noProof="0" dirty="0">
              <a:ln>
                <a:noFill/>
              </a:ln>
              <a:gradFill>
                <a:gsLst>
                  <a:gs pos="0">
                    <a:srgbClr val="FFFFFF"/>
                  </a:gs>
                  <a:gs pos="100000">
                    <a:srgbClr val="FFFFFF"/>
                  </a:gs>
                </a:gsLst>
                <a:lin ang="5400000" scaled="1"/>
              </a:gradFill>
              <a:effectLst/>
              <a:uLnTx/>
              <a:uFillTx/>
              <a:latin typeface="72 Brand"/>
              <a:ea typeface="Segoe UI" pitchFamily="34" charset="0"/>
              <a:cs typeface="72" panose="020B0503030000000003" pitchFamily="34" charset="0"/>
            </a:endParaRPr>
          </a:p>
        </p:txBody>
      </p:sp>
      <p:sp>
        <p:nvSpPr>
          <p:cNvPr id="100" name="TextBox 99">
            <a:extLst>
              <a:ext uri="{FF2B5EF4-FFF2-40B4-BE49-F238E27FC236}">
                <a16:creationId xmlns:a16="http://schemas.microsoft.com/office/drawing/2014/main" id="{C7C8752B-81CC-4C1F-2BCD-508AD2483FDD}"/>
              </a:ext>
            </a:extLst>
          </p:cNvPr>
          <p:cNvSpPr txBox="1"/>
          <p:nvPr/>
        </p:nvSpPr>
        <p:spPr>
          <a:xfrm>
            <a:off x="992773" y="5842690"/>
            <a:ext cx="2213748" cy="246221"/>
          </a:xfrm>
          <a:prstGeom prst="rect">
            <a:avLst/>
          </a:prstGeom>
          <a:solidFill>
            <a:srgbClr val="FFFFFF"/>
          </a:solidFill>
        </p:spPr>
        <p:txBody>
          <a:bodyPr wrap="none" lIns="0" tIns="0" rIns="0" bIns="0" rtlCol="0" anchor="t">
            <a:spAutoFit/>
          </a:bodyPr>
          <a:lstStyle>
            <a:defPPr>
              <a:defRPr lang="de-DE"/>
            </a:defPPr>
            <a:lvl1pPr algn="ctr">
              <a:defRPr sz="1600" b="1">
                <a:gradFill>
                  <a:gsLst>
                    <a:gs pos="0">
                      <a:schemeClr val="accent1"/>
                    </a:gs>
                    <a:gs pos="100000">
                      <a:schemeClr val="accent1">
                        <a:lumMod val="75000"/>
                      </a:schemeClr>
                    </a:gs>
                  </a:gsLst>
                  <a:lin ang="0" scaled="1"/>
                </a:gradFill>
                <a:effectLst/>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0" cap="none" spc="0" normalizeH="0" baseline="0" noProof="0" dirty="0">
                <a:ln>
                  <a:noFill/>
                </a:ln>
                <a:gradFill>
                  <a:gsLst>
                    <a:gs pos="0">
                      <a:srgbClr val="0070F2"/>
                    </a:gs>
                    <a:gs pos="100000">
                      <a:srgbClr val="0070F2">
                        <a:lumMod val="75000"/>
                      </a:srgbClr>
                    </a:gs>
                  </a:gsLst>
                  <a:lin ang="0" scaled="1"/>
                </a:gradFill>
                <a:effectLst/>
                <a:uLnTx/>
                <a:uFillTx/>
                <a:ea typeface="+mn-ea"/>
                <a:cs typeface="72" panose="020B0503030000000003" pitchFamily="34" charset="0"/>
              </a:rPr>
              <a:t>SAP and non-SAP data</a:t>
            </a:r>
          </a:p>
        </p:txBody>
      </p:sp>
      <p:sp>
        <p:nvSpPr>
          <p:cNvPr id="102" name="Rectangle 101">
            <a:extLst>
              <a:ext uri="{FF2B5EF4-FFF2-40B4-BE49-F238E27FC236}">
                <a16:creationId xmlns:a16="http://schemas.microsoft.com/office/drawing/2014/main" id="{FB093C8A-E685-187A-82FE-9ADEFCEA8DD0}"/>
              </a:ext>
            </a:extLst>
          </p:cNvPr>
          <p:cNvSpPr/>
          <p:nvPr/>
        </p:nvSpPr>
        <p:spPr bwMode="auto">
          <a:xfrm>
            <a:off x="4043219" y="1997315"/>
            <a:ext cx="1934825" cy="246221"/>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000000"/>
                </a:solidFill>
                <a:effectLst/>
                <a:uLnTx/>
                <a:uFillTx/>
                <a:latin typeface="+mj-lt"/>
                <a:ea typeface="+mn-ea"/>
                <a:cs typeface="72" panose="020B0503030000000003" pitchFamily="34" charset="0"/>
              </a:rPr>
              <a:t>Enterprise Planning</a:t>
            </a:r>
            <a:endParaRPr kumimoji="0" lang="en-US" sz="2100" b="1" u="none" strike="noStrike" kern="1200" cap="none" spc="0" normalizeH="0" baseline="0" noProof="0" dirty="0">
              <a:ln>
                <a:noFill/>
              </a:ln>
              <a:solidFill>
                <a:srgbClr val="000000"/>
              </a:solidFill>
              <a:effectLst/>
              <a:uLnTx/>
              <a:uFillTx/>
              <a:latin typeface="+mj-lt"/>
              <a:ea typeface="+mn-ea"/>
              <a:cs typeface="72" panose="020B0503030000000003" pitchFamily="34" charset="0"/>
            </a:endParaRPr>
          </a:p>
        </p:txBody>
      </p:sp>
      <p:sp>
        <p:nvSpPr>
          <p:cNvPr id="103" name="Rectangle 102">
            <a:extLst>
              <a:ext uri="{FF2B5EF4-FFF2-40B4-BE49-F238E27FC236}">
                <a16:creationId xmlns:a16="http://schemas.microsoft.com/office/drawing/2014/main" id="{972A387E-B3D8-467F-2FDC-CD9FDE53A8F0}"/>
              </a:ext>
            </a:extLst>
          </p:cNvPr>
          <p:cNvSpPr/>
          <p:nvPr/>
        </p:nvSpPr>
        <p:spPr bwMode="auto">
          <a:xfrm>
            <a:off x="7131158" y="1997315"/>
            <a:ext cx="3454472" cy="246221"/>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gradFill>
                  <a:gsLst>
                    <a:gs pos="0">
                      <a:srgbClr val="000000"/>
                    </a:gs>
                    <a:gs pos="100000">
                      <a:srgbClr val="000000"/>
                    </a:gs>
                  </a:gsLst>
                  <a:lin ang="0" scaled="1"/>
                </a:gradFill>
                <a:effectLst/>
                <a:uLnTx/>
                <a:uFillTx/>
                <a:latin typeface="+mj-lt"/>
                <a:ea typeface="+mn-ea"/>
                <a:cs typeface="72" panose="020B0503030000000003" pitchFamily="34" charset="0"/>
              </a:rPr>
              <a:t>Analytics and Business Intelligence</a:t>
            </a:r>
          </a:p>
        </p:txBody>
      </p:sp>
      <p:sp>
        <p:nvSpPr>
          <p:cNvPr id="165" name="TextBox 164">
            <a:extLst>
              <a:ext uri="{FF2B5EF4-FFF2-40B4-BE49-F238E27FC236}">
                <a16:creationId xmlns:a16="http://schemas.microsoft.com/office/drawing/2014/main" id="{F9ACB08B-A21E-3486-989C-D6C69614FF32}"/>
              </a:ext>
            </a:extLst>
          </p:cNvPr>
          <p:cNvSpPr txBox="1"/>
          <p:nvPr/>
        </p:nvSpPr>
        <p:spPr>
          <a:xfrm>
            <a:off x="4032799" y="5842690"/>
            <a:ext cx="1158972" cy="246221"/>
          </a:xfrm>
          <a:prstGeom prst="rect">
            <a:avLst/>
          </a:prstGeom>
          <a:noFill/>
        </p:spPr>
        <p:txBody>
          <a:bodyPr wrap="none" lIns="0" tIns="0" rIns="0" bIns="0" rtlCol="0" anchor="t">
            <a:spAutoFit/>
          </a:bodyPr>
          <a:lstStyle>
            <a:defPPr>
              <a:defRPr lang="de-DE"/>
            </a:defPPr>
            <a:lvl1pPr algn="ctr">
              <a:defRPr sz="1200" b="1">
                <a:gradFill>
                  <a:gsLst>
                    <a:gs pos="0">
                      <a:schemeClr val="tx1"/>
                    </a:gs>
                    <a:gs pos="100000">
                      <a:schemeClr val="tx1"/>
                    </a:gs>
                  </a:gsLst>
                  <a:lin ang="0" scaled="1"/>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0" cap="none" spc="0" normalizeH="0" baseline="0" noProof="0" dirty="0">
                <a:ln>
                  <a:noFill/>
                </a:ln>
                <a:gradFill>
                  <a:gsLst>
                    <a:gs pos="0">
                      <a:srgbClr val="000000"/>
                    </a:gs>
                    <a:gs pos="100000">
                      <a:srgbClr val="000000"/>
                    </a:gs>
                  </a:gsLst>
                  <a:lin ang="0" scaled="1"/>
                </a:gradFill>
                <a:effectLst/>
                <a:uLnTx/>
                <a:uFillTx/>
                <a:ea typeface="+mn-ea"/>
                <a:cs typeface="72" panose="020B0503030000000003" pitchFamily="34" charset="0"/>
              </a:rPr>
              <a:t>On-premise</a:t>
            </a:r>
          </a:p>
        </p:txBody>
      </p:sp>
      <p:sp>
        <p:nvSpPr>
          <p:cNvPr id="166" name="TextBox 165">
            <a:extLst>
              <a:ext uri="{FF2B5EF4-FFF2-40B4-BE49-F238E27FC236}">
                <a16:creationId xmlns:a16="http://schemas.microsoft.com/office/drawing/2014/main" id="{33948088-2903-6C4F-21B3-6A2FF0606258}"/>
              </a:ext>
            </a:extLst>
          </p:cNvPr>
          <p:cNvSpPr txBox="1"/>
          <p:nvPr/>
        </p:nvSpPr>
        <p:spPr>
          <a:xfrm>
            <a:off x="6985809" y="5842690"/>
            <a:ext cx="1165384" cy="246221"/>
          </a:xfrm>
          <a:prstGeom prst="rect">
            <a:avLst/>
          </a:prstGeom>
          <a:noFill/>
        </p:spPr>
        <p:txBody>
          <a:bodyPr wrap="none" lIns="0" tIns="0" rIns="0" bIns="0" rtlCol="0" anchor="t">
            <a:spAutoFit/>
          </a:bodyPr>
          <a:lstStyle>
            <a:defPPr>
              <a:defRPr lang="de-DE"/>
            </a:defPPr>
            <a:lvl1pPr algn="ctr">
              <a:defRPr sz="1200" b="1">
                <a:gradFill>
                  <a:gsLst>
                    <a:gs pos="0">
                      <a:schemeClr val="tx1"/>
                    </a:gs>
                    <a:gs pos="100000">
                      <a:schemeClr val="tx1"/>
                    </a:gs>
                  </a:gsLst>
                  <a:lin ang="0" scaled="1"/>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0" cap="none" spc="0" normalizeH="0" baseline="0" noProof="0" dirty="0">
                <a:ln>
                  <a:noFill/>
                </a:ln>
                <a:gradFill>
                  <a:gsLst>
                    <a:gs pos="0">
                      <a:srgbClr val="000000"/>
                    </a:gs>
                    <a:gs pos="100000">
                      <a:srgbClr val="000000"/>
                    </a:gs>
                  </a:gsLst>
                  <a:lin ang="0" scaled="1"/>
                </a:gradFill>
                <a:effectLst/>
                <a:uLnTx/>
                <a:uFillTx/>
                <a:ea typeface="+mn-ea"/>
                <a:cs typeface="72" panose="020B0503030000000003" pitchFamily="34" charset="0"/>
              </a:rPr>
              <a:t>Multi-Cloud</a:t>
            </a:r>
          </a:p>
        </p:txBody>
      </p:sp>
      <p:sp>
        <p:nvSpPr>
          <p:cNvPr id="167" name="TextBox 166">
            <a:extLst>
              <a:ext uri="{FF2B5EF4-FFF2-40B4-BE49-F238E27FC236}">
                <a16:creationId xmlns:a16="http://schemas.microsoft.com/office/drawing/2014/main" id="{8FC536FF-1E01-050F-A188-7CF47038A4FC}"/>
              </a:ext>
            </a:extLst>
          </p:cNvPr>
          <p:cNvSpPr txBox="1"/>
          <p:nvPr/>
        </p:nvSpPr>
        <p:spPr>
          <a:xfrm>
            <a:off x="9944430" y="5842690"/>
            <a:ext cx="668453" cy="246221"/>
          </a:xfrm>
          <a:prstGeom prst="rect">
            <a:avLst/>
          </a:prstGeom>
          <a:noFill/>
        </p:spPr>
        <p:txBody>
          <a:bodyPr wrap="none" lIns="0" tIns="0" rIns="0" bIns="0" rtlCol="0" anchor="t">
            <a:spAutoFit/>
          </a:bodyPr>
          <a:lstStyle>
            <a:defPPr>
              <a:defRPr lang="de-DE"/>
            </a:defPPr>
            <a:lvl1pPr algn="ctr">
              <a:defRPr sz="1200" b="1">
                <a:gradFill>
                  <a:gsLst>
                    <a:gs pos="0">
                      <a:schemeClr val="tx1"/>
                    </a:gs>
                    <a:gs pos="100000">
                      <a:schemeClr val="tx1"/>
                    </a:gs>
                  </a:gsLst>
                  <a:lin ang="0" scaled="1"/>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0" cap="none" spc="0" normalizeH="0" baseline="0" noProof="0" dirty="0">
                <a:ln>
                  <a:noFill/>
                </a:ln>
                <a:gradFill>
                  <a:gsLst>
                    <a:gs pos="0">
                      <a:srgbClr val="000000"/>
                    </a:gs>
                    <a:gs pos="100000">
                      <a:srgbClr val="000000"/>
                    </a:gs>
                  </a:gsLst>
                  <a:lin ang="0" scaled="1"/>
                </a:gradFill>
                <a:effectLst/>
                <a:uLnTx/>
                <a:uFillTx/>
                <a:ea typeface="+mn-ea"/>
                <a:cs typeface="72" panose="020B0503030000000003" pitchFamily="34" charset="0"/>
              </a:rPr>
              <a:t>Hybrid</a:t>
            </a:r>
          </a:p>
        </p:txBody>
      </p:sp>
      <p:sp>
        <p:nvSpPr>
          <p:cNvPr id="170" name="TextBox 169">
            <a:extLst>
              <a:ext uri="{FF2B5EF4-FFF2-40B4-BE49-F238E27FC236}">
                <a16:creationId xmlns:a16="http://schemas.microsoft.com/office/drawing/2014/main" id="{4C3F2F47-F19A-F528-96A4-43305829E113}"/>
              </a:ext>
            </a:extLst>
          </p:cNvPr>
          <p:cNvSpPr txBox="1"/>
          <p:nvPr/>
        </p:nvSpPr>
        <p:spPr>
          <a:xfrm>
            <a:off x="4289355" y="3110959"/>
            <a:ext cx="6766560" cy="215444"/>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mj-lt"/>
                <a:ea typeface="+mn-ea"/>
                <a:cs typeface="72" panose="020B0503030000000003" pitchFamily="34" charset="0"/>
              </a:rPr>
              <a:t>Augmented</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a:t>
            </a:r>
            <a:r>
              <a:rPr kumimoji="0" lang="en-US" sz="1400" u="none" strike="noStrike" kern="0" cap="none" spc="0" normalizeH="0" baseline="0" noProof="0" dirty="0">
                <a:ln>
                  <a:noFill/>
                </a:ln>
                <a:solidFill>
                  <a:srgbClr val="FFFFFF">
                    <a:lumMod val="85000"/>
                  </a:srgbClr>
                </a:solidFill>
                <a:effectLst/>
                <a:uLnTx/>
                <a:uFillTx/>
                <a:latin typeface="72 Brand"/>
                <a:ea typeface="+mn-ea"/>
                <a:cs typeface="72" panose="020B0503030000000003" pitchFamily="34" charset="0"/>
              </a:rPr>
              <a:t>|</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Machine-generated analytics and insights with ML and generative AI</a:t>
            </a:r>
            <a:endParaRPr kumimoji="0" lang="en-US" sz="2400" u="none" strike="noStrike" kern="1200" cap="none" spc="0" normalizeH="0" baseline="0" noProof="0" dirty="0">
              <a:ln>
                <a:noFill/>
              </a:ln>
              <a:solidFill>
                <a:srgbClr val="000000"/>
              </a:solidFill>
              <a:effectLst/>
              <a:uLnTx/>
              <a:uFillTx/>
              <a:latin typeface="72 Brand"/>
              <a:ea typeface="+mn-ea"/>
              <a:cs typeface="72" panose="020B0503030000000003" pitchFamily="34" charset="0"/>
            </a:endParaRPr>
          </a:p>
        </p:txBody>
      </p:sp>
      <p:sp>
        <p:nvSpPr>
          <p:cNvPr id="171" name="TextBox 170">
            <a:extLst>
              <a:ext uri="{FF2B5EF4-FFF2-40B4-BE49-F238E27FC236}">
                <a16:creationId xmlns:a16="http://schemas.microsoft.com/office/drawing/2014/main" id="{09E84FD0-B7BA-94BE-6F80-C371992551AE}"/>
              </a:ext>
            </a:extLst>
          </p:cNvPr>
          <p:cNvSpPr txBox="1"/>
          <p:nvPr/>
        </p:nvSpPr>
        <p:spPr>
          <a:xfrm>
            <a:off x="4289355" y="3513726"/>
            <a:ext cx="6766560" cy="215444"/>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mj-lt"/>
                <a:cs typeface="72" panose="020B0503030000000003" pitchFamily="34" charset="0"/>
              </a:rPr>
              <a:t>Collaborative</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a:t>
            </a:r>
            <a:r>
              <a:rPr kumimoji="0" lang="en-US" sz="1400" u="none" strike="noStrike" kern="0" cap="none" spc="0" normalizeH="0" baseline="0" noProof="0" dirty="0">
                <a:ln>
                  <a:noFill/>
                </a:ln>
                <a:solidFill>
                  <a:srgbClr val="FFFFFF">
                    <a:lumMod val="85000"/>
                  </a:srgbClr>
                </a:solidFill>
                <a:effectLst/>
                <a:uLnTx/>
                <a:uFillTx/>
                <a:latin typeface="72 Brand"/>
                <a:ea typeface="+mn-ea"/>
                <a:cs typeface="72" panose="020B0503030000000003" pitchFamily="34" charset="0"/>
              </a:rPr>
              <a:t>|</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Collaborative decision making and goal-oriented alignment</a:t>
            </a:r>
            <a:endParaRPr kumimoji="0" lang="en-US" sz="2400" u="none" strike="noStrike" kern="1200" cap="none" spc="0" normalizeH="0" baseline="0" noProof="0" dirty="0">
              <a:ln>
                <a:noFill/>
              </a:ln>
              <a:solidFill>
                <a:srgbClr val="000000"/>
              </a:solidFill>
              <a:effectLst/>
              <a:uLnTx/>
              <a:uFillTx/>
              <a:latin typeface="72 Brand"/>
              <a:ea typeface="+mn-ea"/>
              <a:cs typeface="72" panose="020B0503030000000003" pitchFamily="34" charset="0"/>
            </a:endParaRPr>
          </a:p>
        </p:txBody>
      </p:sp>
      <p:sp>
        <p:nvSpPr>
          <p:cNvPr id="2" name="Rectangle 1">
            <a:extLst>
              <a:ext uri="{FF2B5EF4-FFF2-40B4-BE49-F238E27FC236}">
                <a16:creationId xmlns:a16="http://schemas.microsoft.com/office/drawing/2014/main" id="{F1E5D896-8F22-5E0C-2C81-D3E26C2AFBD2}"/>
              </a:ext>
            </a:extLst>
          </p:cNvPr>
          <p:cNvSpPr/>
          <p:nvPr/>
        </p:nvSpPr>
        <p:spPr bwMode="auto">
          <a:xfrm>
            <a:off x="992773" y="1997315"/>
            <a:ext cx="976229" cy="246221"/>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gradFill>
                  <a:gsLst>
                    <a:gs pos="0">
                      <a:srgbClr val="0070F2"/>
                    </a:gs>
                    <a:gs pos="100000">
                      <a:srgbClr val="0070F2">
                        <a:lumMod val="75000"/>
                      </a:srgbClr>
                    </a:gs>
                  </a:gsLst>
                  <a:lin ang="0" scaled="1"/>
                </a:gradFill>
                <a:effectLst/>
                <a:uLnTx/>
                <a:uFillTx/>
                <a:latin typeface="+mj-lt"/>
                <a:ea typeface="+mn-ea"/>
                <a:cs typeface="72" panose="020B0503030000000003" pitchFamily="34" charset="0"/>
              </a:rPr>
              <a:t>Use cases</a:t>
            </a:r>
          </a:p>
        </p:txBody>
      </p:sp>
      <p:sp>
        <p:nvSpPr>
          <p:cNvPr id="6" name="TextBox 5">
            <a:extLst>
              <a:ext uri="{FF2B5EF4-FFF2-40B4-BE49-F238E27FC236}">
                <a16:creationId xmlns:a16="http://schemas.microsoft.com/office/drawing/2014/main" id="{2FF68F47-31D9-2140-8B92-056288CC2C16}"/>
              </a:ext>
            </a:extLst>
          </p:cNvPr>
          <p:cNvSpPr txBox="1"/>
          <p:nvPr/>
        </p:nvSpPr>
        <p:spPr>
          <a:xfrm>
            <a:off x="4289355" y="4722038"/>
            <a:ext cx="6766560" cy="215444"/>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mj-lt"/>
                <a:cs typeface="72" panose="020B0503030000000003" pitchFamily="34" charset="0"/>
              </a:rPr>
              <a:t>Optimized</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a:t>
            </a:r>
            <a:r>
              <a:rPr kumimoji="0" lang="en-US" sz="1400" u="none" strike="noStrike" kern="0" cap="none" spc="0" normalizeH="0" baseline="0" noProof="0" dirty="0">
                <a:ln>
                  <a:noFill/>
                </a:ln>
                <a:solidFill>
                  <a:srgbClr val="FFFFFF">
                    <a:lumMod val="85000"/>
                  </a:srgbClr>
                </a:solidFill>
                <a:effectLst/>
                <a:uLnTx/>
                <a:uFillTx/>
                <a:latin typeface="72 Brand"/>
                <a:ea typeface="+mn-ea"/>
                <a:cs typeface="72" panose="020B0503030000000003" pitchFamily="34" charset="0"/>
              </a:rPr>
              <a:t>|</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Unique integration to SAP applications and data sources</a:t>
            </a:r>
            <a:endParaRPr kumimoji="0" lang="en-US" sz="2400" u="none" strike="noStrike" kern="1200" cap="none" spc="0" normalizeH="0" baseline="0" noProof="0" dirty="0">
              <a:ln>
                <a:noFill/>
              </a:ln>
              <a:solidFill>
                <a:srgbClr val="000000"/>
              </a:solidFill>
              <a:effectLst/>
              <a:uLnTx/>
              <a:uFillTx/>
              <a:latin typeface="72 Brand"/>
              <a:ea typeface="+mn-ea"/>
              <a:cs typeface="72" panose="020B0503030000000003" pitchFamily="34" charset="0"/>
            </a:endParaRPr>
          </a:p>
        </p:txBody>
      </p:sp>
      <p:cxnSp>
        <p:nvCxnSpPr>
          <p:cNvPr id="90" name="Straight Connector 89">
            <a:extLst>
              <a:ext uri="{FF2B5EF4-FFF2-40B4-BE49-F238E27FC236}">
                <a16:creationId xmlns:a16="http://schemas.microsoft.com/office/drawing/2014/main" id="{8DBC6853-3060-259A-3439-6B845BA725B4}"/>
              </a:ext>
            </a:extLst>
          </p:cNvPr>
          <p:cNvCxnSpPr>
            <a:cxnSpLocks/>
          </p:cNvCxnSpPr>
          <p:nvPr/>
        </p:nvCxnSpPr>
        <p:spPr>
          <a:xfrm>
            <a:off x="3535317" y="3218681"/>
            <a:ext cx="649224" cy="0"/>
          </a:xfrm>
          <a:prstGeom prst="line">
            <a:avLst/>
          </a:prstGeom>
          <a:noFill/>
          <a:ln w="12700" cap="flat" cmpd="sng" algn="ctr">
            <a:solidFill>
              <a:schemeClr val="bg1">
                <a:lumMod val="85000"/>
              </a:schemeClr>
            </a:solidFill>
            <a:prstDash val="solid"/>
            <a:round/>
            <a:headEnd type="none" w="lg" len="med"/>
            <a:tailEnd type="none" w="lg" len="med"/>
          </a:ln>
          <a:effectLst/>
        </p:spPr>
      </p:cxnSp>
      <p:cxnSp>
        <p:nvCxnSpPr>
          <p:cNvPr id="91" name="Straight Connector 90">
            <a:extLst>
              <a:ext uri="{FF2B5EF4-FFF2-40B4-BE49-F238E27FC236}">
                <a16:creationId xmlns:a16="http://schemas.microsoft.com/office/drawing/2014/main" id="{528D6AB3-E5A0-F4F2-B21F-57DA655CA3E6}"/>
              </a:ext>
            </a:extLst>
          </p:cNvPr>
          <p:cNvCxnSpPr>
            <a:cxnSpLocks/>
          </p:cNvCxnSpPr>
          <p:nvPr/>
        </p:nvCxnSpPr>
        <p:spPr>
          <a:xfrm>
            <a:off x="3745629" y="3621448"/>
            <a:ext cx="438912" cy="0"/>
          </a:xfrm>
          <a:prstGeom prst="line">
            <a:avLst/>
          </a:prstGeom>
          <a:noFill/>
          <a:ln w="12700" cap="flat" cmpd="sng" algn="ctr">
            <a:solidFill>
              <a:schemeClr val="bg1">
                <a:lumMod val="85000"/>
              </a:schemeClr>
            </a:solidFill>
            <a:prstDash val="solid"/>
            <a:round/>
            <a:headEnd type="none" w="lg" len="med"/>
            <a:tailEnd type="none" w="lg" len="med"/>
          </a:ln>
          <a:effectLst/>
        </p:spPr>
      </p:cxnSp>
      <p:cxnSp>
        <p:nvCxnSpPr>
          <p:cNvPr id="92" name="Straight Connector 91">
            <a:extLst>
              <a:ext uri="{FF2B5EF4-FFF2-40B4-BE49-F238E27FC236}">
                <a16:creationId xmlns:a16="http://schemas.microsoft.com/office/drawing/2014/main" id="{500AD6F2-52A5-FF97-18A5-F3BE1B4FDF84}"/>
              </a:ext>
            </a:extLst>
          </p:cNvPr>
          <p:cNvCxnSpPr>
            <a:cxnSpLocks/>
          </p:cNvCxnSpPr>
          <p:nvPr/>
        </p:nvCxnSpPr>
        <p:spPr>
          <a:xfrm>
            <a:off x="3818781" y="4024221"/>
            <a:ext cx="365760" cy="0"/>
          </a:xfrm>
          <a:prstGeom prst="line">
            <a:avLst/>
          </a:prstGeom>
          <a:noFill/>
          <a:ln w="12700" cap="flat" cmpd="sng" algn="ctr">
            <a:solidFill>
              <a:schemeClr val="bg1">
                <a:lumMod val="85000"/>
              </a:schemeClr>
            </a:solidFill>
            <a:prstDash val="solid"/>
            <a:round/>
            <a:headEnd type="none" w="lg" len="med"/>
            <a:tailEnd type="none" w="lg" len="med"/>
          </a:ln>
          <a:effectLst/>
        </p:spPr>
      </p:cxnSp>
      <p:cxnSp>
        <p:nvCxnSpPr>
          <p:cNvPr id="93" name="Straight Connector 92">
            <a:extLst>
              <a:ext uri="{FF2B5EF4-FFF2-40B4-BE49-F238E27FC236}">
                <a16:creationId xmlns:a16="http://schemas.microsoft.com/office/drawing/2014/main" id="{CC20BAFB-2965-5AEC-7CB4-3D3A5574A795}"/>
              </a:ext>
            </a:extLst>
          </p:cNvPr>
          <p:cNvCxnSpPr>
            <a:cxnSpLocks/>
          </p:cNvCxnSpPr>
          <p:nvPr/>
        </p:nvCxnSpPr>
        <p:spPr>
          <a:xfrm>
            <a:off x="3745629" y="4426991"/>
            <a:ext cx="438912" cy="0"/>
          </a:xfrm>
          <a:prstGeom prst="line">
            <a:avLst/>
          </a:prstGeom>
          <a:noFill/>
          <a:ln w="12700" cap="flat" cmpd="sng" algn="ctr">
            <a:solidFill>
              <a:schemeClr val="bg1">
                <a:lumMod val="85000"/>
              </a:schemeClr>
            </a:solidFill>
            <a:prstDash val="solid"/>
            <a:round/>
            <a:headEnd type="none" w="lg" len="med"/>
            <a:tailEnd type="none" w="lg" len="med"/>
          </a:ln>
          <a:effectLst/>
        </p:spPr>
      </p:cxnSp>
      <p:cxnSp>
        <p:nvCxnSpPr>
          <p:cNvPr id="4" name="Straight Connector 3">
            <a:extLst>
              <a:ext uri="{FF2B5EF4-FFF2-40B4-BE49-F238E27FC236}">
                <a16:creationId xmlns:a16="http://schemas.microsoft.com/office/drawing/2014/main" id="{BB31620B-6187-DC30-DBCC-E7D5DA3F32F5}"/>
              </a:ext>
            </a:extLst>
          </p:cNvPr>
          <p:cNvCxnSpPr>
            <a:cxnSpLocks/>
          </p:cNvCxnSpPr>
          <p:nvPr/>
        </p:nvCxnSpPr>
        <p:spPr>
          <a:xfrm>
            <a:off x="3535317" y="4829760"/>
            <a:ext cx="649224" cy="0"/>
          </a:xfrm>
          <a:prstGeom prst="line">
            <a:avLst/>
          </a:prstGeom>
          <a:noFill/>
          <a:ln w="12700" cap="flat" cmpd="sng" algn="ctr">
            <a:solidFill>
              <a:schemeClr val="bg1">
                <a:lumMod val="85000"/>
              </a:schemeClr>
            </a:solidFill>
            <a:prstDash val="solid"/>
            <a:round/>
            <a:headEnd type="none" w="lg" len="med"/>
            <a:tailEnd type="none" w="lg" len="med"/>
          </a:ln>
          <a:effectLst/>
        </p:spPr>
      </p:cxnSp>
      <p:grpSp>
        <p:nvGrpSpPr>
          <p:cNvPr id="40" name="Group 39">
            <a:extLst>
              <a:ext uri="{FF2B5EF4-FFF2-40B4-BE49-F238E27FC236}">
                <a16:creationId xmlns:a16="http://schemas.microsoft.com/office/drawing/2014/main" id="{51E66B77-D12F-9583-9C31-CF61E6C30C64}"/>
              </a:ext>
            </a:extLst>
          </p:cNvPr>
          <p:cNvGrpSpPr>
            <a:grpSpLocks noChangeAspect="1"/>
          </p:cNvGrpSpPr>
          <p:nvPr/>
        </p:nvGrpSpPr>
        <p:grpSpPr>
          <a:xfrm>
            <a:off x="1148235" y="2640782"/>
            <a:ext cx="2634637" cy="2766878"/>
            <a:chOff x="6575933" y="1814400"/>
            <a:chExt cx="4053288" cy="4256734"/>
          </a:xfrm>
        </p:grpSpPr>
        <p:pic>
          <p:nvPicPr>
            <p:cNvPr id="41" name="ROUND GRAPHIC 4 TEXT">
              <a:extLst>
                <a:ext uri="{FF2B5EF4-FFF2-40B4-BE49-F238E27FC236}">
                  <a16:creationId xmlns:a16="http://schemas.microsoft.com/office/drawing/2014/main" id="{0701B8AD-8947-896A-C011-DA44C2FC3CB0}"/>
                </a:ext>
              </a:extLst>
            </p:cNvPr>
            <p:cNvPicPr>
              <a:picLocks noChangeAspect="1"/>
            </p:cNvPicPr>
            <p:nvPr/>
          </p:nvPicPr>
          <p:blipFill>
            <a:blip r:embed="rId3">
              <a:alphaModFix/>
              <a:extLst>
                <a:ext uri="{96DAC541-7B7A-43D3-8B79-37D633B846F1}">
                  <asvg:svgBlip xmlns:asvg="http://schemas.microsoft.com/office/drawing/2016/SVG/main" r:embed="rId4"/>
                </a:ext>
              </a:extLst>
            </a:blip>
            <a:stretch>
              <a:fillRect/>
            </a:stretch>
          </p:blipFill>
          <p:spPr>
            <a:xfrm>
              <a:off x="6575933" y="1814400"/>
              <a:ext cx="4053288" cy="4256734"/>
            </a:xfrm>
            <a:prstGeom prst="rect">
              <a:avLst/>
            </a:prstGeom>
          </p:spPr>
        </p:pic>
        <p:grpSp>
          <p:nvGrpSpPr>
            <p:cNvPr id="42" name="Group 41">
              <a:extLst>
                <a:ext uri="{FF2B5EF4-FFF2-40B4-BE49-F238E27FC236}">
                  <a16:creationId xmlns:a16="http://schemas.microsoft.com/office/drawing/2014/main" id="{3265CFD9-DDF4-5367-3654-36AD08759424}"/>
                </a:ext>
              </a:extLst>
            </p:cNvPr>
            <p:cNvGrpSpPr/>
            <p:nvPr/>
          </p:nvGrpSpPr>
          <p:grpSpPr>
            <a:xfrm>
              <a:off x="7605688" y="2675458"/>
              <a:ext cx="2007578" cy="2345061"/>
              <a:chOff x="7928016" y="2501110"/>
              <a:chExt cx="2248122" cy="2626042"/>
            </a:xfrm>
          </p:grpSpPr>
          <p:pic>
            <p:nvPicPr>
              <p:cNvPr id="43" name="Picture 42">
                <a:extLst>
                  <a:ext uri="{FF2B5EF4-FFF2-40B4-BE49-F238E27FC236}">
                    <a16:creationId xmlns:a16="http://schemas.microsoft.com/office/drawing/2014/main" id="{9D0F6710-D72C-5DE8-E33E-33D741AF35FF}"/>
                  </a:ext>
                </a:extLst>
              </p:cNvPr>
              <p:cNvPicPr>
                <a:picLocks noChangeAspect="1"/>
              </p:cNvPicPr>
              <p:nvPr/>
            </p:nvPicPr>
            <p:blipFill>
              <a:blip r:embed="rId5"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7928016" y="2681732"/>
                <a:ext cx="466832" cy="466832"/>
              </a:xfrm>
              <a:prstGeom prst="rect">
                <a:avLst/>
              </a:prstGeom>
            </p:spPr>
          </p:pic>
          <p:pic>
            <p:nvPicPr>
              <p:cNvPr id="44" name="Picture 43">
                <a:extLst>
                  <a:ext uri="{FF2B5EF4-FFF2-40B4-BE49-F238E27FC236}">
                    <a16:creationId xmlns:a16="http://schemas.microsoft.com/office/drawing/2014/main" id="{E520A45A-84F5-434E-68C3-22C2550A87F9}"/>
                  </a:ext>
                </a:extLst>
              </p:cNvPr>
              <p:cNvPicPr>
                <a:picLocks noChangeAspect="1"/>
              </p:cNvPicPr>
              <p:nvPr/>
            </p:nvPicPr>
            <p:blipFill>
              <a:blip r:embed="rId6"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8574462" y="2707750"/>
                <a:ext cx="374569" cy="374569"/>
              </a:xfrm>
              <a:prstGeom prst="rect">
                <a:avLst/>
              </a:prstGeom>
            </p:spPr>
          </p:pic>
          <p:pic>
            <p:nvPicPr>
              <p:cNvPr id="45" name="Picture 44">
                <a:extLst>
                  <a:ext uri="{FF2B5EF4-FFF2-40B4-BE49-F238E27FC236}">
                    <a16:creationId xmlns:a16="http://schemas.microsoft.com/office/drawing/2014/main" id="{5879741C-AE00-F713-B622-562ED7FEFA3E}"/>
                  </a:ext>
                </a:extLst>
              </p:cNvPr>
              <p:cNvPicPr>
                <a:picLocks noChangeAspect="1"/>
              </p:cNvPicPr>
              <p:nvPr/>
            </p:nvPicPr>
            <p:blipFill>
              <a:blip r:embed="rId7"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9114234" y="4047801"/>
                <a:ext cx="403117" cy="403116"/>
              </a:xfrm>
              <a:prstGeom prst="rect">
                <a:avLst/>
              </a:prstGeom>
            </p:spPr>
          </p:pic>
          <p:pic>
            <p:nvPicPr>
              <p:cNvPr id="46" name="Picture 45">
                <a:extLst>
                  <a:ext uri="{FF2B5EF4-FFF2-40B4-BE49-F238E27FC236}">
                    <a16:creationId xmlns:a16="http://schemas.microsoft.com/office/drawing/2014/main" id="{F4BCF345-9A31-6F72-4534-CAC881BE3395}"/>
                  </a:ext>
                </a:extLst>
              </p:cNvPr>
              <p:cNvPicPr>
                <a:picLocks noChangeAspect="1"/>
              </p:cNvPicPr>
              <p:nvPr/>
            </p:nvPicPr>
            <p:blipFill>
              <a:blip r:embed="rId8"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9122375" y="2699950"/>
                <a:ext cx="371057" cy="371057"/>
              </a:xfrm>
              <a:prstGeom prst="rect">
                <a:avLst/>
              </a:prstGeom>
            </p:spPr>
          </p:pic>
          <p:pic>
            <p:nvPicPr>
              <p:cNvPr id="47" name="Picture 46">
                <a:extLst>
                  <a:ext uri="{FF2B5EF4-FFF2-40B4-BE49-F238E27FC236}">
                    <a16:creationId xmlns:a16="http://schemas.microsoft.com/office/drawing/2014/main" id="{B65839F5-12B8-5D27-81E4-56916E0851C1}"/>
                  </a:ext>
                </a:extLst>
              </p:cNvPr>
              <p:cNvPicPr>
                <a:picLocks noChangeAspect="1"/>
              </p:cNvPicPr>
              <p:nvPr/>
            </p:nvPicPr>
            <p:blipFill>
              <a:blip r:embed="rId9"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9700040" y="2720876"/>
                <a:ext cx="423517" cy="423517"/>
              </a:xfrm>
              <a:prstGeom prst="rect">
                <a:avLst/>
              </a:prstGeom>
            </p:spPr>
          </p:pic>
          <p:pic>
            <p:nvPicPr>
              <p:cNvPr id="48" name="Picture 47">
                <a:extLst>
                  <a:ext uri="{FF2B5EF4-FFF2-40B4-BE49-F238E27FC236}">
                    <a16:creationId xmlns:a16="http://schemas.microsoft.com/office/drawing/2014/main" id="{8D411DAB-8CB8-10A1-CFDC-5874CDD51712}"/>
                  </a:ext>
                </a:extLst>
              </p:cNvPr>
              <p:cNvPicPr>
                <a:picLocks noChangeAspect="1"/>
              </p:cNvPicPr>
              <p:nvPr/>
            </p:nvPicPr>
            <p:blipFill>
              <a:blip r:embed="rId10"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7985784" y="3398671"/>
                <a:ext cx="348301" cy="348300"/>
              </a:xfrm>
              <a:prstGeom prst="rect">
                <a:avLst/>
              </a:prstGeom>
            </p:spPr>
          </p:pic>
          <p:pic>
            <p:nvPicPr>
              <p:cNvPr id="49" name="Picture 48">
                <a:extLst>
                  <a:ext uri="{FF2B5EF4-FFF2-40B4-BE49-F238E27FC236}">
                    <a16:creationId xmlns:a16="http://schemas.microsoft.com/office/drawing/2014/main" id="{901562F1-89CD-5AEA-329D-64DFD66C8B60}"/>
                  </a:ext>
                </a:extLst>
              </p:cNvPr>
              <p:cNvPicPr>
                <a:picLocks noChangeAspect="1"/>
              </p:cNvPicPr>
              <p:nvPr/>
            </p:nvPicPr>
            <p:blipFill>
              <a:blip r:embed="rId11"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8571547" y="3390943"/>
                <a:ext cx="336084" cy="336084"/>
              </a:xfrm>
              <a:prstGeom prst="rect">
                <a:avLst/>
              </a:prstGeom>
            </p:spPr>
          </p:pic>
          <p:pic>
            <p:nvPicPr>
              <p:cNvPr id="50" name="Picture 49">
                <a:extLst>
                  <a:ext uri="{FF2B5EF4-FFF2-40B4-BE49-F238E27FC236}">
                    <a16:creationId xmlns:a16="http://schemas.microsoft.com/office/drawing/2014/main" id="{DC9FB0BE-460C-15DA-9E3B-438DD93CBFF1}"/>
                  </a:ext>
                </a:extLst>
              </p:cNvPr>
              <p:cNvPicPr>
                <a:picLocks noChangeAspect="1"/>
              </p:cNvPicPr>
              <p:nvPr/>
            </p:nvPicPr>
            <p:blipFill>
              <a:blip r:embed="rId12"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9141659" y="3379323"/>
                <a:ext cx="394976" cy="394976"/>
              </a:xfrm>
              <a:prstGeom prst="rect">
                <a:avLst/>
              </a:prstGeom>
            </p:spPr>
          </p:pic>
          <p:pic>
            <p:nvPicPr>
              <p:cNvPr id="51" name="Picture 50">
                <a:extLst>
                  <a:ext uri="{FF2B5EF4-FFF2-40B4-BE49-F238E27FC236}">
                    <a16:creationId xmlns:a16="http://schemas.microsoft.com/office/drawing/2014/main" id="{8A7EC581-E640-221C-C4F5-38E616DDDA27}"/>
                  </a:ext>
                </a:extLst>
              </p:cNvPr>
              <p:cNvPicPr>
                <a:picLocks noChangeAspect="1"/>
              </p:cNvPicPr>
              <p:nvPr/>
            </p:nvPicPr>
            <p:blipFill>
              <a:blip r:embed="rId13"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9733176" y="3389927"/>
                <a:ext cx="352758" cy="352758"/>
              </a:xfrm>
              <a:prstGeom prst="rect">
                <a:avLst/>
              </a:prstGeom>
            </p:spPr>
          </p:pic>
          <p:pic>
            <p:nvPicPr>
              <p:cNvPr id="52" name="Picture 51">
                <a:extLst>
                  <a:ext uri="{FF2B5EF4-FFF2-40B4-BE49-F238E27FC236}">
                    <a16:creationId xmlns:a16="http://schemas.microsoft.com/office/drawing/2014/main" id="{2AC16343-3F8D-3026-26A6-381704B44D2D}"/>
                  </a:ext>
                </a:extLst>
              </p:cNvPr>
              <p:cNvPicPr>
                <a:picLocks noChangeAspect="1"/>
              </p:cNvPicPr>
              <p:nvPr/>
            </p:nvPicPr>
            <p:blipFill>
              <a:blip r:embed="rId14"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8026496" y="4061939"/>
                <a:ext cx="322209" cy="322209"/>
              </a:xfrm>
              <a:prstGeom prst="rect">
                <a:avLst/>
              </a:prstGeom>
            </p:spPr>
          </p:pic>
          <p:pic>
            <p:nvPicPr>
              <p:cNvPr id="53" name="Picture 52">
                <a:extLst>
                  <a:ext uri="{FF2B5EF4-FFF2-40B4-BE49-F238E27FC236}">
                    <a16:creationId xmlns:a16="http://schemas.microsoft.com/office/drawing/2014/main" id="{4FBCADEA-BC99-108D-CDCD-46F46E9E2E93}"/>
                  </a:ext>
                </a:extLst>
              </p:cNvPr>
              <p:cNvPicPr>
                <a:picLocks noChangeAspect="1"/>
              </p:cNvPicPr>
              <p:nvPr/>
            </p:nvPicPr>
            <p:blipFill>
              <a:blip r:embed="rId15"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8444017" y="3983723"/>
                <a:ext cx="545752" cy="421717"/>
              </a:xfrm>
              <a:prstGeom prst="rect">
                <a:avLst/>
              </a:prstGeom>
            </p:spPr>
          </p:pic>
          <p:pic>
            <p:nvPicPr>
              <p:cNvPr id="54" name="Picture 53">
                <a:extLst>
                  <a:ext uri="{FF2B5EF4-FFF2-40B4-BE49-F238E27FC236}">
                    <a16:creationId xmlns:a16="http://schemas.microsoft.com/office/drawing/2014/main" id="{85DA5442-BD17-CDC7-DCD0-7AA72FC6EF31}"/>
                  </a:ext>
                </a:extLst>
              </p:cNvPr>
              <p:cNvPicPr>
                <a:picLocks noChangeAspect="1"/>
              </p:cNvPicPr>
              <p:nvPr/>
            </p:nvPicPr>
            <p:blipFill>
              <a:blip r:embed="rId16"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9651203" y="3959943"/>
                <a:ext cx="524935" cy="524934"/>
              </a:xfrm>
              <a:prstGeom prst="rect">
                <a:avLst/>
              </a:prstGeom>
            </p:spPr>
          </p:pic>
          <p:pic>
            <p:nvPicPr>
              <p:cNvPr id="55" name="Picture 54">
                <a:extLst>
                  <a:ext uri="{FF2B5EF4-FFF2-40B4-BE49-F238E27FC236}">
                    <a16:creationId xmlns:a16="http://schemas.microsoft.com/office/drawing/2014/main" id="{AED6EA0D-938C-1EF3-A4F2-13660E52CE7A}"/>
                  </a:ext>
                </a:extLst>
              </p:cNvPr>
              <p:cNvPicPr>
                <a:picLocks noChangeAspect="1"/>
              </p:cNvPicPr>
              <p:nvPr/>
            </p:nvPicPr>
            <p:blipFill>
              <a:blip r:embed="rId17"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8031880" y="4699115"/>
                <a:ext cx="380893" cy="380893"/>
              </a:xfrm>
              <a:prstGeom prst="rect">
                <a:avLst/>
              </a:prstGeom>
            </p:spPr>
          </p:pic>
          <p:pic>
            <p:nvPicPr>
              <p:cNvPr id="56" name="Picture 55">
                <a:extLst>
                  <a:ext uri="{FF2B5EF4-FFF2-40B4-BE49-F238E27FC236}">
                    <a16:creationId xmlns:a16="http://schemas.microsoft.com/office/drawing/2014/main" id="{6697AD4D-4116-5BC5-3D03-83DE14C1C1AD}"/>
                  </a:ext>
                </a:extLst>
              </p:cNvPr>
              <p:cNvPicPr>
                <a:picLocks noChangeAspect="1"/>
              </p:cNvPicPr>
              <p:nvPr/>
            </p:nvPicPr>
            <p:blipFill>
              <a:blip r:embed="rId18"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8596576" y="4743926"/>
                <a:ext cx="328008" cy="328008"/>
              </a:xfrm>
              <a:prstGeom prst="rect">
                <a:avLst/>
              </a:prstGeom>
            </p:spPr>
          </p:pic>
          <p:pic>
            <p:nvPicPr>
              <p:cNvPr id="57" name="Picture 56">
                <a:extLst>
                  <a:ext uri="{FF2B5EF4-FFF2-40B4-BE49-F238E27FC236}">
                    <a16:creationId xmlns:a16="http://schemas.microsoft.com/office/drawing/2014/main" id="{FEFC324B-FFEC-4A06-44C7-19EB42356721}"/>
                  </a:ext>
                </a:extLst>
              </p:cNvPr>
              <p:cNvPicPr>
                <a:picLocks noChangeAspect="1"/>
              </p:cNvPicPr>
              <p:nvPr/>
            </p:nvPicPr>
            <p:blipFill>
              <a:blip r:embed="rId19"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9107049" y="4693514"/>
                <a:ext cx="433638" cy="433638"/>
              </a:xfrm>
              <a:prstGeom prst="rect">
                <a:avLst/>
              </a:prstGeom>
            </p:spPr>
          </p:pic>
          <p:pic>
            <p:nvPicPr>
              <p:cNvPr id="58" name="Picture 57">
                <a:extLst>
                  <a:ext uri="{FF2B5EF4-FFF2-40B4-BE49-F238E27FC236}">
                    <a16:creationId xmlns:a16="http://schemas.microsoft.com/office/drawing/2014/main" id="{2B432278-B1E9-8888-095D-8C691316693C}"/>
                  </a:ext>
                </a:extLst>
              </p:cNvPr>
              <p:cNvPicPr>
                <a:picLocks noChangeAspect="1"/>
              </p:cNvPicPr>
              <p:nvPr/>
            </p:nvPicPr>
            <p:blipFill>
              <a:blip r:embed="rId20" cstate="hqprint">
                <a:duotone>
                  <a:srgbClr val="008FD3">
                    <a:shade val="45000"/>
                    <a:satMod val="135000"/>
                  </a:srgbClr>
                  <a:prstClr val="white"/>
                </a:duotone>
                <a:extLst>
                  <a:ext uri="{28A0092B-C50C-407E-A947-70E740481C1C}">
                    <a14:useLocalDpi xmlns:a14="http://schemas.microsoft.com/office/drawing/2010/main"/>
                  </a:ext>
                </a:extLst>
              </a:blip>
              <a:stretch>
                <a:fillRect/>
              </a:stretch>
            </p:blipFill>
            <p:spPr>
              <a:xfrm>
                <a:off x="9641260" y="4681396"/>
                <a:ext cx="438359" cy="438359"/>
              </a:xfrm>
              <a:prstGeom prst="rect">
                <a:avLst/>
              </a:prstGeom>
            </p:spPr>
          </p:pic>
          <p:sp>
            <p:nvSpPr>
              <p:cNvPr id="59" name="TextBox 58">
                <a:extLst>
                  <a:ext uri="{FF2B5EF4-FFF2-40B4-BE49-F238E27FC236}">
                    <a16:creationId xmlns:a16="http://schemas.microsoft.com/office/drawing/2014/main" id="{C064A7F3-6131-3ABB-A160-890BDBF445A2}"/>
                  </a:ext>
                </a:extLst>
              </p:cNvPr>
              <p:cNvSpPr txBox="1"/>
              <p:nvPr/>
            </p:nvSpPr>
            <p:spPr>
              <a:xfrm>
                <a:off x="8204112" y="2501110"/>
                <a:ext cx="1731382" cy="21209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800" u="none" strike="noStrike" kern="0" cap="none" spc="-30" normalizeH="0" baseline="0" noProof="0" dirty="0">
                    <a:ln>
                      <a:noFill/>
                    </a:ln>
                    <a:solidFill>
                      <a:srgbClr val="0070F2"/>
                    </a:solidFill>
                    <a:effectLst/>
                    <a:uLnTx/>
                    <a:uFillTx/>
                    <a:latin typeface="72 Brand"/>
                    <a:ea typeface="Arial" panose="020B0604020202020204" pitchFamily="34" charset="0"/>
                    <a:cs typeface="72" panose="020B0503030000000003" pitchFamily="34" charset="0"/>
                  </a:rPr>
                  <a:t>LEAD-TO-CASH</a:t>
                </a:r>
              </a:p>
            </p:txBody>
          </p:sp>
          <p:sp>
            <p:nvSpPr>
              <p:cNvPr id="60" name="TextBox 59">
                <a:extLst>
                  <a:ext uri="{FF2B5EF4-FFF2-40B4-BE49-F238E27FC236}">
                    <a16:creationId xmlns:a16="http://schemas.microsoft.com/office/drawing/2014/main" id="{98A0C7A3-0F97-61D1-2A16-E52052E1667F}"/>
                  </a:ext>
                </a:extLst>
              </p:cNvPr>
              <p:cNvSpPr txBox="1"/>
              <p:nvPr/>
            </p:nvSpPr>
            <p:spPr>
              <a:xfrm>
                <a:off x="8124606" y="3212713"/>
                <a:ext cx="1890393" cy="21209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800" u="none" strike="noStrike" kern="0" cap="none" spc="-30" normalizeH="0" baseline="0" noProof="0" dirty="0">
                    <a:ln>
                      <a:noFill/>
                    </a:ln>
                    <a:solidFill>
                      <a:srgbClr val="0070F2"/>
                    </a:solidFill>
                    <a:effectLst/>
                    <a:uLnTx/>
                    <a:uFillTx/>
                    <a:latin typeface="72 Brand"/>
                    <a:ea typeface="Arial" panose="020B0604020202020204" pitchFamily="34" charset="0"/>
                    <a:cs typeface="72" panose="020B0503030000000003" pitchFamily="34" charset="0"/>
                  </a:rPr>
                  <a:t>DESIGN-TO-OPERATE</a:t>
                </a:r>
              </a:p>
            </p:txBody>
          </p:sp>
          <p:sp>
            <p:nvSpPr>
              <p:cNvPr id="61" name="TextBox 60">
                <a:extLst>
                  <a:ext uri="{FF2B5EF4-FFF2-40B4-BE49-F238E27FC236}">
                    <a16:creationId xmlns:a16="http://schemas.microsoft.com/office/drawing/2014/main" id="{33628FB9-2E5F-1B11-508E-4AE7D160C128}"/>
                  </a:ext>
                </a:extLst>
              </p:cNvPr>
              <p:cNvSpPr txBox="1"/>
              <p:nvPr/>
            </p:nvSpPr>
            <p:spPr>
              <a:xfrm>
                <a:off x="8204112" y="3868872"/>
                <a:ext cx="1731382" cy="21209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800" u="none" strike="noStrike" kern="0" cap="none" spc="-30" normalizeH="0" baseline="0" noProof="0" dirty="0">
                    <a:ln>
                      <a:noFill/>
                    </a:ln>
                    <a:solidFill>
                      <a:srgbClr val="0070F2"/>
                    </a:solidFill>
                    <a:effectLst/>
                    <a:uLnTx/>
                    <a:uFillTx/>
                    <a:latin typeface="72 Brand"/>
                    <a:ea typeface="Arial" panose="020B0604020202020204" pitchFamily="34" charset="0"/>
                    <a:cs typeface="72" panose="020B0503030000000003" pitchFamily="34" charset="0"/>
                  </a:rPr>
                  <a:t>SOURCE-TO-PAY</a:t>
                </a:r>
              </a:p>
            </p:txBody>
          </p:sp>
          <p:sp>
            <p:nvSpPr>
              <p:cNvPr id="62" name="TextBox 61">
                <a:extLst>
                  <a:ext uri="{FF2B5EF4-FFF2-40B4-BE49-F238E27FC236}">
                    <a16:creationId xmlns:a16="http://schemas.microsoft.com/office/drawing/2014/main" id="{5B94A929-9ECF-3CF3-BA39-29663AB782D8}"/>
                  </a:ext>
                </a:extLst>
              </p:cNvPr>
              <p:cNvSpPr txBox="1"/>
              <p:nvPr/>
            </p:nvSpPr>
            <p:spPr>
              <a:xfrm>
                <a:off x="8204112" y="4517182"/>
                <a:ext cx="1731382" cy="21209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800" u="none" strike="noStrike" kern="0" cap="none" spc="-30" normalizeH="0" baseline="0" noProof="0" dirty="0">
                    <a:ln>
                      <a:noFill/>
                    </a:ln>
                    <a:solidFill>
                      <a:srgbClr val="0070F2"/>
                    </a:solidFill>
                    <a:effectLst/>
                    <a:uLnTx/>
                    <a:uFillTx/>
                    <a:latin typeface="72 Brand"/>
                    <a:ea typeface="Arial" panose="020B0604020202020204" pitchFamily="34" charset="0"/>
                    <a:cs typeface="72" panose="020B0503030000000003" pitchFamily="34" charset="0"/>
                  </a:rPr>
                  <a:t>HIRE-TO-RETIRE</a:t>
                </a:r>
              </a:p>
            </p:txBody>
          </p:sp>
          <p:cxnSp>
            <p:nvCxnSpPr>
              <p:cNvPr id="63" name="Straight Connector 62">
                <a:extLst>
                  <a:ext uri="{FF2B5EF4-FFF2-40B4-BE49-F238E27FC236}">
                    <a16:creationId xmlns:a16="http://schemas.microsoft.com/office/drawing/2014/main" id="{E17C9C66-CA47-DF34-7925-A02B9E08C6EA}"/>
                  </a:ext>
                </a:extLst>
              </p:cNvPr>
              <p:cNvCxnSpPr>
                <a:cxnSpLocks/>
              </p:cNvCxnSpPr>
              <p:nvPr/>
            </p:nvCxnSpPr>
            <p:spPr>
              <a:xfrm>
                <a:off x="8397309" y="2890398"/>
                <a:ext cx="102443" cy="0"/>
              </a:xfrm>
              <a:prstGeom prst="line">
                <a:avLst/>
              </a:prstGeom>
              <a:noFill/>
              <a:ln w="25400" cap="rnd" cmpd="sng" algn="ctr">
                <a:solidFill>
                  <a:srgbClr val="0070F2"/>
                </a:solidFill>
                <a:prstDash val="sysDot"/>
                <a:headEnd type="none" w="med" len="med"/>
                <a:tailEnd type="none" w="med" len="med"/>
              </a:ln>
              <a:effectLst/>
            </p:spPr>
          </p:cxnSp>
          <p:cxnSp>
            <p:nvCxnSpPr>
              <p:cNvPr id="64" name="Straight Connector 63">
                <a:extLst>
                  <a:ext uri="{FF2B5EF4-FFF2-40B4-BE49-F238E27FC236}">
                    <a16:creationId xmlns:a16="http://schemas.microsoft.com/office/drawing/2014/main" id="{A9068DA4-026A-81FF-B632-54371DD0692F}"/>
                  </a:ext>
                </a:extLst>
              </p:cNvPr>
              <p:cNvCxnSpPr>
                <a:cxnSpLocks/>
              </p:cNvCxnSpPr>
              <p:nvPr/>
            </p:nvCxnSpPr>
            <p:spPr>
              <a:xfrm>
                <a:off x="8975402" y="2890398"/>
                <a:ext cx="102443" cy="0"/>
              </a:xfrm>
              <a:prstGeom prst="line">
                <a:avLst/>
              </a:prstGeom>
              <a:noFill/>
              <a:ln w="25400" cap="rnd" cmpd="sng" algn="ctr">
                <a:solidFill>
                  <a:srgbClr val="0070F2"/>
                </a:solidFill>
                <a:prstDash val="sysDot"/>
                <a:headEnd type="none" w="med" len="med"/>
                <a:tailEnd type="none" w="med" len="med"/>
              </a:ln>
              <a:effectLst/>
            </p:spPr>
          </p:cxnSp>
          <p:cxnSp>
            <p:nvCxnSpPr>
              <p:cNvPr id="65" name="Straight Connector 64">
                <a:extLst>
                  <a:ext uri="{FF2B5EF4-FFF2-40B4-BE49-F238E27FC236}">
                    <a16:creationId xmlns:a16="http://schemas.microsoft.com/office/drawing/2014/main" id="{56B69850-4240-96AA-9718-A3398214F455}"/>
                  </a:ext>
                </a:extLst>
              </p:cNvPr>
              <p:cNvCxnSpPr>
                <a:cxnSpLocks/>
              </p:cNvCxnSpPr>
              <p:nvPr/>
            </p:nvCxnSpPr>
            <p:spPr>
              <a:xfrm>
                <a:off x="9543721" y="2890398"/>
                <a:ext cx="102443" cy="0"/>
              </a:xfrm>
              <a:prstGeom prst="line">
                <a:avLst/>
              </a:prstGeom>
              <a:noFill/>
              <a:ln w="25400" cap="rnd" cmpd="sng" algn="ctr">
                <a:solidFill>
                  <a:srgbClr val="0070F2"/>
                </a:solidFill>
                <a:prstDash val="sysDot"/>
                <a:headEnd type="none" w="med" len="med"/>
                <a:tailEnd type="none" w="med" len="med"/>
              </a:ln>
              <a:effectLst/>
            </p:spPr>
          </p:cxnSp>
          <p:cxnSp>
            <p:nvCxnSpPr>
              <p:cNvPr id="66" name="Straight Connector 65">
                <a:extLst>
                  <a:ext uri="{FF2B5EF4-FFF2-40B4-BE49-F238E27FC236}">
                    <a16:creationId xmlns:a16="http://schemas.microsoft.com/office/drawing/2014/main" id="{9841059F-8BA5-A957-0BE5-F3AB408CDE39}"/>
                  </a:ext>
                </a:extLst>
              </p:cNvPr>
              <p:cNvCxnSpPr>
                <a:cxnSpLocks/>
              </p:cNvCxnSpPr>
              <p:nvPr/>
            </p:nvCxnSpPr>
            <p:spPr>
              <a:xfrm>
                <a:off x="8389596" y="3528664"/>
                <a:ext cx="102443" cy="0"/>
              </a:xfrm>
              <a:prstGeom prst="line">
                <a:avLst/>
              </a:prstGeom>
              <a:noFill/>
              <a:ln w="25400" cap="rnd" cmpd="sng" algn="ctr">
                <a:solidFill>
                  <a:srgbClr val="0070F2"/>
                </a:solidFill>
                <a:prstDash val="sysDot"/>
                <a:headEnd type="none" w="med" len="med"/>
                <a:tailEnd type="none" w="med" len="med"/>
              </a:ln>
              <a:effectLst/>
            </p:spPr>
          </p:cxnSp>
          <p:cxnSp>
            <p:nvCxnSpPr>
              <p:cNvPr id="67" name="Straight Connector 66">
                <a:extLst>
                  <a:ext uri="{FF2B5EF4-FFF2-40B4-BE49-F238E27FC236}">
                    <a16:creationId xmlns:a16="http://schemas.microsoft.com/office/drawing/2014/main" id="{04468F79-4616-8273-8941-9E96942D3C1B}"/>
                  </a:ext>
                </a:extLst>
              </p:cNvPr>
              <p:cNvCxnSpPr>
                <a:cxnSpLocks/>
              </p:cNvCxnSpPr>
              <p:nvPr/>
            </p:nvCxnSpPr>
            <p:spPr>
              <a:xfrm>
                <a:off x="8925261" y="3528664"/>
                <a:ext cx="102443" cy="0"/>
              </a:xfrm>
              <a:prstGeom prst="line">
                <a:avLst/>
              </a:prstGeom>
              <a:noFill/>
              <a:ln w="25400" cap="rnd" cmpd="sng" algn="ctr">
                <a:solidFill>
                  <a:srgbClr val="0070F2"/>
                </a:solidFill>
                <a:prstDash val="sysDot"/>
                <a:headEnd type="none" w="med" len="med"/>
                <a:tailEnd type="none" w="med" len="med"/>
              </a:ln>
              <a:effectLst/>
            </p:spPr>
          </p:cxnSp>
          <p:cxnSp>
            <p:nvCxnSpPr>
              <p:cNvPr id="68" name="Straight Connector 67">
                <a:extLst>
                  <a:ext uri="{FF2B5EF4-FFF2-40B4-BE49-F238E27FC236}">
                    <a16:creationId xmlns:a16="http://schemas.microsoft.com/office/drawing/2014/main" id="{104BCD58-4FED-495F-EF68-141D15999CB3}"/>
                  </a:ext>
                </a:extLst>
              </p:cNvPr>
              <p:cNvCxnSpPr>
                <a:cxnSpLocks/>
              </p:cNvCxnSpPr>
              <p:nvPr/>
            </p:nvCxnSpPr>
            <p:spPr>
              <a:xfrm>
                <a:off x="9574576" y="3528664"/>
                <a:ext cx="102443" cy="0"/>
              </a:xfrm>
              <a:prstGeom prst="line">
                <a:avLst/>
              </a:prstGeom>
              <a:noFill/>
              <a:ln w="25400" cap="rnd" cmpd="sng" algn="ctr">
                <a:solidFill>
                  <a:srgbClr val="0070F2"/>
                </a:solidFill>
                <a:prstDash val="sysDot"/>
                <a:headEnd type="none" w="med" len="med"/>
                <a:tailEnd type="none" w="med" len="med"/>
              </a:ln>
              <a:effectLst/>
            </p:spPr>
          </p:cxnSp>
          <p:cxnSp>
            <p:nvCxnSpPr>
              <p:cNvPr id="69" name="Straight Connector 68">
                <a:extLst>
                  <a:ext uri="{FF2B5EF4-FFF2-40B4-BE49-F238E27FC236}">
                    <a16:creationId xmlns:a16="http://schemas.microsoft.com/office/drawing/2014/main" id="{DD97318E-9AA4-D49D-CEC8-AA7A3389CC28}"/>
                  </a:ext>
                </a:extLst>
              </p:cNvPr>
              <p:cNvCxnSpPr>
                <a:cxnSpLocks/>
              </p:cNvCxnSpPr>
              <p:nvPr/>
            </p:nvCxnSpPr>
            <p:spPr>
              <a:xfrm>
                <a:off x="8358742" y="4226476"/>
                <a:ext cx="102443" cy="0"/>
              </a:xfrm>
              <a:prstGeom prst="line">
                <a:avLst/>
              </a:prstGeom>
              <a:noFill/>
              <a:ln w="25400" cap="rnd" cmpd="sng" algn="ctr">
                <a:solidFill>
                  <a:srgbClr val="0070F2"/>
                </a:solidFill>
                <a:prstDash val="sysDot"/>
                <a:headEnd type="none" w="med" len="med"/>
                <a:tailEnd type="none" w="med" len="med"/>
              </a:ln>
              <a:effectLst/>
            </p:spPr>
          </p:cxnSp>
          <p:cxnSp>
            <p:nvCxnSpPr>
              <p:cNvPr id="70" name="Straight Connector 69">
                <a:extLst>
                  <a:ext uri="{FF2B5EF4-FFF2-40B4-BE49-F238E27FC236}">
                    <a16:creationId xmlns:a16="http://schemas.microsoft.com/office/drawing/2014/main" id="{A7611236-5AAE-C718-55A2-7CCB28974407}"/>
                  </a:ext>
                </a:extLst>
              </p:cNvPr>
              <p:cNvCxnSpPr>
                <a:cxnSpLocks/>
              </p:cNvCxnSpPr>
              <p:nvPr/>
            </p:nvCxnSpPr>
            <p:spPr>
              <a:xfrm>
                <a:off x="8971545" y="4226476"/>
                <a:ext cx="102443" cy="0"/>
              </a:xfrm>
              <a:prstGeom prst="line">
                <a:avLst/>
              </a:prstGeom>
              <a:noFill/>
              <a:ln w="25400" cap="rnd" cmpd="sng" algn="ctr">
                <a:solidFill>
                  <a:srgbClr val="0070F2"/>
                </a:solidFill>
                <a:prstDash val="sysDot"/>
                <a:headEnd type="none" w="med" len="med"/>
                <a:tailEnd type="none" w="med" len="med"/>
              </a:ln>
              <a:effectLst/>
            </p:spPr>
          </p:cxnSp>
          <p:cxnSp>
            <p:nvCxnSpPr>
              <p:cNvPr id="71" name="Straight Connector 70">
                <a:extLst>
                  <a:ext uri="{FF2B5EF4-FFF2-40B4-BE49-F238E27FC236}">
                    <a16:creationId xmlns:a16="http://schemas.microsoft.com/office/drawing/2014/main" id="{69279C98-0951-E637-E05B-F0477E4A3534}"/>
                  </a:ext>
                </a:extLst>
              </p:cNvPr>
              <p:cNvCxnSpPr>
                <a:cxnSpLocks/>
              </p:cNvCxnSpPr>
              <p:nvPr/>
            </p:nvCxnSpPr>
            <p:spPr>
              <a:xfrm>
                <a:off x="9543721" y="4226476"/>
                <a:ext cx="102443" cy="0"/>
              </a:xfrm>
              <a:prstGeom prst="line">
                <a:avLst/>
              </a:prstGeom>
              <a:noFill/>
              <a:ln w="25400" cap="rnd" cmpd="sng" algn="ctr">
                <a:solidFill>
                  <a:srgbClr val="0070F2"/>
                </a:solidFill>
                <a:prstDash val="sysDot"/>
                <a:headEnd type="none" w="med" len="med"/>
                <a:tailEnd type="none" w="med" len="med"/>
              </a:ln>
              <a:effectLst/>
            </p:spPr>
          </p:cxnSp>
          <p:cxnSp>
            <p:nvCxnSpPr>
              <p:cNvPr id="72" name="Straight Connector 71">
                <a:extLst>
                  <a:ext uri="{FF2B5EF4-FFF2-40B4-BE49-F238E27FC236}">
                    <a16:creationId xmlns:a16="http://schemas.microsoft.com/office/drawing/2014/main" id="{5843AE75-5D11-6267-A282-081B0C210422}"/>
                  </a:ext>
                </a:extLst>
              </p:cNvPr>
              <p:cNvCxnSpPr>
                <a:cxnSpLocks/>
              </p:cNvCxnSpPr>
              <p:nvPr/>
            </p:nvCxnSpPr>
            <p:spPr>
              <a:xfrm>
                <a:off x="8408880" y="4882228"/>
                <a:ext cx="102443" cy="0"/>
              </a:xfrm>
              <a:prstGeom prst="line">
                <a:avLst/>
              </a:prstGeom>
              <a:noFill/>
              <a:ln w="25400" cap="rnd" cmpd="sng" algn="ctr">
                <a:solidFill>
                  <a:srgbClr val="0070F2"/>
                </a:solidFill>
                <a:prstDash val="sysDot"/>
                <a:headEnd type="none" w="med" len="med"/>
                <a:tailEnd type="none" w="med" len="med"/>
              </a:ln>
              <a:effectLst/>
            </p:spPr>
          </p:cxnSp>
          <p:cxnSp>
            <p:nvCxnSpPr>
              <p:cNvPr id="73" name="Straight Connector 72">
                <a:extLst>
                  <a:ext uri="{FF2B5EF4-FFF2-40B4-BE49-F238E27FC236}">
                    <a16:creationId xmlns:a16="http://schemas.microsoft.com/office/drawing/2014/main" id="{B32CFCA9-09E2-2F22-C924-D86D03FEAE2E}"/>
                  </a:ext>
                </a:extLst>
              </p:cNvPr>
              <p:cNvCxnSpPr>
                <a:cxnSpLocks/>
              </p:cNvCxnSpPr>
              <p:nvPr/>
            </p:nvCxnSpPr>
            <p:spPr>
              <a:xfrm>
                <a:off x="8994686" y="4882228"/>
                <a:ext cx="102443" cy="0"/>
              </a:xfrm>
              <a:prstGeom prst="line">
                <a:avLst/>
              </a:prstGeom>
              <a:noFill/>
              <a:ln w="25400" cap="rnd" cmpd="sng" algn="ctr">
                <a:solidFill>
                  <a:srgbClr val="0070F2"/>
                </a:solidFill>
                <a:prstDash val="sysDot"/>
                <a:headEnd type="none" w="med" len="med"/>
                <a:tailEnd type="none" w="med" len="med"/>
              </a:ln>
              <a:effectLst/>
            </p:spPr>
          </p:cxnSp>
          <p:cxnSp>
            <p:nvCxnSpPr>
              <p:cNvPr id="74" name="Straight Connector 73">
                <a:extLst>
                  <a:ext uri="{FF2B5EF4-FFF2-40B4-BE49-F238E27FC236}">
                    <a16:creationId xmlns:a16="http://schemas.microsoft.com/office/drawing/2014/main" id="{15646D0B-8B98-BF94-4B6B-0F12D91E75A2}"/>
                  </a:ext>
                </a:extLst>
              </p:cNvPr>
              <p:cNvCxnSpPr>
                <a:cxnSpLocks/>
              </p:cNvCxnSpPr>
              <p:nvPr/>
            </p:nvCxnSpPr>
            <p:spPr>
              <a:xfrm>
                <a:off x="9528295" y="4882228"/>
                <a:ext cx="102443" cy="0"/>
              </a:xfrm>
              <a:prstGeom prst="line">
                <a:avLst/>
              </a:prstGeom>
              <a:noFill/>
              <a:ln w="25400" cap="rnd" cmpd="sng" algn="ctr">
                <a:solidFill>
                  <a:srgbClr val="0070F2"/>
                </a:solidFill>
                <a:prstDash val="sysDot"/>
                <a:headEnd type="none" w="med" len="med"/>
                <a:tailEnd type="none" w="med" len="med"/>
              </a:ln>
              <a:effectLst/>
            </p:spPr>
          </p:cxnSp>
        </p:grpSp>
      </p:grpSp>
      <p:sp>
        <p:nvSpPr>
          <p:cNvPr id="3" name="TextBox 2">
            <a:extLst>
              <a:ext uri="{FF2B5EF4-FFF2-40B4-BE49-F238E27FC236}">
                <a16:creationId xmlns:a16="http://schemas.microsoft.com/office/drawing/2014/main" id="{A6174454-A149-3365-21D1-33D9E122F0F0}"/>
              </a:ext>
            </a:extLst>
          </p:cNvPr>
          <p:cNvSpPr txBox="1"/>
          <p:nvPr/>
        </p:nvSpPr>
        <p:spPr>
          <a:xfrm>
            <a:off x="4289355" y="3916499"/>
            <a:ext cx="6766560" cy="215444"/>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mj-lt"/>
                <a:cs typeface="72" panose="020B0503030000000003" pitchFamily="34" charset="0"/>
              </a:rPr>
              <a:t>Embedded</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a:t>
            </a:r>
            <a:r>
              <a:rPr kumimoji="0" lang="en-US" sz="1400" u="none" strike="noStrike" kern="0" cap="none" spc="0" normalizeH="0" baseline="0" noProof="0" dirty="0">
                <a:ln>
                  <a:noFill/>
                </a:ln>
                <a:solidFill>
                  <a:srgbClr val="FFFFFF">
                    <a:lumMod val="85000"/>
                  </a:srgbClr>
                </a:solidFill>
                <a:effectLst/>
                <a:uLnTx/>
                <a:uFillTx/>
                <a:latin typeface="72 Brand"/>
                <a:ea typeface="+mn-ea"/>
                <a:cs typeface="72" panose="020B0503030000000003" pitchFamily="34" charset="0"/>
              </a:rPr>
              <a:t>|</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Planning and analytics at the point of decision in SAP applications</a:t>
            </a:r>
            <a:endParaRPr kumimoji="0" lang="en-US" sz="2400" u="none" strike="noStrike" kern="1200" cap="none" spc="0" normalizeH="0" baseline="0" noProof="0" dirty="0">
              <a:ln>
                <a:noFill/>
              </a:ln>
              <a:solidFill>
                <a:srgbClr val="000000"/>
              </a:solidFill>
              <a:effectLst/>
              <a:uLnTx/>
              <a:uFillTx/>
              <a:latin typeface="72 Brand"/>
              <a:ea typeface="+mn-ea"/>
              <a:cs typeface="72" panose="020B0503030000000003" pitchFamily="34" charset="0"/>
            </a:endParaRPr>
          </a:p>
        </p:txBody>
      </p:sp>
      <p:sp>
        <p:nvSpPr>
          <p:cNvPr id="5" name="TextBox 4">
            <a:extLst>
              <a:ext uri="{FF2B5EF4-FFF2-40B4-BE49-F238E27FC236}">
                <a16:creationId xmlns:a16="http://schemas.microsoft.com/office/drawing/2014/main" id="{26F22A90-F867-2795-3F0B-EF8C30B9E93F}"/>
              </a:ext>
            </a:extLst>
          </p:cNvPr>
          <p:cNvSpPr txBox="1"/>
          <p:nvPr/>
        </p:nvSpPr>
        <p:spPr>
          <a:xfrm>
            <a:off x="4289354" y="4319269"/>
            <a:ext cx="6858000" cy="215444"/>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000000"/>
                </a:solidFill>
                <a:latin typeface="+mj-lt"/>
                <a:cs typeface="72" panose="020B0503030000000003" pitchFamily="34" charset="0"/>
              </a:rPr>
              <a:t>Extensible</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a:t>
            </a:r>
            <a:r>
              <a:rPr kumimoji="0" lang="en-US" sz="1400" u="none" strike="noStrike" kern="0" cap="none" spc="0" normalizeH="0" baseline="0" noProof="0" dirty="0">
                <a:ln>
                  <a:noFill/>
                </a:ln>
                <a:solidFill>
                  <a:srgbClr val="FFFFFF">
                    <a:lumMod val="85000"/>
                  </a:srgbClr>
                </a:solidFill>
                <a:effectLst/>
                <a:uLnTx/>
                <a:uFillTx/>
                <a:latin typeface="72 Brand"/>
                <a:ea typeface="+mn-ea"/>
                <a:cs typeface="72" panose="020B0503030000000003" pitchFamily="34" charset="0"/>
              </a:rPr>
              <a:t>|</a:t>
            </a:r>
            <a:r>
              <a:rPr kumimoji="0" lang="en-US" sz="1400" u="none" strike="noStrike" kern="0" cap="none" spc="0" normalizeH="0" baseline="0" noProof="0" dirty="0">
                <a:ln>
                  <a:noFill/>
                </a:ln>
                <a:solidFill>
                  <a:srgbClr val="000000"/>
                </a:solidFill>
                <a:effectLst/>
                <a:uLnTx/>
                <a:uFillTx/>
                <a:latin typeface="72 Brand"/>
                <a:ea typeface="+mn-ea"/>
                <a:cs typeface="72" panose="020B0503030000000003" pitchFamily="34" charset="0"/>
              </a:rPr>
              <a:t> Low-code/no-code composition, APIs to integrate everywhere</a:t>
            </a:r>
          </a:p>
        </p:txBody>
      </p:sp>
    </p:spTree>
    <p:extLst>
      <p:ext uri="{BB962C8B-B14F-4D97-AF65-F5344CB8AC3E}">
        <p14:creationId xmlns:p14="http://schemas.microsoft.com/office/powerpoint/2010/main" val="265715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E2B4A-1614-5680-45E4-FE71175490D1}"/>
            </a:ext>
          </a:extLst>
        </p:cNvPr>
        <p:cNvGrpSpPr/>
        <p:nvPr/>
      </p:nvGrpSpPr>
      <p:grpSpPr>
        <a:xfrm>
          <a:off x="0" y="0"/>
          <a:ext cx="0" cy="0"/>
          <a:chOff x="0" y="0"/>
          <a:chExt cx="0" cy="0"/>
        </a:xfrm>
      </p:grpSpPr>
      <p:sp>
        <p:nvSpPr>
          <p:cNvPr id="24" name="Title">
            <a:extLst>
              <a:ext uri="{FF2B5EF4-FFF2-40B4-BE49-F238E27FC236}">
                <a16:creationId xmlns:a16="http://schemas.microsoft.com/office/drawing/2014/main" id="{9157F704-ABC5-71C2-F365-E5FD736A8BE3}"/>
              </a:ext>
            </a:extLst>
          </p:cNvPr>
          <p:cNvSpPr>
            <a:spLocks noGrp="1"/>
          </p:cNvSpPr>
          <p:nvPr>
            <p:ph type="title"/>
          </p:nvPr>
        </p:nvSpPr>
        <p:spPr bwMode="gray"/>
        <p:txBody>
          <a:bodyPr/>
          <a:lstStyle/>
          <a:p>
            <a:r>
              <a:rPr lang="en-US"/>
              <a:t>SAP data and analytics</a:t>
            </a:r>
          </a:p>
        </p:txBody>
      </p:sp>
      <p:sp>
        <p:nvSpPr>
          <p:cNvPr id="2" name="Text Placeholder 3">
            <a:extLst>
              <a:ext uri="{FF2B5EF4-FFF2-40B4-BE49-F238E27FC236}">
                <a16:creationId xmlns:a16="http://schemas.microsoft.com/office/drawing/2014/main" id="{3D2B6945-4C4E-807D-A5B3-167540ABA2B8}"/>
              </a:ext>
            </a:extLst>
          </p:cNvPr>
          <p:cNvSpPr txBox="1">
            <a:spLocks/>
          </p:cNvSpPr>
          <p:nvPr/>
        </p:nvSpPr>
        <p:spPr bwMode="black">
          <a:xfrm>
            <a:off x="506914" y="1826956"/>
            <a:ext cx="4529409" cy="3909532"/>
          </a:xfrm>
          <a:prstGeom prst="rect">
            <a:avLst/>
          </a:prstGeom>
        </p:spPr>
        <p:txBody>
          <a:bodyPr vert="horz" wrap="square" lIns="0" tIns="0" rIns="0" bIns="0" rtlCol="0" anchor="t">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014">
              <a:lnSpc>
                <a:spcPct val="90000"/>
              </a:lnSpc>
              <a:spcBef>
                <a:spcPts val="0"/>
              </a:spcBef>
              <a:spcAft>
                <a:spcPts val="500"/>
              </a:spcAft>
              <a:buClr>
                <a:srgbClr val="F0AB00"/>
              </a:buClr>
              <a:defRPr/>
            </a:pPr>
            <a:r>
              <a:rPr lang="en-US" sz="1999" dirty="0">
                <a:solidFill>
                  <a:srgbClr val="000000"/>
                </a:solidFill>
                <a:latin typeface="+mj-lt"/>
                <a:cs typeface="72" panose="020B0503030000000003" pitchFamily="34" charset="0"/>
              </a:rPr>
              <a:t>Business Data Fabric</a:t>
            </a:r>
          </a:p>
          <a:p>
            <a:pPr defTabSz="1088014">
              <a:lnSpc>
                <a:spcPct val="90000"/>
              </a:lnSpc>
              <a:spcBef>
                <a:spcPts val="0"/>
              </a:spcBef>
              <a:spcAft>
                <a:spcPts val="500"/>
              </a:spcAft>
              <a:buClr>
                <a:srgbClr val="F0AB00"/>
              </a:buClr>
              <a:defRPr/>
            </a:pPr>
            <a:r>
              <a:rPr lang="en-US" sz="1799" dirty="0">
                <a:solidFill>
                  <a:srgbClr val="000000"/>
                </a:solidFill>
                <a:latin typeface="72 Brand" panose="020B0504030603020204" pitchFamily="34" charset="0"/>
                <a:cs typeface="72" panose="020B0503030000000003" pitchFamily="34" charset="0"/>
              </a:rPr>
              <a:t>Deliver semantically-rich, trusted data to every data consumer with business context</a:t>
            </a:r>
            <a:br>
              <a:rPr lang="en-US" sz="1799" dirty="0">
                <a:solidFill>
                  <a:srgbClr val="000000"/>
                </a:solidFill>
                <a:latin typeface="72 Brand" panose="020B0504030603020204" pitchFamily="34" charset="0"/>
                <a:cs typeface="72" panose="020B0503030000000003" pitchFamily="34" charset="0"/>
              </a:rPr>
            </a:br>
            <a:r>
              <a:rPr lang="en-US" sz="1799" dirty="0">
                <a:solidFill>
                  <a:srgbClr val="000000"/>
                </a:solidFill>
                <a:latin typeface="72 Brand" panose="020B0504030603020204" pitchFamily="34" charset="0"/>
                <a:cs typeface="72" panose="020B0503030000000003" pitchFamily="34" charset="0"/>
              </a:rPr>
              <a:t>and logic intact</a:t>
            </a:r>
          </a:p>
          <a:p>
            <a:pPr defTabSz="1088014">
              <a:lnSpc>
                <a:spcPct val="90000"/>
              </a:lnSpc>
              <a:spcBef>
                <a:spcPts val="0"/>
              </a:spcBef>
              <a:spcAft>
                <a:spcPts val="500"/>
              </a:spcAft>
              <a:buClr>
                <a:srgbClr val="F0AB00"/>
              </a:buClr>
              <a:defRPr/>
            </a:pPr>
            <a:endParaRPr lang="en-US" sz="1999" dirty="0">
              <a:solidFill>
                <a:srgbClr val="000000"/>
              </a:solidFill>
              <a:latin typeface="72 Brand" panose="020B0504030603020204" pitchFamily="34" charset="0"/>
              <a:cs typeface="72" panose="020B0503030000000003" pitchFamily="34" charset="0"/>
            </a:endParaRPr>
          </a:p>
          <a:p>
            <a:pPr defTabSz="1088014">
              <a:lnSpc>
                <a:spcPct val="90000"/>
              </a:lnSpc>
              <a:spcBef>
                <a:spcPts val="0"/>
              </a:spcBef>
              <a:spcAft>
                <a:spcPts val="500"/>
              </a:spcAft>
              <a:buClr>
                <a:srgbClr val="F0AB00"/>
              </a:buClr>
              <a:defRPr/>
            </a:pPr>
            <a:r>
              <a:rPr lang="en-US" sz="1999" dirty="0">
                <a:solidFill>
                  <a:srgbClr val="000000"/>
                </a:solidFill>
                <a:latin typeface="+mj-lt"/>
                <a:cs typeface="72" panose="020B0503030000000003" pitchFamily="34" charset="0"/>
              </a:rPr>
              <a:t>Intelligent Data Applications</a:t>
            </a:r>
          </a:p>
          <a:p>
            <a:pPr defTabSz="1088014">
              <a:lnSpc>
                <a:spcPct val="90000"/>
              </a:lnSpc>
              <a:spcBef>
                <a:spcPts val="0"/>
              </a:spcBef>
              <a:spcAft>
                <a:spcPts val="500"/>
              </a:spcAft>
              <a:buClr>
                <a:srgbClr val="F0AB00"/>
              </a:buClr>
              <a:defRPr/>
            </a:pPr>
            <a:r>
              <a:rPr lang="en-US" sz="1599" dirty="0">
                <a:solidFill>
                  <a:srgbClr val="000000"/>
                </a:solidFill>
                <a:latin typeface="72 Brand" panose="020B0504030603020204" pitchFamily="34" charset="0"/>
                <a:cs typeface="72" panose="020B0503030000000003" pitchFamily="34" charset="0"/>
              </a:rPr>
              <a:t>Empower developers to build apps that</a:t>
            </a:r>
            <a:br>
              <a:rPr lang="en-US" sz="1599" dirty="0">
                <a:solidFill>
                  <a:srgbClr val="000000"/>
                </a:solidFill>
                <a:latin typeface="72 Brand" panose="020B0504030603020204" pitchFamily="34" charset="0"/>
                <a:cs typeface="72" panose="020B0503030000000003" pitchFamily="34" charset="0"/>
              </a:rPr>
            </a:br>
            <a:r>
              <a:rPr lang="en-US" sz="1599" dirty="0">
                <a:solidFill>
                  <a:srgbClr val="000000"/>
                </a:solidFill>
                <a:latin typeface="72 Brand" panose="020B0504030603020204" pitchFamily="34" charset="0"/>
                <a:cs typeface="72" panose="020B0503030000000003" pitchFamily="34" charset="0"/>
              </a:rPr>
              <a:t>utilize generative AI, are context-aware,</a:t>
            </a:r>
            <a:br>
              <a:rPr lang="en-US" sz="1599" dirty="0">
                <a:solidFill>
                  <a:srgbClr val="000000"/>
                </a:solidFill>
                <a:latin typeface="72 Brand" panose="020B0504030603020204" pitchFamily="34" charset="0"/>
                <a:cs typeface="72" panose="020B0503030000000003" pitchFamily="34" charset="0"/>
              </a:rPr>
            </a:br>
            <a:r>
              <a:rPr lang="en-US" sz="1599" dirty="0">
                <a:solidFill>
                  <a:srgbClr val="000000"/>
                </a:solidFill>
                <a:latin typeface="72 Brand" panose="020B0504030603020204" pitchFamily="34" charset="0"/>
                <a:cs typeface="72" panose="020B0503030000000003" pitchFamily="34" charset="0"/>
              </a:rPr>
              <a:t>and connect to vital business data</a:t>
            </a:r>
          </a:p>
          <a:p>
            <a:pPr defTabSz="1088014">
              <a:lnSpc>
                <a:spcPct val="90000"/>
              </a:lnSpc>
              <a:spcBef>
                <a:spcPts val="0"/>
              </a:spcBef>
              <a:spcAft>
                <a:spcPts val="500"/>
              </a:spcAft>
              <a:buClr>
                <a:srgbClr val="F0AB00"/>
              </a:buClr>
              <a:defRPr/>
            </a:pPr>
            <a:endParaRPr lang="en-US" sz="1999" dirty="0">
              <a:solidFill>
                <a:srgbClr val="000000"/>
              </a:solidFill>
              <a:latin typeface="72 Brand" panose="020B0504030603020204" pitchFamily="34" charset="0"/>
              <a:cs typeface="72" panose="020B0503030000000003" pitchFamily="34" charset="0"/>
            </a:endParaRPr>
          </a:p>
          <a:p>
            <a:pPr defTabSz="1088014">
              <a:lnSpc>
                <a:spcPct val="90000"/>
              </a:lnSpc>
              <a:spcBef>
                <a:spcPts val="0"/>
              </a:spcBef>
              <a:spcAft>
                <a:spcPts val="500"/>
              </a:spcAft>
              <a:buClr>
                <a:srgbClr val="F0AB00"/>
              </a:buClr>
              <a:defRPr/>
            </a:pPr>
            <a:r>
              <a:rPr lang="en-US" sz="1999" dirty="0">
                <a:solidFill>
                  <a:srgbClr val="000000"/>
                </a:solidFill>
                <a:latin typeface="+mj-lt"/>
                <a:cs typeface="72" panose="020B0503030000000003" pitchFamily="34" charset="0"/>
              </a:rPr>
              <a:t>Extended Planning and Analysis</a:t>
            </a:r>
          </a:p>
          <a:p>
            <a:pPr defTabSz="1088014">
              <a:lnSpc>
                <a:spcPct val="90000"/>
              </a:lnSpc>
              <a:spcBef>
                <a:spcPts val="0"/>
              </a:spcBef>
              <a:spcAft>
                <a:spcPts val="500"/>
              </a:spcAft>
              <a:buClr>
                <a:srgbClr val="F0AB00"/>
              </a:buClr>
              <a:defRPr/>
            </a:pPr>
            <a:r>
              <a:rPr lang="en-US" sz="1599" dirty="0">
                <a:solidFill>
                  <a:srgbClr val="000000"/>
                </a:solidFill>
                <a:latin typeface="72 Brand" panose="020B0504030603020204" pitchFamily="34" charset="0"/>
                <a:cs typeface="72" panose="020B0503030000000003" pitchFamily="34" charset="0"/>
              </a:rPr>
              <a:t>Connect finance, HR, operational, and strategic planning with data and analytics</a:t>
            </a:r>
            <a:br>
              <a:rPr lang="en-US" sz="1599" dirty="0">
                <a:solidFill>
                  <a:srgbClr val="000000"/>
                </a:solidFill>
                <a:latin typeface="72 Brand" panose="020B0504030603020204" pitchFamily="34" charset="0"/>
                <a:cs typeface="72" panose="020B0503030000000003" pitchFamily="34" charset="0"/>
              </a:rPr>
            </a:br>
            <a:r>
              <a:rPr lang="en-US" sz="1599" dirty="0">
                <a:solidFill>
                  <a:srgbClr val="000000"/>
                </a:solidFill>
                <a:latin typeface="72 Brand" panose="020B0504030603020204" pitchFamily="34" charset="0"/>
                <a:cs typeface="72" panose="020B0503030000000003" pitchFamily="34" charset="0"/>
              </a:rPr>
              <a:t>on a single stack</a:t>
            </a:r>
          </a:p>
        </p:txBody>
      </p:sp>
      <p:grpSp>
        <p:nvGrpSpPr>
          <p:cNvPr id="62" name="Group 61">
            <a:extLst>
              <a:ext uri="{FF2B5EF4-FFF2-40B4-BE49-F238E27FC236}">
                <a16:creationId xmlns:a16="http://schemas.microsoft.com/office/drawing/2014/main" id="{8D32CD1F-7970-FF32-AF25-CCB37412FE59}"/>
              </a:ext>
            </a:extLst>
          </p:cNvPr>
          <p:cNvGrpSpPr/>
          <p:nvPr/>
        </p:nvGrpSpPr>
        <p:grpSpPr>
          <a:xfrm>
            <a:off x="5616415" y="3373584"/>
            <a:ext cx="5090160" cy="101133"/>
            <a:chOff x="5613240" y="3373583"/>
            <a:chExt cx="5090160" cy="101133"/>
          </a:xfrm>
        </p:grpSpPr>
        <p:cxnSp>
          <p:nvCxnSpPr>
            <p:cNvPr id="63" name="Straight Connector 62">
              <a:extLst>
                <a:ext uri="{FF2B5EF4-FFF2-40B4-BE49-F238E27FC236}">
                  <a16:creationId xmlns:a16="http://schemas.microsoft.com/office/drawing/2014/main" id="{9B3F2E3D-21E9-B909-0BB7-6F504E65B9F7}"/>
                </a:ext>
              </a:extLst>
            </p:cNvPr>
            <p:cNvCxnSpPr>
              <a:cxnSpLocks/>
            </p:cNvCxnSpPr>
            <p:nvPr/>
          </p:nvCxnSpPr>
          <p:spPr>
            <a:xfrm>
              <a:off x="5613240" y="3424242"/>
              <a:ext cx="5090160" cy="0"/>
            </a:xfrm>
            <a:prstGeom prst="line">
              <a:avLst/>
            </a:prstGeom>
            <a:noFill/>
            <a:ln w="22225" cap="rnd" cmpd="sng" algn="ctr">
              <a:solidFill>
                <a:srgbClr val="470CED"/>
              </a:solidFill>
              <a:prstDash val="sysDot"/>
              <a:headEnd type="none" w="lg" len="med"/>
              <a:tailEnd type="none" w="lg" len="med"/>
            </a:ln>
            <a:effectLst/>
          </p:spPr>
        </p:cxnSp>
        <p:sp>
          <p:nvSpPr>
            <p:cNvPr id="64" name="Rectangle 56">
              <a:extLst>
                <a:ext uri="{FF2B5EF4-FFF2-40B4-BE49-F238E27FC236}">
                  <a16:creationId xmlns:a16="http://schemas.microsoft.com/office/drawing/2014/main" id="{E6241067-3E02-CEB5-7EBF-891ECB99EEFE}"/>
                </a:ext>
              </a:extLst>
            </p:cNvPr>
            <p:cNvSpPr>
              <a:spLocks noChangeAspect="1"/>
            </p:cNvSpPr>
            <p:nvPr/>
          </p:nvSpPr>
          <p:spPr bwMode="auto">
            <a:xfrm rot="18900000">
              <a:off x="5623084" y="3373583"/>
              <a:ext cx="101133" cy="101133"/>
            </a:xfrm>
            <a:custGeom>
              <a:avLst/>
              <a:gdLst>
                <a:gd name="connsiteX0" fmla="*/ 0 w 311150"/>
                <a:gd name="connsiteY0" fmla="*/ 0 h 311150"/>
                <a:gd name="connsiteX1" fmla="*/ 311150 w 311150"/>
                <a:gd name="connsiteY1" fmla="*/ 0 h 311150"/>
                <a:gd name="connsiteX2" fmla="*/ 311150 w 311150"/>
                <a:gd name="connsiteY2" fmla="*/ 311150 h 311150"/>
                <a:gd name="connsiteX3" fmla="*/ 0 w 311150"/>
                <a:gd name="connsiteY3" fmla="*/ 311150 h 311150"/>
                <a:gd name="connsiteX4" fmla="*/ 0 w 311150"/>
                <a:gd name="connsiteY4" fmla="*/ 0 h 311150"/>
                <a:gd name="connsiteX0" fmla="*/ 311150 w 402590"/>
                <a:gd name="connsiteY0" fmla="*/ 311150 h 402590"/>
                <a:gd name="connsiteX1" fmla="*/ 0 w 402590"/>
                <a:gd name="connsiteY1" fmla="*/ 311150 h 402590"/>
                <a:gd name="connsiteX2" fmla="*/ 0 w 402590"/>
                <a:gd name="connsiteY2" fmla="*/ 0 h 402590"/>
                <a:gd name="connsiteX3" fmla="*/ 311150 w 402590"/>
                <a:gd name="connsiteY3" fmla="*/ 0 h 402590"/>
                <a:gd name="connsiteX4" fmla="*/ 402590 w 402590"/>
                <a:gd name="connsiteY4" fmla="*/ 402590 h 402590"/>
                <a:gd name="connsiteX0" fmla="*/ 0 w 402590"/>
                <a:gd name="connsiteY0" fmla="*/ 311150 h 402590"/>
                <a:gd name="connsiteX1" fmla="*/ 0 w 402590"/>
                <a:gd name="connsiteY1" fmla="*/ 0 h 402590"/>
                <a:gd name="connsiteX2" fmla="*/ 311150 w 402590"/>
                <a:gd name="connsiteY2" fmla="*/ 0 h 402590"/>
                <a:gd name="connsiteX3" fmla="*/ 402590 w 402590"/>
                <a:gd name="connsiteY3" fmla="*/ 402590 h 402590"/>
                <a:gd name="connsiteX0" fmla="*/ 0 w 311150"/>
                <a:gd name="connsiteY0" fmla="*/ 311150 h 311150"/>
                <a:gd name="connsiteX1" fmla="*/ 0 w 311150"/>
                <a:gd name="connsiteY1" fmla="*/ 0 h 311150"/>
                <a:gd name="connsiteX2" fmla="*/ 311150 w 311150"/>
                <a:gd name="connsiteY2" fmla="*/ 0 h 311150"/>
              </a:gdLst>
              <a:ahLst/>
              <a:cxnLst>
                <a:cxn ang="0">
                  <a:pos x="connsiteX0" y="connsiteY0"/>
                </a:cxn>
                <a:cxn ang="0">
                  <a:pos x="connsiteX1" y="connsiteY1"/>
                </a:cxn>
                <a:cxn ang="0">
                  <a:pos x="connsiteX2" y="connsiteY2"/>
                </a:cxn>
              </a:cxnLst>
              <a:rect l="l" t="t" r="r" b="b"/>
              <a:pathLst>
                <a:path w="311150" h="311150">
                  <a:moveTo>
                    <a:pt x="0" y="311150"/>
                  </a:moveTo>
                  <a:lnTo>
                    <a:pt x="0" y="0"/>
                  </a:lnTo>
                  <a:lnTo>
                    <a:pt x="311150" y="0"/>
                  </a:lnTo>
                </a:path>
              </a:pathLst>
            </a:custGeom>
            <a:noFill/>
            <a:ln w="19050" cap="rnd" cmpd="sng" algn="ctr">
              <a:solidFill>
                <a:srgbClr val="470CE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65" name="Rectangle 56">
              <a:extLst>
                <a:ext uri="{FF2B5EF4-FFF2-40B4-BE49-F238E27FC236}">
                  <a16:creationId xmlns:a16="http://schemas.microsoft.com/office/drawing/2014/main" id="{86441D24-72F0-4959-6110-030F91739CC3}"/>
                </a:ext>
              </a:extLst>
            </p:cNvPr>
            <p:cNvSpPr>
              <a:spLocks noChangeAspect="1"/>
            </p:cNvSpPr>
            <p:nvPr/>
          </p:nvSpPr>
          <p:spPr bwMode="auto">
            <a:xfrm rot="2700000" flipH="1">
              <a:off x="10576631" y="3373583"/>
              <a:ext cx="101133" cy="101133"/>
            </a:xfrm>
            <a:custGeom>
              <a:avLst/>
              <a:gdLst>
                <a:gd name="connsiteX0" fmla="*/ 0 w 311150"/>
                <a:gd name="connsiteY0" fmla="*/ 0 h 311150"/>
                <a:gd name="connsiteX1" fmla="*/ 311150 w 311150"/>
                <a:gd name="connsiteY1" fmla="*/ 0 h 311150"/>
                <a:gd name="connsiteX2" fmla="*/ 311150 w 311150"/>
                <a:gd name="connsiteY2" fmla="*/ 311150 h 311150"/>
                <a:gd name="connsiteX3" fmla="*/ 0 w 311150"/>
                <a:gd name="connsiteY3" fmla="*/ 311150 h 311150"/>
                <a:gd name="connsiteX4" fmla="*/ 0 w 311150"/>
                <a:gd name="connsiteY4" fmla="*/ 0 h 311150"/>
                <a:gd name="connsiteX0" fmla="*/ 311150 w 402590"/>
                <a:gd name="connsiteY0" fmla="*/ 311150 h 402590"/>
                <a:gd name="connsiteX1" fmla="*/ 0 w 402590"/>
                <a:gd name="connsiteY1" fmla="*/ 311150 h 402590"/>
                <a:gd name="connsiteX2" fmla="*/ 0 w 402590"/>
                <a:gd name="connsiteY2" fmla="*/ 0 h 402590"/>
                <a:gd name="connsiteX3" fmla="*/ 311150 w 402590"/>
                <a:gd name="connsiteY3" fmla="*/ 0 h 402590"/>
                <a:gd name="connsiteX4" fmla="*/ 402590 w 402590"/>
                <a:gd name="connsiteY4" fmla="*/ 402590 h 402590"/>
                <a:gd name="connsiteX0" fmla="*/ 0 w 402590"/>
                <a:gd name="connsiteY0" fmla="*/ 311150 h 402590"/>
                <a:gd name="connsiteX1" fmla="*/ 0 w 402590"/>
                <a:gd name="connsiteY1" fmla="*/ 0 h 402590"/>
                <a:gd name="connsiteX2" fmla="*/ 311150 w 402590"/>
                <a:gd name="connsiteY2" fmla="*/ 0 h 402590"/>
                <a:gd name="connsiteX3" fmla="*/ 402590 w 402590"/>
                <a:gd name="connsiteY3" fmla="*/ 402590 h 402590"/>
                <a:gd name="connsiteX0" fmla="*/ 0 w 311150"/>
                <a:gd name="connsiteY0" fmla="*/ 311150 h 311150"/>
                <a:gd name="connsiteX1" fmla="*/ 0 w 311150"/>
                <a:gd name="connsiteY1" fmla="*/ 0 h 311150"/>
                <a:gd name="connsiteX2" fmla="*/ 311150 w 311150"/>
                <a:gd name="connsiteY2" fmla="*/ 0 h 311150"/>
              </a:gdLst>
              <a:ahLst/>
              <a:cxnLst>
                <a:cxn ang="0">
                  <a:pos x="connsiteX0" y="connsiteY0"/>
                </a:cxn>
                <a:cxn ang="0">
                  <a:pos x="connsiteX1" y="connsiteY1"/>
                </a:cxn>
                <a:cxn ang="0">
                  <a:pos x="connsiteX2" y="connsiteY2"/>
                </a:cxn>
              </a:cxnLst>
              <a:rect l="l" t="t" r="r" b="b"/>
              <a:pathLst>
                <a:path w="311150" h="311150">
                  <a:moveTo>
                    <a:pt x="0" y="311150"/>
                  </a:moveTo>
                  <a:lnTo>
                    <a:pt x="0" y="0"/>
                  </a:lnTo>
                  <a:lnTo>
                    <a:pt x="311150" y="0"/>
                  </a:lnTo>
                </a:path>
              </a:pathLst>
            </a:custGeom>
            <a:noFill/>
            <a:ln w="19050" cap="rnd" cmpd="sng" algn="ctr">
              <a:solidFill>
                <a:srgbClr val="470CE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sp>
        <p:nvSpPr>
          <p:cNvPr id="66" name="Oval 65">
            <a:extLst>
              <a:ext uri="{FF2B5EF4-FFF2-40B4-BE49-F238E27FC236}">
                <a16:creationId xmlns:a16="http://schemas.microsoft.com/office/drawing/2014/main" id="{06AAE69F-26BD-B210-A471-128E0B64C58F}"/>
              </a:ext>
            </a:extLst>
          </p:cNvPr>
          <p:cNvSpPr/>
          <p:nvPr/>
        </p:nvSpPr>
        <p:spPr bwMode="auto">
          <a:xfrm>
            <a:off x="5891243" y="1126784"/>
            <a:ext cx="4610932" cy="4610930"/>
          </a:xfrm>
          <a:prstGeom prst="ellipse">
            <a:avLst/>
          </a:prstGeom>
          <a:noFill/>
          <a:ln w="12700" cap="flat" cmpd="sng" algn="ctr">
            <a:solidFill>
              <a:srgbClr val="470CED">
                <a:alpha val="3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useBgFill="1">
        <p:nvSpPr>
          <p:cNvPr id="67" name="Rectangle 8">
            <a:extLst>
              <a:ext uri="{FF2B5EF4-FFF2-40B4-BE49-F238E27FC236}">
                <a16:creationId xmlns:a16="http://schemas.microsoft.com/office/drawing/2014/main" id="{CC7C9EE3-7C45-58F4-0160-EF0F42FDF837}"/>
              </a:ext>
            </a:extLst>
          </p:cNvPr>
          <p:cNvSpPr/>
          <p:nvPr/>
        </p:nvSpPr>
        <p:spPr bwMode="white">
          <a:xfrm>
            <a:off x="7103587" y="968515"/>
            <a:ext cx="2255230" cy="564058"/>
          </a:xfrm>
          <a:custGeom>
            <a:avLst/>
            <a:gdLst>
              <a:gd name="connsiteX0" fmla="*/ 0 w 2876550"/>
              <a:gd name="connsiteY0" fmla="*/ 0 h 496675"/>
              <a:gd name="connsiteX1" fmla="*/ 2876550 w 2876550"/>
              <a:gd name="connsiteY1" fmla="*/ 0 h 496675"/>
              <a:gd name="connsiteX2" fmla="*/ 2876550 w 2876550"/>
              <a:gd name="connsiteY2" fmla="*/ 496675 h 496675"/>
              <a:gd name="connsiteX3" fmla="*/ 0 w 2876550"/>
              <a:gd name="connsiteY3" fmla="*/ 496675 h 496675"/>
              <a:gd name="connsiteX4" fmla="*/ 0 w 2876550"/>
              <a:gd name="connsiteY4" fmla="*/ 0 h 496675"/>
              <a:gd name="connsiteX0" fmla="*/ 0 w 2876550"/>
              <a:gd name="connsiteY0" fmla="*/ 5555 h 502230"/>
              <a:gd name="connsiteX1" fmla="*/ 1454150 w 2876550"/>
              <a:gd name="connsiteY1" fmla="*/ 0 h 502230"/>
              <a:gd name="connsiteX2" fmla="*/ 2876550 w 2876550"/>
              <a:gd name="connsiteY2" fmla="*/ 5555 h 502230"/>
              <a:gd name="connsiteX3" fmla="*/ 2876550 w 2876550"/>
              <a:gd name="connsiteY3" fmla="*/ 502230 h 502230"/>
              <a:gd name="connsiteX4" fmla="*/ 0 w 2876550"/>
              <a:gd name="connsiteY4" fmla="*/ 502230 h 502230"/>
              <a:gd name="connsiteX5" fmla="*/ 0 w 2876550"/>
              <a:gd name="connsiteY5" fmla="*/ 5555 h 5022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0 w 2876550"/>
              <a:gd name="connsiteY4" fmla="*/ 616530 h 616530"/>
              <a:gd name="connsiteX5" fmla="*/ 0 w 2876550"/>
              <a:gd name="connsiteY5"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0500 w 2876550"/>
              <a:gd name="connsiteY4" fmla="*/ 609600 h 616530"/>
              <a:gd name="connsiteX5" fmla="*/ 0 w 2876550"/>
              <a:gd name="connsiteY5" fmla="*/ 616530 h 616530"/>
              <a:gd name="connsiteX6" fmla="*/ 0 w 2876550"/>
              <a:gd name="connsiteY6"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6850 w 2876550"/>
              <a:gd name="connsiteY4" fmla="*/ 374650 h 616530"/>
              <a:gd name="connsiteX5" fmla="*/ 0 w 2876550"/>
              <a:gd name="connsiteY5" fmla="*/ 616530 h 616530"/>
              <a:gd name="connsiteX6" fmla="*/ 0 w 2876550"/>
              <a:gd name="connsiteY6"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6850 w 2876550"/>
              <a:gd name="connsiteY4" fmla="*/ 374650 h 616530"/>
              <a:gd name="connsiteX5" fmla="*/ 139700 w 2876550"/>
              <a:gd name="connsiteY5" fmla="*/ 616530 h 616530"/>
              <a:gd name="connsiteX6" fmla="*/ 0 w 2876550"/>
              <a:gd name="connsiteY6" fmla="*/ 119855 h 616530"/>
              <a:gd name="connsiteX0" fmla="*/ 0 w 2901950"/>
              <a:gd name="connsiteY0" fmla="*/ 132555 h 616530"/>
              <a:gd name="connsiteX1" fmla="*/ 1492250 w 2901950"/>
              <a:gd name="connsiteY1" fmla="*/ 0 h 616530"/>
              <a:gd name="connsiteX2" fmla="*/ 2901950 w 2901950"/>
              <a:gd name="connsiteY2" fmla="*/ 119855 h 616530"/>
              <a:gd name="connsiteX3" fmla="*/ 2901950 w 2901950"/>
              <a:gd name="connsiteY3" fmla="*/ 616530 h 616530"/>
              <a:gd name="connsiteX4" fmla="*/ 1492250 w 2901950"/>
              <a:gd name="connsiteY4" fmla="*/ 374650 h 616530"/>
              <a:gd name="connsiteX5" fmla="*/ 165100 w 2901950"/>
              <a:gd name="connsiteY5" fmla="*/ 616530 h 616530"/>
              <a:gd name="connsiteX6" fmla="*/ 0 w 2901950"/>
              <a:gd name="connsiteY6" fmla="*/ 132555 h 616530"/>
              <a:gd name="connsiteX0" fmla="*/ 0 w 3048000"/>
              <a:gd name="connsiteY0" fmla="*/ 132555 h 616530"/>
              <a:gd name="connsiteX1" fmla="*/ 1492250 w 3048000"/>
              <a:gd name="connsiteY1" fmla="*/ 0 h 616530"/>
              <a:gd name="connsiteX2" fmla="*/ 3048000 w 3048000"/>
              <a:gd name="connsiteY2" fmla="*/ 126205 h 616530"/>
              <a:gd name="connsiteX3" fmla="*/ 2901950 w 3048000"/>
              <a:gd name="connsiteY3" fmla="*/ 616530 h 616530"/>
              <a:gd name="connsiteX4" fmla="*/ 1492250 w 3048000"/>
              <a:gd name="connsiteY4" fmla="*/ 374650 h 616530"/>
              <a:gd name="connsiteX5" fmla="*/ 165100 w 3048000"/>
              <a:gd name="connsiteY5" fmla="*/ 616530 h 616530"/>
              <a:gd name="connsiteX6" fmla="*/ 0 w 3048000"/>
              <a:gd name="connsiteY6" fmla="*/ 132555 h 616530"/>
              <a:gd name="connsiteX0" fmla="*/ 0 w 3048000"/>
              <a:gd name="connsiteY0" fmla="*/ 132555 h 622880"/>
              <a:gd name="connsiteX1" fmla="*/ 1492250 w 3048000"/>
              <a:gd name="connsiteY1" fmla="*/ 0 h 622880"/>
              <a:gd name="connsiteX2" fmla="*/ 3048000 w 3048000"/>
              <a:gd name="connsiteY2" fmla="*/ 126205 h 622880"/>
              <a:gd name="connsiteX3" fmla="*/ 2844800 w 3048000"/>
              <a:gd name="connsiteY3" fmla="*/ 622880 h 622880"/>
              <a:gd name="connsiteX4" fmla="*/ 1492250 w 3048000"/>
              <a:gd name="connsiteY4" fmla="*/ 374650 h 622880"/>
              <a:gd name="connsiteX5" fmla="*/ 165100 w 3048000"/>
              <a:gd name="connsiteY5" fmla="*/ 616530 h 622880"/>
              <a:gd name="connsiteX6" fmla="*/ 0 w 3048000"/>
              <a:gd name="connsiteY6" fmla="*/ 132555 h 622880"/>
              <a:gd name="connsiteX0" fmla="*/ 0 w 3110671"/>
              <a:gd name="connsiteY0" fmla="*/ 132555 h 622880"/>
              <a:gd name="connsiteX1" fmla="*/ 1492250 w 3110671"/>
              <a:gd name="connsiteY1" fmla="*/ 0 h 622880"/>
              <a:gd name="connsiteX2" fmla="*/ 3110671 w 3110671"/>
              <a:gd name="connsiteY2" fmla="*/ 140668 h 622880"/>
              <a:gd name="connsiteX3" fmla="*/ 2844800 w 3110671"/>
              <a:gd name="connsiteY3" fmla="*/ 622880 h 622880"/>
              <a:gd name="connsiteX4" fmla="*/ 1492250 w 3110671"/>
              <a:gd name="connsiteY4" fmla="*/ 374650 h 622880"/>
              <a:gd name="connsiteX5" fmla="*/ 165100 w 3110671"/>
              <a:gd name="connsiteY5" fmla="*/ 616530 h 622880"/>
              <a:gd name="connsiteX6" fmla="*/ 0 w 3110671"/>
              <a:gd name="connsiteY6" fmla="*/ 132555 h 622880"/>
              <a:gd name="connsiteX0" fmla="*/ 0 w 3110671"/>
              <a:gd name="connsiteY0" fmla="*/ 132555 h 632522"/>
              <a:gd name="connsiteX1" fmla="*/ 1492250 w 3110671"/>
              <a:gd name="connsiteY1" fmla="*/ 0 h 632522"/>
              <a:gd name="connsiteX2" fmla="*/ 3110671 w 3110671"/>
              <a:gd name="connsiteY2" fmla="*/ 140668 h 632522"/>
              <a:gd name="connsiteX3" fmla="*/ 2854441 w 3110671"/>
              <a:gd name="connsiteY3" fmla="*/ 632522 h 632522"/>
              <a:gd name="connsiteX4" fmla="*/ 1492250 w 3110671"/>
              <a:gd name="connsiteY4" fmla="*/ 374650 h 632522"/>
              <a:gd name="connsiteX5" fmla="*/ 165100 w 3110671"/>
              <a:gd name="connsiteY5" fmla="*/ 616530 h 632522"/>
              <a:gd name="connsiteX6" fmla="*/ 0 w 3110671"/>
              <a:gd name="connsiteY6" fmla="*/ 132555 h 632522"/>
              <a:gd name="connsiteX0" fmla="*/ 0 w 3182983"/>
              <a:gd name="connsiteY0" fmla="*/ 147018 h 632522"/>
              <a:gd name="connsiteX1" fmla="*/ 1564562 w 3182983"/>
              <a:gd name="connsiteY1" fmla="*/ 0 h 632522"/>
              <a:gd name="connsiteX2" fmla="*/ 3182983 w 3182983"/>
              <a:gd name="connsiteY2" fmla="*/ 140668 h 632522"/>
              <a:gd name="connsiteX3" fmla="*/ 2926753 w 3182983"/>
              <a:gd name="connsiteY3" fmla="*/ 632522 h 632522"/>
              <a:gd name="connsiteX4" fmla="*/ 1564562 w 3182983"/>
              <a:gd name="connsiteY4" fmla="*/ 374650 h 632522"/>
              <a:gd name="connsiteX5" fmla="*/ 237412 w 3182983"/>
              <a:gd name="connsiteY5" fmla="*/ 616530 h 632522"/>
              <a:gd name="connsiteX6" fmla="*/ 0 w 3182983"/>
              <a:gd name="connsiteY6" fmla="*/ 147018 h 632522"/>
              <a:gd name="connsiteX0" fmla="*/ 0 w 3182983"/>
              <a:gd name="connsiteY0" fmla="*/ 147018 h 693662"/>
              <a:gd name="connsiteX1" fmla="*/ 1564562 w 3182983"/>
              <a:gd name="connsiteY1" fmla="*/ 0 h 693662"/>
              <a:gd name="connsiteX2" fmla="*/ 3182983 w 3182983"/>
              <a:gd name="connsiteY2" fmla="*/ 140668 h 693662"/>
              <a:gd name="connsiteX3" fmla="*/ 2926753 w 3182983"/>
              <a:gd name="connsiteY3" fmla="*/ 632522 h 693662"/>
              <a:gd name="connsiteX4" fmla="*/ 1564562 w 3182983"/>
              <a:gd name="connsiteY4" fmla="*/ 374650 h 693662"/>
              <a:gd name="connsiteX5" fmla="*/ 213307 w 3182983"/>
              <a:gd name="connsiteY5" fmla="*/ 693662 h 693662"/>
              <a:gd name="connsiteX6" fmla="*/ 0 w 3182983"/>
              <a:gd name="connsiteY6" fmla="*/ 147018 h 693662"/>
              <a:gd name="connsiteX0" fmla="*/ 0 w 3216729"/>
              <a:gd name="connsiteY0" fmla="*/ 161481 h 693662"/>
              <a:gd name="connsiteX1" fmla="*/ 1598308 w 3216729"/>
              <a:gd name="connsiteY1" fmla="*/ 0 h 693662"/>
              <a:gd name="connsiteX2" fmla="*/ 3216729 w 3216729"/>
              <a:gd name="connsiteY2" fmla="*/ 140668 h 693662"/>
              <a:gd name="connsiteX3" fmla="*/ 2960499 w 3216729"/>
              <a:gd name="connsiteY3" fmla="*/ 632522 h 693662"/>
              <a:gd name="connsiteX4" fmla="*/ 1598308 w 3216729"/>
              <a:gd name="connsiteY4" fmla="*/ 374650 h 693662"/>
              <a:gd name="connsiteX5" fmla="*/ 247053 w 3216729"/>
              <a:gd name="connsiteY5" fmla="*/ 693662 h 693662"/>
              <a:gd name="connsiteX6" fmla="*/ 0 w 3216729"/>
              <a:gd name="connsiteY6" fmla="*/ 161481 h 693662"/>
              <a:gd name="connsiteX0" fmla="*/ 0 w 3216729"/>
              <a:gd name="connsiteY0" fmla="*/ 272359 h 804540"/>
              <a:gd name="connsiteX1" fmla="*/ 1598308 w 3216729"/>
              <a:gd name="connsiteY1" fmla="*/ 0 h 804540"/>
              <a:gd name="connsiteX2" fmla="*/ 3216729 w 3216729"/>
              <a:gd name="connsiteY2" fmla="*/ 251546 h 804540"/>
              <a:gd name="connsiteX3" fmla="*/ 2960499 w 3216729"/>
              <a:gd name="connsiteY3" fmla="*/ 743400 h 804540"/>
              <a:gd name="connsiteX4" fmla="*/ 1598308 w 3216729"/>
              <a:gd name="connsiteY4" fmla="*/ 485528 h 804540"/>
              <a:gd name="connsiteX5" fmla="*/ 247053 w 3216729"/>
              <a:gd name="connsiteY5" fmla="*/ 804540 h 804540"/>
              <a:gd name="connsiteX6" fmla="*/ 0 w 3216729"/>
              <a:gd name="connsiteY6" fmla="*/ 272359 h 8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729" h="804540">
                <a:moveTo>
                  <a:pt x="0" y="272359"/>
                </a:moveTo>
                <a:lnTo>
                  <a:pt x="1598308" y="0"/>
                </a:lnTo>
                <a:lnTo>
                  <a:pt x="3216729" y="251546"/>
                </a:lnTo>
                <a:lnTo>
                  <a:pt x="2960499" y="743400"/>
                </a:lnTo>
                <a:lnTo>
                  <a:pt x="1598308" y="485528"/>
                </a:lnTo>
                <a:lnTo>
                  <a:pt x="247053" y="804540"/>
                </a:lnTo>
                <a:lnTo>
                  <a:pt x="0" y="272359"/>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68" name="TextBox 67">
            <a:extLst>
              <a:ext uri="{FF2B5EF4-FFF2-40B4-BE49-F238E27FC236}">
                <a16:creationId xmlns:a16="http://schemas.microsoft.com/office/drawing/2014/main" id="{462A4902-B8EC-C724-764A-C27C434F51BC}"/>
              </a:ext>
            </a:extLst>
          </p:cNvPr>
          <p:cNvSpPr txBox="1"/>
          <p:nvPr/>
        </p:nvSpPr>
        <p:spPr>
          <a:xfrm>
            <a:off x="10805289" y="3247754"/>
            <a:ext cx="818387" cy="368995"/>
          </a:xfrm>
          <a:prstGeom prst="rect">
            <a:avLst/>
          </a:prstGeom>
          <a:solidFill>
            <a:srgbClr val="FFFFFF"/>
          </a:solidFill>
        </p:spPr>
        <p:txBody>
          <a:bodyPr wrap="square" lIns="0" tIns="0" rIns="0" bIns="0" rtlCol="0" anchor="ctr">
            <a:spAutoFit/>
          </a:bodyPr>
          <a:lstStyle/>
          <a:p>
            <a:pPr algn="ctr" defTabSz="912813" eaLnBrk="0" fontAlgn="base" hangingPunct="0">
              <a:spcBef>
                <a:spcPct val="0"/>
              </a:spcBef>
              <a:spcAft>
                <a:spcPct val="0"/>
              </a:spcAft>
              <a:defRPr/>
            </a:pPr>
            <a:r>
              <a:rPr lang="en-US" sz="2400" kern="0">
                <a:solidFill>
                  <a:srgbClr val="0070C0"/>
                </a:solidFill>
                <a:latin typeface="+mj-lt"/>
                <a:cs typeface="72 Bold" panose="020B0803030000000003" pitchFamily="34" charset="0"/>
              </a:rPr>
              <a:t>Users</a:t>
            </a:r>
          </a:p>
        </p:txBody>
      </p:sp>
      <p:sp>
        <p:nvSpPr>
          <p:cNvPr id="69" name="Rectangle 8">
            <a:extLst>
              <a:ext uri="{FF2B5EF4-FFF2-40B4-BE49-F238E27FC236}">
                <a16:creationId xmlns:a16="http://schemas.microsoft.com/office/drawing/2014/main" id="{FC3DE119-431F-3502-2AE6-947A8F06C532}"/>
              </a:ext>
            </a:extLst>
          </p:cNvPr>
          <p:cNvSpPr/>
          <p:nvPr/>
        </p:nvSpPr>
        <p:spPr bwMode="auto">
          <a:xfrm flipV="1">
            <a:off x="7327186" y="5515457"/>
            <a:ext cx="1624914" cy="339588"/>
          </a:xfrm>
          <a:custGeom>
            <a:avLst/>
            <a:gdLst>
              <a:gd name="connsiteX0" fmla="*/ 0 w 2876550"/>
              <a:gd name="connsiteY0" fmla="*/ 0 h 496675"/>
              <a:gd name="connsiteX1" fmla="*/ 2876550 w 2876550"/>
              <a:gd name="connsiteY1" fmla="*/ 0 h 496675"/>
              <a:gd name="connsiteX2" fmla="*/ 2876550 w 2876550"/>
              <a:gd name="connsiteY2" fmla="*/ 496675 h 496675"/>
              <a:gd name="connsiteX3" fmla="*/ 0 w 2876550"/>
              <a:gd name="connsiteY3" fmla="*/ 496675 h 496675"/>
              <a:gd name="connsiteX4" fmla="*/ 0 w 2876550"/>
              <a:gd name="connsiteY4" fmla="*/ 0 h 496675"/>
              <a:gd name="connsiteX0" fmla="*/ 0 w 2876550"/>
              <a:gd name="connsiteY0" fmla="*/ 5555 h 502230"/>
              <a:gd name="connsiteX1" fmla="*/ 1454150 w 2876550"/>
              <a:gd name="connsiteY1" fmla="*/ 0 h 502230"/>
              <a:gd name="connsiteX2" fmla="*/ 2876550 w 2876550"/>
              <a:gd name="connsiteY2" fmla="*/ 5555 h 502230"/>
              <a:gd name="connsiteX3" fmla="*/ 2876550 w 2876550"/>
              <a:gd name="connsiteY3" fmla="*/ 502230 h 502230"/>
              <a:gd name="connsiteX4" fmla="*/ 0 w 2876550"/>
              <a:gd name="connsiteY4" fmla="*/ 502230 h 502230"/>
              <a:gd name="connsiteX5" fmla="*/ 0 w 2876550"/>
              <a:gd name="connsiteY5" fmla="*/ 5555 h 5022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0 w 2876550"/>
              <a:gd name="connsiteY4" fmla="*/ 616530 h 616530"/>
              <a:gd name="connsiteX5" fmla="*/ 0 w 2876550"/>
              <a:gd name="connsiteY5"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0500 w 2876550"/>
              <a:gd name="connsiteY4" fmla="*/ 609600 h 616530"/>
              <a:gd name="connsiteX5" fmla="*/ 0 w 2876550"/>
              <a:gd name="connsiteY5" fmla="*/ 616530 h 616530"/>
              <a:gd name="connsiteX6" fmla="*/ 0 w 2876550"/>
              <a:gd name="connsiteY6"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6850 w 2876550"/>
              <a:gd name="connsiteY4" fmla="*/ 374650 h 616530"/>
              <a:gd name="connsiteX5" fmla="*/ 0 w 2876550"/>
              <a:gd name="connsiteY5" fmla="*/ 616530 h 616530"/>
              <a:gd name="connsiteX6" fmla="*/ 0 w 2876550"/>
              <a:gd name="connsiteY6"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6850 w 2876550"/>
              <a:gd name="connsiteY4" fmla="*/ 374650 h 616530"/>
              <a:gd name="connsiteX5" fmla="*/ 139700 w 2876550"/>
              <a:gd name="connsiteY5" fmla="*/ 616530 h 616530"/>
              <a:gd name="connsiteX6" fmla="*/ 0 w 2876550"/>
              <a:gd name="connsiteY6" fmla="*/ 119855 h 616530"/>
              <a:gd name="connsiteX0" fmla="*/ 0 w 2901950"/>
              <a:gd name="connsiteY0" fmla="*/ 132555 h 616530"/>
              <a:gd name="connsiteX1" fmla="*/ 1492250 w 2901950"/>
              <a:gd name="connsiteY1" fmla="*/ 0 h 616530"/>
              <a:gd name="connsiteX2" fmla="*/ 2901950 w 2901950"/>
              <a:gd name="connsiteY2" fmla="*/ 119855 h 616530"/>
              <a:gd name="connsiteX3" fmla="*/ 2901950 w 2901950"/>
              <a:gd name="connsiteY3" fmla="*/ 616530 h 616530"/>
              <a:gd name="connsiteX4" fmla="*/ 1492250 w 2901950"/>
              <a:gd name="connsiteY4" fmla="*/ 374650 h 616530"/>
              <a:gd name="connsiteX5" fmla="*/ 165100 w 2901950"/>
              <a:gd name="connsiteY5" fmla="*/ 616530 h 616530"/>
              <a:gd name="connsiteX6" fmla="*/ 0 w 2901950"/>
              <a:gd name="connsiteY6" fmla="*/ 132555 h 616530"/>
              <a:gd name="connsiteX0" fmla="*/ 0 w 3048000"/>
              <a:gd name="connsiteY0" fmla="*/ 132555 h 616530"/>
              <a:gd name="connsiteX1" fmla="*/ 1492250 w 3048000"/>
              <a:gd name="connsiteY1" fmla="*/ 0 h 616530"/>
              <a:gd name="connsiteX2" fmla="*/ 3048000 w 3048000"/>
              <a:gd name="connsiteY2" fmla="*/ 126205 h 616530"/>
              <a:gd name="connsiteX3" fmla="*/ 2901950 w 3048000"/>
              <a:gd name="connsiteY3" fmla="*/ 616530 h 616530"/>
              <a:gd name="connsiteX4" fmla="*/ 1492250 w 3048000"/>
              <a:gd name="connsiteY4" fmla="*/ 374650 h 616530"/>
              <a:gd name="connsiteX5" fmla="*/ 165100 w 3048000"/>
              <a:gd name="connsiteY5" fmla="*/ 616530 h 616530"/>
              <a:gd name="connsiteX6" fmla="*/ 0 w 3048000"/>
              <a:gd name="connsiteY6" fmla="*/ 132555 h 616530"/>
              <a:gd name="connsiteX0" fmla="*/ 0 w 3048000"/>
              <a:gd name="connsiteY0" fmla="*/ 132555 h 622880"/>
              <a:gd name="connsiteX1" fmla="*/ 1492250 w 3048000"/>
              <a:gd name="connsiteY1" fmla="*/ 0 h 622880"/>
              <a:gd name="connsiteX2" fmla="*/ 3048000 w 3048000"/>
              <a:gd name="connsiteY2" fmla="*/ 126205 h 622880"/>
              <a:gd name="connsiteX3" fmla="*/ 2844800 w 3048000"/>
              <a:gd name="connsiteY3" fmla="*/ 622880 h 622880"/>
              <a:gd name="connsiteX4" fmla="*/ 1492250 w 3048000"/>
              <a:gd name="connsiteY4" fmla="*/ 374650 h 622880"/>
              <a:gd name="connsiteX5" fmla="*/ 165100 w 3048000"/>
              <a:gd name="connsiteY5" fmla="*/ 616530 h 622880"/>
              <a:gd name="connsiteX6" fmla="*/ 0 w 3048000"/>
              <a:gd name="connsiteY6" fmla="*/ 132555 h 622880"/>
              <a:gd name="connsiteX0" fmla="*/ 0 w 3105150"/>
              <a:gd name="connsiteY0" fmla="*/ 132555 h 692730"/>
              <a:gd name="connsiteX1" fmla="*/ 1492250 w 3105150"/>
              <a:gd name="connsiteY1" fmla="*/ 0 h 692730"/>
              <a:gd name="connsiteX2" fmla="*/ 3048000 w 3105150"/>
              <a:gd name="connsiteY2" fmla="*/ 126205 h 692730"/>
              <a:gd name="connsiteX3" fmla="*/ 3105150 w 3105150"/>
              <a:gd name="connsiteY3" fmla="*/ 692730 h 692730"/>
              <a:gd name="connsiteX4" fmla="*/ 1492250 w 3105150"/>
              <a:gd name="connsiteY4" fmla="*/ 374650 h 692730"/>
              <a:gd name="connsiteX5" fmla="*/ 165100 w 3105150"/>
              <a:gd name="connsiteY5" fmla="*/ 616530 h 692730"/>
              <a:gd name="connsiteX6" fmla="*/ 0 w 3105150"/>
              <a:gd name="connsiteY6" fmla="*/ 132555 h 692730"/>
              <a:gd name="connsiteX0" fmla="*/ 0 w 3225800"/>
              <a:gd name="connsiteY0" fmla="*/ 132555 h 692730"/>
              <a:gd name="connsiteX1" fmla="*/ 1492250 w 3225800"/>
              <a:gd name="connsiteY1" fmla="*/ 0 h 692730"/>
              <a:gd name="connsiteX2" fmla="*/ 3225800 w 3225800"/>
              <a:gd name="connsiteY2" fmla="*/ 246855 h 692730"/>
              <a:gd name="connsiteX3" fmla="*/ 3105150 w 3225800"/>
              <a:gd name="connsiteY3" fmla="*/ 692730 h 692730"/>
              <a:gd name="connsiteX4" fmla="*/ 1492250 w 3225800"/>
              <a:gd name="connsiteY4" fmla="*/ 374650 h 692730"/>
              <a:gd name="connsiteX5" fmla="*/ 165100 w 3225800"/>
              <a:gd name="connsiteY5" fmla="*/ 616530 h 692730"/>
              <a:gd name="connsiteX6" fmla="*/ 0 w 3225800"/>
              <a:gd name="connsiteY6" fmla="*/ 132555 h 692730"/>
              <a:gd name="connsiteX0" fmla="*/ 0 w 3225800"/>
              <a:gd name="connsiteY0" fmla="*/ 132555 h 692730"/>
              <a:gd name="connsiteX1" fmla="*/ 1492250 w 3225800"/>
              <a:gd name="connsiteY1" fmla="*/ 0 h 692730"/>
              <a:gd name="connsiteX2" fmla="*/ 3225800 w 3225800"/>
              <a:gd name="connsiteY2" fmla="*/ 246855 h 692730"/>
              <a:gd name="connsiteX3" fmla="*/ 3105150 w 3225800"/>
              <a:gd name="connsiteY3" fmla="*/ 692730 h 692730"/>
              <a:gd name="connsiteX4" fmla="*/ 1492250 w 3225800"/>
              <a:gd name="connsiteY4" fmla="*/ 374650 h 692730"/>
              <a:gd name="connsiteX5" fmla="*/ 146050 w 3225800"/>
              <a:gd name="connsiteY5" fmla="*/ 660980 h 692730"/>
              <a:gd name="connsiteX6" fmla="*/ 0 w 3225800"/>
              <a:gd name="connsiteY6" fmla="*/ 132555 h 692730"/>
              <a:gd name="connsiteX0" fmla="*/ 0 w 3314700"/>
              <a:gd name="connsiteY0" fmla="*/ 234155 h 692730"/>
              <a:gd name="connsiteX1" fmla="*/ 1581150 w 3314700"/>
              <a:gd name="connsiteY1" fmla="*/ 0 h 692730"/>
              <a:gd name="connsiteX2" fmla="*/ 3314700 w 3314700"/>
              <a:gd name="connsiteY2" fmla="*/ 246855 h 692730"/>
              <a:gd name="connsiteX3" fmla="*/ 3194050 w 3314700"/>
              <a:gd name="connsiteY3" fmla="*/ 692730 h 692730"/>
              <a:gd name="connsiteX4" fmla="*/ 1581150 w 3314700"/>
              <a:gd name="connsiteY4" fmla="*/ 374650 h 692730"/>
              <a:gd name="connsiteX5" fmla="*/ 234950 w 3314700"/>
              <a:gd name="connsiteY5" fmla="*/ 660980 h 692730"/>
              <a:gd name="connsiteX6" fmla="*/ 0 w 3314700"/>
              <a:gd name="connsiteY6" fmla="*/ 234155 h 6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4700" h="692730">
                <a:moveTo>
                  <a:pt x="0" y="234155"/>
                </a:moveTo>
                <a:lnTo>
                  <a:pt x="1581150" y="0"/>
                </a:lnTo>
                <a:lnTo>
                  <a:pt x="3314700" y="246855"/>
                </a:lnTo>
                <a:lnTo>
                  <a:pt x="3194050" y="692730"/>
                </a:lnTo>
                <a:lnTo>
                  <a:pt x="1581150" y="374650"/>
                </a:lnTo>
                <a:lnTo>
                  <a:pt x="234950" y="660980"/>
                </a:lnTo>
                <a:lnTo>
                  <a:pt x="0" y="234155"/>
                </a:lnTo>
                <a:close/>
              </a:path>
            </a:pathLst>
          </a:cu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useBgFill="1">
        <p:nvSpPr>
          <p:cNvPr id="70" name="Rectangle 8">
            <a:extLst>
              <a:ext uri="{FF2B5EF4-FFF2-40B4-BE49-F238E27FC236}">
                <a16:creationId xmlns:a16="http://schemas.microsoft.com/office/drawing/2014/main" id="{909243B4-CE2C-DE90-0895-617387B1106F}"/>
              </a:ext>
            </a:extLst>
          </p:cNvPr>
          <p:cNvSpPr/>
          <p:nvPr/>
        </p:nvSpPr>
        <p:spPr bwMode="white">
          <a:xfrm>
            <a:off x="7078117" y="1004958"/>
            <a:ext cx="2255230" cy="564058"/>
          </a:xfrm>
          <a:custGeom>
            <a:avLst/>
            <a:gdLst>
              <a:gd name="connsiteX0" fmla="*/ 0 w 2876550"/>
              <a:gd name="connsiteY0" fmla="*/ 0 h 496675"/>
              <a:gd name="connsiteX1" fmla="*/ 2876550 w 2876550"/>
              <a:gd name="connsiteY1" fmla="*/ 0 h 496675"/>
              <a:gd name="connsiteX2" fmla="*/ 2876550 w 2876550"/>
              <a:gd name="connsiteY2" fmla="*/ 496675 h 496675"/>
              <a:gd name="connsiteX3" fmla="*/ 0 w 2876550"/>
              <a:gd name="connsiteY3" fmla="*/ 496675 h 496675"/>
              <a:gd name="connsiteX4" fmla="*/ 0 w 2876550"/>
              <a:gd name="connsiteY4" fmla="*/ 0 h 496675"/>
              <a:gd name="connsiteX0" fmla="*/ 0 w 2876550"/>
              <a:gd name="connsiteY0" fmla="*/ 5555 h 502230"/>
              <a:gd name="connsiteX1" fmla="*/ 1454150 w 2876550"/>
              <a:gd name="connsiteY1" fmla="*/ 0 h 502230"/>
              <a:gd name="connsiteX2" fmla="*/ 2876550 w 2876550"/>
              <a:gd name="connsiteY2" fmla="*/ 5555 h 502230"/>
              <a:gd name="connsiteX3" fmla="*/ 2876550 w 2876550"/>
              <a:gd name="connsiteY3" fmla="*/ 502230 h 502230"/>
              <a:gd name="connsiteX4" fmla="*/ 0 w 2876550"/>
              <a:gd name="connsiteY4" fmla="*/ 502230 h 502230"/>
              <a:gd name="connsiteX5" fmla="*/ 0 w 2876550"/>
              <a:gd name="connsiteY5" fmla="*/ 5555 h 5022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0 w 2876550"/>
              <a:gd name="connsiteY4" fmla="*/ 616530 h 616530"/>
              <a:gd name="connsiteX5" fmla="*/ 0 w 2876550"/>
              <a:gd name="connsiteY5"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0500 w 2876550"/>
              <a:gd name="connsiteY4" fmla="*/ 609600 h 616530"/>
              <a:gd name="connsiteX5" fmla="*/ 0 w 2876550"/>
              <a:gd name="connsiteY5" fmla="*/ 616530 h 616530"/>
              <a:gd name="connsiteX6" fmla="*/ 0 w 2876550"/>
              <a:gd name="connsiteY6"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6850 w 2876550"/>
              <a:gd name="connsiteY4" fmla="*/ 374650 h 616530"/>
              <a:gd name="connsiteX5" fmla="*/ 0 w 2876550"/>
              <a:gd name="connsiteY5" fmla="*/ 616530 h 616530"/>
              <a:gd name="connsiteX6" fmla="*/ 0 w 2876550"/>
              <a:gd name="connsiteY6" fmla="*/ 119855 h 616530"/>
              <a:gd name="connsiteX0" fmla="*/ 0 w 2876550"/>
              <a:gd name="connsiteY0" fmla="*/ 119855 h 616530"/>
              <a:gd name="connsiteX1" fmla="*/ 1466850 w 2876550"/>
              <a:gd name="connsiteY1" fmla="*/ 0 h 616530"/>
              <a:gd name="connsiteX2" fmla="*/ 2876550 w 2876550"/>
              <a:gd name="connsiteY2" fmla="*/ 119855 h 616530"/>
              <a:gd name="connsiteX3" fmla="*/ 2876550 w 2876550"/>
              <a:gd name="connsiteY3" fmla="*/ 616530 h 616530"/>
              <a:gd name="connsiteX4" fmla="*/ 1466850 w 2876550"/>
              <a:gd name="connsiteY4" fmla="*/ 374650 h 616530"/>
              <a:gd name="connsiteX5" fmla="*/ 139700 w 2876550"/>
              <a:gd name="connsiteY5" fmla="*/ 616530 h 616530"/>
              <a:gd name="connsiteX6" fmla="*/ 0 w 2876550"/>
              <a:gd name="connsiteY6" fmla="*/ 119855 h 616530"/>
              <a:gd name="connsiteX0" fmla="*/ 0 w 2901950"/>
              <a:gd name="connsiteY0" fmla="*/ 132555 h 616530"/>
              <a:gd name="connsiteX1" fmla="*/ 1492250 w 2901950"/>
              <a:gd name="connsiteY1" fmla="*/ 0 h 616530"/>
              <a:gd name="connsiteX2" fmla="*/ 2901950 w 2901950"/>
              <a:gd name="connsiteY2" fmla="*/ 119855 h 616530"/>
              <a:gd name="connsiteX3" fmla="*/ 2901950 w 2901950"/>
              <a:gd name="connsiteY3" fmla="*/ 616530 h 616530"/>
              <a:gd name="connsiteX4" fmla="*/ 1492250 w 2901950"/>
              <a:gd name="connsiteY4" fmla="*/ 374650 h 616530"/>
              <a:gd name="connsiteX5" fmla="*/ 165100 w 2901950"/>
              <a:gd name="connsiteY5" fmla="*/ 616530 h 616530"/>
              <a:gd name="connsiteX6" fmla="*/ 0 w 2901950"/>
              <a:gd name="connsiteY6" fmla="*/ 132555 h 616530"/>
              <a:gd name="connsiteX0" fmla="*/ 0 w 3048000"/>
              <a:gd name="connsiteY0" fmla="*/ 132555 h 616530"/>
              <a:gd name="connsiteX1" fmla="*/ 1492250 w 3048000"/>
              <a:gd name="connsiteY1" fmla="*/ 0 h 616530"/>
              <a:gd name="connsiteX2" fmla="*/ 3048000 w 3048000"/>
              <a:gd name="connsiteY2" fmla="*/ 126205 h 616530"/>
              <a:gd name="connsiteX3" fmla="*/ 2901950 w 3048000"/>
              <a:gd name="connsiteY3" fmla="*/ 616530 h 616530"/>
              <a:gd name="connsiteX4" fmla="*/ 1492250 w 3048000"/>
              <a:gd name="connsiteY4" fmla="*/ 374650 h 616530"/>
              <a:gd name="connsiteX5" fmla="*/ 165100 w 3048000"/>
              <a:gd name="connsiteY5" fmla="*/ 616530 h 616530"/>
              <a:gd name="connsiteX6" fmla="*/ 0 w 3048000"/>
              <a:gd name="connsiteY6" fmla="*/ 132555 h 616530"/>
              <a:gd name="connsiteX0" fmla="*/ 0 w 3048000"/>
              <a:gd name="connsiteY0" fmla="*/ 132555 h 622880"/>
              <a:gd name="connsiteX1" fmla="*/ 1492250 w 3048000"/>
              <a:gd name="connsiteY1" fmla="*/ 0 h 622880"/>
              <a:gd name="connsiteX2" fmla="*/ 3048000 w 3048000"/>
              <a:gd name="connsiteY2" fmla="*/ 126205 h 622880"/>
              <a:gd name="connsiteX3" fmla="*/ 2844800 w 3048000"/>
              <a:gd name="connsiteY3" fmla="*/ 622880 h 622880"/>
              <a:gd name="connsiteX4" fmla="*/ 1492250 w 3048000"/>
              <a:gd name="connsiteY4" fmla="*/ 374650 h 622880"/>
              <a:gd name="connsiteX5" fmla="*/ 165100 w 3048000"/>
              <a:gd name="connsiteY5" fmla="*/ 616530 h 622880"/>
              <a:gd name="connsiteX6" fmla="*/ 0 w 3048000"/>
              <a:gd name="connsiteY6" fmla="*/ 132555 h 622880"/>
              <a:gd name="connsiteX0" fmla="*/ 0 w 3110671"/>
              <a:gd name="connsiteY0" fmla="*/ 132555 h 622880"/>
              <a:gd name="connsiteX1" fmla="*/ 1492250 w 3110671"/>
              <a:gd name="connsiteY1" fmla="*/ 0 h 622880"/>
              <a:gd name="connsiteX2" fmla="*/ 3110671 w 3110671"/>
              <a:gd name="connsiteY2" fmla="*/ 140668 h 622880"/>
              <a:gd name="connsiteX3" fmla="*/ 2844800 w 3110671"/>
              <a:gd name="connsiteY3" fmla="*/ 622880 h 622880"/>
              <a:gd name="connsiteX4" fmla="*/ 1492250 w 3110671"/>
              <a:gd name="connsiteY4" fmla="*/ 374650 h 622880"/>
              <a:gd name="connsiteX5" fmla="*/ 165100 w 3110671"/>
              <a:gd name="connsiteY5" fmla="*/ 616530 h 622880"/>
              <a:gd name="connsiteX6" fmla="*/ 0 w 3110671"/>
              <a:gd name="connsiteY6" fmla="*/ 132555 h 622880"/>
              <a:gd name="connsiteX0" fmla="*/ 0 w 3110671"/>
              <a:gd name="connsiteY0" fmla="*/ 132555 h 632522"/>
              <a:gd name="connsiteX1" fmla="*/ 1492250 w 3110671"/>
              <a:gd name="connsiteY1" fmla="*/ 0 h 632522"/>
              <a:gd name="connsiteX2" fmla="*/ 3110671 w 3110671"/>
              <a:gd name="connsiteY2" fmla="*/ 140668 h 632522"/>
              <a:gd name="connsiteX3" fmla="*/ 2854441 w 3110671"/>
              <a:gd name="connsiteY3" fmla="*/ 632522 h 632522"/>
              <a:gd name="connsiteX4" fmla="*/ 1492250 w 3110671"/>
              <a:gd name="connsiteY4" fmla="*/ 374650 h 632522"/>
              <a:gd name="connsiteX5" fmla="*/ 165100 w 3110671"/>
              <a:gd name="connsiteY5" fmla="*/ 616530 h 632522"/>
              <a:gd name="connsiteX6" fmla="*/ 0 w 3110671"/>
              <a:gd name="connsiteY6" fmla="*/ 132555 h 632522"/>
              <a:gd name="connsiteX0" fmla="*/ 0 w 3182983"/>
              <a:gd name="connsiteY0" fmla="*/ 147018 h 632522"/>
              <a:gd name="connsiteX1" fmla="*/ 1564562 w 3182983"/>
              <a:gd name="connsiteY1" fmla="*/ 0 h 632522"/>
              <a:gd name="connsiteX2" fmla="*/ 3182983 w 3182983"/>
              <a:gd name="connsiteY2" fmla="*/ 140668 h 632522"/>
              <a:gd name="connsiteX3" fmla="*/ 2926753 w 3182983"/>
              <a:gd name="connsiteY3" fmla="*/ 632522 h 632522"/>
              <a:gd name="connsiteX4" fmla="*/ 1564562 w 3182983"/>
              <a:gd name="connsiteY4" fmla="*/ 374650 h 632522"/>
              <a:gd name="connsiteX5" fmla="*/ 237412 w 3182983"/>
              <a:gd name="connsiteY5" fmla="*/ 616530 h 632522"/>
              <a:gd name="connsiteX6" fmla="*/ 0 w 3182983"/>
              <a:gd name="connsiteY6" fmla="*/ 147018 h 632522"/>
              <a:gd name="connsiteX0" fmla="*/ 0 w 3182983"/>
              <a:gd name="connsiteY0" fmla="*/ 147018 h 693662"/>
              <a:gd name="connsiteX1" fmla="*/ 1564562 w 3182983"/>
              <a:gd name="connsiteY1" fmla="*/ 0 h 693662"/>
              <a:gd name="connsiteX2" fmla="*/ 3182983 w 3182983"/>
              <a:gd name="connsiteY2" fmla="*/ 140668 h 693662"/>
              <a:gd name="connsiteX3" fmla="*/ 2926753 w 3182983"/>
              <a:gd name="connsiteY3" fmla="*/ 632522 h 693662"/>
              <a:gd name="connsiteX4" fmla="*/ 1564562 w 3182983"/>
              <a:gd name="connsiteY4" fmla="*/ 374650 h 693662"/>
              <a:gd name="connsiteX5" fmla="*/ 213307 w 3182983"/>
              <a:gd name="connsiteY5" fmla="*/ 693662 h 693662"/>
              <a:gd name="connsiteX6" fmla="*/ 0 w 3182983"/>
              <a:gd name="connsiteY6" fmla="*/ 147018 h 693662"/>
              <a:gd name="connsiteX0" fmla="*/ 0 w 3216729"/>
              <a:gd name="connsiteY0" fmla="*/ 161481 h 693662"/>
              <a:gd name="connsiteX1" fmla="*/ 1598308 w 3216729"/>
              <a:gd name="connsiteY1" fmla="*/ 0 h 693662"/>
              <a:gd name="connsiteX2" fmla="*/ 3216729 w 3216729"/>
              <a:gd name="connsiteY2" fmla="*/ 140668 h 693662"/>
              <a:gd name="connsiteX3" fmla="*/ 2960499 w 3216729"/>
              <a:gd name="connsiteY3" fmla="*/ 632522 h 693662"/>
              <a:gd name="connsiteX4" fmla="*/ 1598308 w 3216729"/>
              <a:gd name="connsiteY4" fmla="*/ 374650 h 693662"/>
              <a:gd name="connsiteX5" fmla="*/ 247053 w 3216729"/>
              <a:gd name="connsiteY5" fmla="*/ 693662 h 693662"/>
              <a:gd name="connsiteX6" fmla="*/ 0 w 3216729"/>
              <a:gd name="connsiteY6" fmla="*/ 161481 h 693662"/>
              <a:gd name="connsiteX0" fmla="*/ 0 w 3216729"/>
              <a:gd name="connsiteY0" fmla="*/ 272359 h 804540"/>
              <a:gd name="connsiteX1" fmla="*/ 1598308 w 3216729"/>
              <a:gd name="connsiteY1" fmla="*/ 0 h 804540"/>
              <a:gd name="connsiteX2" fmla="*/ 3216729 w 3216729"/>
              <a:gd name="connsiteY2" fmla="*/ 251546 h 804540"/>
              <a:gd name="connsiteX3" fmla="*/ 2960499 w 3216729"/>
              <a:gd name="connsiteY3" fmla="*/ 743400 h 804540"/>
              <a:gd name="connsiteX4" fmla="*/ 1598308 w 3216729"/>
              <a:gd name="connsiteY4" fmla="*/ 485528 h 804540"/>
              <a:gd name="connsiteX5" fmla="*/ 247053 w 3216729"/>
              <a:gd name="connsiteY5" fmla="*/ 804540 h 804540"/>
              <a:gd name="connsiteX6" fmla="*/ 0 w 3216729"/>
              <a:gd name="connsiteY6" fmla="*/ 272359 h 8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729" h="804540">
                <a:moveTo>
                  <a:pt x="0" y="272359"/>
                </a:moveTo>
                <a:lnTo>
                  <a:pt x="1598308" y="0"/>
                </a:lnTo>
                <a:lnTo>
                  <a:pt x="3216729" y="251546"/>
                </a:lnTo>
                <a:lnTo>
                  <a:pt x="2960499" y="743400"/>
                </a:lnTo>
                <a:lnTo>
                  <a:pt x="1598308" y="485528"/>
                </a:lnTo>
                <a:lnTo>
                  <a:pt x="247053" y="804540"/>
                </a:lnTo>
                <a:lnTo>
                  <a:pt x="0" y="272359"/>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71" name="TextBox 70">
            <a:extLst>
              <a:ext uri="{FF2B5EF4-FFF2-40B4-BE49-F238E27FC236}">
                <a16:creationId xmlns:a16="http://schemas.microsoft.com/office/drawing/2014/main" id="{E4DA0C76-4DEB-D6E0-7F2E-B241049C5AE1}"/>
              </a:ext>
            </a:extLst>
          </p:cNvPr>
          <p:cNvSpPr txBox="1"/>
          <p:nvPr/>
        </p:nvSpPr>
        <p:spPr>
          <a:xfrm>
            <a:off x="5981437" y="1168709"/>
            <a:ext cx="4568104" cy="4570050"/>
          </a:xfrm>
          <a:prstGeom prst="rect">
            <a:avLst/>
          </a:prstGeom>
          <a:noFill/>
        </p:spPr>
        <p:txBody>
          <a:bodyPr spcFirstLastPara="1" wrap="none" lIns="0" tIns="0" rIns="0" bIns="0" numCol="1" rtlCol="0">
            <a:prstTxWarp prst="textArchUp">
              <a:avLst/>
            </a:prstTxWarp>
            <a:spAutoFit/>
          </a:bodyPr>
          <a:lstStyle/>
          <a:p>
            <a:pPr algn="ctr" defTabSz="912813" eaLnBrk="0" fontAlgn="base" hangingPunct="0">
              <a:spcBef>
                <a:spcPct val="0"/>
              </a:spcBef>
              <a:spcAft>
                <a:spcPct val="0"/>
              </a:spcAft>
            </a:pPr>
            <a:r>
              <a:rPr lang="en-US" sz="1800" dirty="0">
                <a:solidFill>
                  <a:srgbClr val="000000"/>
                </a:solidFill>
                <a:latin typeface="+mj-lt"/>
                <a:cs typeface="72 Bold" panose="020B0803030000000003" pitchFamily="34" charset="0"/>
              </a:rPr>
              <a:t>Open ecosystem</a:t>
            </a:r>
          </a:p>
        </p:txBody>
      </p:sp>
      <p:sp>
        <p:nvSpPr>
          <p:cNvPr id="72" name="TextBox 71">
            <a:extLst>
              <a:ext uri="{FF2B5EF4-FFF2-40B4-BE49-F238E27FC236}">
                <a16:creationId xmlns:a16="http://schemas.microsoft.com/office/drawing/2014/main" id="{86E5358A-03A5-B209-5201-ADA50C1BFE16}"/>
              </a:ext>
            </a:extLst>
          </p:cNvPr>
          <p:cNvSpPr txBox="1"/>
          <p:nvPr/>
        </p:nvSpPr>
        <p:spPr>
          <a:xfrm>
            <a:off x="5873857" y="1209080"/>
            <a:ext cx="4568104" cy="4570050"/>
          </a:xfrm>
          <a:prstGeom prst="rect">
            <a:avLst/>
          </a:prstGeom>
          <a:noFill/>
        </p:spPr>
        <p:txBody>
          <a:bodyPr spcFirstLastPara="1" wrap="none" lIns="0" tIns="0" rIns="0" bIns="0" numCol="1" rtlCol="0">
            <a:prstTxWarp prst="textArchDown">
              <a:avLst/>
            </a:prstTxWarp>
            <a:spAutoFit/>
          </a:bodyPr>
          <a:lstStyle/>
          <a:p>
            <a:pPr algn="ctr" defTabSz="912813" eaLnBrk="0" fontAlgn="base" hangingPunct="0">
              <a:spcBef>
                <a:spcPct val="0"/>
              </a:spcBef>
              <a:spcAft>
                <a:spcPct val="0"/>
              </a:spcAft>
            </a:pPr>
            <a:r>
              <a:rPr lang="en-US" sz="1800">
                <a:solidFill>
                  <a:srgbClr val="000000"/>
                </a:solidFill>
                <a:latin typeface="+mj-lt"/>
                <a:cs typeface="72 Bold" panose="020B0803030000000003" pitchFamily="34" charset="0"/>
              </a:rPr>
              <a:t>Multi-cloud</a:t>
            </a:r>
          </a:p>
        </p:txBody>
      </p:sp>
      <p:sp>
        <p:nvSpPr>
          <p:cNvPr id="73" name="Freeform: Shape 72">
            <a:extLst>
              <a:ext uri="{FF2B5EF4-FFF2-40B4-BE49-F238E27FC236}">
                <a16:creationId xmlns:a16="http://schemas.microsoft.com/office/drawing/2014/main" id="{62E47F14-79D3-0D43-09FC-F806ABC24334}"/>
              </a:ext>
            </a:extLst>
          </p:cNvPr>
          <p:cNvSpPr/>
          <p:nvPr/>
        </p:nvSpPr>
        <p:spPr bwMode="auto">
          <a:xfrm>
            <a:off x="6169395" y="1404445"/>
            <a:ext cx="2034991" cy="3050988"/>
          </a:xfrm>
          <a:custGeom>
            <a:avLst/>
            <a:gdLst>
              <a:gd name="connsiteX0" fmla="*/ 1968500 w 1997499"/>
              <a:gd name="connsiteY0" fmla="*/ 0 h 2965428"/>
              <a:gd name="connsiteX1" fmla="*/ 1991307 w 1997499"/>
              <a:gd name="connsiteY1" fmla="*/ 1152 h 2965428"/>
              <a:gd name="connsiteX2" fmla="*/ 1992503 w 1997499"/>
              <a:gd name="connsiteY2" fmla="*/ 413531 h 2965428"/>
              <a:gd name="connsiteX3" fmla="*/ 1996973 w 1997499"/>
              <a:gd name="connsiteY3" fmla="*/ 1954676 h 2965428"/>
              <a:gd name="connsiteX4" fmla="*/ 273202 w 1997499"/>
              <a:gd name="connsiteY4" fmla="*/ 2965428 h 2965428"/>
              <a:gd name="connsiteX5" fmla="*/ 237588 w 1997499"/>
              <a:gd name="connsiteY5" fmla="*/ 2906804 h 2965428"/>
              <a:gd name="connsiteX6" fmla="*/ 0 w 1997499"/>
              <a:gd name="connsiteY6" fmla="*/ 1968500 h 2965428"/>
              <a:gd name="connsiteX7" fmla="*/ 1968500 w 1997499"/>
              <a:gd name="connsiteY7" fmla="*/ 0 h 2965428"/>
              <a:gd name="connsiteX0" fmla="*/ 1968500 w 1992910"/>
              <a:gd name="connsiteY0" fmla="*/ 0 h 2965428"/>
              <a:gd name="connsiteX1" fmla="*/ 1991307 w 1992910"/>
              <a:gd name="connsiteY1" fmla="*/ 1152 h 2965428"/>
              <a:gd name="connsiteX2" fmla="*/ 1992503 w 1992910"/>
              <a:gd name="connsiteY2" fmla="*/ 413531 h 2965428"/>
              <a:gd name="connsiteX3" fmla="*/ 1977923 w 1992910"/>
              <a:gd name="connsiteY3" fmla="*/ 1968963 h 2965428"/>
              <a:gd name="connsiteX4" fmla="*/ 273202 w 1992910"/>
              <a:gd name="connsiteY4" fmla="*/ 2965428 h 2965428"/>
              <a:gd name="connsiteX5" fmla="*/ 237588 w 1992910"/>
              <a:gd name="connsiteY5" fmla="*/ 2906804 h 2965428"/>
              <a:gd name="connsiteX6" fmla="*/ 0 w 1992910"/>
              <a:gd name="connsiteY6" fmla="*/ 1968500 h 2965428"/>
              <a:gd name="connsiteX7" fmla="*/ 1968500 w 1992910"/>
              <a:gd name="connsiteY7" fmla="*/ 0 h 2965428"/>
              <a:gd name="connsiteX0" fmla="*/ 1968500 w 1992910"/>
              <a:gd name="connsiteY0" fmla="*/ 0 h 2965428"/>
              <a:gd name="connsiteX1" fmla="*/ 1992503 w 1992910"/>
              <a:gd name="connsiteY1" fmla="*/ 413531 h 2965428"/>
              <a:gd name="connsiteX2" fmla="*/ 1977923 w 1992910"/>
              <a:gd name="connsiteY2" fmla="*/ 1968963 h 2965428"/>
              <a:gd name="connsiteX3" fmla="*/ 273202 w 1992910"/>
              <a:gd name="connsiteY3" fmla="*/ 2965428 h 2965428"/>
              <a:gd name="connsiteX4" fmla="*/ 237588 w 1992910"/>
              <a:gd name="connsiteY4" fmla="*/ 2906804 h 2965428"/>
              <a:gd name="connsiteX5" fmla="*/ 0 w 1992910"/>
              <a:gd name="connsiteY5" fmla="*/ 1968500 h 2965428"/>
              <a:gd name="connsiteX6" fmla="*/ 1968500 w 1992910"/>
              <a:gd name="connsiteY6" fmla="*/ 0 h 2965428"/>
              <a:gd name="connsiteX0" fmla="*/ 1968500 w 1977923"/>
              <a:gd name="connsiteY0" fmla="*/ 0 h 2965428"/>
              <a:gd name="connsiteX1" fmla="*/ 1977923 w 1977923"/>
              <a:gd name="connsiteY1" fmla="*/ 1968963 h 2965428"/>
              <a:gd name="connsiteX2" fmla="*/ 273202 w 1977923"/>
              <a:gd name="connsiteY2" fmla="*/ 2965428 h 2965428"/>
              <a:gd name="connsiteX3" fmla="*/ 237588 w 1977923"/>
              <a:gd name="connsiteY3" fmla="*/ 2906804 h 2965428"/>
              <a:gd name="connsiteX4" fmla="*/ 0 w 1977923"/>
              <a:gd name="connsiteY4" fmla="*/ 1968500 h 2965428"/>
              <a:gd name="connsiteX5" fmla="*/ 1968500 w 1977923"/>
              <a:gd name="connsiteY5" fmla="*/ 0 h 2965428"/>
              <a:gd name="connsiteX0" fmla="*/ 1968500 w 1977923"/>
              <a:gd name="connsiteY0" fmla="*/ 0 h 2965428"/>
              <a:gd name="connsiteX1" fmla="*/ 1977923 w 1977923"/>
              <a:gd name="connsiteY1" fmla="*/ 1968963 h 2965428"/>
              <a:gd name="connsiteX2" fmla="*/ 273202 w 1977923"/>
              <a:gd name="connsiteY2" fmla="*/ 2965428 h 2965428"/>
              <a:gd name="connsiteX3" fmla="*/ 237588 w 1977923"/>
              <a:gd name="connsiteY3" fmla="*/ 2906804 h 2965428"/>
              <a:gd name="connsiteX4" fmla="*/ 0 w 1977923"/>
              <a:gd name="connsiteY4" fmla="*/ 1968500 h 2965428"/>
              <a:gd name="connsiteX5" fmla="*/ 1968500 w 1977923"/>
              <a:gd name="connsiteY5" fmla="*/ 0 h 2965428"/>
              <a:gd name="connsiteX0" fmla="*/ 1973262 w 1977923"/>
              <a:gd name="connsiteY0" fmla="*/ 0 h 2965428"/>
              <a:gd name="connsiteX1" fmla="*/ 1977923 w 1977923"/>
              <a:gd name="connsiteY1" fmla="*/ 1968963 h 2965428"/>
              <a:gd name="connsiteX2" fmla="*/ 273202 w 1977923"/>
              <a:gd name="connsiteY2" fmla="*/ 2965428 h 2965428"/>
              <a:gd name="connsiteX3" fmla="*/ 237588 w 1977923"/>
              <a:gd name="connsiteY3" fmla="*/ 2906804 h 2965428"/>
              <a:gd name="connsiteX4" fmla="*/ 0 w 1977923"/>
              <a:gd name="connsiteY4" fmla="*/ 1968500 h 2965428"/>
              <a:gd name="connsiteX5" fmla="*/ 1973262 w 1977923"/>
              <a:gd name="connsiteY5" fmla="*/ 0 h 296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923" h="2965428">
                <a:moveTo>
                  <a:pt x="1973262" y="0"/>
                </a:moveTo>
                <a:cubicBezTo>
                  <a:pt x="1974816" y="656321"/>
                  <a:pt x="1976369" y="1312642"/>
                  <a:pt x="1977923" y="1968963"/>
                </a:cubicBezTo>
                <a:lnTo>
                  <a:pt x="273202" y="2965428"/>
                </a:lnTo>
                <a:lnTo>
                  <a:pt x="237588" y="2906804"/>
                </a:lnTo>
                <a:cubicBezTo>
                  <a:pt x="86067" y="2627881"/>
                  <a:pt x="0" y="2308242"/>
                  <a:pt x="0" y="1968500"/>
                </a:cubicBezTo>
                <a:cubicBezTo>
                  <a:pt x="0" y="881327"/>
                  <a:pt x="886089" y="0"/>
                  <a:pt x="1973262" y="0"/>
                </a:cubicBezTo>
                <a:close/>
              </a:path>
            </a:pathLst>
          </a:custGeom>
          <a:solidFill>
            <a:srgbClr val="00B0F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74" name="Freeform: Shape 73">
            <a:extLst>
              <a:ext uri="{FF2B5EF4-FFF2-40B4-BE49-F238E27FC236}">
                <a16:creationId xmlns:a16="http://schemas.microsoft.com/office/drawing/2014/main" id="{61141BC1-AE95-D285-9BD4-EACBC344CCB9}"/>
              </a:ext>
            </a:extLst>
          </p:cNvPr>
          <p:cNvSpPr/>
          <p:nvPr/>
        </p:nvSpPr>
        <p:spPr bwMode="auto">
          <a:xfrm flipH="1">
            <a:off x="8191373" y="1404445"/>
            <a:ext cx="2030330" cy="3050988"/>
          </a:xfrm>
          <a:custGeom>
            <a:avLst/>
            <a:gdLst>
              <a:gd name="connsiteX0" fmla="*/ 1968500 w 1997499"/>
              <a:gd name="connsiteY0" fmla="*/ 0 h 2965428"/>
              <a:gd name="connsiteX1" fmla="*/ 1991307 w 1997499"/>
              <a:gd name="connsiteY1" fmla="*/ 1152 h 2965428"/>
              <a:gd name="connsiteX2" fmla="*/ 1992503 w 1997499"/>
              <a:gd name="connsiteY2" fmla="*/ 413531 h 2965428"/>
              <a:gd name="connsiteX3" fmla="*/ 1996973 w 1997499"/>
              <a:gd name="connsiteY3" fmla="*/ 1954676 h 2965428"/>
              <a:gd name="connsiteX4" fmla="*/ 273202 w 1997499"/>
              <a:gd name="connsiteY4" fmla="*/ 2965428 h 2965428"/>
              <a:gd name="connsiteX5" fmla="*/ 237588 w 1997499"/>
              <a:gd name="connsiteY5" fmla="*/ 2906804 h 2965428"/>
              <a:gd name="connsiteX6" fmla="*/ 0 w 1997499"/>
              <a:gd name="connsiteY6" fmla="*/ 1968500 h 2965428"/>
              <a:gd name="connsiteX7" fmla="*/ 1968500 w 1997499"/>
              <a:gd name="connsiteY7" fmla="*/ 0 h 2965428"/>
              <a:gd name="connsiteX0" fmla="*/ 1968500 w 1992910"/>
              <a:gd name="connsiteY0" fmla="*/ 0 h 2965428"/>
              <a:gd name="connsiteX1" fmla="*/ 1991307 w 1992910"/>
              <a:gd name="connsiteY1" fmla="*/ 1152 h 2965428"/>
              <a:gd name="connsiteX2" fmla="*/ 1992503 w 1992910"/>
              <a:gd name="connsiteY2" fmla="*/ 413531 h 2965428"/>
              <a:gd name="connsiteX3" fmla="*/ 1977923 w 1992910"/>
              <a:gd name="connsiteY3" fmla="*/ 1968963 h 2965428"/>
              <a:gd name="connsiteX4" fmla="*/ 273202 w 1992910"/>
              <a:gd name="connsiteY4" fmla="*/ 2965428 h 2965428"/>
              <a:gd name="connsiteX5" fmla="*/ 237588 w 1992910"/>
              <a:gd name="connsiteY5" fmla="*/ 2906804 h 2965428"/>
              <a:gd name="connsiteX6" fmla="*/ 0 w 1992910"/>
              <a:gd name="connsiteY6" fmla="*/ 1968500 h 2965428"/>
              <a:gd name="connsiteX7" fmla="*/ 1968500 w 1992910"/>
              <a:gd name="connsiteY7" fmla="*/ 0 h 2965428"/>
              <a:gd name="connsiteX0" fmla="*/ 1968500 w 1992910"/>
              <a:gd name="connsiteY0" fmla="*/ 0 h 2965428"/>
              <a:gd name="connsiteX1" fmla="*/ 1992503 w 1992910"/>
              <a:gd name="connsiteY1" fmla="*/ 413531 h 2965428"/>
              <a:gd name="connsiteX2" fmla="*/ 1977923 w 1992910"/>
              <a:gd name="connsiteY2" fmla="*/ 1968963 h 2965428"/>
              <a:gd name="connsiteX3" fmla="*/ 273202 w 1992910"/>
              <a:gd name="connsiteY3" fmla="*/ 2965428 h 2965428"/>
              <a:gd name="connsiteX4" fmla="*/ 237588 w 1992910"/>
              <a:gd name="connsiteY4" fmla="*/ 2906804 h 2965428"/>
              <a:gd name="connsiteX5" fmla="*/ 0 w 1992910"/>
              <a:gd name="connsiteY5" fmla="*/ 1968500 h 2965428"/>
              <a:gd name="connsiteX6" fmla="*/ 1968500 w 1992910"/>
              <a:gd name="connsiteY6" fmla="*/ 0 h 2965428"/>
              <a:gd name="connsiteX0" fmla="*/ 1968500 w 1977923"/>
              <a:gd name="connsiteY0" fmla="*/ 0 h 2965428"/>
              <a:gd name="connsiteX1" fmla="*/ 1977923 w 1977923"/>
              <a:gd name="connsiteY1" fmla="*/ 1968963 h 2965428"/>
              <a:gd name="connsiteX2" fmla="*/ 273202 w 1977923"/>
              <a:gd name="connsiteY2" fmla="*/ 2965428 h 2965428"/>
              <a:gd name="connsiteX3" fmla="*/ 237588 w 1977923"/>
              <a:gd name="connsiteY3" fmla="*/ 2906804 h 2965428"/>
              <a:gd name="connsiteX4" fmla="*/ 0 w 1977923"/>
              <a:gd name="connsiteY4" fmla="*/ 1968500 h 2965428"/>
              <a:gd name="connsiteX5" fmla="*/ 1968500 w 1977923"/>
              <a:gd name="connsiteY5" fmla="*/ 0 h 2965428"/>
              <a:gd name="connsiteX0" fmla="*/ 1968500 w 1977923"/>
              <a:gd name="connsiteY0" fmla="*/ 0 h 2965428"/>
              <a:gd name="connsiteX1" fmla="*/ 1977923 w 1977923"/>
              <a:gd name="connsiteY1" fmla="*/ 1968963 h 2965428"/>
              <a:gd name="connsiteX2" fmla="*/ 273202 w 1977923"/>
              <a:gd name="connsiteY2" fmla="*/ 2965428 h 2965428"/>
              <a:gd name="connsiteX3" fmla="*/ 237588 w 1977923"/>
              <a:gd name="connsiteY3" fmla="*/ 2906804 h 2965428"/>
              <a:gd name="connsiteX4" fmla="*/ 0 w 1977923"/>
              <a:gd name="connsiteY4" fmla="*/ 1968500 h 2965428"/>
              <a:gd name="connsiteX5" fmla="*/ 1968500 w 1977923"/>
              <a:gd name="connsiteY5" fmla="*/ 0 h 2965428"/>
              <a:gd name="connsiteX0" fmla="*/ 1973262 w 1977923"/>
              <a:gd name="connsiteY0" fmla="*/ 0 h 2965428"/>
              <a:gd name="connsiteX1" fmla="*/ 1977923 w 1977923"/>
              <a:gd name="connsiteY1" fmla="*/ 1968963 h 2965428"/>
              <a:gd name="connsiteX2" fmla="*/ 273202 w 1977923"/>
              <a:gd name="connsiteY2" fmla="*/ 2965428 h 2965428"/>
              <a:gd name="connsiteX3" fmla="*/ 237588 w 1977923"/>
              <a:gd name="connsiteY3" fmla="*/ 2906804 h 2965428"/>
              <a:gd name="connsiteX4" fmla="*/ 0 w 1977923"/>
              <a:gd name="connsiteY4" fmla="*/ 1968500 h 2965428"/>
              <a:gd name="connsiteX5" fmla="*/ 1973262 w 1977923"/>
              <a:gd name="connsiteY5" fmla="*/ 0 h 2965428"/>
              <a:gd name="connsiteX0" fmla="*/ 1973262 w 1973374"/>
              <a:gd name="connsiteY0" fmla="*/ 0 h 2965428"/>
              <a:gd name="connsiteX1" fmla="*/ 1961254 w 1973374"/>
              <a:gd name="connsiteY1" fmla="*/ 1978488 h 2965428"/>
              <a:gd name="connsiteX2" fmla="*/ 273202 w 1973374"/>
              <a:gd name="connsiteY2" fmla="*/ 2965428 h 2965428"/>
              <a:gd name="connsiteX3" fmla="*/ 237588 w 1973374"/>
              <a:gd name="connsiteY3" fmla="*/ 2906804 h 2965428"/>
              <a:gd name="connsiteX4" fmla="*/ 0 w 1973374"/>
              <a:gd name="connsiteY4" fmla="*/ 1968500 h 2965428"/>
              <a:gd name="connsiteX5" fmla="*/ 1973262 w 1973374"/>
              <a:gd name="connsiteY5" fmla="*/ 0 h 2965428"/>
              <a:gd name="connsiteX0" fmla="*/ 1973262 w 1973393"/>
              <a:gd name="connsiteY0" fmla="*/ 0 h 2965428"/>
              <a:gd name="connsiteX1" fmla="*/ 1963568 w 1973393"/>
              <a:gd name="connsiteY1" fmla="*/ 1969230 h 2965428"/>
              <a:gd name="connsiteX2" fmla="*/ 273202 w 1973393"/>
              <a:gd name="connsiteY2" fmla="*/ 2965428 h 2965428"/>
              <a:gd name="connsiteX3" fmla="*/ 237588 w 1973393"/>
              <a:gd name="connsiteY3" fmla="*/ 2906804 h 2965428"/>
              <a:gd name="connsiteX4" fmla="*/ 0 w 1973393"/>
              <a:gd name="connsiteY4" fmla="*/ 1968500 h 2965428"/>
              <a:gd name="connsiteX5" fmla="*/ 1973262 w 1973393"/>
              <a:gd name="connsiteY5" fmla="*/ 0 h 296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393" h="2965428">
                <a:moveTo>
                  <a:pt x="1973262" y="0"/>
                </a:moveTo>
                <a:cubicBezTo>
                  <a:pt x="1974816" y="656321"/>
                  <a:pt x="1962014" y="1312909"/>
                  <a:pt x="1963568" y="1969230"/>
                </a:cubicBezTo>
                <a:lnTo>
                  <a:pt x="273202" y="2965428"/>
                </a:lnTo>
                <a:lnTo>
                  <a:pt x="237588" y="2906804"/>
                </a:lnTo>
                <a:cubicBezTo>
                  <a:pt x="86067" y="2627881"/>
                  <a:pt x="0" y="2308242"/>
                  <a:pt x="0" y="1968500"/>
                </a:cubicBezTo>
                <a:cubicBezTo>
                  <a:pt x="0" y="881327"/>
                  <a:pt x="886089" y="0"/>
                  <a:pt x="1973262" y="0"/>
                </a:cubicBezTo>
                <a:close/>
              </a:path>
            </a:pathLst>
          </a:custGeom>
          <a:solidFill>
            <a:srgbClr val="0070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75" name="Partial Circle 74">
            <a:extLst>
              <a:ext uri="{FF2B5EF4-FFF2-40B4-BE49-F238E27FC236}">
                <a16:creationId xmlns:a16="http://schemas.microsoft.com/office/drawing/2014/main" id="{18F7CABE-5A0A-1697-AE92-072E9CC79378}"/>
              </a:ext>
            </a:extLst>
          </p:cNvPr>
          <p:cNvSpPr/>
          <p:nvPr/>
        </p:nvSpPr>
        <p:spPr bwMode="auto">
          <a:xfrm rot="16200000">
            <a:off x="6163612" y="1397987"/>
            <a:ext cx="4064360" cy="4055319"/>
          </a:xfrm>
          <a:prstGeom prst="pie">
            <a:avLst>
              <a:gd name="adj1" fmla="val 5398913"/>
              <a:gd name="adj2" fmla="val 16200000"/>
            </a:avLst>
          </a:prstGeom>
          <a:solidFill>
            <a:srgbClr val="0053B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eaLnBrk="0" fontAlgn="base" hangingPunct="0">
              <a:spcBef>
                <a:spcPct val="0"/>
              </a:spcBef>
              <a:spcAft>
                <a:spcPct val="0"/>
              </a:spcAft>
              <a:defRPr/>
            </a:pPr>
            <a:endParaRPr lang="en-US" sz="2000" kern="0" dirty="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nvGrpSpPr>
          <p:cNvPr id="76" name="Group 75">
            <a:extLst>
              <a:ext uri="{FF2B5EF4-FFF2-40B4-BE49-F238E27FC236}">
                <a16:creationId xmlns:a16="http://schemas.microsoft.com/office/drawing/2014/main" id="{5769886B-FE26-5A9D-C583-3A20DB6157FA}"/>
              </a:ext>
            </a:extLst>
          </p:cNvPr>
          <p:cNvGrpSpPr/>
          <p:nvPr/>
        </p:nvGrpSpPr>
        <p:grpSpPr>
          <a:xfrm>
            <a:off x="6590297" y="1951896"/>
            <a:ext cx="1391408" cy="1195437"/>
            <a:chOff x="6506201" y="2233729"/>
            <a:chExt cx="1391408" cy="1195437"/>
          </a:xfrm>
        </p:grpSpPr>
        <p:sp>
          <p:nvSpPr>
            <p:cNvPr id="77" name="TextBox 76">
              <a:extLst>
                <a:ext uri="{FF2B5EF4-FFF2-40B4-BE49-F238E27FC236}">
                  <a16:creationId xmlns:a16="http://schemas.microsoft.com/office/drawing/2014/main" id="{3F791776-85FD-E3AA-7603-A94E0BFD8198}"/>
                </a:ext>
              </a:extLst>
            </p:cNvPr>
            <p:cNvSpPr txBox="1"/>
            <p:nvPr/>
          </p:nvSpPr>
          <p:spPr>
            <a:xfrm>
              <a:off x="6506201" y="2681269"/>
              <a:ext cx="1391408" cy="747897"/>
            </a:xfrm>
            <a:prstGeom prst="rect">
              <a:avLst/>
            </a:prstGeom>
            <a:noFill/>
            <a:effectLst/>
          </p:spPr>
          <p:txBody>
            <a:bodyPr wrap="none" lIns="0" tIns="0" rIns="0" bIns="0" rtlCol="0" anchor="t">
              <a:spAutoFit/>
            </a:bodyPr>
            <a:lstStyle>
              <a:defPPr>
                <a:defRPr lang="de-DE"/>
              </a:defPPr>
              <a:lvl1pPr algn="ctr" defTabSz="912813" eaLnBrk="0" fontAlgn="base" hangingPunct="0">
                <a:lnSpc>
                  <a:spcPct val="90000"/>
                </a:lnSpc>
                <a:spcBef>
                  <a:spcPct val="0"/>
                </a:spcBef>
                <a:spcAft>
                  <a:spcPct val="0"/>
                </a:spcAft>
                <a:defRPr sz="1800">
                  <a:solidFill>
                    <a:schemeClr val="bg1"/>
                  </a:solidFill>
                  <a:latin typeface="72 Bold"/>
                  <a:cs typeface="72 Bold" panose="020B0803030000000003" pitchFamily="34" charset="0"/>
                </a:defRPr>
              </a:lvl1pPr>
            </a:lstStyle>
            <a:p>
              <a:pPr>
                <a:defRPr/>
              </a:pPr>
              <a:r>
                <a:rPr lang="en-US" kern="0" dirty="0">
                  <a:solidFill>
                    <a:srgbClr val="FFFFFF"/>
                  </a:solidFill>
                  <a:latin typeface="+mj-lt"/>
                </a:rPr>
                <a:t>Extended </a:t>
              </a:r>
            </a:p>
            <a:p>
              <a:pPr>
                <a:defRPr/>
              </a:pPr>
              <a:r>
                <a:rPr lang="en-US" kern="0" dirty="0">
                  <a:solidFill>
                    <a:srgbClr val="FFFFFF"/>
                  </a:solidFill>
                  <a:latin typeface="+mj-lt"/>
                </a:rPr>
                <a:t>Planning and</a:t>
              </a:r>
              <a:br>
                <a:rPr lang="en-US" kern="0" dirty="0">
                  <a:solidFill>
                    <a:srgbClr val="FFFFFF"/>
                  </a:solidFill>
                  <a:latin typeface="+mj-lt"/>
                </a:rPr>
              </a:br>
              <a:r>
                <a:rPr lang="en-US" kern="0" dirty="0">
                  <a:solidFill>
                    <a:srgbClr val="FFFFFF"/>
                  </a:solidFill>
                  <a:latin typeface="+mj-lt"/>
                </a:rPr>
                <a:t>Analysis</a:t>
              </a:r>
            </a:p>
          </p:txBody>
        </p:sp>
        <p:grpSp>
          <p:nvGrpSpPr>
            <p:cNvPr id="78" name="Graphic 44">
              <a:extLst>
                <a:ext uri="{FF2B5EF4-FFF2-40B4-BE49-F238E27FC236}">
                  <a16:creationId xmlns:a16="http://schemas.microsoft.com/office/drawing/2014/main" id="{26F0BE31-A2EE-4084-61FF-34A0FADE519F}"/>
                </a:ext>
              </a:extLst>
            </p:cNvPr>
            <p:cNvGrpSpPr/>
            <p:nvPr/>
          </p:nvGrpSpPr>
          <p:grpSpPr>
            <a:xfrm>
              <a:off x="7124155" y="2233729"/>
              <a:ext cx="179765" cy="188158"/>
              <a:chOff x="4236515" y="1685569"/>
              <a:chExt cx="64407" cy="67414"/>
            </a:xfrm>
            <a:noFill/>
          </p:grpSpPr>
          <p:sp>
            <p:nvSpPr>
              <p:cNvPr id="79" name="Freeform: Shape 78">
                <a:extLst>
                  <a:ext uri="{FF2B5EF4-FFF2-40B4-BE49-F238E27FC236}">
                    <a16:creationId xmlns:a16="http://schemas.microsoft.com/office/drawing/2014/main" id="{5716A509-7A65-FBAA-C8D2-2BA91C3A4FAE}"/>
                  </a:ext>
                </a:extLst>
              </p:cNvPr>
              <p:cNvSpPr/>
              <p:nvPr/>
            </p:nvSpPr>
            <p:spPr>
              <a:xfrm>
                <a:off x="4236515" y="1685569"/>
                <a:ext cx="52158" cy="67413"/>
              </a:xfrm>
              <a:custGeom>
                <a:avLst/>
                <a:gdLst>
                  <a:gd name="connsiteX0" fmla="*/ 32797 w 52158"/>
                  <a:gd name="connsiteY0" fmla="*/ 14976 h 67413"/>
                  <a:gd name="connsiteX1" fmla="*/ 19361 w 52158"/>
                  <a:gd name="connsiteY1" fmla="*/ 14976 h 67413"/>
                  <a:gd name="connsiteX2" fmla="*/ 14929 w 52158"/>
                  <a:gd name="connsiteY2" fmla="*/ 10544 h 67413"/>
                  <a:gd name="connsiteX3" fmla="*/ 14929 w 52158"/>
                  <a:gd name="connsiteY3" fmla="*/ 4432 h 67413"/>
                  <a:gd name="connsiteX4" fmla="*/ 19361 w 52158"/>
                  <a:gd name="connsiteY4" fmla="*/ 0 h 67413"/>
                  <a:gd name="connsiteX5" fmla="*/ 32797 w 52158"/>
                  <a:gd name="connsiteY5" fmla="*/ 0 h 67413"/>
                  <a:gd name="connsiteX6" fmla="*/ 37229 w 52158"/>
                  <a:gd name="connsiteY6" fmla="*/ 4432 h 67413"/>
                  <a:gd name="connsiteX7" fmla="*/ 37229 w 52158"/>
                  <a:gd name="connsiteY7" fmla="*/ 10544 h 67413"/>
                  <a:gd name="connsiteX8" fmla="*/ 32797 w 52158"/>
                  <a:gd name="connsiteY8" fmla="*/ 14976 h 67413"/>
                  <a:gd name="connsiteX9" fmla="*/ 52158 w 52158"/>
                  <a:gd name="connsiteY9" fmla="*/ 14976 h 67413"/>
                  <a:gd name="connsiteX10" fmla="*/ 45067 w 52158"/>
                  <a:gd name="connsiteY10" fmla="*/ 7511 h 67413"/>
                  <a:gd name="connsiteX11" fmla="*/ 37229 w 52158"/>
                  <a:gd name="connsiteY11" fmla="*/ 7651 h 67413"/>
                  <a:gd name="connsiteX12" fmla="*/ 14929 w 52158"/>
                  <a:gd name="connsiteY12" fmla="*/ 7511 h 67413"/>
                  <a:gd name="connsiteX13" fmla="*/ 6718 w 52158"/>
                  <a:gd name="connsiteY13" fmla="*/ 7604 h 67413"/>
                  <a:gd name="connsiteX14" fmla="*/ 1586 w 52158"/>
                  <a:gd name="connsiteY14" fmla="*/ 9937 h 67413"/>
                  <a:gd name="connsiteX15" fmla="*/ 140 w 52158"/>
                  <a:gd name="connsiteY15" fmla="*/ 13156 h 67413"/>
                  <a:gd name="connsiteX16" fmla="*/ 0 w 52158"/>
                  <a:gd name="connsiteY16" fmla="*/ 14602 h 67413"/>
                  <a:gd name="connsiteX17" fmla="*/ 0 w 52158"/>
                  <a:gd name="connsiteY17" fmla="*/ 60322 h 67413"/>
                  <a:gd name="connsiteX18" fmla="*/ 7091 w 52158"/>
                  <a:gd name="connsiteY18" fmla="*/ 67414 h 67413"/>
                  <a:gd name="connsiteX19" fmla="*/ 11150 w 52158"/>
                  <a:gd name="connsiteY19" fmla="*/ 67414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58" h="67413">
                    <a:moveTo>
                      <a:pt x="32797" y="14976"/>
                    </a:moveTo>
                    <a:lnTo>
                      <a:pt x="19361" y="14976"/>
                    </a:lnTo>
                    <a:cubicBezTo>
                      <a:pt x="16935" y="14976"/>
                      <a:pt x="14929" y="12970"/>
                      <a:pt x="14929" y="10544"/>
                    </a:cubicBezTo>
                    <a:lnTo>
                      <a:pt x="14929" y="4432"/>
                    </a:lnTo>
                    <a:cubicBezTo>
                      <a:pt x="14929" y="2006"/>
                      <a:pt x="16935" y="0"/>
                      <a:pt x="19361" y="0"/>
                    </a:cubicBezTo>
                    <a:lnTo>
                      <a:pt x="32797" y="0"/>
                    </a:lnTo>
                    <a:cubicBezTo>
                      <a:pt x="35223" y="0"/>
                      <a:pt x="37229" y="2006"/>
                      <a:pt x="37229" y="4432"/>
                    </a:cubicBezTo>
                    <a:lnTo>
                      <a:pt x="37229" y="10544"/>
                    </a:lnTo>
                    <a:cubicBezTo>
                      <a:pt x="37229" y="12970"/>
                      <a:pt x="35223" y="14976"/>
                      <a:pt x="32797" y="14976"/>
                    </a:cubicBezTo>
                    <a:close/>
                    <a:moveTo>
                      <a:pt x="52158" y="14976"/>
                    </a:moveTo>
                    <a:cubicBezTo>
                      <a:pt x="52158" y="11057"/>
                      <a:pt x="49219" y="7698"/>
                      <a:pt x="45067" y="7511"/>
                    </a:cubicBezTo>
                    <a:lnTo>
                      <a:pt x="37229" y="7651"/>
                    </a:lnTo>
                    <a:moveTo>
                      <a:pt x="14929" y="7511"/>
                    </a:moveTo>
                    <a:cubicBezTo>
                      <a:pt x="12876" y="7511"/>
                      <a:pt x="8771" y="7558"/>
                      <a:pt x="6718" y="7604"/>
                    </a:cubicBezTo>
                    <a:cubicBezTo>
                      <a:pt x="6252" y="7604"/>
                      <a:pt x="3406" y="7744"/>
                      <a:pt x="1586" y="9937"/>
                    </a:cubicBezTo>
                    <a:cubicBezTo>
                      <a:pt x="467" y="11243"/>
                      <a:pt x="187" y="12876"/>
                      <a:pt x="140" y="13156"/>
                    </a:cubicBezTo>
                    <a:cubicBezTo>
                      <a:pt x="47" y="13763"/>
                      <a:pt x="0" y="14276"/>
                      <a:pt x="0" y="14602"/>
                    </a:cubicBezTo>
                    <a:lnTo>
                      <a:pt x="0" y="60322"/>
                    </a:lnTo>
                    <a:cubicBezTo>
                      <a:pt x="0" y="64241"/>
                      <a:pt x="3172" y="67414"/>
                      <a:pt x="7091" y="67414"/>
                    </a:cubicBezTo>
                    <a:lnTo>
                      <a:pt x="11150" y="67414"/>
                    </a:lnTo>
                  </a:path>
                </a:pathLst>
              </a:custGeom>
              <a:noFill/>
              <a:ln w="19050" cap="rnd">
                <a:solidFill>
                  <a:srgbClr val="FFFFFF"/>
                </a:solidFill>
                <a:prstDash val="solid"/>
                <a:round/>
              </a:ln>
            </p:spPr>
            <p:txBody>
              <a:bodyPr rtlCol="0" anchor="ctr"/>
              <a:lstStyle/>
              <a:p>
                <a:pPr defTabSz="914400">
                  <a:defRPr/>
                </a:pPr>
                <a:endParaRPr lang="en-US" sz="1800" kern="0">
                  <a:solidFill>
                    <a:srgbClr val="000000"/>
                  </a:solidFill>
                  <a:latin typeface="+mj-lt"/>
                </a:endParaRPr>
              </a:p>
            </p:txBody>
          </p:sp>
          <p:sp>
            <p:nvSpPr>
              <p:cNvPr id="80" name="Freeform: Shape 79">
                <a:extLst>
                  <a:ext uri="{FF2B5EF4-FFF2-40B4-BE49-F238E27FC236}">
                    <a16:creationId xmlns:a16="http://schemas.microsoft.com/office/drawing/2014/main" id="{4F5CCCEE-9D44-943C-C8B1-E43798C8CE1A}"/>
                  </a:ext>
                </a:extLst>
              </p:cNvPr>
              <p:cNvSpPr/>
              <p:nvPr/>
            </p:nvSpPr>
            <p:spPr>
              <a:xfrm rot="-2700000">
                <a:off x="4294998" y="1708439"/>
                <a:ext cx="5924" cy="10496"/>
              </a:xfrm>
              <a:custGeom>
                <a:avLst/>
                <a:gdLst>
                  <a:gd name="connsiteX0" fmla="*/ 0 w 5924"/>
                  <a:gd name="connsiteY0" fmla="*/ 0 h 10496"/>
                  <a:gd name="connsiteX1" fmla="*/ 5925 w 5924"/>
                  <a:gd name="connsiteY1" fmla="*/ 0 h 10496"/>
                  <a:gd name="connsiteX2" fmla="*/ 5925 w 5924"/>
                  <a:gd name="connsiteY2" fmla="*/ 10497 h 10496"/>
                  <a:gd name="connsiteX3" fmla="*/ 0 w 5924"/>
                  <a:gd name="connsiteY3" fmla="*/ 10497 h 10496"/>
                </a:gdLst>
                <a:ahLst/>
                <a:cxnLst>
                  <a:cxn ang="0">
                    <a:pos x="connsiteX0" y="connsiteY0"/>
                  </a:cxn>
                  <a:cxn ang="0">
                    <a:pos x="connsiteX1" y="connsiteY1"/>
                  </a:cxn>
                  <a:cxn ang="0">
                    <a:pos x="connsiteX2" y="connsiteY2"/>
                  </a:cxn>
                  <a:cxn ang="0">
                    <a:pos x="connsiteX3" y="connsiteY3"/>
                  </a:cxn>
                </a:cxnLst>
                <a:rect l="l" t="t" r="r" b="b"/>
                <a:pathLst>
                  <a:path w="5924" h="10496">
                    <a:moveTo>
                      <a:pt x="0" y="0"/>
                    </a:moveTo>
                    <a:lnTo>
                      <a:pt x="5925" y="0"/>
                    </a:lnTo>
                    <a:lnTo>
                      <a:pt x="5925" y="10497"/>
                    </a:lnTo>
                    <a:lnTo>
                      <a:pt x="0" y="10497"/>
                    </a:lnTo>
                    <a:close/>
                  </a:path>
                </a:pathLst>
              </a:custGeom>
              <a:noFill/>
              <a:ln w="19050" cap="rnd">
                <a:solidFill>
                  <a:srgbClr val="FFFFFF"/>
                </a:solidFill>
                <a:prstDash val="solid"/>
                <a:round/>
              </a:ln>
            </p:spPr>
            <p:txBody>
              <a:bodyPr rtlCol="0" anchor="ctr"/>
              <a:lstStyle/>
              <a:p>
                <a:pPr defTabSz="914400">
                  <a:defRPr/>
                </a:pPr>
                <a:endParaRPr lang="en-US" sz="1800" kern="0">
                  <a:solidFill>
                    <a:srgbClr val="000000"/>
                  </a:solidFill>
                  <a:latin typeface="+mj-lt"/>
                </a:endParaRPr>
              </a:p>
            </p:txBody>
          </p:sp>
          <p:sp>
            <p:nvSpPr>
              <p:cNvPr id="81" name="Freeform: Shape 80">
                <a:extLst>
                  <a:ext uri="{FF2B5EF4-FFF2-40B4-BE49-F238E27FC236}">
                    <a16:creationId xmlns:a16="http://schemas.microsoft.com/office/drawing/2014/main" id="{055A31AA-2094-E889-664E-FD5BF33358FF}"/>
                  </a:ext>
                </a:extLst>
              </p:cNvPr>
              <p:cNvSpPr/>
              <p:nvPr/>
            </p:nvSpPr>
            <p:spPr>
              <a:xfrm>
                <a:off x="4258862" y="1719393"/>
                <a:ext cx="33450" cy="33590"/>
              </a:xfrm>
              <a:custGeom>
                <a:avLst/>
                <a:gdLst>
                  <a:gd name="connsiteX0" fmla="*/ 7325 w 33450"/>
                  <a:gd name="connsiteY0" fmla="*/ 33497 h 33590"/>
                  <a:gd name="connsiteX1" fmla="*/ 0 w 33450"/>
                  <a:gd name="connsiteY1" fmla="*/ 33590 h 33590"/>
                  <a:gd name="connsiteX2" fmla="*/ 0 w 33450"/>
                  <a:gd name="connsiteY2" fmla="*/ 26172 h 33590"/>
                  <a:gd name="connsiteX3" fmla="*/ 26126 w 33450"/>
                  <a:gd name="connsiteY3" fmla="*/ 0 h 33590"/>
                  <a:gd name="connsiteX4" fmla="*/ 33450 w 33450"/>
                  <a:gd name="connsiteY4" fmla="*/ 7325 h 33590"/>
                  <a:gd name="connsiteX5" fmla="*/ 7325 w 33450"/>
                  <a:gd name="connsiteY5" fmla="*/ 33497 h 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50" h="33590">
                    <a:moveTo>
                      <a:pt x="7325" y="33497"/>
                    </a:moveTo>
                    <a:lnTo>
                      <a:pt x="0" y="33590"/>
                    </a:lnTo>
                    <a:lnTo>
                      <a:pt x="0" y="26172"/>
                    </a:lnTo>
                    <a:lnTo>
                      <a:pt x="26126" y="0"/>
                    </a:lnTo>
                    <a:lnTo>
                      <a:pt x="33450" y="7325"/>
                    </a:lnTo>
                    <a:lnTo>
                      <a:pt x="7325" y="33497"/>
                    </a:lnTo>
                    <a:close/>
                  </a:path>
                </a:pathLst>
              </a:custGeom>
              <a:noFill/>
              <a:ln w="19050" cap="rnd">
                <a:solidFill>
                  <a:srgbClr val="FFFFFF"/>
                </a:solidFill>
                <a:prstDash val="solid"/>
                <a:round/>
              </a:ln>
            </p:spPr>
            <p:txBody>
              <a:bodyPr rtlCol="0" anchor="ctr"/>
              <a:lstStyle/>
              <a:p>
                <a:pPr defTabSz="914400">
                  <a:defRPr/>
                </a:pPr>
                <a:endParaRPr lang="en-US" sz="1800" kern="0">
                  <a:solidFill>
                    <a:srgbClr val="000000"/>
                  </a:solidFill>
                  <a:latin typeface="+mj-lt"/>
                </a:endParaRPr>
              </a:p>
            </p:txBody>
          </p:sp>
          <p:sp>
            <p:nvSpPr>
              <p:cNvPr id="82" name="Freeform: Shape 81">
                <a:extLst>
                  <a:ext uri="{FF2B5EF4-FFF2-40B4-BE49-F238E27FC236}">
                    <a16:creationId xmlns:a16="http://schemas.microsoft.com/office/drawing/2014/main" id="{75C468AB-F993-6503-8B13-1F63483C59C2}"/>
                  </a:ext>
                </a:extLst>
              </p:cNvPr>
              <p:cNvSpPr/>
              <p:nvPr/>
            </p:nvSpPr>
            <p:spPr>
              <a:xfrm>
                <a:off x="4251444" y="1715567"/>
                <a:ext cx="18521" cy="4665"/>
              </a:xfrm>
              <a:custGeom>
                <a:avLst/>
                <a:gdLst>
                  <a:gd name="connsiteX0" fmla="*/ 0 w 18521"/>
                  <a:gd name="connsiteY0" fmla="*/ 0 h 4665"/>
                  <a:gd name="connsiteX1" fmla="*/ 18521 w 18521"/>
                  <a:gd name="connsiteY1" fmla="*/ 0 h 4665"/>
                </a:gdLst>
                <a:ahLst/>
                <a:cxnLst>
                  <a:cxn ang="0">
                    <a:pos x="connsiteX0" y="connsiteY0"/>
                  </a:cxn>
                  <a:cxn ang="0">
                    <a:pos x="connsiteX1" y="connsiteY1"/>
                  </a:cxn>
                </a:cxnLst>
                <a:rect l="l" t="t" r="r" b="b"/>
                <a:pathLst>
                  <a:path w="18521" h="4665">
                    <a:moveTo>
                      <a:pt x="0" y="0"/>
                    </a:moveTo>
                    <a:lnTo>
                      <a:pt x="18521" y="0"/>
                    </a:lnTo>
                  </a:path>
                </a:pathLst>
              </a:custGeom>
              <a:noFill/>
              <a:ln w="19050" cap="rnd">
                <a:solidFill>
                  <a:srgbClr val="FFFFFF"/>
                </a:solidFill>
                <a:prstDash val="solid"/>
                <a:round/>
              </a:ln>
            </p:spPr>
            <p:txBody>
              <a:bodyPr rtlCol="0" anchor="ctr"/>
              <a:lstStyle/>
              <a:p>
                <a:pPr defTabSz="914400">
                  <a:defRPr/>
                </a:pPr>
                <a:endParaRPr lang="en-US" sz="1800" kern="0">
                  <a:solidFill>
                    <a:srgbClr val="000000"/>
                  </a:solidFill>
                  <a:latin typeface="+mj-lt"/>
                </a:endParaRPr>
              </a:p>
            </p:txBody>
          </p:sp>
          <p:sp>
            <p:nvSpPr>
              <p:cNvPr id="83" name="Freeform: Shape 82">
                <a:extLst>
                  <a:ext uri="{FF2B5EF4-FFF2-40B4-BE49-F238E27FC236}">
                    <a16:creationId xmlns:a16="http://schemas.microsoft.com/office/drawing/2014/main" id="{DFBDF895-8F28-2E17-B634-571745B66016}"/>
                  </a:ext>
                </a:extLst>
              </p:cNvPr>
              <p:cNvSpPr/>
              <p:nvPr/>
            </p:nvSpPr>
            <p:spPr>
              <a:xfrm>
                <a:off x="4251444" y="1726810"/>
                <a:ext cx="7417" cy="4665"/>
              </a:xfrm>
              <a:custGeom>
                <a:avLst/>
                <a:gdLst>
                  <a:gd name="connsiteX0" fmla="*/ 0 w 7417"/>
                  <a:gd name="connsiteY0" fmla="*/ 0 h 4665"/>
                  <a:gd name="connsiteX1" fmla="*/ 7418 w 7417"/>
                  <a:gd name="connsiteY1" fmla="*/ 0 h 4665"/>
                </a:gdLst>
                <a:ahLst/>
                <a:cxnLst>
                  <a:cxn ang="0">
                    <a:pos x="connsiteX0" y="connsiteY0"/>
                  </a:cxn>
                  <a:cxn ang="0">
                    <a:pos x="connsiteX1" y="connsiteY1"/>
                  </a:cxn>
                </a:cxnLst>
                <a:rect l="l" t="t" r="r" b="b"/>
                <a:pathLst>
                  <a:path w="7417" h="4665">
                    <a:moveTo>
                      <a:pt x="0" y="0"/>
                    </a:moveTo>
                    <a:lnTo>
                      <a:pt x="7418" y="0"/>
                    </a:lnTo>
                  </a:path>
                </a:pathLst>
              </a:custGeom>
              <a:noFill/>
              <a:ln w="19050" cap="rnd">
                <a:solidFill>
                  <a:srgbClr val="FFFFFF"/>
                </a:solidFill>
                <a:prstDash val="solid"/>
                <a:round/>
              </a:ln>
            </p:spPr>
            <p:txBody>
              <a:bodyPr rtlCol="0" anchor="ctr"/>
              <a:lstStyle/>
              <a:p>
                <a:pPr defTabSz="914400">
                  <a:defRPr/>
                </a:pPr>
                <a:endParaRPr lang="en-US" sz="1800" kern="0">
                  <a:solidFill>
                    <a:srgbClr val="000000"/>
                  </a:solidFill>
                  <a:latin typeface="+mj-lt"/>
                </a:endParaRPr>
              </a:p>
            </p:txBody>
          </p:sp>
        </p:grpSp>
      </p:grpSp>
      <p:grpSp>
        <p:nvGrpSpPr>
          <p:cNvPr id="84" name="Group 83">
            <a:extLst>
              <a:ext uri="{FF2B5EF4-FFF2-40B4-BE49-F238E27FC236}">
                <a16:creationId xmlns:a16="http://schemas.microsoft.com/office/drawing/2014/main" id="{064A459B-2E07-C74E-7B6D-D68AA8DEED2F}"/>
              </a:ext>
            </a:extLst>
          </p:cNvPr>
          <p:cNvGrpSpPr/>
          <p:nvPr/>
        </p:nvGrpSpPr>
        <p:grpSpPr>
          <a:xfrm>
            <a:off x="7587211" y="3836796"/>
            <a:ext cx="1216680" cy="896336"/>
            <a:chOff x="7584036" y="3945853"/>
            <a:chExt cx="1216680" cy="896336"/>
          </a:xfrm>
        </p:grpSpPr>
        <p:sp>
          <p:nvSpPr>
            <p:cNvPr id="85" name="TextBox 84">
              <a:extLst>
                <a:ext uri="{FF2B5EF4-FFF2-40B4-BE49-F238E27FC236}">
                  <a16:creationId xmlns:a16="http://schemas.microsoft.com/office/drawing/2014/main" id="{6E8DDF89-8BD6-B7F5-B37D-B6466784D011}"/>
                </a:ext>
              </a:extLst>
            </p:cNvPr>
            <p:cNvSpPr txBox="1"/>
            <p:nvPr/>
          </p:nvSpPr>
          <p:spPr>
            <a:xfrm>
              <a:off x="7584036" y="4343591"/>
              <a:ext cx="1216680" cy="498598"/>
            </a:xfrm>
            <a:prstGeom prst="rect">
              <a:avLst/>
            </a:prstGeom>
            <a:noFill/>
            <a:effectLst/>
          </p:spPr>
          <p:txBody>
            <a:bodyPr wrap="none" lIns="0" tIns="0" rIns="0" bIns="0" rtlCol="0" anchor="t">
              <a:spAutoFit/>
            </a:bodyPr>
            <a:lstStyle>
              <a:defPPr>
                <a:defRPr lang="de-DE"/>
              </a:defPPr>
              <a:lvl1pPr algn="ctr" defTabSz="912813" eaLnBrk="0" fontAlgn="base" hangingPunct="0">
                <a:lnSpc>
                  <a:spcPct val="90000"/>
                </a:lnSpc>
                <a:spcBef>
                  <a:spcPct val="0"/>
                </a:spcBef>
                <a:spcAft>
                  <a:spcPct val="0"/>
                </a:spcAft>
                <a:defRPr sz="1800">
                  <a:solidFill>
                    <a:schemeClr val="bg1"/>
                  </a:solidFill>
                  <a:latin typeface="72 Bold"/>
                  <a:cs typeface="72 Bold" panose="020B0803030000000003" pitchFamily="34" charset="0"/>
                </a:defRPr>
              </a:lvl1pPr>
            </a:lstStyle>
            <a:p>
              <a:pPr>
                <a:defRPr/>
              </a:pPr>
              <a:r>
                <a:rPr lang="en-US" kern="0">
                  <a:solidFill>
                    <a:srgbClr val="FFFFFF"/>
                  </a:solidFill>
                  <a:latin typeface="+mj-lt"/>
                </a:rPr>
                <a:t>Business</a:t>
              </a:r>
              <a:br>
                <a:rPr lang="en-US" kern="0">
                  <a:solidFill>
                    <a:srgbClr val="FFFFFF"/>
                  </a:solidFill>
                  <a:latin typeface="+mj-lt"/>
                </a:rPr>
              </a:br>
              <a:r>
                <a:rPr lang="en-US" kern="0">
                  <a:solidFill>
                    <a:srgbClr val="FFFFFF"/>
                  </a:solidFill>
                  <a:latin typeface="+mj-lt"/>
                </a:rPr>
                <a:t>Data Fabric</a:t>
              </a:r>
            </a:p>
          </p:txBody>
        </p:sp>
        <p:sp>
          <p:nvSpPr>
            <p:cNvPr id="86" name="Freeform: Shape 85">
              <a:extLst>
                <a:ext uri="{FF2B5EF4-FFF2-40B4-BE49-F238E27FC236}">
                  <a16:creationId xmlns:a16="http://schemas.microsoft.com/office/drawing/2014/main" id="{146BF65F-E7C7-9DAC-0C4C-E8E3476BDC55}"/>
                </a:ext>
              </a:extLst>
            </p:cNvPr>
            <p:cNvSpPr/>
            <p:nvPr/>
          </p:nvSpPr>
          <p:spPr>
            <a:xfrm>
              <a:off x="8100935" y="3945853"/>
              <a:ext cx="182880" cy="182880"/>
            </a:xfrm>
            <a:custGeom>
              <a:avLst/>
              <a:gdLst>
                <a:gd name="connsiteX0" fmla="*/ 67087 w 67087"/>
                <a:gd name="connsiteY0" fmla="*/ 33543 h 67087"/>
                <a:gd name="connsiteX1" fmla="*/ 33544 w 67087"/>
                <a:gd name="connsiteY1" fmla="*/ 67087 h 67087"/>
                <a:gd name="connsiteX2" fmla="*/ 0 w 67087"/>
                <a:gd name="connsiteY2" fmla="*/ 33543 h 67087"/>
                <a:gd name="connsiteX3" fmla="*/ 33544 w 67087"/>
                <a:gd name="connsiteY3" fmla="*/ 0 h 67087"/>
                <a:gd name="connsiteX4" fmla="*/ 67087 w 67087"/>
                <a:gd name="connsiteY4" fmla="*/ 33543 h 67087"/>
                <a:gd name="connsiteX5" fmla="*/ 36529 w 67087"/>
                <a:gd name="connsiteY5" fmla="*/ 140 h 67087"/>
                <a:gd name="connsiteX6" fmla="*/ 19968 w 67087"/>
                <a:gd name="connsiteY6" fmla="*/ 33497 h 67087"/>
                <a:gd name="connsiteX7" fmla="*/ 36716 w 67087"/>
                <a:gd name="connsiteY7" fmla="*/ 66947 h 67087"/>
                <a:gd name="connsiteX8" fmla="*/ 29158 w 67087"/>
                <a:gd name="connsiteY8" fmla="*/ 66900 h 67087"/>
                <a:gd name="connsiteX9" fmla="*/ 45720 w 67087"/>
                <a:gd name="connsiteY9" fmla="*/ 33637 h 67087"/>
                <a:gd name="connsiteX10" fmla="*/ 28972 w 67087"/>
                <a:gd name="connsiteY10" fmla="*/ 233 h 67087"/>
                <a:gd name="connsiteX11" fmla="*/ 1446 w 67087"/>
                <a:gd name="connsiteY11" fmla="*/ 23793 h 67087"/>
                <a:gd name="connsiteX12" fmla="*/ 65641 w 67087"/>
                <a:gd name="connsiteY12" fmla="*/ 23793 h 67087"/>
                <a:gd name="connsiteX13" fmla="*/ 1446 w 67087"/>
                <a:gd name="connsiteY13" fmla="*/ 42827 h 67087"/>
                <a:gd name="connsiteX14" fmla="*/ 65641 w 67087"/>
                <a:gd name="connsiteY14" fmla="*/ 42827 h 6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087" h="67087">
                  <a:moveTo>
                    <a:pt x="67087" y="33543"/>
                  </a:moveTo>
                  <a:cubicBezTo>
                    <a:pt x="67087" y="52064"/>
                    <a:pt x="52065" y="67087"/>
                    <a:pt x="33544" y="67087"/>
                  </a:cubicBezTo>
                  <a:cubicBezTo>
                    <a:pt x="15022" y="67087"/>
                    <a:pt x="0" y="52064"/>
                    <a:pt x="0" y="33543"/>
                  </a:cubicBezTo>
                  <a:cubicBezTo>
                    <a:pt x="0" y="15022"/>
                    <a:pt x="15022" y="0"/>
                    <a:pt x="33544" y="0"/>
                  </a:cubicBezTo>
                  <a:cubicBezTo>
                    <a:pt x="52065" y="0"/>
                    <a:pt x="67087" y="15022"/>
                    <a:pt x="67087" y="33543"/>
                  </a:cubicBezTo>
                  <a:close/>
                  <a:moveTo>
                    <a:pt x="36529" y="140"/>
                  </a:moveTo>
                  <a:cubicBezTo>
                    <a:pt x="26639" y="6858"/>
                    <a:pt x="19968" y="19268"/>
                    <a:pt x="19968" y="33497"/>
                  </a:cubicBezTo>
                  <a:cubicBezTo>
                    <a:pt x="19968" y="47726"/>
                    <a:pt x="26686" y="60275"/>
                    <a:pt x="36716" y="66947"/>
                  </a:cubicBezTo>
                  <a:moveTo>
                    <a:pt x="29158" y="66900"/>
                  </a:moveTo>
                  <a:cubicBezTo>
                    <a:pt x="39049" y="60182"/>
                    <a:pt x="45720" y="47819"/>
                    <a:pt x="45720" y="33637"/>
                  </a:cubicBezTo>
                  <a:cubicBezTo>
                    <a:pt x="45720" y="19454"/>
                    <a:pt x="39002" y="6905"/>
                    <a:pt x="28972" y="233"/>
                  </a:cubicBezTo>
                  <a:moveTo>
                    <a:pt x="1446" y="23793"/>
                  </a:moveTo>
                  <a:lnTo>
                    <a:pt x="65641" y="23793"/>
                  </a:lnTo>
                  <a:moveTo>
                    <a:pt x="1446" y="42827"/>
                  </a:moveTo>
                  <a:lnTo>
                    <a:pt x="65641" y="42827"/>
                  </a:lnTo>
                </a:path>
              </a:pathLst>
            </a:custGeom>
            <a:noFill/>
            <a:ln w="19050" cap="rnd">
              <a:solidFill>
                <a:srgbClr val="FFFFFF"/>
              </a:solidFill>
              <a:prstDash val="solid"/>
              <a:round/>
            </a:ln>
          </p:spPr>
          <p:txBody>
            <a:bodyPr rtlCol="0" anchor="ctr"/>
            <a:lstStyle/>
            <a:p>
              <a:pPr defTabSz="914400">
                <a:defRPr/>
              </a:pPr>
              <a:endParaRPr lang="en-US" sz="1800" kern="0">
                <a:solidFill>
                  <a:srgbClr val="000000"/>
                </a:solidFill>
                <a:latin typeface="+mj-lt"/>
              </a:endParaRPr>
            </a:p>
          </p:txBody>
        </p:sp>
      </p:grpSp>
      <p:grpSp>
        <p:nvGrpSpPr>
          <p:cNvPr id="87" name="Group 86">
            <a:extLst>
              <a:ext uri="{FF2B5EF4-FFF2-40B4-BE49-F238E27FC236}">
                <a16:creationId xmlns:a16="http://schemas.microsoft.com/office/drawing/2014/main" id="{71F0220E-1246-40CB-C67E-3C2FE1F5B625}"/>
              </a:ext>
            </a:extLst>
          </p:cNvPr>
          <p:cNvGrpSpPr/>
          <p:nvPr/>
        </p:nvGrpSpPr>
        <p:grpSpPr>
          <a:xfrm>
            <a:off x="8364216" y="1951890"/>
            <a:ext cx="1340111" cy="1184530"/>
            <a:chOff x="8474329" y="2235111"/>
            <a:chExt cx="1340111" cy="1184530"/>
          </a:xfrm>
        </p:grpSpPr>
        <p:sp>
          <p:nvSpPr>
            <p:cNvPr id="88" name="TextBox 87">
              <a:extLst>
                <a:ext uri="{FF2B5EF4-FFF2-40B4-BE49-F238E27FC236}">
                  <a16:creationId xmlns:a16="http://schemas.microsoft.com/office/drawing/2014/main" id="{B7EF7D38-59BF-7F09-C04D-269B14A5498A}"/>
                </a:ext>
              </a:extLst>
            </p:cNvPr>
            <p:cNvSpPr txBox="1"/>
            <p:nvPr/>
          </p:nvSpPr>
          <p:spPr>
            <a:xfrm>
              <a:off x="8474329" y="2671744"/>
              <a:ext cx="1340111" cy="747897"/>
            </a:xfrm>
            <a:prstGeom prst="rect">
              <a:avLst/>
            </a:prstGeom>
            <a:noFill/>
            <a:effectLst/>
          </p:spPr>
          <p:txBody>
            <a:bodyPr wrap="none" lIns="0" tIns="0" rIns="0" bIns="0" rtlCol="0" anchor="t">
              <a:spAutoFit/>
            </a:bodyPr>
            <a:lstStyle/>
            <a:p>
              <a:pPr algn="ctr" defTabSz="912813" eaLnBrk="0" fontAlgn="base" hangingPunct="0">
                <a:lnSpc>
                  <a:spcPct val="90000"/>
                </a:lnSpc>
                <a:spcBef>
                  <a:spcPct val="0"/>
                </a:spcBef>
                <a:spcAft>
                  <a:spcPct val="0"/>
                </a:spcAft>
                <a:defRPr/>
              </a:pPr>
              <a:r>
                <a:rPr lang="en-US" sz="1800" kern="0">
                  <a:solidFill>
                    <a:srgbClr val="FFFFFF"/>
                  </a:solidFill>
                  <a:latin typeface="+mj-lt"/>
                  <a:cs typeface="72 Bold" panose="020B0803030000000003" pitchFamily="34" charset="0"/>
                </a:rPr>
                <a:t>Intelligent</a:t>
              </a:r>
              <a:br>
                <a:rPr lang="en-US" sz="1800" kern="0">
                  <a:solidFill>
                    <a:srgbClr val="FFFFFF"/>
                  </a:solidFill>
                  <a:latin typeface="+mj-lt"/>
                  <a:cs typeface="72 Bold" panose="020B0803030000000003" pitchFamily="34" charset="0"/>
                </a:rPr>
              </a:br>
              <a:r>
                <a:rPr lang="en-US" sz="1800" kern="0">
                  <a:solidFill>
                    <a:srgbClr val="FFFFFF"/>
                  </a:solidFill>
                  <a:latin typeface="+mj-lt"/>
                  <a:cs typeface="72 Bold" panose="020B0803030000000003" pitchFamily="34" charset="0"/>
                </a:rPr>
                <a:t>Data</a:t>
              </a:r>
              <a:br>
                <a:rPr lang="en-US" sz="1800" kern="0">
                  <a:solidFill>
                    <a:srgbClr val="FFFFFF"/>
                  </a:solidFill>
                  <a:latin typeface="+mj-lt"/>
                  <a:cs typeface="72 Bold" panose="020B0803030000000003" pitchFamily="34" charset="0"/>
                </a:rPr>
              </a:br>
              <a:r>
                <a:rPr lang="en-US" sz="1800" kern="0">
                  <a:solidFill>
                    <a:srgbClr val="FFFFFF"/>
                  </a:solidFill>
                  <a:latin typeface="+mj-lt"/>
                  <a:cs typeface="72 Bold" panose="020B0803030000000003" pitchFamily="34" charset="0"/>
                </a:rPr>
                <a:t>Applications</a:t>
              </a:r>
            </a:p>
          </p:txBody>
        </p:sp>
        <p:sp>
          <p:nvSpPr>
            <p:cNvPr id="89" name="Graphic 55">
              <a:extLst>
                <a:ext uri="{FF2B5EF4-FFF2-40B4-BE49-F238E27FC236}">
                  <a16:creationId xmlns:a16="http://schemas.microsoft.com/office/drawing/2014/main" id="{368C52DB-D9E8-A78E-3A5D-10478FC30659}"/>
                </a:ext>
              </a:extLst>
            </p:cNvPr>
            <p:cNvSpPr/>
            <p:nvPr/>
          </p:nvSpPr>
          <p:spPr>
            <a:xfrm>
              <a:off x="9082293" y="2235111"/>
              <a:ext cx="124183" cy="185381"/>
            </a:xfrm>
            <a:custGeom>
              <a:avLst/>
              <a:gdLst>
                <a:gd name="connsiteX0" fmla="*/ 167664 w 206516"/>
                <a:gd name="connsiteY0" fmla="*/ 185600 h 308288"/>
                <a:gd name="connsiteX1" fmla="*/ 155887 w 206516"/>
                <a:gd name="connsiteY1" fmla="*/ 241270 h 308288"/>
                <a:gd name="connsiteX2" fmla="*/ 52041 w 206516"/>
                <a:gd name="connsiteY2" fmla="*/ 241270 h 308288"/>
                <a:gd name="connsiteX3" fmla="*/ 35768 w 206516"/>
                <a:gd name="connsiteY3" fmla="*/ 181960 h 308288"/>
                <a:gd name="connsiteX4" fmla="*/ 5792 w 206516"/>
                <a:gd name="connsiteY4" fmla="*/ 134426 h 308288"/>
                <a:gd name="connsiteX5" fmla="*/ 10 w 206516"/>
                <a:gd name="connsiteY5" fmla="*/ 103593 h 308288"/>
                <a:gd name="connsiteX6" fmla="*/ 72810 w 206516"/>
                <a:gd name="connsiteY6" fmla="*/ 4672 h 308288"/>
                <a:gd name="connsiteX7" fmla="*/ 125911 w 206516"/>
                <a:gd name="connsiteY7" fmla="*/ 2316 h 308288"/>
                <a:gd name="connsiteX8" fmla="*/ 205776 w 206516"/>
                <a:gd name="connsiteY8" fmla="*/ 86250 h 308288"/>
                <a:gd name="connsiteX9" fmla="*/ 196997 w 206516"/>
                <a:gd name="connsiteY9" fmla="*/ 140421 h 308288"/>
                <a:gd name="connsiteX10" fmla="*/ 167878 w 206516"/>
                <a:gd name="connsiteY10" fmla="*/ 185600 h 308288"/>
                <a:gd name="connsiteX11" fmla="*/ 67671 w 206516"/>
                <a:gd name="connsiteY11" fmla="*/ 308288 h 308288"/>
                <a:gd name="connsiteX12" fmla="*/ 139186 w 206516"/>
                <a:gd name="connsiteY12" fmla="*/ 308288 h 3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516" h="308288">
                  <a:moveTo>
                    <a:pt x="167664" y="185600"/>
                  </a:moveTo>
                  <a:cubicBezTo>
                    <a:pt x="161668" y="198019"/>
                    <a:pt x="155673" y="216004"/>
                    <a:pt x="155887" y="241270"/>
                  </a:cubicBezTo>
                  <a:lnTo>
                    <a:pt x="52041" y="241270"/>
                  </a:lnTo>
                  <a:cubicBezTo>
                    <a:pt x="51184" y="212793"/>
                    <a:pt x="43048" y="193950"/>
                    <a:pt x="35768" y="181960"/>
                  </a:cubicBezTo>
                  <a:cubicBezTo>
                    <a:pt x="25490" y="165259"/>
                    <a:pt x="13714" y="157122"/>
                    <a:pt x="5792" y="134426"/>
                  </a:cubicBezTo>
                  <a:cubicBezTo>
                    <a:pt x="4079" y="129501"/>
                    <a:pt x="225" y="117511"/>
                    <a:pt x="10" y="103593"/>
                  </a:cubicBezTo>
                  <a:cubicBezTo>
                    <a:pt x="-632" y="63982"/>
                    <a:pt x="28488" y="18589"/>
                    <a:pt x="72810" y="4672"/>
                  </a:cubicBezTo>
                  <a:cubicBezTo>
                    <a:pt x="89083" y="-467"/>
                    <a:pt x="107283" y="-1538"/>
                    <a:pt x="125911" y="2316"/>
                  </a:cubicBezTo>
                  <a:cubicBezTo>
                    <a:pt x="166379" y="10667"/>
                    <a:pt x="200423" y="46424"/>
                    <a:pt x="205776" y="86250"/>
                  </a:cubicBezTo>
                  <a:cubicBezTo>
                    <a:pt x="209202" y="112158"/>
                    <a:pt x="199781" y="134426"/>
                    <a:pt x="196997" y="140421"/>
                  </a:cubicBezTo>
                  <a:cubicBezTo>
                    <a:pt x="188005" y="160976"/>
                    <a:pt x="177727" y="165259"/>
                    <a:pt x="167878" y="185600"/>
                  </a:cubicBezTo>
                  <a:close/>
                  <a:moveTo>
                    <a:pt x="67671" y="308288"/>
                  </a:moveTo>
                  <a:lnTo>
                    <a:pt x="139186" y="308288"/>
                  </a:lnTo>
                </a:path>
              </a:pathLst>
            </a:custGeom>
            <a:noFill/>
            <a:ln w="19050" cap="rnd">
              <a:solidFill>
                <a:srgbClr val="FFFFFF"/>
              </a:solidFill>
              <a:prstDash val="solid"/>
              <a:round/>
            </a:ln>
          </p:spPr>
          <p:txBody>
            <a:bodyPr rtlCol="0" anchor="ctr"/>
            <a:lstStyle/>
            <a:p>
              <a:pPr defTabSz="914400">
                <a:defRPr/>
              </a:pPr>
              <a:endParaRPr lang="en-US" sz="1800" kern="0">
                <a:solidFill>
                  <a:srgbClr val="000000"/>
                </a:solidFill>
                <a:latin typeface="+mj-lt"/>
              </a:endParaRPr>
            </a:p>
          </p:txBody>
        </p:sp>
      </p:grpSp>
    </p:spTree>
    <p:custDataLst>
      <p:custData r:id="rId1"/>
      <p:custData r:id="rId2"/>
    </p:custDataLst>
    <p:extLst>
      <p:ext uri="{BB962C8B-B14F-4D97-AF65-F5344CB8AC3E}">
        <p14:creationId xmlns:p14="http://schemas.microsoft.com/office/powerpoint/2010/main" val="3756767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2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12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12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1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1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1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1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2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2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2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2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2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2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2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2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2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2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2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2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2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2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2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2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2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2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2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2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2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2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2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2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2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2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2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23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23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23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23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23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23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23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23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23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4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24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24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24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24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24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24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24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24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24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5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25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25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2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2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2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2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2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2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2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2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2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2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2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2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2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2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2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2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2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2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2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2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2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2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2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2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2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2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2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2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2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2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2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2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2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2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2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3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3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3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3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3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3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3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3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3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3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3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3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3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3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3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3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3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3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3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3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3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3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3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3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3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3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3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3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3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3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3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3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3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3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3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3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3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3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3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3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3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3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3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3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3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3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3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3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35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35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35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35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35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35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6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36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36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36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36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36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36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36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36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36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7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37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37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37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7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37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3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3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3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3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3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3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3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3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3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3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3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3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3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3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3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3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3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3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3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3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3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3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3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4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4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4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4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4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4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4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4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4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4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4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4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4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4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4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4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4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4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4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4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4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4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4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4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4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4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4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4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4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4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4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4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4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4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4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4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4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4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4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4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4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4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4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4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4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4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4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4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4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4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4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4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4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4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4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4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4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4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4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4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47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47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47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8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48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48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48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48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48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48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48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48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48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49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49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49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49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49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49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49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49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9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4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5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5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5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5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5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5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5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5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5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5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5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5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5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5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5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5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5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5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5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5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5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5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5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5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5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5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5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5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5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5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5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5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5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5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5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5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5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5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5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5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5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5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5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5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5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5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5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5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5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5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5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5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5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5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5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5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5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5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5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5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5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5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5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5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5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5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5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5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5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5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5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5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5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5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5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5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5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5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5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5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5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5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0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60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60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60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60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60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60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6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6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6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6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6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6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6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6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6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6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6" id="{6EE3CE7A-E618-354C-A911-C8B540FBF846}" vid="{D6A1CD9D-FAE1-404C-ADBB-39144CF68697}"/>
    </a:ext>
  </a:extLst>
</a:theme>
</file>

<file path=ppt/theme/theme2.xml><?xml version="1.0" encoding="utf-8"?>
<a:theme xmlns:a="http://schemas.openxmlformats.org/drawingml/2006/main" name="White Template">
  <a:themeElements>
    <a:clrScheme name="Custom 19">
      <a:dk1>
        <a:srgbClr val="000000"/>
      </a:dk1>
      <a:lt1>
        <a:srgbClr val="FFFFFF"/>
      </a:lt1>
      <a:dk2>
        <a:srgbClr val="5B738B"/>
      </a:dk2>
      <a:lt2>
        <a:srgbClr val="D5DADD"/>
      </a:lt2>
      <a:accent1>
        <a:srgbClr val="0070F2"/>
      </a:accent1>
      <a:accent2>
        <a:srgbClr val="07838F"/>
      </a:accent2>
      <a:accent3>
        <a:srgbClr val="188918"/>
      </a:accent3>
      <a:accent4>
        <a:srgbClr val="C35500"/>
      </a:accent4>
      <a:accent5>
        <a:srgbClr val="D30F15"/>
      </a:accent5>
      <a:accent6>
        <a:srgbClr val="D20ADA"/>
      </a:accent6>
      <a:hlink>
        <a:srgbClr val="0070F2"/>
      </a:hlink>
      <a:folHlink>
        <a:srgbClr val="0070F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smtClean="0">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2000" dirty="0" smtClean="0">
            <a:latin typeface="72 Brand" panose="020B0504030603020204" pitchFamily="34" charset="0"/>
            <a:cs typeface="72" panose="020B0503030000000003" pitchFamily="34" charset="0"/>
          </a:defRPr>
        </a:defPPr>
      </a:lstStyle>
    </a:txDef>
  </a:objectDefaults>
  <a:extraClrSchemeLst/>
  <a:extLst>
    <a:ext uri="{05A4C25C-085E-4340-85A3-A5531E510DB2}">
      <thm15:themeFamily xmlns:thm15="http://schemas.microsoft.com/office/thememl/2012/main" name="Presentation5" id="{D3DFECAA-A0AB-45A4-8CF2-7A12EBBE4256}" vid="{5A3ABCFC-7DA3-4926-9C3F-591387F3B924}"/>
    </a:ext>
  </a:extLst>
</a:theme>
</file>

<file path=ppt/theme/theme3.xml><?xml version="1.0" encoding="utf-8"?>
<a:theme xmlns:a="http://schemas.openxmlformats.org/drawingml/2006/main"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2024" id="{D0A86CF7-D7F4-6E47-A1E3-C26561C45193}" vid="{C9A3286F-C644-3A4D-9A4D-5CC4F68EA4C4}"/>
    </a:ext>
  </a:extLst>
</a:theme>
</file>

<file path=ppt/theme/theme4.xml><?xml version="1.0" encoding="utf-8"?>
<a:theme xmlns:a="http://schemas.openxmlformats.org/drawingml/2006/main" name="1_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dirty="0" smtClean="0">
            <a:latin typeface="+mn-lt"/>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2024" id="{D0A86CF7-D7F4-6E47-A1E3-C26561C45193}" vid="{C9A3286F-C644-3A4D-9A4D-5CC4F68EA4C4}"/>
    </a:ext>
  </a:extLst>
</a:theme>
</file>

<file path=ppt/theme/theme5.xml><?xml version="1.0" encoding="utf-8"?>
<a:theme xmlns:a="http://schemas.openxmlformats.org/drawingml/2006/main" name="2_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smtClean="0">
            <a:ln>
              <a:noFill/>
            </a:ln>
            <a:effectLst/>
            <a:uLnTx/>
            <a:uFillTx/>
            <a:latin typeface="+mn-lt"/>
            <a:ea typeface="72 Brand" pitchFamily="34" charset="-128"/>
            <a:cs typeface="72 Brand"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72 Brand" pitchFamily="34" charset="-128"/>
            <a:cs typeface="72 Brand"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6" id="{6EE3CE7A-E618-354C-A911-C8B540FBF846}" vid="{D6A1CD9D-FAE1-404C-ADBB-39144CF68697}"/>
    </a:ext>
  </a:extLst>
</a:theme>
</file>

<file path=ppt/theme/theme6.xml><?xml version="1.0" encoding="utf-8"?>
<a:theme xmlns:a="http://schemas.openxmlformats.org/drawingml/2006/main" name="3_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dirty="0" smtClean="0">
            <a:latin typeface="+mn-lt"/>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2024" id="{D0A86CF7-D7F4-6E47-A1E3-C26561C45193}" vid="{C9A3286F-C644-3A4D-9A4D-5CC4F68EA4C4}"/>
    </a:ext>
  </a:extLst>
</a:theme>
</file>

<file path=ppt/theme/theme7.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8.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TemplafySlideFormConfiguration>
</file>

<file path=customXml/item10.xml><?xml version="1.0" encoding="utf-8"?>
<TemplafySlideTemplateConfiguration><![CDATA[{"slideVersion":6,"isValidatorEnabled":false,"isLocked":false,"elementsMetadata":[],"slideId":"638331234103040955","enableDocumentContentUpdater":false,"version":"2.0"}]]></TemplafySlideTemplateConfiguration>
</file>

<file path=customXml/item11.xml><?xml version="1.0" encoding="utf-8"?>
<TemplafySlideTemplateConfiguration><![CDATA[{"slideVersion":1,"isValidatorEnabled":false,"isLocked":false,"elementsMetadata":[],"slideId":"638061059778669279","enableDocumentContentUpdater":false,"version":"2.0"}]]></TemplafySlideTemplateConfiguration>
</file>

<file path=customXml/item12.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iqONz4C76xQ46P+iP3oMykAo12wv3BwE2UVHTov6PGI="},{"name":"Classification","value":"bNSU3Pw4Gyc4shCtJaykrx0wvtlxo5J8zr5MhVcSZRA="},{"name":"SpeakerName","value":"wE+s8fdhNCaiXuC1E15vlQ=="},{"name":"Email","value":"wE+s8fdhNCaiXuC1E15vlQ=="}]}]]></TemplafyFormConfiguration>
</file>

<file path=customXml/item13.xml><?xml version="1.0" encoding="utf-8"?>
<ct:contentTypeSchema xmlns:ct="http://schemas.microsoft.com/office/2006/metadata/contentType" xmlns:ma="http://schemas.microsoft.com/office/2006/metadata/properties/metaAttributes" ct:_="" ma:_="" ma:contentTypeName="Document" ma:contentTypeID="0x010100B097508EBF71444DB97E6B55D0B2520D" ma:contentTypeVersion="18" ma:contentTypeDescription="Create a new document." ma:contentTypeScope="" ma:versionID="a42df4c20a7255ca6065b9ae6d0a4631">
  <xsd:schema xmlns:xsd="http://www.w3.org/2001/XMLSchema" xmlns:xs="http://www.w3.org/2001/XMLSchema" xmlns:p="http://schemas.microsoft.com/office/2006/metadata/properties" xmlns:ns2="05b7a64f-37b9-49a5-890d-ede92cce9b6b" xmlns:ns3="3eb6510a-0101-4224-a521-1dce3ca60a93" targetNamespace="http://schemas.microsoft.com/office/2006/metadata/properties" ma:root="true" ma:fieldsID="c6d7a5d7066179ab2d6b5e031af7a316" ns2:_="" ns3:_="">
    <xsd:import namespace="05b7a64f-37b9-49a5-890d-ede92cce9b6b"/>
    <xsd:import namespace="3eb6510a-0101-4224-a521-1dce3ca60a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7a64f-37b9-49a5-890d-ede92cce9b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7b3fb9d-ee0a-40a8-bd42-4026b75186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b6510a-0101-4224-a521-1dce3ca60a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f974492-a566-437d-8c5e-db295645a955}" ma:internalName="TaxCatchAll" ma:showField="CatchAllData" ma:web="3eb6510a-0101-4224-a521-1dce3ca60a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8"?>
<TemplafySlideTemplateConfiguration><![CDATA[{"slideVersion":1,"isValidatorEnabled":false,"isLocked":false,"elementsMetadata":[],"slideId":"638253684261969621","enableDocumentContentUpdater":false,"version":"2.0"}]]></TemplafySlideTemplateConfiguration>
</file>

<file path=customXml/item15.xml><?xml version="1.0" encoding="utf-8"?>
<TemplafyTemplateConfiguration><![CDATA[{"elementsMetadata":[{"type":"shape","id":"e1a9ec41-e422-458b-b3ef-47b8d4a16d41","elementConfiguration":{"binding":"{{ DataSources.Classification[Form.Classification.Name].Display}}","type":"text","disableUpdates":false}},{"type":"shape","id":"abe088aa-e0f4-4e5f-83d8-65f5f3941675","elementConfiguration":{"inheritDimensions":"{{InheritDimensions.InheritNone}}","width":"","height":"1 cm","image":"{{Form.SAPLogo.SubbrandBlue}}","visibility":"","type":"image","disableUpdates":false}},{"type":"shape","id":"8fb8d890-4411-45ae-b465-f4004d5e974f","elementConfiguration":{"binding":"{{Form.Classification.Display}}","visibility":"","type":"text","disableUpdates":false}},{"type":"shape","id":"9c8296bb-9a69-4de0-bd9e-f117a5473bcc","elementConfiguration":{"binding":"{{Form.Classification.Display}}","visibility":"","type":"text","disableUpdates":false}},{"type":"shape","id":"7a943e66-11b3-493e-a755-cd29a3bb48af","elementConfiguration":{"inheritDimensions":"{{InheritDimensions.InheritNone}}","width":"","height":"1 cm","image":"{{Form.SAPLogo.SubbrandBlack}}","visibility":"","type":"image","disableUpdates":false}},{"type":"shape","id":"b38740d8-7a19-4764-9794-dfd9caf1a520","elementConfiguration":{"inheritDimensions":"{{InheritDimensions.InheritNone}}","width":"","height":"1 cm","image":"{{Form.SAPLogo.SubbrandWhite}}","visibility":"","type":"image","disableUpdates":false}},{"type":"shape","id":"41c824a2-fd4e-4915-a55e-b34f1f80b11b","elementConfiguration":{"binding":"{{Form.Classification.Display}}","visibility":"","type":"text","disableUpdates":false}},{"type":"shape","id":"47ced336-ddc7-407b-902e-26cfc027c092","elementConfiguration":{"inheritDimensions":"{{InheritDimensions.InheritNone}}","width":"","height":"1 cm","image":"{{Form.SAPLogo.SubbrandBlue}}","visibility":"","type":"image","disableUpdates":false}},{"type":"shape","id":"4fbbeac1-288a-49ba-b109-8fcec90d18f4","elementConfiguration":{"binding":"{{Form.Classification.Display}}","visibility":"","type":"text","disableUpdates":false}},{"type":"shape","id":"bf70ed17-e9ae-4cab-a3a6-d89888baf312","elementConfiguration":{"inheritDimensions":"{{InheritDimensions.InheritNone}}","width":"","height":"1 cm","image":"{{Form.SAPLogo.SubbrandBlue}}","visibility":"","type":"image","disableUpdates":false}},{"type":"shape","id":"adb3bdf4-570a-4420-bec6-f47560b378b0","elementConfiguration":{"binding":"{{Form.Classification.Display}}","visibility":"","type":"text","disableUpdates":false}},{"type":"shape","id":"61bccb9f-a2ac-4e79-9742-d79cd1fac65f","elementConfiguration":{"inheritDimensions":"{{InheritDimensions.InheritNone}}","width":"","height":"1 cm","image":"{{Form.SAPLogo.SubbrandBlue}}","visibility":"","type":"image","disableUpdates":false}},{"type":"shape","id":"98d561e0-64ec-4770-b063-04458027dd9c","elementConfiguration":{"binding":"{{Form.Classification.Display}}","visibility":"","type":"text","disableUpdates":false}},{"type":"shape","id":"7325e523-2a83-4753-aabd-0679fe8fc6ad","elementConfiguration":{"inheritDimensions":"{{InheritDimensions.InheritNone}}","width":"","height":"1 cm","image":"{{Form.SAPLogo.SubbrandWhite}}","visibility":"","type":"image","disableUpdates":false}},{"type":"shape","id":"bf0683fb-051b-4048-89fc-b5b017e5d872","elementConfiguration":{"binding":"{{Form.Classification.Display}}","visibility":"","type":"text","disableUpdates":false}},{"type":"shape","id":"9080e083-dbb5-49e6-9bd1-d5f0fcc60f06","elementConfiguration":{"binding":"{{DataSources.PPTCopyRight[\"Slide 5 copyright\"].CopyrightMessage}}","visibility":"","type":"text","disableUpdates":false}},{"type":"shape","id":"a1483cb0-7cc5-42a9-9eec-729380723dfa","elementConfiguration":{"inheritDimensions":"{{InheritDimensions.InheritNone}}","width":"","height":"1 cm","image":"{{Form.SAPLogo.SubbrandBlack}}","visibility":"","type":"image","disableUpdates":false}},{"type":"shape","id":"26c1d2f3-1383-411f-9209-59baeceffef0","elementConfiguration":{"binding":"{{Form.Classification.Display}}","visibility":"","type":"text","disableUpdates":false}},{"type":"shape","id":"e22511c6-9422-4f77-ac15-6f6457378ee5","elementConfiguration":{"inheritDimensions":"{{InheritDimensions.InheritNone}}","width":"","height":"1 cm","image":"{{Form.SAPLogo.SubbrandWhite}}","visibility":"","type":"image","disableUpdates":false}},{"type":"shape","id":"76af61f7-0f55-4d1d-ae69-13b31aadc9a6","elementConfiguration":{"binding":"{{Form.Classification.Display}}","visibility":"","type":"text","disableUpdates":false}},{"type":"shape","id":"b04848b5-63db-4469-8266-e1ed580cb9a8","elementConfiguration":{"inheritDimensions":"{{InheritDimensions.InheritNone}}","width":"","height":"1 cm","image":"{{Form.SAPLogo.SubbrandBlack}}","visibility":"","type":"image","disableUpdates":false}},{"type":"shape","id":"0f8cc30c-bd3c-49f8-8f13-7a53096c26f6","elementConfiguration":{"binding":"{{Form.Classification.Display}}","visibility":"","type":"text","disableUpdates":false}},{"type":"shape","id":"33fd0f99-f5a4-4388-a422-b75449d3012b","elementConfiguration":{"inheritDimensions":"{{InheritDimensions.InheritNone}}","width":"","height":"1 cm","image":"{{Form.SAPLogo.SubbrandWhite}}","visibility":"","type":"image","disableUpdates":false}},{"type":"shape","id":"7862c3ad-d210-4780-b311-813ec4f76d61","elementConfiguration":{"binding":"{{Form.Classification.Display}}","visibility":"","type":"text","disableUpdates":false}},{"type":"shape","id":"b43bc156-b6b3-4747-a0f1-c8c8d2627f27","elementConfiguration":{"inheritDimensions":"{{InheritDimensions.InheritNone}}","width":"","height":"1 cm","image":"{{Form.SAPLogo.SubbrandWhite}}","visibility":"","type":"image","disableUpdates":false}},{"type":"shape","id":"728925b4-eeff-4b59-aab2-7df69f31a1d1","elementConfiguration":{"binding":"{{Form.Classification.Display}}","visibility":"","type":"text","disableUpdates":false}},{"type":"shape","id":"b24c879e-a714-494f-a419-49e42677ae01","elementConfiguration":{"binding":"{{StringJoin(\", \", Form.SpeakerName,\"SAP\")}}","type":"text","disableUpdates":false}},{"type":"shape","id":"ee79dcd2-6706-4a49-8f82-7ff732571e31","elementConfiguration":{"binding":"{{FormatDateTime(Form.Date,\"MMMM dd, yyyy\",\"en-US\")}}","type":"text","disableUpdates":false}},{"type":"shape","id":"08c24bef-b587-471d-ab7f-157f723d8392","elementConfiguration":{"binding":"{{StringJoin(\", \", Form.SpeakerName,\"SAP\")}}","type":"text","disableUpdates":false}},{"type":"shape","id":"1170661c-c8f5-43d6-a1b9-06f16e8521ac","elementConfiguration":{"binding":"{{FormatDateTime(Form.Date,\"MMMM dd, yyyy\",\"en-US\")}}","type":"text","disableUpdates":false}},{"type":"shape","id":"1108b809-d950-4ac7-98a1-19354f42eed5","elementConfiguration":{"binding":"{{StringJoin(\", \", Form.SpeakerName,\"SAP\")}}","type":"text","disableUpdates":false}},{"type":"shape","id":"de012e0a-428c-4fa9-aee6-7152b386cd89","elementConfiguration":{"binding":"{{FormatDateTime(Form.Date,\"MMMM dd, yyyy\",\"en-US\")}}","type":"text","disableUpdates":false}},{"type":"shape","id":"c88c867d-6a85-497a-ad7b-bbf4f71c7d4c","elementConfiguration":{"binding":"{{StringJoin(\", \", Form.SpeakerName,\"SAP\")}}","type":"text","disableUpdates":false}},{"type":"shape","id":"203a9ea3-505b-4a0b-a2ee-040f902ecc22","elementConfiguration":{"binding":"{{FormatDateTime(Form.Date,\"MMMM dd, yyyy\",\"en-US\")}}","type":"text","disableUpdates":false}},{"type":"shape","id":"46ff6522-5e7e-4532-80c6-92ef039f49d1","elementConfiguration":{"binding":"{{StringJoin(\", \", Form.SpeakerName,\"SAP\")}}","type":"text","disableUpdates":false}},{"type":"shape","id":"c0c4607e-07b1-4603-968c-401f50f54cb3","elementConfiguration":{"binding":"{{FormatDateTime(Form.Date,\"MMMM dd, yyyy\",\"en-US\")}}","type":"text","disableUpdates":false}},{"type":"shape","id":"a5642ad2-4255-496c-8b9b-5966aea2f858","elementConfiguration":{"binding":"{{StringJoin(\", \", Form.SpeakerName,\"SAP\")}}","type":"text","disableUpdates":false}},{"type":"shape","id":"00512de2-7627-4514-82d0-96574282b3a5","elementConfiguration":{"binding":"{{FormatDateTime(Form.Date,\"MMMM dd, yyyy\",\"en-US\")}}","type":"text","disableUpdates":false}},{"type":"shape","id":"e79f3d5f-f265-4686-9ed5-a975c2bd806e","elementConfiguration":{"binding":"{{Form.SpeakerName}}","type":"text","disableUpdates":false}},{"type":"shape","id":"b904cdb3-facc-4ce0-a180-c0d8824b0ad2","elementConfiguration":{"binding":"{{Form.Email}}","type":"text","disableUpdates":false}}],"transformationConfigurations":[],"templateName":"SAP Template NEW","templateDescription":"","enableDocumentContentUpdater":true,"version":"2.0"}]]></TemplafyTemplateConfiguration>
</file>

<file path=customXml/item16.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7.xml><?xml version="1.0" encoding="utf-8"?>
<TemplafySlideTemplateConfiguration><![CDATA[{"slideVersion":1,"isValidatorEnabled":false,"isLocked":false,"elementsMetadata":[],"slideId":"638061059778669279","enableDocumentContentUpdater":false,"version":"2.0"}]]></TemplafySlideTemplateConfiguration>
</file>

<file path=customXml/item18.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9.xml><?xml version="1.0" encoding="utf-8"?>
<TemplafySlideTemplateConfiguration><![CDATA[{"slideVersion":10,"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2.xml><?xml version="1.0" encoding="utf-8"?>
<TemplafySlideTemplateConfiguration><![CDATA[{"slideVersion":6,"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3.xml><?xml version="1.0" encoding="utf-8"?>
<TemplafySlideTemplateConfiguration><![CDATA[{"slideVersion":4,"isValidatorEnabled":false,"isLocked":false,"elementsMetadata":[{"type":"shape","elementConfiguration":{"binding":"{{Form.SpeakerName}}","type":"text","disableUpdates":false}},{"type":"shape","elementConfiguration":{"binding":"{{Form.Email}}","type":"text","disableUpdates":false}},{"type":"shape","elementConfiguration":{"binding":"{{DataSources.PPTCopyRight[\"Slide 5 copyright\"].CopyrightMessage}}","visibility":"","type":"text","disableUpdates":false}}],"slideId":"638331234103056874","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p:properties xmlns:p="http://schemas.microsoft.com/office/2006/metadata/properties" xmlns:xsi="http://www.w3.org/2001/XMLSchema-instance" xmlns:pc="http://schemas.microsoft.com/office/infopath/2007/PartnerControls">
  <documentManagement>
    <TaxCatchAll xmlns="3eb6510a-0101-4224-a521-1dce3ca60a93" xsi:nil="true"/>
    <lcf76f155ced4ddcb4097134ff3c332f xmlns="05b7a64f-37b9-49a5-890d-ede92cce9b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CF09D5-6196-2441-8D2F-822C1A285D83}">
  <ds:schemaRefs/>
</ds:datastoreItem>
</file>

<file path=customXml/itemProps10.xml><?xml version="1.0" encoding="utf-8"?>
<ds:datastoreItem xmlns:ds="http://schemas.openxmlformats.org/officeDocument/2006/customXml" ds:itemID="{09882838-DC0E-AF4B-93E2-B0449ABA7D01}">
  <ds:schemaRefs/>
</ds:datastoreItem>
</file>

<file path=customXml/itemProps11.xml><?xml version="1.0" encoding="utf-8"?>
<ds:datastoreItem xmlns:ds="http://schemas.openxmlformats.org/officeDocument/2006/customXml" ds:itemID="{E6D208E0-C0EF-2444-850F-9E24A0D0523E}">
  <ds:schemaRefs/>
</ds:datastoreItem>
</file>

<file path=customXml/itemProps12.xml><?xml version="1.0" encoding="utf-8"?>
<ds:datastoreItem xmlns:ds="http://schemas.openxmlformats.org/officeDocument/2006/customXml" ds:itemID="{CC49FFC8-2FF3-4057-96F0-3BCD1A4F0351}">
  <ds:schemaRefs/>
</ds:datastoreItem>
</file>

<file path=customXml/itemProps13.xml><?xml version="1.0" encoding="utf-8"?>
<ds:datastoreItem xmlns:ds="http://schemas.openxmlformats.org/officeDocument/2006/customXml" ds:itemID="{CBEE5410-756C-4924-8378-60FA7E4A9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b7a64f-37b9-49a5-890d-ede92cce9b6b"/>
    <ds:schemaRef ds:uri="3eb6510a-0101-4224-a521-1dce3ca60a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4.xml><?xml version="1.0" encoding="utf-8"?>
<ds:datastoreItem xmlns:ds="http://schemas.openxmlformats.org/officeDocument/2006/customXml" ds:itemID="{C89B5564-BCD5-794B-AFF4-CFC0AFF8E65D}">
  <ds:schemaRefs/>
</ds:datastoreItem>
</file>

<file path=customXml/itemProps15.xml><?xml version="1.0" encoding="utf-8"?>
<ds:datastoreItem xmlns:ds="http://schemas.openxmlformats.org/officeDocument/2006/customXml" ds:itemID="{626BBCBB-1894-4E66-BA48-9E91CE3ACBA0}">
  <ds:schemaRefs/>
</ds:datastoreItem>
</file>

<file path=customXml/itemProps16.xml><?xml version="1.0" encoding="utf-8"?>
<ds:datastoreItem xmlns:ds="http://schemas.openxmlformats.org/officeDocument/2006/customXml" ds:itemID="{333B788D-45F1-DB43-A32C-1FD92B4FEF4F}">
  <ds:schemaRefs/>
</ds:datastoreItem>
</file>

<file path=customXml/itemProps17.xml><?xml version="1.0" encoding="utf-8"?>
<ds:datastoreItem xmlns:ds="http://schemas.openxmlformats.org/officeDocument/2006/customXml" ds:itemID="{BE404D2B-1752-0C48-8B57-219E796C0ACF}">
  <ds:schemaRefs/>
</ds:datastoreItem>
</file>

<file path=customXml/itemProps18.xml><?xml version="1.0" encoding="utf-8"?>
<ds:datastoreItem xmlns:ds="http://schemas.openxmlformats.org/officeDocument/2006/customXml" ds:itemID="{02BC986E-B63A-4044-B6F8-4694E0E8EECA}">
  <ds:schemaRefs/>
</ds:datastoreItem>
</file>

<file path=customXml/itemProps19.xml><?xml version="1.0" encoding="utf-8"?>
<ds:datastoreItem xmlns:ds="http://schemas.openxmlformats.org/officeDocument/2006/customXml" ds:itemID="{5FB1F733-37CB-40FF-AA19-5C9536B6E23E}">
  <ds:schemaRefs/>
</ds:datastoreItem>
</file>

<file path=customXml/itemProps2.xml><?xml version="1.0" encoding="utf-8"?>
<ds:datastoreItem xmlns:ds="http://schemas.openxmlformats.org/officeDocument/2006/customXml" ds:itemID="{75ED5247-372C-2C4D-B9BB-C8EF48921C43}">
  <ds:schemaRefs/>
</ds:datastoreItem>
</file>

<file path=customXml/itemProps3.xml><?xml version="1.0" encoding="utf-8"?>
<ds:datastoreItem xmlns:ds="http://schemas.openxmlformats.org/officeDocument/2006/customXml" ds:itemID="{E2044F47-2ECD-7344-883F-87AF9E2F1948}">
  <ds:schemaRefs/>
</ds:datastoreItem>
</file>

<file path=customXml/itemProps4.xml><?xml version="1.0" encoding="utf-8"?>
<ds:datastoreItem xmlns:ds="http://schemas.openxmlformats.org/officeDocument/2006/customXml" ds:itemID="{04CD96D2-89F3-624D-9202-E8E696BEB7A0}">
  <ds:schemaRefs/>
</ds:datastoreItem>
</file>

<file path=customXml/itemProps5.xml><?xml version="1.0" encoding="utf-8"?>
<ds:datastoreItem xmlns:ds="http://schemas.openxmlformats.org/officeDocument/2006/customXml" ds:itemID="{B5A19813-FB0E-BA43-A5CF-4CFA602F36AB}">
  <ds:schemaRefs/>
</ds:datastoreItem>
</file>

<file path=customXml/itemProps6.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7.xml><?xml version="1.0" encoding="utf-8"?>
<ds:datastoreItem xmlns:ds="http://schemas.openxmlformats.org/officeDocument/2006/customXml" ds:itemID="{A127A7EE-D183-3746-80A3-AEB565C5C33A}">
  <ds:schemaRefs/>
</ds:datastoreItem>
</file>

<file path=customXml/itemProps8.xml><?xml version="1.0" encoding="utf-8"?>
<ds:datastoreItem xmlns:ds="http://schemas.openxmlformats.org/officeDocument/2006/customXml" ds:itemID="{A73F948E-F38C-BF4B-A89C-AA60CB5FBEEF}">
  <ds:schemaRefs/>
</ds:datastoreItem>
</file>

<file path=customXml/itemProps9.xml><?xml version="1.0" encoding="utf-8"?>
<ds:datastoreItem xmlns:ds="http://schemas.openxmlformats.org/officeDocument/2006/customXml" ds:itemID="{C1422F45-04DB-421D-8796-270006657806}">
  <ds:schemaRefs>
    <ds:schemaRef ds:uri="http://purl.org/dc/dcmitype/"/>
    <ds:schemaRef ds:uri="http://schemas.microsoft.com/office/2006/metadata/properties"/>
    <ds:schemaRef ds:uri="05b7a64f-37b9-49a5-890d-ede92cce9b6b"/>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3eb6510a-0101-4224-a521-1dce3ca60a93"/>
    <ds:schemaRef ds:uri="http://www.w3.org/XML/1998/namespace"/>
  </ds:schemaRefs>
</ds:datastoreItem>
</file>

<file path=docMetadata/LabelInfo.xml><?xml version="1.0" encoding="utf-8"?>
<clbl:labelList xmlns:clbl="http://schemas.microsoft.com/office/2020/mipLabelMetadata">
  <clbl:label id="{42f7676c-f455-423c-82f6-dc2d99791af7}" enabled="0" method="" siteId="{42f7676c-f455-423c-82f6-dc2d99791af7}" removed="1"/>
</clbl:labelList>
</file>

<file path=docProps/app.xml><?xml version="1.0" encoding="utf-8"?>
<Properties xmlns="http://schemas.openxmlformats.org/officeDocument/2006/extended-properties" xmlns:vt="http://schemas.openxmlformats.org/officeDocument/2006/docPropsVTypes">
  <Template/>
  <TotalTime>34569</TotalTime>
  <Words>8587</Words>
  <Application>Microsoft Office PowerPoint</Application>
  <PresentationFormat>Custom</PresentationFormat>
  <Paragraphs>995</Paragraphs>
  <Slides>59</Slides>
  <Notes>50</Notes>
  <HiddenSlides>3</HiddenSlides>
  <MMClips>2</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59</vt:i4>
      </vt:variant>
    </vt:vector>
  </HeadingPairs>
  <TitlesOfParts>
    <vt:vector size="78" baseType="lpstr">
      <vt:lpstr>72 Bold</vt:lpstr>
      <vt:lpstr>Arial</vt:lpstr>
      <vt:lpstr>72 Brand Medium</vt:lpstr>
      <vt:lpstr>Roboto</vt:lpstr>
      <vt:lpstr>Courier New</vt:lpstr>
      <vt:lpstr>Wingdings</vt:lpstr>
      <vt:lpstr>Symbol</vt:lpstr>
      <vt:lpstr>72 Brand</vt:lpstr>
      <vt:lpstr>Consolas</vt:lpstr>
      <vt:lpstr>Segoe UI</vt:lpstr>
      <vt:lpstr>Wingdings</vt:lpstr>
      <vt:lpstr>Calibri</vt:lpstr>
      <vt:lpstr>SAP Template 2023</vt:lpstr>
      <vt:lpstr>White Template</vt:lpstr>
      <vt:lpstr>SAP Template 2024</vt:lpstr>
      <vt:lpstr>1_SAP Template 2024</vt:lpstr>
      <vt:lpstr>2_SAP Template 2024</vt:lpstr>
      <vt:lpstr>3_SAP Template 2024</vt:lpstr>
      <vt:lpstr>think-cell Slide</vt:lpstr>
      <vt:lpstr>SAP Analytics Cloud</vt:lpstr>
      <vt:lpstr>Analytics and BI market dynamics </vt:lpstr>
      <vt:lpstr>Analytics and BI adoption is limited to analysts and power users</vt:lpstr>
      <vt:lpstr>The analytics and BI pendulum is swinging back</vt:lpstr>
      <vt:lpstr>Maximizing the efficiency of analytics and BI</vt:lpstr>
      <vt:lpstr>High expectations on the business value and impact of generative AI</vt:lpstr>
      <vt:lpstr>SAP data is the most valuable enterprise data</vt:lpstr>
      <vt:lpstr>PowerPoint Presentation</vt:lpstr>
      <vt:lpstr>SAP data and analytics</vt:lpstr>
      <vt:lpstr>Strategic directions: portfolio integration, next-gen front-end, generative AI</vt:lpstr>
      <vt:lpstr>Strategic directions: portfolio integration, next-gen front-end, generative AI</vt:lpstr>
      <vt:lpstr>SAP Analytics Cloud Make decisions without doubts</vt:lpstr>
      <vt:lpstr>Infuse Trusted AI</vt:lpstr>
      <vt:lpstr>Predictive Planning An end-to-end experience</vt:lpstr>
      <vt:lpstr>Deliver Mission-Critical Analytics</vt:lpstr>
      <vt:lpstr>Analytics for the intelligent enterprise </vt:lpstr>
      <vt:lpstr>Unique strengths for data and analytics workloads</vt:lpstr>
      <vt:lpstr>Transform Enterprise Planning</vt:lpstr>
      <vt:lpstr>Accelerate delivery of industry-tailored analytics</vt:lpstr>
      <vt:lpstr>200+ Pre-Built Content Packages for LoB and Industry Use Cases</vt:lpstr>
      <vt:lpstr>PowerPoint Presentation</vt:lpstr>
      <vt:lpstr>Deliver data-to-value end-to-end instead of point solutions  SAP Analytics Cloud</vt:lpstr>
      <vt:lpstr>Analytics and Business Intelligence</vt:lpstr>
      <vt:lpstr>Data Analyzer</vt:lpstr>
      <vt:lpstr>Dashboards &amp; Visualizations</vt:lpstr>
      <vt:lpstr>Story Extensibility</vt:lpstr>
      <vt:lpstr>Composable analytics strategy Two complementary options to drive adoption of analytics everywhere</vt:lpstr>
      <vt:lpstr>Story Presentation</vt:lpstr>
      <vt:lpstr>Just Ask</vt:lpstr>
      <vt:lpstr>Smart Insights</vt:lpstr>
      <vt:lpstr>Generative AI is transforming analytics and planning Generative AI for analytics and planning – statement of direction</vt:lpstr>
      <vt:lpstr>Smart Discovery</vt:lpstr>
      <vt:lpstr>Enterprise Reporting</vt:lpstr>
      <vt:lpstr>Enterprise Planning</vt:lpstr>
      <vt:lpstr>Enterprise Planning Intelligent planning for the modern enterprise</vt:lpstr>
      <vt:lpstr>Harmonize heterogeneous data no matter where it resides</vt:lpstr>
      <vt:lpstr>Predictive Planning</vt:lpstr>
      <vt:lpstr>Time Series Forecasting</vt:lpstr>
      <vt:lpstr>What-if Analysis &amp; Simulation</vt:lpstr>
      <vt:lpstr>Smart Predict</vt:lpstr>
      <vt:lpstr>Collaboration Increase engagement, and accountability with built in collaboration capabilities​</vt:lpstr>
      <vt:lpstr>Schedule Publications</vt:lpstr>
      <vt:lpstr>User Experience</vt:lpstr>
      <vt:lpstr>Analytics Catalog</vt:lpstr>
      <vt:lpstr>SAP Analytics Cloud Mobile</vt:lpstr>
      <vt:lpstr>Add-in for Microsoft Excel</vt:lpstr>
      <vt:lpstr>Add-in for Microsoft PowerPoint</vt:lpstr>
      <vt:lpstr>Content Translation</vt:lpstr>
      <vt:lpstr>Data Connectivity</vt:lpstr>
      <vt:lpstr>Data center locations – Public Cloud</vt:lpstr>
      <vt:lpstr>SAP Analytics Cloud Data Connectivity</vt:lpstr>
      <vt:lpstr>Supported Data Connectivity</vt:lpstr>
      <vt:lpstr>Data Modeling </vt:lpstr>
      <vt:lpstr>Developer APIs and SDKs</vt:lpstr>
      <vt:lpstr>Maximize the Value of All Your Data SAP Analytics Cloud &amp; SAP Datasphere</vt:lpstr>
      <vt:lpstr>SAP Analytics Cloud and SAP Datasphere integration journey</vt:lpstr>
      <vt:lpstr>Key resources and links</vt:lpstr>
      <vt:lpstr>Key resources and links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Hoy, Megan</dc:creator>
  <cp:keywords>2023/16:9/white</cp:keywords>
  <dc:description/>
  <cp:lastModifiedBy>Hoy, Megan</cp:lastModifiedBy>
  <cp:revision>18</cp:revision>
  <dcterms:created xsi:type="dcterms:W3CDTF">2023-12-19T14:50:28Z</dcterms:created>
  <dcterms:modified xsi:type="dcterms:W3CDTF">2024-03-13T15:14:51Z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PreviousAdHocReviewCycleID">
    <vt:i4>1357826825</vt:i4>
  </property>
  <property fmtid="{D5CDD505-2E9C-101B-9397-08002B2CF9AE}" pid="6" name="ContentTypeId">
    <vt:lpwstr>0x010100B097508EBF71444DB97E6B55D0B2520D</vt:lpwstr>
  </property>
  <property fmtid="{D5CDD505-2E9C-101B-9397-08002B2CF9AE}" pid="7" name="TemplafyTimeStamp">
    <vt:lpwstr>2023-11-27T15:11:29</vt:lpwstr>
  </property>
  <property fmtid="{D5CDD505-2E9C-101B-9397-08002B2CF9AE}" pid="8" name="TemplafyTenantId">
    <vt:lpwstr>sap</vt:lpwstr>
  </property>
  <property fmtid="{D5CDD505-2E9C-101B-9397-08002B2CF9AE}" pid="9" name="TemplafyTemplateId">
    <vt:lpwstr>743088030174412800</vt:lpwstr>
  </property>
  <property fmtid="{D5CDD505-2E9C-101B-9397-08002B2CF9AE}" pid="10" name="TemplafyUserProfileId">
    <vt:lpwstr>637712667051349772</vt:lpwstr>
  </property>
  <property fmtid="{D5CDD505-2E9C-101B-9397-08002B2CF9AE}" pid="11" name="TemplafyLanguageCode">
    <vt:lpwstr>en-US</vt:lpwstr>
  </property>
  <property fmtid="{D5CDD505-2E9C-101B-9397-08002B2CF9AE}" pid="12" name="TemplafyFromBlank">
    <vt:bool>false</vt:bool>
  </property>
  <property fmtid="{D5CDD505-2E9C-101B-9397-08002B2CF9AE}" pid="13" name="MediaServiceImageTags">
    <vt:lpwstr/>
  </property>
</Properties>
</file>